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712" r:id="rId2"/>
    <p:sldId id="713" r:id="rId3"/>
    <p:sldId id="714" r:id="rId4"/>
    <p:sldId id="715" r:id="rId5"/>
    <p:sldId id="716" r:id="rId6"/>
    <p:sldId id="718" r:id="rId7"/>
    <p:sldId id="717" r:id="rId8"/>
  </p:sldIdLst>
  <p:sldSz cx="9144000" cy="6858000" type="screen4x3"/>
  <p:notesSz cx="6797675" cy="987425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CC33"/>
    <a:srgbClr val="FF33CC"/>
    <a:srgbClr val="FF0066"/>
    <a:srgbClr val="00FFFF"/>
    <a:srgbClr val="6600FF"/>
    <a:srgbClr val="CC66FF"/>
    <a:srgbClr val="62832D"/>
    <a:srgbClr val="0066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49" autoAdjust="0"/>
    <p:restoredTop sz="86811" autoAdjust="0"/>
  </p:normalViewPr>
  <p:slideViewPr>
    <p:cSldViewPr>
      <p:cViewPr varScale="1">
        <p:scale>
          <a:sx n="120" d="100"/>
          <a:sy n="120" d="100"/>
        </p:scale>
        <p:origin x="1374" y="144"/>
      </p:cViewPr>
      <p:guideLst>
        <p:guide orient="horz" pos="2160"/>
        <p:guide pos="2880"/>
      </p:guideLst>
    </p:cSldViewPr>
  </p:slideViewPr>
  <p:notesTextViewPr>
    <p:cViewPr>
      <p:scale>
        <a:sx n="100" d="100"/>
        <a:sy n="100" d="100"/>
      </p:scale>
      <p:origin x="0" y="0"/>
    </p:cViewPr>
  </p:notesTextViewPr>
  <p:sorterViewPr>
    <p:cViewPr>
      <p:scale>
        <a:sx n="90" d="100"/>
        <a:sy n="90" d="100"/>
      </p:scale>
      <p:origin x="0" y="13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6443" cy="49405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49664" y="0"/>
            <a:ext cx="2946443" cy="494050"/>
          </a:xfrm>
          <a:prstGeom prst="rect">
            <a:avLst/>
          </a:prstGeom>
        </p:spPr>
        <p:txBody>
          <a:bodyPr vert="horz" lIns="91440" tIns="45720" rIns="91440" bIns="45720" rtlCol="0"/>
          <a:lstStyle>
            <a:lvl1pPr algn="r">
              <a:defRPr sz="1200"/>
            </a:lvl1pPr>
          </a:lstStyle>
          <a:p>
            <a:pPr>
              <a:defRPr/>
            </a:pPr>
            <a:fld id="{26A7C97D-3554-44E0-8E72-665D45387ACC}" type="datetimeFigureOut">
              <a:rPr lang="en-US"/>
              <a:pPr>
                <a:defRPr/>
              </a:pPr>
              <a:t>4/11/2020</a:t>
            </a:fld>
            <a:endParaRPr lang="en-US"/>
          </a:p>
        </p:txBody>
      </p:sp>
      <p:sp>
        <p:nvSpPr>
          <p:cNvPr id="4" name="Footer Placeholder 3"/>
          <p:cNvSpPr>
            <a:spLocks noGrp="1"/>
          </p:cNvSpPr>
          <p:nvPr>
            <p:ph type="ftr" sz="quarter" idx="2"/>
          </p:nvPr>
        </p:nvSpPr>
        <p:spPr>
          <a:xfrm>
            <a:off x="1" y="9378514"/>
            <a:ext cx="2946443" cy="49405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49664" y="9378514"/>
            <a:ext cx="2946443" cy="494050"/>
          </a:xfrm>
          <a:prstGeom prst="rect">
            <a:avLst/>
          </a:prstGeom>
        </p:spPr>
        <p:txBody>
          <a:bodyPr vert="horz" lIns="91440" tIns="45720" rIns="91440" bIns="45720" rtlCol="0" anchor="b"/>
          <a:lstStyle>
            <a:lvl1pPr algn="r">
              <a:defRPr sz="1200"/>
            </a:lvl1pPr>
          </a:lstStyle>
          <a:p>
            <a:pPr>
              <a:defRPr/>
            </a:pPr>
            <a:fld id="{1486DC43-659C-4A17-BDC0-5684401D4FAB}"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6443" cy="49405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49664" y="0"/>
            <a:ext cx="2946443" cy="494050"/>
          </a:xfrm>
          <a:prstGeom prst="rect">
            <a:avLst/>
          </a:prstGeom>
        </p:spPr>
        <p:txBody>
          <a:bodyPr vert="horz" lIns="91440" tIns="45720" rIns="91440" bIns="45720" rtlCol="0"/>
          <a:lstStyle>
            <a:lvl1pPr algn="r">
              <a:defRPr sz="1200"/>
            </a:lvl1pPr>
          </a:lstStyle>
          <a:p>
            <a:pPr>
              <a:defRPr/>
            </a:pPr>
            <a:fld id="{C973BE83-6A1D-4DA3-83D0-ED76C71EFE38}" type="datetimeFigureOut">
              <a:rPr lang="en-US"/>
              <a:pPr>
                <a:defRPr/>
              </a:pPr>
              <a:t>4/11/2020</a:t>
            </a:fld>
            <a:endParaRPr lang="en-US"/>
          </a:p>
        </p:txBody>
      </p:sp>
      <p:sp>
        <p:nvSpPr>
          <p:cNvPr id="4" name="Slide Image Placeholder 3"/>
          <p:cNvSpPr>
            <a:spLocks noGrp="1" noRot="1" noChangeAspect="1"/>
          </p:cNvSpPr>
          <p:nvPr>
            <p:ph type="sldImg" idx="2"/>
          </p:nvPr>
        </p:nvSpPr>
        <p:spPr>
          <a:xfrm>
            <a:off x="931863" y="739775"/>
            <a:ext cx="4935537" cy="3703638"/>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0551" y="4690944"/>
            <a:ext cx="5438140" cy="4443076"/>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9378514"/>
            <a:ext cx="2946443" cy="49405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49664" y="9378514"/>
            <a:ext cx="2946443" cy="494050"/>
          </a:xfrm>
          <a:prstGeom prst="rect">
            <a:avLst/>
          </a:prstGeom>
        </p:spPr>
        <p:txBody>
          <a:bodyPr vert="horz" lIns="91440" tIns="45720" rIns="91440" bIns="45720" rtlCol="0" anchor="b"/>
          <a:lstStyle>
            <a:lvl1pPr algn="r">
              <a:defRPr sz="1200"/>
            </a:lvl1pPr>
          </a:lstStyle>
          <a:p>
            <a:pPr>
              <a:defRPr/>
            </a:pPr>
            <a:fld id="{01C81575-24DE-4F6C-A73E-0331B3B2E41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p:nvPr userDrawn="1"/>
        </p:nvSpPr>
        <p:spPr>
          <a:xfrm>
            <a:off x="0" y="152400"/>
            <a:ext cx="1447800" cy="1200329"/>
          </a:xfrm>
          <a:prstGeom prst="rect">
            <a:avLst/>
          </a:prstGeom>
          <a:solidFill>
            <a:schemeClr val="bg1"/>
          </a:solidFill>
        </p:spPr>
        <p:txBody>
          <a:bodyPr wrap="square" rtlCol="0">
            <a:spAutoFit/>
          </a:bodyPr>
          <a:lstStyle/>
          <a:p>
            <a:endParaRPr lang="en-US" dirty="0"/>
          </a:p>
          <a:p>
            <a:endParaRPr lang="en-US" dirty="0"/>
          </a:p>
          <a:p>
            <a:endParaRPr lang="en-US" dirty="0"/>
          </a:p>
          <a:p>
            <a:endParaRPr lang="en-IN" dirty="0"/>
          </a:p>
        </p:txBody>
      </p:sp>
      <p:grpSp>
        <p:nvGrpSpPr>
          <p:cNvPr id="11" name="Group 10"/>
          <p:cNvGrpSpPr/>
          <p:nvPr userDrawn="1"/>
        </p:nvGrpSpPr>
        <p:grpSpPr>
          <a:xfrm>
            <a:off x="76200" y="134402"/>
            <a:ext cx="8964304" cy="1008598"/>
            <a:chOff x="179696" y="134402"/>
            <a:chExt cx="8964304" cy="1008598"/>
          </a:xfrm>
        </p:grpSpPr>
        <p:pic>
          <p:nvPicPr>
            <p:cNvPr id="3" name="Picture 2" descr="https://lh4.googleusercontent.com/proxy/YA9Xoqs7jhpeuwrEjwhdi_EVSCDwUdpr72V-2YHZ2lz2y1FaqityK8c8RlZRTvUDEw3Y2TekyGNi07wcREil5Ez3ii80dA-DE8G6HAQjEmJVz8W32Wy2uaDAWwuZs6uPZtJp2zrUJ_Qps2T1CUmSpuPR8dk2XA=w128-h144-k-no"/>
            <p:cNvPicPr>
              <a:picLocks noChangeAspect="1" noChangeArrowheads="1"/>
            </p:cNvPicPr>
            <p:nvPr userDrawn="1"/>
          </p:nvPicPr>
          <p:blipFill>
            <a:blip r:embed="rId2" cstate="print"/>
            <a:srcRect/>
            <a:stretch>
              <a:fillRect/>
            </a:stretch>
          </p:blipFill>
          <p:spPr bwMode="auto">
            <a:xfrm>
              <a:off x="179696" y="171000"/>
              <a:ext cx="868725" cy="972000"/>
            </a:xfrm>
            <a:prstGeom prst="rect">
              <a:avLst/>
            </a:prstGeom>
            <a:noFill/>
          </p:spPr>
        </p:pic>
        <p:grpSp>
          <p:nvGrpSpPr>
            <p:cNvPr id="4" name="Group 3"/>
            <p:cNvGrpSpPr/>
            <p:nvPr userDrawn="1"/>
          </p:nvGrpSpPr>
          <p:grpSpPr>
            <a:xfrm>
              <a:off x="1219200" y="134402"/>
              <a:ext cx="7924800" cy="1004990"/>
              <a:chOff x="1219200" y="102154"/>
              <a:chExt cx="7924800" cy="1004990"/>
            </a:xfrm>
          </p:grpSpPr>
          <p:pic>
            <p:nvPicPr>
              <p:cNvPr id="5" name="Picture 2"/>
              <p:cNvPicPr>
                <a:picLocks noChangeAspect="1" noChangeArrowheads="1"/>
              </p:cNvPicPr>
              <p:nvPr/>
            </p:nvPicPr>
            <p:blipFill>
              <a:blip r:embed="rId3" cstate="print"/>
              <a:srcRect/>
              <a:stretch>
                <a:fillRect/>
              </a:stretch>
            </p:blipFill>
            <p:spPr bwMode="auto">
              <a:xfrm>
                <a:off x="2702618" y="103496"/>
                <a:ext cx="1620982" cy="990600"/>
              </a:xfrm>
              <a:prstGeom prst="rect">
                <a:avLst/>
              </a:prstGeom>
              <a:noFill/>
              <a:ln w="9525">
                <a:noFill/>
                <a:miter lim="800000"/>
                <a:headEnd/>
                <a:tailEnd/>
              </a:ln>
            </p:spPr>
          </p:pic>
          <p:pic>
            <p:nvPicPr>
              <p:cNvPr id="6" name="Picture 3"/>
              <p:cNvPicPr>
                <a:picLocks noChangeArrowheads="1"/>
              </p:cNvPicPr>
              <p:nvPr/>
            </p:nvPicPr>
            <p:blipFill>
              <a:blip r:embed="rId4" cstate="print"/>
              <a:srcRect/>
              <a:stretch>
                <a:fillRect/>
              </a:stretch>
            </p:blipFill>
            <p:spPr bwMode="auto">
              <a:xfrm>
                <a:off x="4323600" y="106680"/>
                <a:ext cx="1620000" cy="988695"/>
              </a:xfrm>
              <a:prstGeom prst="rect">
                <a:avLst/>
              </a:prstGeom>
              <a:noFill/>
              <a:ln w="9525">
                <a:noFill/>
                <a:miter lim="800000"/>
                <a:headEnd/>
                <a:tailEnd/>
              </a:ln>
            </p:spPr>
          </p:pic>
          <p:pic>
            <p:nvPicPr>
              <p:cNvPr id="7" name="Picture 5"/>
              <p:cNvPicPr>
                <a:picLocks noChangeArrowheads="1"/>
              </p:cNvPicPr>
              <p:nvPr/>
            </p:nvPicPr>
            <p:blipFill>
              <a:blip r:embed="rId5" cstate="print"/>
              <a:srcRect/>
              <a:stretch>
                <a:fillRect/>
              </a:stretch>
            </p:blipFill>
            <p:spPr bwMode="auto">
              <a:xfrm>
                <a:off x="5923800" y="117144"/>
                <a:ext cx="1620000" cy="990000"/>
              </a:xfrm>
              <a:prstGeom prst="rect">
                <a:avLst/>
              </a:prstGeom>
              <a:noFill/>
              <a:ln w="9525">
                <a:noFill/>
                <a:miter lim="800000"/>
                <a:headEnd/>
                <a:tailEnd/>
              </a:ln>
            </p:spPr>
          </p:pic>
          <p:pic>
            <p:nvPicPr>
              <p:cNvPr id="8" name="Picture 6"/>
              <p:cNvPicPr>
                <a:picLocks noChangeArrowheads="1"/>
              </p:cNvPicPr>
              <p:nvPr/>
            </p:nvPicPr>
            <p:blipFill>
              <a:blip r:embed="rId6" cstate="print"/>
              <a:srcRect/>
              <a:stretch>
                <a:fillRect/>
              </a:stretch>
            </p:blipFill>
            <p:spPr bwMode="auto">
              <a:xfrm>
                <a:off x="7524000" y="112056"/>
                <a:ext cx="1620000" cy="990000"/>
              </a:xfrm>
              <a:prstGeom prst="rect">
                <a:avLst/>
              </a:prstGeom>
              <a:noFill/>
              <a:ln w="9525">
                <a:noFill/>
                <a:miter lim="800000"/>
                <a:headEnd/>
                <a:tailEnd/>
              </a:ln>
            </p:spPr>
          </p:pic>
          <p:pic>
            <p:nvPicPr>
              <p:cNvPr id="9" name="Picture 7"/>
              <p:cNvPicPr>
                <a:picLocks noChangeArrowheads="1"/>
              </p:cNvPicPr>
              <p:nvPr/>
            </p:nvPicPr>
            <p:blipFill>
              <a:blip r:embed="rId7" cstate="print"/>
              <a:srcRect/>
              <a:stretch>
                <a:fillRect/>
              </a:stretch>
            </p:blipFill>
            <p:spPr bwMode="auto">
              <a:xfrm>
                <a:off x="1219200" y="102154"/>
                <a:ext cx="1620000" cy="990000"/>
              </a:xfrm>
              <a:prstGeom prst="rect">
                <a:avLst/>
              </a:prstGeom>
              <a:noFill/>
              <a:ln w="9525">
                <a:noFill/>
                <a:miter lim="800000"/>
                <a:headEnd/>
                <a:tailEnd/>
              </a:ln>
            </p:spPr>
          </p:pic>
        </p:grpSp>
      </p:grpSp>
      <p:pic>
        <p:nvPicPr>
          <p:cNvPr id="1026" name="Picture 2"/>
          <p:cNvPicPr>
            <a:picLocks noChangeAspect="1" noChangeArrowheads="1"/>
          </p:cNvPicPr>
          <p:nvPr userDrawn="1"/>
        </p:nvPicPr>
        <p:blipFill>
          <a:blip r:embed="rId8" cstate="print"/>
          <a:srcRect/>
          <a:stretch>
            <a:fillRect/>
          </a:stretch>
        </p:blipFill>
        <p:spPr bwMode="auto">
          <a:xfrm>
            <a:off x="7530152" y="1600200"/>
            <a:ext cx="1600200" cy="5127008"/>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2057400"/>
            <a:ext cx="7770813" cy="1141413"/>
          </a:xfrm>
          <a:prstGeom prst="rect">
            <a:avLst/>
          </a:prstGeom>
        </p:spPr>
        <p:txBody>
          <a:bodyPr/>
          <a:lstStyle/>
          <a:p>
            <a:r>
              <a:rPr lang="en-US" dirty="0"/>
              <a:t>Click to edit Master title style</a:t>
            </a:r>
            <a:endParaRPr lang="en-IN" dirty="0"/>
          </a:p>
        </p:txBody>
      </p:sp>
      <p:sp>
        <p:nvSpPr>
          <p:cNvPr id="3" name="Rectangle 13"/>
          <p:cNvSpPr>
            <a:spLocks noGrp="1" noChangeArrowheads="1"/>
          </p:cNvSpPr>
          <p:nvPr>
            <p:ph type="dt" idx="10"/>
          </p:nvPr>
        </p:nvSpPr>
        <p:spPr>
          <a:xfrm>
            <a:off x="685800" y="6248400"/>
            <a:ext cx="1903413" cy="455613"/>
          </a:xfrm>
          <a:prstGeom prst="rect">
            <a:avLst/>
          </a:prstGeom>
          <a:ln/>
        </p:spPr>
        <p:txBody>
          <a:bodyPr/>
          <a:lstStyle>
            <a:lvl1pPr>
              <a:defRPr/>
            </a:lvl1pPr>
          </a:lstStyle>
          <a:p>
            <a:pPr>
              <a:defRPr/>
            </a:pPr>
            <a:endParaRPr lang="en-US"/>
          </a:p>
        </p:txBody>
      </p:sp>
      <p:sp>
        <p:nvSpPr>
          <p:cNvPr id="4" name="Rectangle 14"/>
          <p:cNvSpPr>
            <a:spLocks noGrp="1" noChangeArrowheads="1"/>
          </p:cNvSpPr>
          <p:nvPr>
            <p:ph type="ftr" idx="11"/>
          </p:nvPr>
        </p:nvSpPr>
        <p:spPr>
          <a:xfrm>
            <a:off x="3124200" y="6248400"/>
            <a:ext cx="2894013" cy="455613"/>
          </a:xfrm>
          <a:prstGeom prst="rect">
            <a:avLst/>
          </a:prstGeom>
          <a:ln/>
        </p:spPr>
        <p:txBody>
          <a:bodyPr/>
          <a:lstStyle>
            <a:lvl1pPr>
              <a:defRPr/>
            </a:lvl1pPr>
          </a:lstStyle>
          <a:p>
            <a:pPr>
              <a:defRPr/>
            </a:pPr>
            <a:endParaRPr lang="en-US"/>
          </a:p>
        </p:txBody>
      </p:sp>
      <p:sp>
        <p:nvSpPr>
          <p:cNvPr id="5" name="Rectangle 15"/>
          <p:cNvSpPr>
            <a:spLocks noGrp="1" noChangeArrowheads="1"/>
          </p:cNvSpPr>
          <p:nvPr>
            <p:ph type="sldNum" idx="12"/>
          </p:nvPr>
        </p:nvSpPr>
        <p:spPr>
          <a:xfrm>
            <a:off x="6553200" y="6248400"/>
            <a:ext cx="1903413" cy="455613"/>
          </a:xfrm>
          <a:prstGeom prst="rect">
            <a:avLst/>
          </a:prstGeom>
          <a:ln/>
        </p:spPr>
        <p:txBody>
          <a:bodyPr/>
          <a:lstStyle>
            <a:lvl1pPr>
              <a:defRPr/>
            </a:lvl1pPr>
          </a:lstStyle>
          <a:p>
            <a:pPr>
              <a:defRPr/>
            </a:pPr>
            <a:fld id="{9F02D8F4-D3F0-4ECE-850F-A0420864091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heme" Target="../theme/theme1.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4" cstate="print"/>
          <a:srcRect/>
          <a:stretch>
            <a:fillRect/>
          </a:stretch>
        </p:blipFill>
        <p:spPr bwMode="auto">
          <a:xfrm>
            <a:off x="0" y="-76200"/>
            <a:ext cx="9144000" cy="6934200"/>
          </a:xfrm>
          <a:prstGeom prst="rect">
            <a:avLst/>
          </a:prstGeom>
          <a:noFill/>
          <a:ln w="9525">
            <a:noFill/>
            <a:miter lim="800000"/>
            <a:headEnd/>
            <a:tailEnd/>
          </a:ln>
        </p:spPr>
      </p:pic>
      <p:sp>
        <p:nvSpPr>
          <p:cNvPr id="3" name="Rectangle 2"/>
          <p:cNvSpPr/>
          <p:nvPr userDrawn="1"/>
        </p:nvSpPr>
        <p:spPr>
          <a:xfrm>
            <a:off x="0" y="166048"/>
            <a:ext cx="15240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2"/>
          <p:cNvPicPr>
            <a:picLocks noChangeAspect="1" noChangeArrowheads="1"/>
          </p:cNvPicPr>
          <p:nvPr userDrawn="1"/>
        </p:nvPicPr>
        <p:blipFill>
          <a:blip r:embed="rId5" cstate="print"/>
          <a:srcRect/>
          <a:stretch>
            <a:fillRect/>
          </a:stretch>
        </p:blipFill>
        <p:spPr bwMode="auto">
          <a:xfrm>
            <a:off x="7530152" y="1600200"/>
            <a:ext cx="1600200" cy="5127008"/>
          </a:xfrm>
          <a:prstGeom prst="rect">
            <a:avLst/>
          </a:prstGeom>
          <a:noFill/>
          <a:ln w="9525">
            <a:noFill/>
            <a:miter lim="800000"/>
            <a:headEnd/>
            <a:tailEnd/>
          </a:ln>
        </p:spPr>
      </p:pic>
      <p:grpSp>
        <p:nvGrpSpPr>
          <p:cNvPr id="13" name="Group 12"/>
          <p:cNvGrpSpPr/>
          <p:nvPr userDrawn="1"/>
        </p:nvGrpSpPr>
        <p:grpSpPr>
          <a:xfrm>
            <a:off x="76200" y="76200"/>
            <a:ext cx="8964304" cy="1008598"/>
            <a:chOff x="179696" y="134402"/>
            <a:chExt cx="8964304" cy="1008598"/>
          </a:xfrm>
        </p:grpSpPr>
        <p:pic>
          <p:nvPicPr>
            <p:cNvPr id="14" name="Picture 13" descr="https://lh4.googleusercontent.com/proxy/YA9Xoqs7jhpeuwrEjwhdi_EVSCDwUdpr72V-2YHZ2lz2y1FaqityK8c8RlZRTvUDEw3Y2TekyGNi07wcREil5Ez3ii80dA-DE8G6HAQjEmJVz8W32Wy2uaDAWwuZs6uPZtJp2zrUJ_Qps2T1CUmSpuPR8dk2XA=w128-h144-k-no"/>
            <p:cNvPicPr>
              <a:picLocks noChangeAspect="1" noChangeArrowheads="1"/>
            </p:cNvPicPr>
            <p:nvPr userDrawn="1"/>
          </p:nvPicPr>
          <p:blipFill>
            <a:blip r:embed="rId6" cstate="print"/>
            <a:srcRect/>
            <a:stretch>
              <a:fillRect/>
            </a:stretch>
          </p:blipFill>
          <p:spPr bwMode="auto">
            <a:xfrm>
              <a:off x="179696" y="171000"/>
              <a:ext cx="868725" cy="972000"/>
            </a:xfrm>
            <a:prstGeom prst="rect">
              <a:avLst/>
            </a:prstGeom>
            <a:noFill/>
          </p:spPr>
        </p:pic>
        <p:grpSp>
          <p:nvGrpSpPr>
            <p:cNvPr id="15" name="Group 14"/>
            <p:cNvGrpSpPr/>
            <p:nvPr userDrawn="1"/>
          </p:nvGrpSpPr>
          <p:grpSpPr>
            <a:xfrm>
              <a:off x="1219200" y="134402"/>
              <a:ext cx="7924800" cy="1004990"/>
              <a:chOff x="1219200" y="102154"/>
              <a:chExt cx="7924800" cy="1004990"/>
            </a:xfrm>
          </p:grpSpPr>
          <p:pic>
            <p:nvPicPr>
              <p:cNvPr id="16" name="Picture 2"/>
              <p:cNvPicPr>
                <a:picLocks noChangeAspect="1" noChangeArrowheads="1"/>
              </p:cNvPicPr>
              <p:nvPr/>
            </p:nvPicPr>
            <p:blipFill>
              <a:blip r:embed="rId7" cstate="print"/>
              <a:srcRect/>
              <a:stretch>
                <a:fillRect/>
              </a:stretch>
            </p:blipFill>
            <p:spPr bwMode="auto">
              <a:xfrm>
                <a:off x="2702618" y="103496"/>
                <a:ext cx="1620982" cy="990600"/>
              </a:xfrm>
              <a:prstGeom prst="rect">
                <a:avLst/>
              </a:prstGeom>
              <a:noFill/>
              <a:ln w="9525">
                <a:noFill/>
                <a:miter lim="800000"/>
                <a:headEnd/>
                <a:tailEnd/>
              </a:ln>
            </p:spPr>
          </p:pic>
          <p:pic>
            <p:nvPicPr>
              <p:cNvPr id="17" name="Picture 3"/>
              <p:cNvPicPr>
                <a:picLocks noChangeArrowheads="1"/>
              </p:cNvPicPr>
              <p:nvPr/>
            </p:nvPicPr>
            <p:blipFill>
              <a:blip r:embed="rId8" cstate="print"/>
              <a:srcRect/>
              <a:stretch>
                <a:fillRect/>
              </a:stretch>
            </p:blipFill>
            <p:spPr bwMode="auto">
              <a:xfrm>
                <a:off x="4323600" y="106680"/>
                <a:ext cx="1620000" cy="988695"/>
              </a:xfrm>
              <a:prstGeom prst="rect">
                <a:avLst/>
              </a:prstGeom>
              <a:noFill/>
              <a:ln w="9525">
                <a:noFill/>
                <a:miter lim="800000"/>
                <a:headEnd/>
                <a:tailEnd/>
              </a:ln>
            </p:spPr>
          </p:pic>
          <p:pic>
            <p:nvPicPr>
              <p:cNvPr id="18" name="Picture 5"/>
              <p:cNvPicPr>
                <a:picLocks noChangeArrowheads="1"/>
              </p:cNvPicPr>
              <p:nvPr/>
            </p:nvPicPr>
            <p:blipFill>
              <a:blip r:embed="rId9" cstate="print"/>
              <a:srcRect/>
              <a:stretch>
                <a:fillRect/>
              </a:stretch>
            </p:blipFill>
            <p:spPr bwMode="auto">
              <a:xfrm>
                <a:off x="5923800" y="117144"/>
                <a:ext cx="1620000" cy="990000"/>
              </a:xfrm>
              <a:prstGeom prst="rect">
                <a:avLst/>
              </a:prstGeom>
              <a:noFill/>
              <a:ln w="9525">
                <a:noFill/>
                <a:miter lim="800000"/>
                <a:headEnd/>
                <a:tailEnd/>
              </a:ln>
            </p:spPr>
          </p:pic>
          <p:pic>
            <p:nvPicPr>
              <p:cNvPr id="19" name="Picture 6"/>
              <p:cNvPicPr>
                <a:picLocks noChangeArrowheads="1"/>
              </p:cNvPicPr>
              <p:nvPr/>
            </p:nvPicPr>
            <p:blipFill>
              <a:blip r:embed="rId10" cstate="print"/>
              <a:srcRect/>
              <a:stretch>
                <a:fillRect/>
              </a:stretch>
            </p:blipFill>
            <p:spPr bwMode="auto">
              <a:xfrm>
                <a:off x="7524000" y="112056"/>
                <a:ext cx="1620000" cy="990000"/>
              </a:xfrm>
              <a:prstGeom prst="rect">
                <a:avLst/>
              </a:prstGeom>
              <a:noFill/>
              <a:ln w="9525">
                <a:noFill/>
                <a:miter lim="800000"/>
                <a:headEnd/>
                <a:tailEnd/>
              </a:ln>
            </p:spPr>
          </p:pic>
          <p:pic>
            <p:nvPicPr>
              <p:cNvPr id="20" name="Picture 7"/>
              <p:cNvPicPr>
                <a:picLocks noChangeArrowheads="1"/>
              </p:cNvPicPr>
              <p:nvPr/>
            </p:nvPicPr>
            <p:blipFill>
              <a:blip r:embed="rId11" cstate="print"/>
              <a:srcRect/>
              <a:stretch>
                <a:fillRect/>
              </a:stretch>
            </p:blipFill>
            <p:spPr bwMode="auto">
              <a:xfrm>
                <a:off x="1219200" y="102154"/>
                <a:ext cx="1620000" cy="990000"/>
              </a:xfrm>
              <a:prstGeom prst="rect">
                <a:avLst/>
              </a:prstGeom>
              <a:noFill/>
              <a:ln w="9525">
                <a:noFill/>
                <a:miter lim="800000"/>
                <a:headEnd/>
                <a:tailEnd/>
              </a:ln>
            </p:spPr>
          </p:pic>
        </p:grpSp>
      </p:grpSp>
    </p:spTree>
  </p:cSld>
  <p:clrMap bg1="lt1" tx1="dk1" bg2="lt2" tx2="dk2" accent1="accent1" accent2="accent2" accent3="accent3" accent4="accent4" accent5="accent5" accent6="accent6" hlink="hlink" folHlink="folHlink"/>
  <p:sldLayoutIdLst>
    <p:sldLayoutId id="2147483655" r:id="rId1"/>
    <p:sldLayoutId id="2147483656" r:id="rId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5B4F9BD-837B-4D3B-AD21-FEA02AE6E25D}"/>
              </a:ext>
            </a:extLst>
          </p:cNvPr>
          <p:cNvSpPr/>
          <p:nvPr/>
        </p:nvSpPr>
        <p:spPr>
          <a:xfrm>
            <a:off x="2213821" y="1752600"/>
            <a:ext cx="4716356"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Knowledge Management</a:t>
            </a:r>
          </a:p>
        </p:txBody>
      </p:sp>
      <p:sp>
        <p:nvSpPr>
          <p:cNvPr id="4" name="Rectangle 3">
            <a:extLst>
              <a:ext uri="{FF2B5EF4-FFF2-40B4-BE49-F238E27FC236}">
                <a16:creationId xmlns:a16="http://schemas.microsoft.com/office/drawing/2014/main" id="{C11B00A9-BE18-4152-883A-0540DE2A724E}"/>
              </a:ext>
            </a:extLst>
          </p:cNvPr>
          <p:cNvSpPr/>
          <p:nvPr/>
        </p:nvSpPr>
        <p:spPr>
          <a:xfrm>
            <a:off x="3531512" y="2438400"/>
            <a:ext cx="2080975" cy="400110"/>
          </a:xfrm>
          <a:prstGeom prst="rect">
            <a:avLst/>
          </a:prstGeom>
        </p:spPr>
        <p:txBody>
          <a:bodyPr wrap="square">
            <a:spAutoFit/>
          </a:bodyPr>
          <a:lstStyle/>
          <a:p>
            <a:pPr algn="ctr"/>
            <a:r>
              <a:rPr lang="en-US" sz="2000" dirty="0">
                <a:ln w="0"/>
                <a:effectLst>
                  <a:outerShdw blurRad="38100" dist="19050" dir="2700000" algn="tl" rotWithShape="0">
                    <a:schemeClr val="dk1">
                      <a:alpha val="40000"/>
                    </a:schemeClr>
                  </a:outerShdw>
                </a:effectLst>
              </a:rPr>
              <a:t>Web Portal</a:t>
            </a:r>
          </a:p>
        </p:txBody>
      </p:sp>
      <p:sp>
        <p:nvSpPr>
          <p:cNvPr id="5" name="Rectangle 4">
            <a:extLst>
              <a:ext uri="{FF2B5EF4-FFF2-40B4-BE49-F238E27FC236}">
                <a16:creationId xmlns:a16="http://schemas.microsoft.com/office/drawing/2014/main" id="{DA677BB2-8617-4013-8351-B791E427F65A}"/>
              </a:ext>
            </a:extLst>
          </p:cNvPr>
          <p:cNvSpPr/>
          <p:nvPr/>
        </p:nvSpPr>
        <p:spPr>
          <a:xfrm>
            <a:off x="3301657" y="3425131"/>
            <a:ext cx="2540686" cy="523220"/>
          </a:xfrm>
          <a:prstGeom prst="rect">
            <a:avLst/>
          </a:prstGeom>
        </p:spPr>
        <p:txBody>
          <a:bodyPr wrap="square">
            <a:spAutoFit/>
          </a:bodyPr>
          <a:lstStyle/>
          <a:p>
            <a:pPr algn="ctr"/>
            <a:r>
              <a:rPr lang="en-US" sz="2800" b="1" dirty="0">
                <a:ln w="0"/>
                <a:effectLst>
                  <a:outerShdw blurRad="38100" dist="19050" dir="2700000" algn="tl" rotWithShape="0">
                    <a:schemeClr val="dk1">
                      <a:alpha val="40000"/>
                    </a:schemeClr>
                  </a:outerShdw>
                </a:effectLst>
              </a:rPr>
              <a:t>Indian Foods</a:t>
            </a:r>
          </a:p>
        </p:txBody>
      </p:sp>
      <p:graphicFrame>
        <p:nvGraphicFramePr>
          <p:cNvPr id="6" name="Table 8">
            <a:extLst>
              <a:ext uri="{FF2B5EF4-FFF2-40B4-BE49-F238E27FC236}">
                <a16:creationId xmlns:a16="http://schemas.microsoft.com/office/drawing/2014/main" id="{CDF67D76-FA34-489D-8334-398B5B578A0B}"/>
              </a:ext>
            </a:extLst>
          </p:cNvPr>
          <p:cNvGraphicFramePr>
            <a:graphicFrameLocks noGrp="1"/>
          </p:cNvGraphicFramePr>
          <p:nvPr>
            <p:extLst>
              <p:ext uri="{D42A27DB-BD31-4B8C-83A1-F6EECF244321}">
                <p14:modId xmlns:p14="http://schemas.microsoft.com/office/powerpoint/2010/main" val="1897516098"/>
              </p:ext>
            </p:extLst>
          </p:nvPr>
        </p:nvGraphicFramePr>
        <p:xfrm>
          <a:off x="2285999" y="4191000"/>
          <a:ext cx="4571999" cy="1554480"/>
        </p:xfrm>
        <a:graphic>
          <a:graphicData uri="http://schemas.openxmlformats.org/drawingml/2006/table">
            <a:tbl>
              <a:tblPr firstRow="1" bandRow="1">
                <a:tableStyleId>{5C22544A-7EE6-4342-B048-85BDC9FD1C3A}</a:tableStyleId>
              </a:tblPr>
              <a:tblGrid>
                <a:gridCol w="873697">
                  <a:extLst>
                    <a:ext uri="{9D8B030D-6E8A-4147-A177-3AD203B41FA5}">
                      <a16:colId xmlns:a16="http://schemas.microsoft.com/office/drawing/2014/main" val="2983861865"/>
                    </a:ext>
                  </a:extLst>
                </a:gridCol>
                <a:gridCol w="1986125">
                  <a:extLst>
                    <a:ext uri="{9D8B030D-6E8A-4147-A177-3AD203B41FA5}">
                      <a16:colId xmlns:a16="http://schemas.microsoft.com/office/drawing/2014/main" val="3033590697"/>
                    </a:ext>
                  </a:extLst>
                </a:gridCol>
                <a:gridCol w="1712177">
                  <a:extLst>
                    <a:ext uri="{9D8B030D-6E8A-4147-A177-3AD203B41FA5}">
                      <a16:colId xmlns:a16="http://schemas.microsoft.com/office/drawing/2014/main" val="673174228"/>
                    </a:ext>
                  </a:extLst>
                </a:gridCol>
              </a:tblGrid>
              <a:tr h="225913">
                <a:tc>
                  <a:txBody>
                    <a:bodyPr/>
                    <a:lstStyle/>
                    <a:p>
                      <a:pPr algn="ctr"/>
                      <a:r>
                        <a:rPr lang="en-IN" sz="1100" dirty="0">
                          <a:solidFill>
                            <a:schemeClr val="tx1"/>
                          </a:solidFill>
                        </a:rPr>
                        <a:t>S.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100" dirty="0">
                          <a:solidFill>
                            <a:schemeClr val="tx1"/>
                          </a:solidFill>
                        </a:rPr>
                        <a:t>SRN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100" dirty="0">
                          <a:solidFill>
                            <a:schemeClr val="tx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9199297"/>
                  </a:ext>
                </a:extLst>
              </a:tr>
              <a:tr h="225913">
                <a:tc>
                  <a:txBody>
                    <a:bodyPr/>
                    <a:lstStyle/>
                    <a:p>
                      <a:pPr algn="ctr"/>
                      <a:r>
                        <a:rPr lang="en-IN" sz="11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sz="1100" dirty="0"/>
                        <a:t>PES1201802121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just"/>
                      <a:r>
                        <a:rPr lang="en-IN" sz="1100" dirty="0"/>
                        <a:t>Mohammad Shahrukh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163244416"/>
                  </a:ext>
                </a:extLst>
              </a:tr>
              <a:tr h="225913">
                <a:tc>
                  <a:txBody>
                    <a:bodyPr/>
                    <a:lstStyle/>
                    <a:p>
                      <a:pPr algn="ctr"/>
                      <a:r>
                        <a:rPr lang="en-IN" sz="11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sz="1100" dirty="0"/>
                        <a:t>PES1201802123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just"/>
                      <a:r>
                        <a:rPr lang="en-IN" sz="1100" dirty="0"/>
                        <a:t>Pranjal Mathur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950735921"/>
                  </a:ext>
                </a:extLst>
              </a:tr>
              <a:tr h="225913">
                <a:tc>
                  <a:txBody>
                    <a:bodyPr/>
                    <a:lstStyle/>
                    <a:p>
                      <a:pPr algn="ctr"/>
                      <a:r>
                        <a:rPr lang="en-IN" sz="11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sz="1100" dirty="0"/>
                        <a:t>PES1201802387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just"/>
                      <a:r>
                        <a:rPr lang="en-IN" sz="1100" dirty="0" err="1"/>
                        <a:t>Keerthana</a:t>
                      </a:r>
                      <a:r>
                        <a:rPr lang="en-IN" sz="1100" dirty="0"/>
                        <a:t> 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447652401"/>
                  </a:ext>
                </a:extLst>
              </a:tr>
              <a:tr h="225913">
                <a:tc>
                  <a:txBody>
                    <a:bodyPr/>
                    <a:lstStyle/>
                    <a:p>
                      <a:pPr algn="ctr"/>
                      <a:r>
                        <a:rPr lang="en-IN" sz="11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sz="1100" dirty="0"/>
                        <a:t>PES1201802426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just"/>
                      <a:r>
                        <a:rPr lang="en-IN" sz="1100" dirty="0"/>
                        <a:t>Aishwarya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403562648"/>
                  </a:ext>
                </a:extLst>
              </a:tr>
              <a:tr h="119233">
                <a:tc>
                  <a:txBody>
                    <a:bodyPr/>
                    <a:lstStyle/>
                    <a:p>
                      <a:pPr algn="ctr"/>
                      <a:r>
                        <a:rPr lang="en-IN" sz="11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100" dirty="0"/>
                        <a:t>PES1201802417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IN" sz="1100" dirty="0" err="1"/>
                        <a:t>Akshay</a:t>
                      </a:r>
                      <a:r>
                        <a:rPr lang="en-IN" sz="1100" dirty="0"/>
                        <a:t> Kadam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07343195"/>
                  </a:ext>
                </a:extLst>
              </a:tr>
            </a:tbl>
          </a:graphicData>
        </a:graphic>
      </p:graphicFrame>
      <p:sp>
        <p:nvSpPr>
          <p:cNvPr id="7" name="TextBox 6">
            <a:extLst>
              <a:ext uri="{FF2B5EF4-FFF2-40B4-BE49-F238E27FC236}">
                <a16:creationId xmlns:a16="http://schemas.microsoft.com/office/drawing/2014/main" id="{3DC0D2AA-E5CA-414F-9647-1B9A4CBA4D49}"/>
              </a:ext>
            </a:extLst>
          </p:cNvPr>
          <p:cNvSpPr txBox="1"/>
          <p:nvPr/>
        </p:nvSpPr>
        <p:spPr>
          <a:xfrm>
            <a:off x="3962398" y="6120229"/>
            <a:ext cx="1219200" cy="276999"/>
          </a:xfrm>
          <a:prstGeom prst="rect">
            <a:avLst/>
          </a:prstGeom>
          <a:noFill/>
        </p:spPr>
        <p:txBody>
          <a:bodyPr wrap="square" rtlCol="0">
            <a:spAutoFit/>
          </a:bodyPr>
          <a:lstStyle/>
          <a:p>
            <a:r>
              <a:rPr lang="en-IN" sz="1200" b="1" dirty="0"/>
              <a:t>Group No. : 6</a:t>
            </a:r>
          </a:p>
        </p:txBody>
      </p:sp>
    </p:spTree>
    <p:extLst>
      <p:ext uri="{BB962C8B-B14F-4D97-AF65-F5344CB8AC3E}">
        <p14:creationId xmlns:p14="http://schemas.microsoft.com/office/powerpoint/2010/main" val="1757460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94617-4EC2-4592-8BE6-45C2959816BB}"/>
              </a:ext>
            </a:extLst>
          </p:cNvPr>
          <p:cNvSpPr>
            <a:spLocks noGrp="1"/>
          </p:cNvSpPr>
          <p:nvPr>
            <p:ph type="title"/>
          </p:nvPr>
        </p:nvSpPr>
        <p:spPr>
          <a:xfrm>
            <a:off x="2629297" y="1268760"/>
            <a:ext cx="3885407" cy="541040"/>
          </a:xfrm>
        </p:spPr>
        <p:txBody>
          <a:bodyPr/>
          <a:lstStyle/>
          <a:p>
            <a:r>
              <a:rPr lang="en-IN" sz="2800" b="1" dirty="0">
                <a:latin typeface="Aparajita" panose="02020603050405020304" pitchFamily="18" charset="0"/>
                <a:cs typeface="Aparajita" panose="02020603050405020304" pitchFamily="18" charset="0"/>
              </a:rPr>
              <a:t>INDIAN AGRICULTURE</a:t>
            </a:r>
          </a:p>
        </p:txBody>
      </p:sp>
      <p:sp>
        <p:nvSpPr>
          <p:cNvPr id="3" name="TextBox 2">
            <a:extLst>
              <a:ext uri="{FF2B5EF4-FFF2-40B4-BE49-F238E27FC236}">
                <a16:creationId xmlns:a16="http://schemas.microsoft.com/office/drawing/2014/main" id="{44147AA8-EA14-4F97-A76A-6F6EDF806F27}"/>
              </a:ext>
            </a:extLst>
          </p:cNvPr>
          <p:cNvSpPr txBox="1"/>
          <p:nvPr/>
        </p:nvSpPr>
        <p:spPr>
          <a:xfrm>
            <a:off x="609600" y="3857628"/>
            <a:ext cx="7924800" cy="2062103"/>
          </a:xfrm>
          <a:prstGeom prst="rect">
            <a:avLst/>
          </a:prstGeom>
          <a:noFill/>
        </p:spPr>
        <p:txBody>
          <a:bodyPr wrap="square" rtlCol="0">
            <a:spAutoFit/>
          </a:bodyPr>
          <a:lstStyle/>
          <a:p>
            <a:pPr algn="just"/>
            <a:r>
              <a:rPr lang="en-US" sz="1600" dirty="0">
                <a:latin typeface="Aparajita" panose="02020603050405020304" pitchFamily="18" charset="0"/>
                <a:cs typeface="Aparajita" panose="02020603050405020304" pitchFamily="18" charset="0"/>
              </a:rPr>
              <a:t>The history of </a:t>
            </a:r>
            <a:r>
              <a:rPr lang="en-US" sz="1600" b="1" dirty="0">
                <a:latin typeface="Aparajita" panose="02020603050405020304" pitchFamily="18" charset="0"/>
                <a:cs typeface="Aparajita" panose="02020603050405020304" pitchFamily="18" charset="0"/>
              </a:rPr>
              <a:t>Agriculture in India</a:t>
            </a:r>
            <a:r>
              <a:rPr lang="en-US" sz="1600" dirty="0">
                <a:latin typeface="Aparajita" panose="02020603050405020304" pitchFamily="18" charset="0"/>
                <a:cs typeface="Aparajita" panose="02020603050405020304" pitchFamily="18" charset="0"/>
              </a:rPr>
              <a:t> dates back to Indus Valley Civilization and even before that in some places of Southern India. India ranks second worldwide in farm outputs. As per 2018, agriculture employed more than 50℅ of the Indian work force and contributed 17–18% to country's GDP. </a:t>
            </a:r>
          </a:p>
          <a:p>
            <a:pPr algn="just"/>
            <a:endParaRPr lang="en-US" sz="1600" dirty="0">
              <a:latin typeface="Aparajita" panose="02020603050405020304" pitchFamily="18" charset="0"/>
              <a:cs typeface="Aparajita" panose="02020603050405020304" pitchFamily="18" charset="0"/>
            </a:endParaRPr>
          </a:p>
          <a:p>
            <a:pPr algn="just"/>
            <a:r>
              <a:rPr lang="en-US" sz="1600" dirty="0">
                <a:latin typeface="Aparajita" panose="02020603050405020304" pitchFamily="18" charset="0"/>
                <a:cs typeface="Aparajita" panose="02020603050405020304" pitchFamily="18" charset="0"/>
              </a:rPr>
              <a:t>India's agriculture is composed of many crops, with the foremost food staples being rice and wheat. Indian farmers also grow pulses, potatoes, sugarcane, oilseeds, and such non-food items as cotton, tea, coffee, rubber, and jute (a glossy fiber used to make burlap and twine). India is a fisheries giant as well. A total catch of about 3 million metric tons annually ranks India among the world's top 10 fishing nations.</a:t>
            </a:r>
          </a:p>
        </p:txBody>
      </p:sp>
      <p:pic>
        <p:nvPicPr>
          <p:cNvPr id="1026" name="Picture 2" descr="C:\Users\User\Desktop\220px-Traditional_ploughing_-_Karnataka.jpg"/>
          <p:cNvPicPr>
            <a:picLocks noChangeAspect="1" noChangeArrowheads="1"/>
          </p:cNvPicPr>
          <p:nvPr/>
        </p:nvPicPr>
        <p:blipFill>
          <a:blip r:embed="rId2"/>
          <a:srcRect/>
          <a:stretch>
            <a:fillRect/>
          </a:stretch>
        </p:blipFill>
        <p:spPr bwMode="auto">
          <a:xfrm>
            <a:off x="2786050" y="1916832"/>
            <a:ext cx="3571900" cy="1357322"/>
          </a:xfrm>
          <a:prstGeom prst="rect">
            <a:avLst/>
          </a:prstGeom>
          <a:noFill/>
        </p:spPr>
      </p:pic>
    </p:spTree>
    <p:extLst>
      <p:ext uri="{BB962C8B-B14F-4D97-AF65-F5344CB8AC3E}">
        <p14:creationId xmlns:p14="http://schemas.microsoft.com/office/powerpoint/2010/main" val="667635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5C34-2A81-4851-ACD8-49C09B4EC671}"/>
              </a:ext>
            </a:extLst>
          </p:cNvPr>
          <p:cNvSpPr>
            <a:spLocks noGrp="1"/>
          </p:cNvSpPr>
          <p:nvPr>
            <p:ph type="title"/>
          </p:nvPr>
        </p:nvSpPr>
        <p:spPr>
          <a:xfrm>
            <a:off x="500034" y="2000240"/>
            <a:ext cx="4572032" cy="3857652"/>
          </a:xfrm>
        </p:spPr>
        <p:txBody>
          <a:bodyPr/>
          <a:lstStyle/>
          <a:p>
            <a:r>
              <a:rPr lang="en-IN" sz="1800" dirty="0">
                <a:latin typeface="Aparajita" panose="02020603050405020304" pitchFamily="18" charset="0"/>
                <a:cs typeface="Aparajita" panose="02020603050405020304" pitchFamily="18" charset="0"/>
              </a:rPr>
              <a:t>• North India:  Awadhi – Bihari – Bhojpuri -Kashmiri Punjabi – Rajasthani – Uttar </a:t>
            </a:r>
            <a:r>
              <a:rPr lang="en-IN" sz="1800" dirty="0" err="1">
                <a:latin typeface="Aparajita" panose="02020603050405020304" pitchFamily="18" charset="0"/>
                <a:cs typeface="Aparajita" panose="02020603050405020304" pitchFamily="18" charset="0"/>
              </a:rPr>
              <a:t>Pradeshi</a:t>
            </a:r>
            <a:r>
              <a:rPr lang="en-IN" sz="1800" dirty="0">
                <a:latin typeface="Aparajita" panose="02020603050405020304" pitchFamily="18" charset="0"/>
                <a:cs typeface="Aparajita" panose="02020603050405020304" pitchFamily="18" charset="0"/>
              </a:rPr>
              <a:t> –Mughlai</a:t>
            </a:r>
            <a:br>
              <a:rPr lang="en-IN" sz="1800" dirty="0">
                <a:latin typeface="Aparajita" panose="02020603050405020304" pitchFamily="18" charset="0"/>
                <a:cs typeface="Aparajita" panose="02020603050405020304" pitchFamily="18" charset="0"/>
              </a:rPr>
            </a:br>
            <a:br>
              <a:rPr lang="en-IN" sz="1800" dirty="0">
                <a:latin typeface="Aparajita" panose="02020603050405020304" pitchFamily="18" charset="0"/>
                <a:cs typeface="Aparajita" panose="02020603050405020304" pitchFamily="18" charset="0"/>
              </a:rPr>
            </a:br>
            <a:r>
              <a:rPr lang="en-IN" sz="1800" dirty="0">
                <a:latin typeface="Aparajita" panose="02020603050405020304" pitchFamily="18" charset="0"/>
                <a:cs typeface="Aparajita" panose="02020603050405020304" pitchFamily="18" charset="0"/>
              </a:rPr>
              <a:t>• South India:    Andhra – Karnataka – Kerala – Tamil Hyderabadi – Udupi</a:t>
            </a:r>
            <a:br>
              <a:rPr lang="en-IN" sz="1800" dirty="0">
                <a:latin typeface="Aparajita" panose="02020603050405020304" pitchFamily="18" charset="0"/>
                <a:cs typeface="Aparajita" panose="02020603050405020304" pitchFamily="18" charset="0"/>
              </a:rPr>
            </a:br>
            <a:br>
              <a:rPr lang="en-IN" sz="1800" dirty="0">
                <a:latin typeface="Aparajita" panose="02020603050405020304" pitchFamily="18" charset="0"/>
                <a:cs typeface="Aparajita" panose="02020603050405020304" pitchFamily="18" charset="0"/>
              </a:rPr>
            </a:br>
            <a:r>
              <a:rPr lang="en-IN" sz="1800" dirty="0">
                <a:latin typeface="Aparajita" panose="02020603050405020304" pitchFamily="18" charset="0"/>
                <a:cs typeface="Aparajita" panose="02020603050405020304" pitchFamily="18" charset="0"/>
              </a:rPr>
              <a:t>• East India:    Bengali – Oriya  -  West Bengal</a:t>
            </a:r>
            <a:br>
              <a:rPr lang="en-IN" sz="1800" dirty="0">
                <a:latin typeface="Aparajita" panose="02020603050405020304" pitchFamily="18" charset="0"/>
                <a:cs typeface="Aparajita" panose="02020603050405020304" pitchFamily="18" charset="0"/>
              </a:rPr>
            </a:br>
            <a:br>
              <a:rPr lang="en-IN" sz="1800" dirty="0">
                <a:latin typeface="Aparajita" panose="02020603050405020304" pitchFamily="18" charset="0"/>
                <a:cs typeface="Aparajita" panose="02020603050405020304" pitchFamily="18" charset="0"/>
              </a:rPr>
            </a:br>
            <a:r>
              <a:rPr lang="en-IN" sz="1800" dirty="0">
                <a:latin typeface="Aparajita" panose="02020603050405020304" pitchFamily="18" charset="0"/>
                <a:cs typeface="Aparajita" panose="02020603050405020304" pitchFamily="18" charset="0"/>
              </a:rPr>
              <a:t>• North-East India:   Assamese – Naga –</a:t>
            </a:r>
            <a:r>
              <a:rPr lang="en-IN" sz="1800" dirty="0" err="1">
                <a:latin typeface="Aparajita" panose="02020603050405020304" pitchFamily="18" charset="0"/>
                <a:cs typeface="Aparajita" panose="02020603050405020304" pitchFamily="18" charset="0"/>
              </a:rPr>
              <a:t>sikkime</a:t>
            </a:r>
            <a:r>
              <a:rPr lang="en-IN" sz="1800" dirty="0">
                <a:latin typeface="Aparajita" panose="02020603050405020304" pitchFamily="18" charset="0"/>
                <a:cs typeface="Aparajita" panose="02020603050405020304" pitchFamily="18" charset="0"/>
              </a:rPr>
              <a:t>  Tripuri</a:t>
            </a:r>
            <a:br>
              <a:rPr lang="en-IN" sz="1800" dirty="0">
                <a:latin typeface="Aparajita" panose="02020603050405020304" pitchFamily="18" charset="0"/>
                <a:cs typeface="Aparajita" panose="02020603050405020304" pitchFamily="18" charset="0"/>
              </a:rPr>
            </a:br>
            <a:r>
              <a:rPr lang="en-IN" sz="1800" dirty="0">
                <a:latin typeface="Aparajita" panose="02020603050405020304" pitchFamily="18" charset="0"/>
                <a:cs typeface="Aparajita" panose="02020603050405020304" pitchFamily="18" charset="0"/>
              </a:rPr>
              <a:t>• West India:  </a:t>
            </a:r>
            <a:r>
              <a:rPr lang="en-IN" sz="1800" dirty="0" err="1">
                <a:latin typeface="Aparajita" panose="02020603050405020304" pitchFamily="18" charset="0"/>
                <a:cs typeface="Aparajita" panose="02020603050405020304" pitchFamily="18" charset="0"/>
              </a:rPr>
              <a:t>Goan</a:t>
            </a:r>
            <a:r>
              <a:rPr lang="en-IN" sz="1800" dirty="0">
                <a:latin typeface="Aparajita" panose="02020603050405020304" pitchFamily="18" charset="0"/>
                <a:cs typeface="Aparajita" panose="02020603050405020304" pitchFamily="18" charset="0"/>
              </a:rPr>
              <a:t> – Gujarati – Marathi –Parsi </a:t>
            </a:r>
            <a:r>
              <a:rPr lang="en-IN" sz="1800" dirty="0" err="1">
                <a:latin typeface="Aparajita" panose="02020603050405020304" pitchFamily="18" charset="0"/>
                <a:cs typeface="Aparajita" panose="02020603050405020304" pitchFamily="18" charset="0"/>
              </a:rPr>
              <a:t>Malvani</a:t>
            </a:r>
            <a:r>
              <a:rPr lang="en-IN" sz="1800" dirty="0">
                <a:latin typeface="Aparajita" panose="02020603050405020304" pitchFamily="18" charset="0"/>
                <a:cs typeface="Aparajita" panose="02020603050405020304" pitchFamily="18" charset="0"/>
              </a:rPr>
              <a:t> &amp; Konkani </a:t>
            </a:r>
          </a:p>
        </p:txBody>
      </p:sp>
      <p:pic>
        <p:nvPicPr>
          <p:cNvPr id="1026" name="Picture 2" descr="C:\Users\User\Desktop\indian-cuisine.jpeg"/>
          <p:cNvPicPr>
            <a:picLocks noChangeAspect="1" noChangeArrowheads="1"/>
          </p:cNvPicPr>
          <p:nvPr/>
        </p:nvPicPr>
        <p:blipFill>
          <a:blip r:embed="rId2" cstate="print"/>
          <a:srcRect/>
          <a:stretch>
            <a:fillRect/>
          </a:stretch>
        </p:blipFill>
        <p:spPr bwMode="auto">
          <a:xfrm>
            <a:off x="5429256" y="2143116"/>
            <a:ext cx="3143272" cy="3143272"/>
          </a:xfrm>
          <a:prstGeom prst="rect">
            <a:avLst/>
          </a:prstGeom>
          <a:noFill/>
        </p:spPr>
      </p:pic>
      <p:sp>
        <p:nvSpPr>
          <p:cNvPr id="6" name="Rectangle 5"/>
          <p:cNvSpPr/>
          <p:nvPr/>
        </p:nvSpPr>
        <p:spPr>
          <a:xfrm>
            <a:off x="2068879" y="1285860"/>
            <a:ext cx="4451347" cy="523220"/>
          </a:xfrm>
          <a:prstGeom prst="rect">
            <a:avLst/>
          </a:prstGeom>
          <a:noFill/>
        </p:spPr>
        <p:txBody>
          <a:bodyPr wrap="square" lIns="91440" tIns="45720" rIns="91440" bIns="45720">
            <a:spAutoFit/>
          </a:bodyPr>
          <a:lstStyle/>
          <a:p>
            <a:pPr algn="ctr"/>
            <a:r>
              <a:rPr lang="en-US"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parajita" panose="02020603050405020304" pitchFamily="18" charset="0"/>
                <a:cs typeface="Aparajita" panose="02020603050405020304" pitchFamily="18" charset="0"/>
              </a:rPr>
              <a:t>TYPES OF INDIAN FOOD</a:t>
            </a:r>
          </a:p>
        </p:txBody>
      </p:sp>
    </p:spTree>
    <p:extLst>
      <p:ext uri="{BB962C8B-B14F-4D97-AF65-F5344CB8AC3E}">
        <p14:creationId xmlns:p14="http://schemas.microsoft.com/office/powerpoint/2010/main" val="4025699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19CE895-CBB6-4024-A709-176A88A1DBAD}"/>
              </a:ext>
            </a:extLst>
          </p:cNvPr>
          <p:cNvSpPr txBox="1"/>
          <p:nvPr/>
        </p:nvSpPr>
        <p:spPr>
          <a:xfrm>
            <a:off x="642910" y="2786058"/>
            <a:ext cx="8077200" cy="2523768"/>
          </a:xfrm>
          <a:prstGeom prst="rect">
            <a:avLst/>
          </a:prstGeom>
          <a:noFill/>
        </p:spPr>
        <p:txBody>
          <a:bodyPr wrap="square" rtlCol="0">
            <a:spAutoFit/>
          </a:bodyPr>
          <a:lstStyle/>
          <a:p>
            <a:pPr marL="285750" indent="-285750" algn="just"/>
            <a:r>
              <a:rPr lang="en-US" sz="1600" dirty="0">
                <a:latin typeface="Aparajita" panose="02020603050405020304" pitchFamily="18" charset="0"/>
                <a:cs typeface="Aparajita" panose="02020603050405020304" pitchFamily="18" charset="0"/>
              </a:rPr>
              <a:t>       </a:t>
            </a:r>
            <a:r>
              <a:rPr lang="en-IN" sz="1600" b="1" dirty="0">
                <a:latin typeface="Aparajita" panose="02020603050405020304" pitchFamily="18" charset="0"/>
                <a:cs typeface="Aparajita" panose="02020603050405020304" pitchFamily="18" charset="0"/>
              </a:rPr>
              <a:t>North cuisine</a:t>
            </a:r>
            <a:r>
              <a:rPr lang="en-IN" sz="1600" dirty="0">
                <a:latin typeface="Aparajita" panose="02020603050405020304" pitchFamily="18" charset="0"/>
                <a:cs typeface="Aparajita" panose="02020603050405020304" pitchFamily="18" charset="0"/>
              </a:rPr>
              <a:t> is a part of cuisine, from the region of Northern India which include cuisines of Jammu and Kashmir, Punjab, Chandigarh, Haryana, Himachal Pradesh, Rajasthan, Uttarakhand, Delhi, Uttar Pradesh, Bihar, Jharkhand, Madhya Pradesh and Chhattisgarh.</a:t>
            </a:r>
          </a:p>
          <a:p>
            <a:pPr marL="285750" indent="-285750" algn="just"/>
            <a:endParaRPr lang="en-IN" sz="1600" dirty="0">
              <a:latin typeface="Aparajita" panose="02020603050405020304" pitchFamily="18" charset="0"/>
              <a:cs typeface="Aparajita" panose="02020603050405020304" pitchFamily="18" charset="0"/>
            </a:endParaRPr>
          </a:p>
          <a:p>
            <a:pPr marL="285750" indent="-285750" algn="just"/>
            <a:r>
              <a:rPr lang="en-US" sz="1600" dirty="0">
                <a:latin typeface="Aparajita" panose="02020603050405020304" pitchFamily="18" charset="0"/>
                <a:cs typeface="Aparajita" panose="02020603050405020304" pitchFamily="18" charset="0"/>
              </a:rPr>
              <a:t>	Staple diet of the people of these states is rice, pulses and vegetables. However, the method of preparation differs. </a:t>
            </a:r>
          </a:p>
          <a:p>
            <a:pPr marL="285750" indent="-285750" algn="just"/>
            <a:endParaRPr lang="en-US" sz="1600" dirty="0">
              <a:latin typeface="Aparajita" panose="02020603050405020304" pitchFamily="18" charset="0"/>
              <a:cs typeface="Aparajita" panose="02020603050405020304" pitchFamily="18" charset="0"/>
            </a:endParaRPr>
          </a:p>
          <a:p>
            <a:pPr marL="285750" indent="-285750" algn="just"/>
            <a:r>
              <a:rPr lang="en-US" sz="1600" dirty="0">
                <a:latin typeface="Aparajita" panose="02020603050405020304" pitchFamily="18" charset="0"/>
                <a:cs typeface="Aparajita" panose="02020603050405020304" pitchFamily="18" charset="0"/>
              </a:rPr>
              <a:t>	There are also some special recipes of each region which are famous throughout the country like Rajasthan Dal </a:t>
            </a:r>
            <a:r>
              <a:rPr lang="en-US" sz="1600" dirty="0" err="1">
                <a:latin typeface="Aparajita" panose="02020603050405020304" pitchFamily="18" charset="0"/>
                <a:cs typeface="Aparajita" panose="02020603050405020304" pitchFamily="18" charset="0"/>
              </a:rPr>
              <a:t>Bati</a:t>
            </a:r>
            <a:r>
              <a:rPr lang="en-US" sz="1600" dirty="0">
                <a:latin typeface="Aparajita" panose="02020603050405020304" pitchFamily="18" charset="0"/>
                <a:cs typeface="Aparajita" panose="02020603050405020304" pitchFamily="18" charset="0"/>
              </a:rPr>
              <a:t>, Uttar Pradesh's Kebabs and Punjab's </a:t>
            </a:r>
            <a:r>
              <a:rPr lang="en-US" sz="1600" dirty="0" err="1">
                <a:latin typeface="Aparajita" panose="02020603050405020304" pitchFamily="18" charset="0"/>
                <a:cs typeface="Aparajita" panose="02020603050405020304" pitchFamily="18" charset="0"/>
              </a:rPr>
              <a:t>Sarson</a:t>
            </a:r>
            <a:r>
              <a:rPr lang="en-US" sz="1600" dirty="0">
                <a:latin typeface="Aparajita" panose="02020603050405020304" pitchFamily="18" charset="0"/>
                <a:cs typeface="Aparajita" panose="02020603050405020304" pitchFamily="18" charset="0"/>
              </a:rPr>
              <a:t> Ka </a:t>
            </a:r>
            <a:r>
              <a:rPr lang="en-US" sz="1600" dirty="0" err="1">
                <a:latin typeface="Aparajita" panose="02020603050405020304" pitchFamily="18" charset="0"/>
                <a:cs typeface="Aparajita" panose="02020603050405020304" pitchFamily="18" charset="0"/>
              </a:rPr>
              <a:t>Saag</a:t>
            </a:r>
            <a:r>
              <a:rPr lang="en-US" sz="1600" dirty="0">
                <a:latin typeface="Aparajita" panose="02020603050405020304" pitchFamily="18" charset="0"/>
                <a:cs typeface="Aparajita" panose="02020603050405020304" pitchFamily="18" charset="0"/>
              </a:rPr>
              <a:t> and </a:t>
            </a:r>
            <a:r>
              <a:rPr lang="en-US" sz="1600" dirty="0" err="1">
                <a:latin typeface="Aparajita" panose="02020603050405020304" pitchFamily="18" charset="0"/>
                <a:cs typeface="Aparajita" panose="02020603050405020304" pitchFamily="18" charset="0"/>
              </a:rPr>
              <a:t>Makki</a:t>
            </a:r>
            <a:r>
              <a:rPr lang="en-US" sz="1600" dirty="0">
                <a:latin typeface="Aparajita" panose="02020603050405020304" pitchFamily="18" charset="0"/>
                <a:cs typeface="Aparajita" panose="02020603050405020304" pitchFamily="18" charset="0"/>
              </a:rPr>
              <a:t> di Roti. North India also boasts of the world famous </a:t>
            </a:r>
            <a:r>
              <a:rPr lang="en-US" sz="1600" dirty="0" err="1">
                <a:latin typeface="Aparajita" panose="02020603050405020304" pitchFamily="18" charset="0"/>
                <a:cs typeface="Aparajita" panose="02020603050405020304" pitchFamily="18" charset="0"/>
              </a:rPr>
              <a:t>Mughlai</a:t>
            </a:r>
            <a:r>
              <a:rPr lang="en-US" sz="1600" dirty="0">
                <a:latin typeface="Aparajita" panose="02020603050405020304" pitchFamily="18" charset="0"/>
                <a:cs typeface="Aparajita" panose="02020603050405020304" pitchFamily="18" charset="0"/>
              </a:rPr>
              <a:t> cuisine which you will definitely appreciate.</a:t>
            </a:r>
          </a:p>
          <a:p>
            <a:pPr marL="285750" indent="-285750" algn="just"/>
            <a:endParaRPr lang="en-IN" sz="1400" dirty="0"/>
          </a:p>
        </p:txBody>
      </p:sp>
      <p:sp>
        <p:nvSpPr>
          <p:cNvPr id="3" name="Rectangle 2"/>
          <p:cNvSpPr/>
          <p:nvPr/>
        </p:nvSpPr>
        <p:spPr>
          <a:xfrm>
            <a:off x="2068879" y="1500174"/>
            <a:ext cx="5224507" cy="769441"/>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4400" b="1" cap="none" spc="0" dirty="0">
                <a:ln w="11430"/>
                <a:effectLst>
                  <a:outerShdw blurRad="80000" dist="40000" dir="5040000" algn="tl">
                    <a:srgbClr val="000000">
                      <a:alpha val="30000"/>
                    </a:srgbClr>
                  </a:outerShdw>
                </a:effectLst>
                <a:latin typeface="Aparajita" panose="02020603050405020304" pitchFamily="18" charset="0"/>
                <a:cs typeface="Aparajita" panose="02020603050405020304" pitchFamily="18" charset="0"/>
              </a:rPr>
              <a:t>North Indian Cuisine</a:t>
            </a:r>
          </a:p>
        </p:txBody>
      </p:sp>
    </p:spTree>
    <p:extLst>
      <p:ext uri="{BB962C8B-B14F-4D97-AF65-F5344CB8AC3E}">
        <p14:creationId xmlns:p14="http://schemas.microsoft.com/office/powerpoint/2010/main" val="2665385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9CE895-CBB6-4024-A709-176A88A1DBAD}"/>
              </a:ext>
            </a:extLst>
          </p:cNvPr>
          <p:cNvSpPr txBox="1"/>
          <p:nvPr/>
        </p:nvSpPr>
        <p:spPr>
          <a:xfrm>
            <a:off x="642910" y="2786058"/>
            <a:ext cx="8077200" cy="2554545"/>
          </a:xfrm>
          <a:prstGeom prst="rect">
            <a:avLst/>
          </a:prstGeom>
          <a:noFill/>
        </p:spPr>
        <p:txBody>
          <a:bodyPr wrap="square" rtlCol="0">
            <a:spAutoFit/>
          </a:bodyPr>
          <a:lstStyle/>
          <a:p>
            <a:pPr marL="285750" indent="-285750" algn="just"/>
            <a:r>
              <a:rPr lang="en-US" sz="1600" dirty="0">
                <a:latin typeface="Aparajita" panose="02020603050405020304" pitchFamily="18" charset="0"/>
                <a:cs typeface="Aparajita" panose="02020603050405020304" pitchFamily="18" charset="0"/>
              </a:rPr>
              <a:t>       </a:t>
            </a:r>
            <a:r>
              <a:rPr lang="en-US" sz="1600" b="1" dirty="0">
                <a:latin typeface="Aparajita" panose="02020603050405020304" pitchFamily="18" charset="0"/>
                <a:cs typeface="Aparajita" panose="02020603050405020304" pitchFamily="18" charset="0"/>
              </a:rPr>
              <a:t>South Indian Cuisine</a:t>
            </a:r>
            <a:r>
              <a:rPr lang="en-US" sz="1600" dirty="0">
                <a:latin typeface="Aparajita" panose="02020603050405020304" pitchFamily="18" charset="0"/>
                <a:cs typeface="Aparajita" panose="02020603050405020304" pitchFamily="18" charset="0"/>
              </a:rPr>
              <a:t> includes the cuisines of the five southern states of India—Andhra Pradesh, Karnataka, Kerala, Tamil Nadu and Telangana—and the union territories of Lakshadweep, Pondicherry, and the Andaman and Nicobar Islands. </a:t>
            </a:r>
          </a:p>
          <a:p>
            <a:pPr marL="285750" indent="-285750" algn="just"/>
            <a:r>
              <a:rPr lang="en-US" sz="1600" dirty="0">
                <a:latin typeface="Aparajita" panose="02020603050405020304" pitchFamily="18" charset="0"/>
                <a:cs typeface="Aparajita" panose="02020603050405020304" pitchFamily="18" charset="0"/>
              </a:rPr>
              <a:t>	</a:t>
            </a:r>
          </a:p>
          <a:p>
            <a:pPr marL="285750" indent="-285750" algn="just"/>
            <a:r>
              <a:rPr lang="en-US" sz="1600" dirty="0">
                <a:latin typeface="Aparajita" panose="02020603050405020304" pitchFamily="18" charset="0"/>
                <a:cs typeface="Aparajita" panose="02020603050405020304" pitchFamily="18" charset="0"/>
              </a:rPr>
              <a:t>	There are typically vegetarian and non-vegetarian dishes for all five states. Additionally, all regions have typical main dishes, snacks, light meals, desserts, and drinks that are well known in their respective region.. </a:t>
            </a:r>
            <a:r>
              <a:rPr lang="en-US" sz="1600" dirty="0" err="1">
                <a:latin typeface="Aparajita" panose="02020603050405020304" pitchFamily="18" charset="0"/>
                <a:cs typeface="Aparajita" panose="02020603050405020304" pitchFamily="18" charset="0"/>
              </a:rPr>
              <a:t>Offlate</a:t>
            </a:r>
            <a:r>
              <a:rPr lang="en-US" sz="1600" dirty="0">
                <a:latin typeface="Aparajita" panose="02020603050405020304" pitchFamily="18" charset="0"/>
                <a:cs typeface="Aparajita" panose="02020603050405020304" pitchFamily="18" charset="0"/>
              </a:rPr>
              <a:t> many of the recipes of the south India have become quite popular with not only the rest of Indians but also with the foreigners. Some of these recipes include </a:t>
            </a:r>
            <a:r>
              <a:rPr lang="en-US" sz="1600" dirty="0" err="1">
                <a:latin typeface="Aparajita" panose="02020603050405020304" pitchFamily="18" charset="0"/>
                <a:cs typeface="Aparajita" panose="02020603050405020304" pitchFamily="18" charset="0"/>
              </a:rPr>
              <a:t>idli</a:t>
            </a:r>
            <a:r>
              <a:rPr lang="en-US" sz="1600" dirty="0">
                <a:latin typeface="Aparajita" panose="02020603050405020304" pitchFamily="18" charset="0"/>
                <a:cs typeface="Aparajita" panose="02020603050405020304" pitchFamily="18" charset="0"/>
              </a:rPr>
              <a:t>, </a:t>
            </a:r>
            <a:r>
              <a:rPr lang="en-US" sz="1600" dirty="0" err="1">
                <a:latin typeface="Aparajita" panose="02020603050405020304" pitchFamily="18" charset="0"/>
                <a:cs typeface="Aparajita" panose="02020603050405020304" pitchFamily="18" charset="0"/>
              </a:rPr>
              <a:t>dosa</a:t>
            </a:r>
            <a:r>
              <a:rPr lang="en-US" sz="1600" dirty="0">
                <a:latin typeface="Aparajita" panose="02020603050405020304" pitchFamily="18" charset="0"/>
                <a:cs typeface="Aparajita" panose="02020603050405020304" pitchFamily="18" charset="0"/>
              </a:rPr>
              <a:t>, </a:t>
            </a:r>
            <a:r>
              <a:rPr lang="en-US" sz="1600" dirty="0" err="1">
                <a:latin typeface="Aparajita" panose="02020603050405020304" pitchFamily="18" charset="0"/>
                <a:cs typeface="Aparajita" panose="02020603050405020304" pitchFamily="18" charset="0"/>
              </a:rPr>
              <a:t>uppuma</a:t>
            </a:r>
            <a:r>
              <a:rPr lang="en-US" sz="1600" dirty="0">
                <a:latin typeface="Aparajita" panose="02020603050405020304" pitchFamily="18" charset="0"/>
                <a:cs typeface="Aparajita" panose="02020603050405020304" pitchFamily="18" charset="0"/>
              </a:rPr>
              <a:t>, </a:t>
            </a:r>
            <a:r>
              <a:rPr lang="en-US" sz="1600" dirty="0" err="1">
                <a:latin typeface="Aparajita" panose="02020603050405020304" pitchFamily="18" charset="0"/>
                <a:cs typeface="Aparajita" panose="02020603050405020304" pitchFamily="18" charset="0"/>
              </a:rPr>
              <a:t>pongal</a:t>
            </a:r>
            <a:r>
              <a:rPr lang="en-US" sz="1600" dirty="0">
                <a:latin typeface="Aparajita" panose="02020603050405020304" pitchFamily="18" charset="0"/>
                <a:cs typeface="Aparajita" panose="02020603050405020304" pitchFamily="18" charset="0"/>
              </a:rPr>
              <a:t> and </a:t>
            </a:r>
            <a:r>
              <a:rPr lang="en-US" sz="1600" dirty="0" err="1">
                <a:latin typeface="Aparajita" panose="02020603050405020304" pitchFamily="18" charset="0"/>
                <a:cs typeface="Aparajita" panose="02020603050405020304" pitchFamily="18" charset="0"/>
              </a:rPr>
              <a:t>sambhar</a:t>
            </a:r>
            <a:r>
              <a:rPr lang="en-US" sz="1600" dirty="0">
                <a:latin typeface="Aparajita" panose="02020603050405020304" pitchFamily="18" charset="0"/>
                <a:cs typeface="Aparajita" panose="02020603050405020304" pitchFamily="18" charset="0"/>
              </a:rPr>
              <a:t>. These dishes will delight you with their taste and </a:t>
            </a:r>
            <a:r>
              <a:rPr lang="en-US" sz="1600" dirty="0" err="1">
                <a:latin typeface="Aparajita" panose="02020603050405020304" pitchFamily="18" charset="0"/>
                <a:cs typeface="Aparajita" panose="02020603050405020304" pitchFamily="18" charset="0"/>
              </a:rPr>
              <a:t>flavour</a:t>
            </a:r>
            <a:r>
              <a:rPr lang="en-US" sz="1600" dirty="0">
                <a:latin typeface="Aparajita" panose="02020603050405020304" pitchFamily="18" charset="0"/>
                <a:cs typeface="Aparajita" panose="02020603050405020304" pitchFamily="18" charset="0"/>
              </a:rPr>
              <a:t>.</a:t>
            </a:r>
          </a:p>
          <a:p>
            <a:pPr marL="285750" indent="-285750" algn="just"/>
            <a:endParaRPr lang="en-IN" sz="1600" dirty="0">
              <a:latin typeface="Aparajita" panose="02020603050405020304" pitchFamily="18" charset="0"/>
              <a:cs typeface="Aparajita" panose="02020603050405020304" pitchFamily="18" charset="0"/>
            </a:endParaRPr>
          </a:p>
        </p:txBody>
      </p:sp>
      <p:sp>
        <p:nvSpPr>
          <p:cNvPr id="4" name="Rectangle 3"/>
          <p:cNvSpPr/>
          <p:nvPr/>
        </p:nvSpPr>
        <p:spPr>
          <a:xfrm>
            <a:off x="2538370" y="1507431"/>
            <a:ext cx="4286280" cy="76944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effectLst>
                  <a:outerShdw blurRad="50800" dist="39000" dir="5460000" algn="tl">
                    <a:srgbClr val="000000">
                      <a:alpha val="38000"/>
                    </a:srgbClr>
                  </a:outerShdw>
                </a:effectLst>
                <a:latin typeface="Aparajita" panose="02020603050405020304" pitchFamily="18" charset="0"/>
                <a:cs typeface="Aparajita" panose="02020603050405020304" pitchFamily="18" charset="0"/>
              </a:rPr>
              <a:t>South Indian Cuisine</a:t>
            </a:r>
            <a:endParaRPr lang="en-US" sz="4400" b="1" cap="none" spc="0" dirty="0">
              <a:ln w="11430"/>
              <a:effectLst>
                <a:outerShdw blurRad="50800" dist="39000" dir="5460000" algn="tl">
                  <a:srgbClr val="000000">
                    <a:alpha val="38000"/>
                  </a:srgbClr>
                </a:outerShdw>
              </a:effectLst>
              <a:latin typeface="Aparajita" panose="02020603050405020304" pitchFamily="18" charset="0"/>
              <a:cs typeface="Aparajita"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B1BBB-83FD-4FEE-8042-B7B4E985C492}"/>
              </a:ext>
            </a:extLst>
          </p:cNvPr>
          <p:cNvSpPr>
            <a:spLocks noGrp="1"/>
          </p:cNvSpPr>
          <p:nvPr>
            <p:ph type="title"/>
          </p:nvPr>
        </p:nvSpPr>
        <p:spPr>
          <a:xfrm>
            <a:off x="686593" y="1340769"/>
            <a:ext cx="7770813" cy="720080"/>
          </a:xfrm>
        </p:spPr>
        <p:txBody>
          <a:bodyPr/>
          <a:lstStyle/>
          <a:p>
            <a:r>
              <a:rPr lang="en-US" b="1" dirty="0">
                <a:ln w="11430"/>
                <a:effectLst>
                  <a:outerShdw blurRad="80000" dist="40000" dir="5040000" algn="tl">
                    <a:srgbClr val="000000">
                      <a:alpha val="30000"/>
                    </a:srgbClr>
                  </a:outerShdw>
                </a:effectLst>
                <a:latin typeface="Aparajita" panose="02020603050405020304" pitchFamily="18" charset="0"/>
                <a:cs typeface="Aparajita" panose="02020603050405020304" pitchFamily="18" charset="0"/>
              </a:rPr>
              <a:t>Ingredients of Indian Foods</a:t>
            </a:r>
          </a:p>
        </p:txBody>
      </p:sp>
      <p:sp>
        <p:nvSpPr>
          <p:cNvPr id="3" name="TextBox 2">
            <a:extLst>
              <a:ext uri="{FF2B5EF4-FFF2-40B4-BE49-F238E27FC236}">
                <a16:creationId xmlns:a16="http://schemas.microsoft.com/office/drawing/2014/main" id="{25C522CB-0813-42F6-8E6F-7E4314EBBBA9}"/>
              </a:ext>
            </a:extLst>
          </p:cNvPr>
          <p:cNvSpPr txBox="1"/>
          <p:nvPr/>
        </p:nvSpPr>
        <p:spPr>
          <a:xfrm>
            <a:off x="1043608" y="2042839"/>
            <a:ext cx="7272808" cy="4770537"/>
          </a:xfrm>
          <a:prstGeom prst="rect">
            <a:avLst/>
          </a:prstGeom>
          <a:noFill/>
        </p:spPr>
        <p:txBody>
          <a:bodyPr wrap="square" rtlCol="0">
            <a:spAutoFit/>
          </a:bodyPr>
          <a:lstStyle/>
          <a:p>
            <a:r>
              <a:rPr lang="en-US" sz="1600" dirty="0">
                <a:latin typeface="Aparajita" panose="02020603050405020304" pitchFamily="18" charset="0"/>
                <a:cs typeface="Aparajita" panose="02020603050405020304" pitchFamily="18" charset="0"/>
              </a:rPr>
              <a:t>Staple foods of Indian cuisine include pearl millet (</a:t>
            </a:r>
            <a:r>
              <a:rPr lang="en-US" sz="1600" i="1" dirty="0">
                <a:latin typeface="Aparajita" panose="02020603050405020304" pitchFamily="18" charset="0"/>
                <a:cs typeface="Aparajita" panose="02020603050405020304" pitchFamily="18" charset="0"/>
              </a:rPr>
              <a:t>bajra</a:t>
            </a:r>
            <a:r>
              <a:rPr lang="en-US" sz="1600" dirty="0">
                <a:latin typeface="Aparajita" panose="02020603050405020304" pitchFamily="18" charset="0"/>
                <a:cs typeface="Aparajita" panose="02020603050405020304" pitchFamily="18" charset="0"/>
              </a:rPr>
              <a:t>), rice, whole-wheat flour (</a:t>
            </a:r>
            <a:r>
              <a:rPr lang="en-US" sz="1600" i="1" dirty="0" err="1">
                <a:latin typeface="Aparajita" panose="02020603050405020304" pitchFamily="18" charset="0"/>
                <a:cs typeface="Aparajita" panose="02020603050405020304" pitchFamily="18" charset="0"/>
              </a:rPr>
              <a:t>atta</a:t>
            </a:r>
            <a:r>
              <a:rPr lang="en-US" sz="1600" dirty="0">
                <a:latin typeface="Aparajita" panose="02020603050405020304" pitchFamily="18" charset="0"/>
                <a:cs typeface="Aparajita" panose="02020603050405020304" pitchFamily="18" charset="0"/>
              </a:rPr>
              <a:t>), and a variety of lentils, such as </a:t>
            </a:r>
            <a:r>
              <a:rPr lang="en-US" sz="1600" i="1" dirty="0">
                <a:latin typeface="Aparajita" panose="02020603050405020304" pitchFamily="18" charset="0"/>
                <a:cs typeface="Aparajita" panose="02020603050405020304" pitchFamily="18" charset="0"/>
              </a:rPr>
              <a:t>masoor</a:t>
            </a:r>
            <a:r>
              <a:rPr lang="en-US" sz="1600" dirty="0">
                <a:latin typeface="Aparajita" panose="02020603050405020304" pitchFamily="18" charset="0"/>
                <a:cs typeface="Aparajita" panose="02020603050405020304" pitchFamily="18" charset="0"/>
              </a:rPr>
              <a:t> (most often red lentils), </a:t>
            </a:r>
            <a:r>
              <a:rPr lang="en-US" sz="1600" i="1" dirty="0" err="1">
                <a:latin typeface="Aparajita" panose="02020603050405020304" pitchFamily="18" charset="0"/>
                <a:cs typeface="Aparajita" panose="02020603050405020304" pitchFamily="18" charset="0"/>
              </a:rPr>
              <a:t>tuer</a:t>
            </a:r>
            <a:r>
              <a:rPr lang="en-US" sz="1600" dirty="0">
                <a:latin typeface="Aparajita" panose="02020603050405020304" pitchFamily="18" charset="0"/>
                <a:cs typeface="Aparajita" panose="02020603050405020304" pitchFamily="18" charset="0"/>
              </a:rPr>
              <a:t> (pigeon peas), </a:t>
            </a:r>
            <a:r>
              <a:rPr lang="en-US" sz="1600" i="1" dirty="0" err="1">
                <a:latin typeface="Aparajita" panose="02020603050405020304" pitchFamily="18" charset="0"/>
                <a:cs typeface="Aparajita" panose="02020603050405020304" pitchFamily="18" charset="0"/>
              </a:rPr>
              <a:t>urad</a:t>
            </a:r>
            <a:r>
              <a:rPr lang="en-US" sz="1600" dirty="0">
                <a:latin typeface="Aparajita" panose="02020603050405020304" pitchFamily="18" charset="0"/>
                <a:cs typeface="Aparajita" panose="02020603050405020304" pitchFamily="18" charset="0"/>
              </a:rPr>
              <a:t> (black gram), and </a:t>
            </a:r>
            <a:r>
              <a:rPr lang="en-US" sz="1600" i="1" dirty="0">
                <a:latin typeface="Aparajita" panose="02020603050405020304" pitchFamily="18" charset="0"/>
                <a:cs typeface="Aparajita" panose="02020603050405020304" pitchFamily="18" charset="0"/>
              </a:rPr>
              <a:t>moong</a:t>
            </a:r>
            <a:r>
              <a:rPr lang="en-US" sz="1600" dirty="0">
                <a:latin typeface="Aparajita" panose="02020603050405020304" pitchFamily="18" charset="0"/>
                <a:cs typeface="Aparajita" panose="02020603050405020304" pitchFamily="18" charset="0"/>
              </a:rPr>
              <a:t> (mung beans). Lentils may be used whole, </a:t>
            </a:r>
            <a:r>
              <a:rPr lang="en-US" sz="1600" dirty="0" err="1">
                <a:latin typeface="Aparajita" panose="02020603050405020304" pitchFamily="18" charset="0"/>
                <a:cs typeface="Aparajita" panose="02020603050405020304" pitchFamily="18" charset="0"/>
              </a:rPr>
              <a:t>dehusked</a:t>
            </a:r>
            <a:r>
              <a:rPr lang="en-US" sz="1600" dirty="0">
                <a:latin typeface="Aparajita" panose="02020603050405020304" pitchFamily="18" charset="0"/>
                <a:cs typeface="Aparajita" panose="02020603050405020304" pitchFamily="18" charset="0"/>
              </a:rPr>
              <a:t>—for example, </a:t>
            </a:r>
            <a:r>
              <a:rPr lang="en-US" sz="1600" i="1" dirty="0" err="1">
                <a:latin typeface="Aparajita" panose="02020603050405020304" pitchFamily="18" charset="0"/>
                <a:cs typeface="Aparajita" panose="02020603050405020304" pitchFamily="18" charset="0"/>
              </a:rPr>
              <a:t>dhuli</a:t>
            </a:r>
            <a:r>
              <a:rPr lang="en-US" sz="1600" i="1" dirty="0">
                <a:latin typeface="Aparajita" panose="02020603050405020304" pitchFamily="18" charset="0"/>
                <a:cs typeface="Aparajita" panose="02020603050405020304" pitchFamily="18" charset="0"/>
              </a:rPr>
              <a:t> moong</a:t>
            </a:r>
            <a:r>
              <a:rPr lang="en-US" sz="1600" dirty="0">
                <a:latin typeface="Aparajita" panose="02020603050405020304" pitchFamily="18" charset="0"/>
                <a:cs typeface="Aparajita" panose="02020603050405020304" pitchFamily="18" charset="0"/>
              </a:rPr>
              <a:t> or </a:t>
            </a:r>
            <a:r>
              <a:rPr lang="en-US" sz="1600" i="1" dirty="0" err="1">
                <a:latin typeface="Aparajita" panose="02020603050405020304" pitchFamily="18" charset="0"/>
                <a:cs typeface="Aparajita" panose="02020603050405020304" pitchFamily="18" charset="0"/>
              </a:rPr>
              <a:t>dhuli</a:t>
            </a:r>
            <a:r>
              <a:rPr lang="en-US" sz="1600" i="1" dirty="0">
                <a:latin typeface="Aparajita" panose="02020603050405020304" pitchFamily="18" charset="0"/>
                <a:cs typeface="Aparajita" panose="02020603050405020304" pitchFamily="18" charset="0"/>
              </a:rPr>
              <a:t> </a:t>
            </a:r>
            <a:r>
              <a:rPr lang="en-US" sz="1600" i="1" dirty="0" err="1">
                <a:latin typeface="Aparajita" panose="02020603050405020304" pitchFamily="18" charset="0"/>
                <a:cs typeface="Aparajita" panose="02020603050405020304" pitchFamily="18" charset="0"/>
              </a:rPr>
              <a:t>urad</a:t>
            </a:r>
            <a:r>
              <a:rPr lang="en-US" sz="1600" dirty="0">
                <a:latin typeface="Aparajita" panose="02020603050405020304" pitchFamily="18" charset="0"/>
                <a:cs typeface="Aparajita" panose="02020603050405020304" pitchFamily="18" charset="0"/>
              </a:rPr>
              <a:t>—or split. Split lentils, or </a:t>
            </a:r>
            <a:r>
              <a:rPr lang="en-US" sz="1600" i="1" dirty="0">
                <a:latin typeface="Aparajita" panose="02020603050405020304" pitchFamily="18" charset="0"/>
                <a:cs typeface="Aparajita" panose="02020603050405020304" pitchFamily="18" charset="0"/>
              </a:rPr>
              <a:t>dal</a:t>
            </a:r>
            <a:r>
              <a:rPr lang="en-US" sz="1600" dirty="0">
                <a:latin typeface="Aparajita" panose="02020603050405020304" pitchFamily="18" charset="0"/>
                <a:cs typeface="Aparajita" panose="02020603050405020304" pitchFamily="18" charset="0"/>
              </a:rPr>
              <a:t>, are used extensively. Some pulses, such as </a:t>
            </a:r>
            <a:r>
              <a:rPr lang="en-US" sz="1600" i="1" dirty="0" err="1">
                <a:latin typeface="Aparajita" panose="02020603050405020304" pitchFamily="18" charset="0"/>
                <a:cs typeface="Aparajita" panose="02020603050405020304" pitchFamily="18" charset="0"/>
              </a:rPr>
              <a:t>channa</a:t>
            </a:r>
            <a:r>
              <a:rPr lang="en-US" sz="1600" dirty="0">
                <a:latin typeface="Aparajita" panose="02020603050405020304" pitchFamily="18" charset="0"/>
                <a:cs typeface="Aparajita" panose="02020603050405020304" pitchFamily="18" charset="0"/>
              </a:rPr>
              <a:t> or </a:t>
            </a:r>
            <a:r>
              <a:rPr lang="en-US" sz="1600" i="1" dirty="0" err="1">
                <a:latin typeface="Aparajita" panose="02020603050405020304" pitchFamily="18" charset="0"/>
                <a:cs typeface="Aparajita" panose="02020603050405020304" pitchFamily="18" charset="0"/>
              </a:rPr>
              <a:t>cholae</a:t>
            </a:r>
            <a:r>
              <a:rPr lang="en-US" sz="1600" dirty="0">
                <a:latin typeface="Aparajita" panose="02020603050405020304" pitchFamily="18" charset="0"/>
                <a:cs typeface="Aparajita" panose="02020603050405020304" pitchFamily="18" charset="0"/>
              </a:rPr>
              <a:t> (chickpeas), </a:t>
            </a:r>
            <a:r>
              <a:rPr lang="en-US" sz="1600" i="1" dirty="0">
                <a:latin typeface="Aparajita" panose="02020603050405020304" pitchFamily="18" charset="0"/>
                <a:cs typeface="Aparajita" panose="02020603050405020304" pitchFamily="18" charset="0"/>
              </a:rPr>
              <a:t>rajma</a:t>
            </a:r>
            <a:r>
              <a:rPr lang="en-US" sz="1600" dirty="0">
                <a:latin typeface="Aparajita" panose="02020603050405020304" pitchFamily="18" charset="0"/>
                <a:cs typeface="Aparajita" panose="02020603050405020304" pitchFamily="18" charset="0"/>
              </a:rPr>
              <a:t> (kidney beans), and </a:t>
            </a:r>
            <a:r>
              <a:rPr lang="en-US" sz="1600" i="1" dirty="0" err="1">
                <a:latin typeface="Aparajita" panose="02020603050405020304" pitchFamily="18" charset="0"/>
                <a:cs typeface="Aparajita" panose="02020603050405020304" pitchFamily="18" charset="0"/>
              </a:rPr>
              <a:t>lobiya</a:t>
            </a:r>
            <a:r>
              <a:rPr lang="en-US" sz="1600" dirty="0">
                <a:latin typeface="Aparajita" panose="02020603050405020304" pitchFamily="18" charset="0"/>
                <a:cs typeface="Aparajita" panose="02020603050405020304" pitchFamily="18" charset="0"/>
              </a:rPr>
              <a:t> (black-eyed peas) are very common, especially in the northern regions. </a:t>
            </a:r>
            <a:r>
              <a:rPr lang="en-US" sz="1600" i="1" dirty="0" err="1">
                <a:latin typeface="Aparajita" panose="02020603050405020304" pitchFamily="18" charset="0"/>
                <a:cs typeface="Aparajita" panose="02020603050405020304" pitchFamily="18" charset="0"/>
              </a:rPr>
              <a:t>Channa</a:t>
            </a:r>
            <a:r>
              <a:rPr lang="en-US" sz="1600" dirty="0">
                <a:latin typeface="Aparajita" panose="02020603050405020304" pitchFamily="18" charset="0"/>
                <a:cs typeface="Aparajita" panose="02020603050405020304" pitchFamily="18" charset="0"/>
              </a:rPr>
              <a:t> and </a:t>
            </a:r>
            <a:r>
              <a:rPr lang="en-US" sz="1600" i="1" dirty="0">
                <a:latin typeface="Aparajita" panose="02020603050405020304" pitchFamily="18" charset="0"/>
                <a:cs typeface="Aparajita" panose="02020603050405020304" pitchFamily="18" charset="0"/>
              </a:rPr>
              <a:t>moong</a:t>
            </a:r>
            <a:r>
              <a:rPr lang="en-US" sz="1600" dirty="0">
                <a:latin typeface="Aparajita" panose="02020603050405020304" pitchFamily="18" charset="0"/>
                <a:cs typeface="Aparajita" panose="02020603050405020304" pitchFamily="18" charset="0"/>
              </a:rPr>
              <a:t> are also processed into flour (</a:t>
            </a:r>
            <a:r>
              <a:rPr lang="en-US" sz="1600" i="1" dirty="0" err="1">
                <a:latin typeface="Aparajita" panose="02020603050405020304" pitchFamily="18" charset="0"/>
                <a:cs typeface="Aparajita" panose="02020603050405020304" pitchFamily="18" charset="0"/>
              </a:rPr>
              <a:t>besan</a:t>
            </a:r>
            <a:r>
              <a:rPr lang="en-US" sz="1600" dirty="0">
                <a:latin typeface="Aparajita" panose="02020603050405020304" pitchFamily="18" charset="0"/>
                <a:cs typeface="Aparajita" panose="02020603050405020304" pitchFamily="18" charset="0"/>
              </a:rPr>
              <a:t>).</a:t>
            </a:r>
          </a:p>
          <a:p>
            <a:endParaRPr lang="en-US" sz="1600" dirty="0">
              <a:latin typeface="Aparajita" panose="02020603050405020304" pitchFamily="18" charset="0"/>
              <a:cs typeface="Aparajita" panose="02020603050405020304" pitchFamily="18" charset="0"/>
            </a:endParaRPr>
          </a:p>
          <a:p>
            <a:r>
              <a:rPr lang="en-US" sz="1600" dirty="0">
                <a:latin typeface="Aparajita" panose="02020603050405020304" pitchFamily="18" charset="0"/>
                <a:cs typeface="Aparajita" panose="02020603050405020304" pitchFamily="18" charset="0"/>
              </a:rPr>
              <a:t>Many Indian dishes are cooked in vegetable oil, but peanut oil is popular in northern and western India, mustard oil in eastern India, and coconut oil along the western coast, especially in Kerala and parts of southern Tamil Nadu. </a:t>
            </a:r>
            <a:r>
              <a:rPr lang="en-US" sz="1600" i="1" dirty="0">
                <a:latin typeface="Aparajita" panose="02020603050405020304" pitchFamily="18" charset="0"/>
                <a:cs typeface="Aparajita" panose="02020603050405020304" pitchFamily="18" charset="0"/>
              </a:rPr>
              <a:t>Gingelly</a:t>
            </a:r>
            <a:r>
              <a:rPr lang="en-US" sz="1600" dirty="0">
                <a:latin typeface="Aparajita" panose="02020603050405020304" pitchFamily="18" charset="0"/>
                <a:cs typeface="Aparajita" panose="02020603050405020304" pitchFamily="18" charset="0"/>
              </a:rPr>
              <a:t> (sesame) oil is common in the south since it imparts a fragrant, nutty aroma. In recent decades, sunflower, safflower, cottonseed, and soybean oils have become popular across India. Hydrogenated vegetable oil, known as </a:t>
            </a:r>
            <a:r>
              <a:rPr lang="en-US" sz="1600" i="1" dirty="0">
                <a:latin typeface="Aparajita" panose="02020603050405020304" pitchFamily="18" charset="0"/>
                <a:cs typeface="Aparajita" panose="02020603050405020304" pitchFamily="18" charset="0"/>
              </a:rPr>
              <a:t>Vanaspati ghee</a:t>
            </a:r>
            <a:r>
              <a:rPr lang="en-US" sz="1600" dirty="0">
                <a:latin typeface="Aparajita" panose="02020603050405020304" pitchFamily="18" charset="0"/>
                <a:cs typeface="Aparajita" panose="02020603050405020304" pitchFamily="18" charset="0"/>
              </a:rPr>
              <a:t>, is another popular cooking medium. Butter-based ghee, or </a:t>
            </a:r>
            <a:r>
              <a:rPr lang="en-US" sz="1600" i="1" dirty="0">
                <a:latin typeface="Aparajita" panose="02020603050405020304" pitchFamily="18" charset="0"/>
                <a:cs typeface="Aparajita" panose="02020603050405020304" pitchFamily="18" charset="0"/>
              </a:rPr>
              <a:t>desi ghee</a:t>
            </a:r>
            <a:r>
              <a:rPr lang="en-US" sz="1600" dirty="0">
                <a:latin typeface="Aparajita" panose="02020603050405020304" pitchFamily="18" charset="0"/>
                <a:cs typeface="Aparajita" panose="02020603050405020304" pitchFamily="18" charset="0"/>
              </a:rPr>
              <a:t>, is used frequently, though less than in the past.</a:t>
            </a:r>
          </a:p>
          <a:p>
            <a:endParaRPr lang="en-US" sz="1600" dirty="0">
              <a:latin typeface="Aparajita" panose="02020603050405020304" pitchFamily="18" charset="0"/>
              <a:cs typeface="Aparajita" panose="02020603050405020304" pitchFamily="18" charset="0"/>
            </a:endParaRPr>
          </a:p>
          <a:p>
            <a:r>
              <a:rPr lang="en-US" sz="1600" dirty="0">
                <a:latin typeface="Aparajita" panose="02020603050405020304" pitchFamily="18" charset="0"/>
                <a:cs typeface="Aparajita" panose="02020603050405020304" pitchFamily="18" charset="0"/>
              </a:rPr>
              <a:t>Many types of meat are used for Indian cooking, but chicken and mutton tend to be the most commonly consumed meats. Fish and beef consumption are prevalent in some parts of India, but they are not widely consumed except for coastal areas, as well as the north east.</a:t>
            </a:r>
          </a:p>
          <a:p>
            <a:br>
              <a:rPr lang="en-US" sz="1600" dirty="0">
                <a:latin typeface="Aparajita" panose="02020603050405020304" pitchFamily="18" charset="0"/>
                <a:cs typeface="Aparajita" panose="02020603050405020304" pitchFamily="18" charset="0"/>
              </a:rPr>
            </a:br>
            <a:endParaRPr lang="en-IN" sz="1600"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1072613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8879" y="2967335"/>
            <a:ext cx="4288675" cy="923330"/>
          </a:xfrm>
          <a:prstGeom prst="rect">
            <a:avLst/>
          </a:prstGeom>
          <a:noFill/>
        </p:spPr>
        <p:txBody>
          <a:bodyPr wrap="none" lIns="91440" tIns="45720" rIns="91440" bIns="45720">
            <a:spAutoFit/>
          </a:bodyPr>
          <a:lstStyle/>
          <a:p>
            <a:pPr algn="ctr"/>
            <a:r>
              <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 YOU</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13020</TotalTime>
  <Words>86</Words>
  <Application>Microsoft Office PowerPoint</Application>
  <PresentationFormat>On-screen Show (4:3)</PresentationFormat>
  <Paragraphs>46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Aparajita</vt:lpstr>
      <vt:lpstr>Arial</vt:lpstr>
      <vt:lpstr>Calibri</vt:lpstr>
      <vt:lpstr>Default Design</vt:lpstr>
      <vt:lpstr>PowerPoint Presentation</vt:lpstr>
      <vt:lpstr>INDIAN AGRICULTURE</vt:lpstr>
      <vt:lpstr>• North India:  Awadhi – Bihari – Bhojpuri -Kashmiri Punjabi – Rajasthani – Uttar Pradeshi –Mughlai  • South India:    Andhra – Karnataka – Kerala – Tamil Hyderabadi – Udupi  • East India:    Bengali – Oriya  -  West Bengal  • North-East India:   Assamese – Naga –sikkime  Tripuri • West India:  Goan – Gujarati – Marathi –Parsi Malvani &amp; Konkani </vt:lpstr>
      <vt:lpstr>PowerPoint Presentation</vt:lpstr>
      <vt:lpstr>PowerPoint Presentation</vt:lpstr>
      <vt:lpstr>Ingredients of Indian Foods</vt:lpstr>
      <vt:lpstr>PowerPoint Presentation</vt:lpstr>
    </vt:vector>
  </TitlesOfParts>
  <Company>KTwo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Profile PPT</dc:title>
  <dc:creator>Anant R Koppar</dc:creator>
  <cp:lastModifiedBy>Pranjal Mathur</cp:lastModifiedBy>
  <cp:revision>842</cp:revision>
  <dcterms:created xsi:type="dcterms:W3CDTF">2009-01-21T07:44:06Z</dcterms:created>
  <dcterms:modified xsi:type="dcterms:W3CDTF">2020-04-11T08:01:13Z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