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2" r:id="rId10"/>
    <p:sldId id="263" r:id="rId11"/>
    <p:sldId id="264" r:id="rId12"/>
    <p:sldId id="266" r:id="rId13"/>
    <p:sldId id="269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11" d="100"/>
          <a:sy n="111" d="100"/>
        </p:scale>
        <p:origin x="63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55300-94A4-4340-9739-6CB39E8281DB}" type="datetimeFigureOut">
              <a:rPr lang="en-US" smtClean="0"/>
              <a:t>12/16/16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8D494-C918-834E-8A32-39753F3B2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41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tic.upf.edu/~ocelma/MusicRecommendationDataset/lastfm-1K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Music recommender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word2vec and collaborative </a:t>
            </a:r>
            <a:r>
              <a:rPr lang="en-US" dirty="0" smtClean="0"/>
              <a:t>filtering</a:t>
            </a:r>
          </a:p>
          <a:p>
            <a:r>
              <a:rPr lang="en-US" dirty="0"/>
              <a:t>	</a:t>
            </a:r>
            <a:r>
              <a:rPr lang="en-US" dirty="0" smtClean="0"/>
              <a:t>					</a:t>
            </a:r>
            <a:r>
              <a:rPr lang="en-US" dirty="0" err="1" smtClean="0"/>
              <a:t>BY:Tanmay</a:t>
            </a:r>
            <a:r>
              <a:rPr lang="en-US" dirty="0" smtClean="0"/>
              <a:t> Mathur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USING ALS Implicit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Commonly used for building recommender systems</a:t>
            </a:r>
          </a:p>
          <a:p>
            <a:r>
              <a:rPr lang="en-US" dirty="0" smtClean="0"/>
              <a:t>Needs </a:t>
            </a:r>
            <a:r>
              <a:rPr lang="en-US" dirty="0" err="1" smtClean="0"/>
              <a:t>userId</a:t>
            </a:r>
            <a:r>
              <a:rPr lang="en-US" dirty="0" smtClean="0"/>
              <a:t>, </a:t>
            </a:r>
            <a:r>
              <a:rPr lang="en-US" dirty="0" err="1" smtClean="0"/>
              <a:t>productId</a:t>
            </a:r>
            <a:r>
              <a:rPr lang="en-US" dirty="0" smtClean="0"/>
              <a:t> and ratings as input to standard matrix factorization approach based collaborative filtering</a:t>
            </a:r>
          </a:p>
          <a:p>
            <a:r>
              <a:rPr lang="en-US" dirty="0" smtClean="0"/>
              <a:t>Real-world use cases have only implicit feedbacks(clicks, likes, shares, retweets etc.)</a:t>
            </a:r>
          </a:p>
          <a:p>
            <a:r>
              <a:rPr lang="en-US" dirty="0" smtClean="0"/>
              <a:t>ALS Implicit treats the implicit feedbacks as strength of observation</a:t>
            </a:r>
          </a:p>
          <a:p>
            <a:r>
              <a:rPr lang="en-US" dirty="0" smtClean="0"/>
              <a:t>The model finds latent features that is used to predict the expected preference of a user for an 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2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candidates using collaborative filtering for a user</a:t>
            </a:r>
          </a:p>
          <a:p>
            <a:r>
              <a:rPr lang="en-US" dirty="0" smtClean="0"/>
              <a:t>Use the returned candidate list to look for most similar items using the word2vec model</a:t>
            </a:r>
          </a:p>
          <a:p>
            <a:r>
              <a:rPr lang="en-US" dirty="0" smtClean="0"/>
              <a:t>Return N candidates to the user, where N = [M,K]</a:t>
            </a:r>
          </a:p>
          <a:p>
            <a:r>
              <a:rPr lang="en-US" dirty="0" smtClean="0"/>
              <a:t>Different arrangements could be evaluated against user feedback in a live system</a:t>
            </a:r>
          </a:p>
        </p:txBody>
      </p:sp>
    </p:spTree>
    <p:extLst>
      <p:ext uri="{BB962C8B-B14F-4D97-AF65-F5344CB8AC3E}">
        <p14:creationId xmlns:p14="http://schemas.microsoft.com/office/powerpoint/2010/main" val="21105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model was trained with rank = 12 and lambda = 0.1, and </a:t>
            </a:r>
            <a:r>
              <a:rPr lang="en-US" dirty="0" err="1"/>
              <a:t>numIter</a:t>
            </a:r>
            <a:r>
              <a:rPr lang="en-US" dirty="0"/>
              <a:t> = 10, and its RMSE on the test set is 10.764309205205556</a:t>
            </a:r>
            <a:r>
              <a:rPr lang="en-US" dirty="0" smtClean="0"/>
              <a:t>.</a:t>
            </a:r>
          </a:p>
          <a:p>
            <a:r>
              <a:rPr lang="en-US" dirty="0"/>
              <a:t>The test mean squared error is = 10.764309205205556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Songs recommended for you:</a:t>
            </a:r>
          </a:p>
          <a:p>
            <a:r>
              <a:rPr lang="en-US" dirty="0"/>
              <a:t>1: Neighborhood #3 (Power Out)</a:t>
            </a:r>
          </a:p>
          <a:p>
            <a:r>
              <a:rPr lang="en-US" dirty="0"/>
              <a:t>2: Rebellion (Lies)</a:t>
            </a:r>
          </a:p>
          <a:p>
            <a:r>
              <a:rPr lang="en-US" dirty="0"/>
              <a:t>3: Keep The Car Running</a:t>
            </a:r>
          </a:p>
          <a:p>
            <a:r>
              <a:rPr lang="en-US" dirty="0"/>
              <a:t>4: Untitled</a:t>
            </a:r>
          </a:p>
          <a:p>
            <a:r>
              <a:rPr lang="en-US" dirty="0"/>
              <a:t>5: Such Great Heights</a:t>
            </a:r>
          </a:p>
          <a:p>
            <a:r>
              <a:rPr lang="en-US" dirty="0"/>
              <a:t>6: Neighborhood #1 (Tunnels)</a:t>
            </a:r>
          </a:p>
          <a:p>
            <a:r>
              <a:rPr lang="en-US" dirty="0"/>
              <a:t>7: Karma Police</a:t>
            </a:r>
          </a:p>
          <a:p>
            <a:r>
              <a:rPr lang="en-US" dirty="0"/>
              <a:t>8: Heartbeats</a:t>
            </a:r>
          </a:p>
          <a:p>
            <a:r>
              <a:rPr lang="en-US" dirty="0"/>
              <a:t>9: Neighborhood #2 (</a:t>
            </a:r>
            <a:r>
              <a:rPr lang="en-US" dirty="0" err="1"/>
              <a:t>Laika</a:t>
            </a:r>
            <a:r>
              <a:rPr lang="en-US" dirty="0"/>
              <a:t>)</a:t>
            </a:r>
          </a:p>
          <a:p>
            <a:r>
              <a:rPr lang="en-US" dirty="0"/>
              <a:t>10: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Année</a:t>
            </a:r>
            <a:r>
              <a:rPr lang="en-US" dirty="0"/>
              <a:t> Sans </a:t>
            </a:r>
            <a:r>
              <a:rPr lang="en-US" dirty="0" smtClean="0"/>
              <a:t>Lumière</a:t>
            </a:r>
          </a:p>
          <a:p>
            <a:r>
              <a:rPr lang="en-US" dirty="0" smtClean="0"/>
              <a:t>11: Neighborhood </a:t>
            </a:r>
            <a:r>
              <a:rPr lang="en-US" dirty="0"/>
              <a:t>#2 (</a:t>
            </a:r>
            <a:r>
              <a:rPr lang="en-US" dirty="0" err="1"/>
              <a:t>Laika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12 : Crown </a:t>
            </a:r>
            <a:r>
              <a:rPr lang="en-US" dirty="0"/>
              <a:t>Of </a:t>
            </a:r>
            <a:r>
              <a:rPr lang="en-US" dirty="0" smtClean="0"/>
              <a:t>Love</a:t>
            </a:r>
          </a:p>
          <a:p>
            <a:r>
              <a:rPr lang="en-US" dirty="0" smtClean="0"/>
              <a:t>13: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Année</a:t>
            </a:r>
            <a:r>
              <a:rPr lang="en-US" dirty="0"/>
              <a:t> Sans Lumière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FUTure</a:t>
            </a:r>
            <a:r>
              <a:rPr lang="en-US" dirty="0" smtClean="0"/>
              <a:t>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window size and tune the model</a:t>
            </a:r>
          </a:p>
          <a:p>
            <a:r>
              <a:rPr lang="en-US" dirty="0" smtClean="0"/>
              <a:t>Take season, and times(Mornings, Afternoon, Evenings, Night) in to consideration. </a:t>
            </a:r>
          </a:p>
        </p:txBody>
      </p:sp>
    </p:spTree>
    <p:extLst>
      <p:ext uri="{BB962C8B-B14F-4D97-AF65-F5344CB8AC3E}">
        <p14:creationId xmlns:p14="http://schemas.microsoft.com/office/powerpoint/2010/main" val="17172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2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 Description</a:t>
            </a:r>
          </a:p>
          <a:p>
            <a:r>
              <a:rPr lang="en-US" dirty="0" smtClean="0"/>
              <a:t>Algorithms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Goal : To provide quality music recommendations to user</a:t>
            </a:r>
          </a:p>
          <a:p>
            <a:r>
              <a:rPr lang="en-US" dirty="0" smtClean="0"/>
              <a:t>Data : Usage data from </a:t>
            </a:r>
            <a:r>
              <a:rPr lang="en-US" dirty="0" err="1" smtClean="0"/>
              <a:t>lastfm</a:t>
            </a:r>
            <a:endParaRPr lang="en-US" dirty="0" smtClean="0"/>
          </a:p>
          <a:p>
            <a:r>
              <a:rPr lang="en-US" dirty="0" smtClean="0"/>
              <a:t>Algorithms : word2vec (word </a:t>
            </a:r>
            <a:r>
              <a:rPr lang="en-US" dirty="0" err="1" smtClean="0"/>
              <a:t>embeddings</a:t>
            </a:r>
            <a:r>
              <a:rPr lang="en-US" dirty="0" smtClean="0"/>
              <a:t>) , Collaborative Filtering (ALS Implicit)</a:t>
            </a:r>
          </a:p>
          <a:p>
            <a:r>
              <a:rPr lang="en-US" dirty="0" smtClean="0"/>
              <a:t>Technology Stack : Spark(Scala), Python (</a:t>
            </a:r>
            <a:r>
              <a:rPr lang="en-US" dirty="0" err="1" smtClean="0"/>
              <a:t>Gensim</a:t>
            </a:r>
            <a:r>
              <a:rPr lang="en-US" dirty="0" smtClean="0"/>
              <a:t>, Pandas) , </a:t>
            </a:r>
            <a:r>
              <a:rPr lang="en-US" dirty="0" err="1" smtClean="0"/>
              <a:t>ggplot</a:t>
            </a:r>
            <a:r>
              <a:rPr lang="en-US" dirty="0" smtClean="0"/>
              <a:t> (Visualization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938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Lastfm</a:t>
            </a:r>
            <a:r>
              <a:rPr lang="en-US" dirty="0" smtClean="0"/>
              <a:t> </a:t>
            </a:r>
            <a:r>
              <a:rPr lang="en-US" dirty="0"/>
              <a:t>data : </a:t>
            </a:r>
            <a:r>
              <a:rPr lang="en-US" dirty="0">
                <a:hlinkClick r:id="rId2"/>
              </a:rPr>
              <a:t>http://www.dtic.upf.edu/~</a:t>
            </a:r>
            <a:r>
              <a:rPr lang="en-US" dirty="0" smtClean="0">
                <a:hlinkClick r:id="rId2"/>
              </a:rPr>
              <a:t>ocelma/MusicRecommendationDataset/lastfm-1K.html</a:t>
            </a:r>
            <a:endParaRPr lang="en-US" dirty="0" smtClean="0"/>
          </a:p>
          <a:p>
            <a:r>
              <a:rPr lang="en-US" dirty="0"/>
              <a:t>Data Format :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userid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\t timestamp \t </a:t>
            </a:r>
            <a:r>
              <a:rPr lang="en-US" dirty="0" err="1">
                <a:solidFill>
                  <a:srgbClr val="FF0000"/>
                </a:solidFill>
              </a:rPr>
              <a:t>musicbrainz</a:t>
            </a:r>
            <a:r>
              <a:rPr lang="en-US" dirty="0">
                <a:solidFill>
                  <a:srgbClr val="FF0000"/>
                </a:solidFill>
              </a:rPr>
              <a:t>-artist-id \t artist-name \t </a:t>
            </a:r>
            <a:r>
              <a:rPr lang="en-US" dirty="0" err="1">
                <a:solidFill>
                  <a:srgbClr val="FF0000"/>
                </a:solidFill>
              </a:rPr>
              <a:t>musicbrainz</a:t>
            </a:r>
            <a:r>
              <a:rPr lang="en-US" dirty="0">
                <a:solidFill>
                  <a:srgbClr val="FF0000"/>
                </a:solidFill>
              </a:rPr>
              <a:t>-track-id \t </a:t>
            </a:r>
            <a:r>
              <a:rPr lang="en-US" dirty="0" smtClean="0">
                <a:solidFill>
                  <a:srgbClr val="FF0000"/>
                </a:solidFill>
              </a:rPr>
              <a:t>track-name</a:t>
            </a:r>
          </a:p>
          <a:p>
            <a:r>
              <a:rPr lang="en-US" dirty="0" smtClean="0"/>
              <a:t>Total Events : </a:t>
            </a:r>
            <a:r>
              <a:rPr lang="is-IS" dirty="0" smtClean="0">
                <a:solidFill>
                  <a:srgbClr val="FF0000"/>
                </a:solidFill>
              </a:rPr>
              <a:t>4413912</a:t>
            </a:r>
          </a:p>
          <a:p>
            <a:r>
              <a:rPr lang="is-IS" dirty="0" smtClean="0"/>
              <a:t>Users : </a:t>
            </a:r>
            <a:r>
              <a:rPr lang="is-IS" dirty="0" smtClean="0">
                <a:solidFill>
                  <a:srgbClr val="FF0000"/>
                </a:solidFill>
              </a:rPr>
              <a:t>992</a:t>
            </a:r>
          </a:p>
          <a:p>
            <a:r>
              <a:rPr lang="is-IS" dirty="0" smtClean="0"/>
              <a:t>Tracks : </a:t>
            </a:r>
            <a:r>
              <a:rPr lang="fi-FI" dirty="0">
                <a:solidFill>
                  <a:srgbClr val="FF0000"/>
                </a:solidFill>
              </a:rPr>
              <a:t>1084873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67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USERS, views and product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9826"/>
            <a:ext cx="6731722" cy="4001678"/>
          </a:xfrm>
        </p:spPr>
      </p:pic>
    </p:spTree>
    <p:extLst>
      <p:ext uri="{BB962C8B-B14F-4D97-AF65-F5344CB8AC3E}">
        <p14:creationId xmlns:p14="http://schemas.microsoft.com/office/powerpoint/2010/main" val="3505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711922"/>
            <a:ext cx="9603275" cy="1049235"/>
          </a:xfrm>
        </p:spPr>
        <p:txBody>
          <a:bodyPr/>
          <a:lstStyle/>
          <a:p>
            <a:r>
              <a:rPr lang="en-US" dirty="0" smtClean="0"/>
              <a:t>Songs and total 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58250"/>
            <a:ext cx="6419206" cy="3909081"/>
          </a:xfrm>
        </p:spPr>
      </p:pic>
    </p:spTree>
    <p:extLst>
      <p:ext uri="{BB962C8B-B14F-4D97-AF65-F5344CB8AC3E}">
        <p14:creationId xmlns:p14="http://schemas.microsoft.com/office/powerpoint/2010/main" val="118937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activity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7697"/>
            <a:ext cx="6652776" cy="3877519"/>
          </a:xfrm>
        </p:spPr>
      </p:pic>
    </p:spTree>
    <p:extLst>
      <p:ext uri="{BB962C8B-B14F-4D97-AF65-F5344CB8AC3E}">
        <p14:creationId xmlns:p14="http://schemas.microsoft.com/office/powerpoint/2010/main" val="104815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20908"/>
          </a:xfrm>
        </p:spPr>
        <p:txBody>
          <a:bodyPr/>
          <a:lstStyle/>
          <a:p>
            <a:r>
              <a:rPr lang="en-US" b="1" dirty="0"/>
              <a:t>Word </a:t>
            </a:r>
            <a:r>
              <a:rPr lang="en-US" b="1" dirty="0" err="1" smtClean="0"/>
              <a:t>Embeddings</a:t>
            </a:r>
            <a:endParaRPr lang="en-US" dirty="0"/>
          </a:p>
          <a:p>
            <a:r>
              <a:rPr lang="en-US" dirty="0" smtClean="0"/>
              <a:t>Introduced by </a:t>
            </a:r>
            <a:r>
              <a:rPr lang="en-US" dirty="0" err="1" smtClean="0"/>
              <a:t>Bengio</a:t>
            </a:r>
            <a:r>
              <a:rPr lang="en-US" dirty="0" smtClean="0"/>
              <a:t> a decade ago</a:t>
            </a:r>
          </a:p>
          <a:p>
            <a:r>
              <a:rPr lang="en-US" dirty="0"/>
              <a:t>W</a:t>
            </a:r>
            <a:r>
              <a:rPr lang="en-US" dirty="0" smtClean="0"/>
              <a:t>: </a:t>
            </a:r>
            <a:r>
              <a:rPr lang="en-US" dirty="0" err="1" smtClean="0"/>
              <a:t>words→R</a:t>
            </a:r>
            <a:r>
              <a:rPr lang="en-US" baseline="30000" dirty="0" err="1" smtClean="0"/>
              <a:t>n</a:t>
            </a:r>
            <a:r>
              <a:rPr lang="en-US" dirty="0"/>
              <a:t> is a </a:t>
            </a:r>
            <a:r>
              <a:rPr lang="en-US" dirty="0" err="1"/>
              <a:t>paramaterized</a:t>
            </a:r>
            <a:r>
              <a:rPr lang="en-US" dirty="0"/>
              <a:t> function mapping words in some language to high-dimensional vectors 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040" y="3842638"/>
            <a:ext cx="2753360" cy="20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RECOMMENDATIONS FROM word2vec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similar tracks to personalized recommendations based on usage data</a:t>
            </a:r>
          </a:p>
          <a:p>
            <a:r>
              <a:rPr lang="en-US" dirty="0" smtClean="0"/>
              <a:t>Depending on the user mood, they can listen to similar songs in a sequence</a:t>
            </a:r>
          </a:p>
          <a:p>
            <a:r>
              <a:rPr lang="en-US" dirty="0" smtClean="0"/>
              <a:t>Word2Vec requires an input sentence</a:t>
            </a:r>
          </a:p>
          <a:p>
            <a:r>
              <a:rPr lang="en-US" dirty="0" smtClean="0"/>
              <a:t>We create artificial sentences using the sequence in which users viewed the track</a:t>
            </a:r>
          </a:p>
          <a:p>
            <a:r>
              <a:rPr lang="en-US" dirty="0" smtClean="0"/>
              <a:t>Song sequences are created using a window of 30 minutes for every user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Gensim</a:t>
            </a:r>
            <a:r>
              <a:rPr lang="en-US" dirty="0" smtClean="0"/>
              <a:t> default configuration to train the word2vec model</a:t>
            </a:r>
          </a:p>
          <a:p>
            <a:r>
              <a:rPr lang="en-US" dirty="0" smtClean="0"/>
              <a:t>Output is a 200 dimensional vector for all tracks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587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1142</TotalTime>
  <Words>477</Words>
  <Application>Microsoft Macintosh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Arial</vt:lpstr>
      <vt:lpstr>Gallery</vt:lpstr>
      <vt:lpstr>Music recommender system</vt:lpstr>
      <vt:lpstr>agenda</vt:lpstr>
      <vt:lpstr>INTRODUCTION</vt:lpstr>
      <vt:lpstr>Data description</vt:lpstr>
      <vt:lpstr>USERS, views and product graph</vt:lpstr>
      <vt:lpstr>Songs and total views</vt:lpstr>
      <vt:lpstr>User activity</vt:lpstr>
      <vt:lpstr>ALGORITHM</vt:lpstr>
      <vt:lpstr>GENERATING RECOMMENDATIONS FROM word2vec</vt:lpstr>
      <vt:lpstr>COLLABORATIVE FILTERING USING ALS Implicit</vt:lpstr>
      <vt:lpstr>FINAL ALGORITHM</vt:lpstr>
      <vt:lpstr>Results</vt:lpstr>
      <vt:lpstr>ALGORITHM OUTPUT</vt:lpstr>
      <vt:lpstr>FUTure work</vt:lpstr>
      <vt:lpstr>QUESTIONS?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recommender system</dc:title>
  <dc:creator>Mathur, Tanmay (ELS-PHI)</dc:creator>
  <cp:lastModifiedBy>Mathur, Tanmay (ELS-PHI)</cp:lastModifiedBy>
  <cp:revision>27</cp:revision>
  <dcterms:created xsi:type="dcterms:W3CDTF">2016-12-15T16:25:32Z</dcterms:created>
  <dcterms:modified xsi:type="dcterms:W3CDTF">2016-12-16T13:58:30Z</dcterms:modified>
</cp:coreProperties>
</file>