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5126-7F1A-471D-8D9C-63E3ED10F3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2EA547-0B6A-4B09-BD7B-C52C5705C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B6468F-6239-4A6B-8CFF-AF51DC13A4FB}"/>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5" name="Footer Placeholder 4">
            <a:extLst>
              <a:ext uri="{FF2B5EF4-FFF2-40B4-BE49-F238E27FC236}">
                <a16:creationId xmlns:a16="http://schemas.microsoft.com/office/drawing/2014/main" id="{9AB54478-8898-4075-906E-B23D45D20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B5C4E-0690-4F77-82E6-1B2AFBDAD786}"/>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44931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EE91-F501-49FC-941A-4A5C872549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BF39C8-C36D-46AD-BA34-36DFA85C9C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FB2FC2-DDFF-4F27-9145-E8A9EA60FE50}"/>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5" name="Footer Placeholder 4">
            <a:extLst>
              <a:ext uri="{FF2B5EF4-FFF2-40B4-BE49-F238E27FC236}">
                <a16:creationId xmlns:a16="http://schemas.microsoft.com/office/drawing/2014/main" id="{CDC30753-5721-45C8-90AB-8B3319D3D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94D700-E078-4AA4-81DD-A2721DB411D9}"/>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71662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EA8EC-73B9-47D2-BF93-D1FE73A2FF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374B44-6727-4F80-8FC0-2CC9A5DB9C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3D590E-D03B-4696-841D-003CE568919D}"/>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5" name="Footer Placeholder 4">
            <a:extLst>
              <a:ext uri="{FF2B5EF4-FFF2-40B4-BE49-F238E27FC236}">
                <a16:creationId xmlns:a16="http://schemas.microsoft.com/office/drawing/2014/main" id="{934BC7D2-D5B8-44E7-B8E6-4B94F5857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3E7B55-0109-454F-8891-F0DA8845B7B6}"/>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40290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6CF3-5151-4C29-8F57-125435A82B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CC13A3-8FB5-49CE-A9DC-173D6111FA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34415-4B8C-44C9-8CFB-73C77C3CA9E5}"/>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5" name="Footer Placeholder 4">
            <a:extLst>
              <a:ext uri="{FF2B5EF4-FFF2-40B4-BE49-F238E27FC236}">
                <a16:creationId xmlns:a16="http://schemas.microsoft.com/office/drawing/2014/main" id="{8D1F92A7-992D-40B9-8FD0-E5CD89B805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896FA-77BB-4434-AA62-00553B34BA72}"/>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153756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9DEF-C5A9-4CA8-AFA2-18064E5049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A122FB-0B85-48FB-91C3-D4628F6E83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CDF903-2CAA-4868-8055-5BD4538AB1F3}"/>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5" name="Footer Placeholder 4">
            <a:extLst>
              <a:ext uri="{FF2B5EF4-FFF2-40B4-BE49-F238E27FC236}">
                <a16:creationId xmlns:a16="http://schemas.microsoft.com/office/drawing/2014/main" id="{1A4A6794-6D65-4086-93BE-59E825FCB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128712-5D19-4964-8B49-608FD1EC85D6}"/>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279399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4C1E-D010-46EC-A1EA-C2AFD8DA79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DAF997-273D-4520-98CD-4E66823901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00536F-A634-4678-861E-A24CF7E37B2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C8578-EE7A-4285-B506-68059737B555}"/>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6" name="Footer Placeholder 5">
            <a:extLst>
              <a:ext uri="{FF2B5EF4-FFF2-40B4-BE49-F238E27FC236}">
                <a16:creationId xmlns:a16="http://schemas.microsoft.com/office/drawing/2014/main" id="{D1B7B769-D9EE-42C2-9052-D9AF406275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AB796-7257-4D01-899F-F33B9F41A849}"/>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56547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1B8F-9BF8-4F11-ADBB-ABE0D845B9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50B58E-7B17-4FF6-A105-5F178C05C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8980E8-580E-4A1A-B242-E1A0030066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30483D-704F-4CFA-9AB9-34190ADC6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20F5B2-4FBB-4849-BC97-717A970CEB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87FFCB-3402-4964-92EA-C2853780BD0A}"/>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8" name="Footer Placeholder 7">
            <a:extLst>
              <a:ext uri="{FF2B5EF4-FFF2-40B4-BE49-F238E27FC236}">
                <a16:creationId xmlns:a16="http://schemas.microsoft.com/office/drawing/2014/main" id="{68C63F60-FF4C-45AD-9357-3B3B2EE5D7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11DBD2-2A93-462A-BD73-61B04D1908C1}"/>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97313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BA22-1E77-43B3-A75C-C55D13A3C6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9B64C9-D477-4380-83C8-22E6FC199366}"/>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4" name="Footer Placeholder 3">
            <a:extLst>
              <a:ext uri="{FF2B5EF4-FFF2-40B4-BE49-F238E27FC236}">
                <a16:creationId xmlns:a16="http://schemas.microsoft.com/office/drawing/2014/main" id="{0254749C-26CA-4590-A02A-4FB7BAB86F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3EEDCB-5CCF-40FD-940D-6A96B5BF236F}"/>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72738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4E60B-363D-43BC-B1AD-810C436CBE7F}"/>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3" name="Footer Placeholder 2">
            <a:extLst>
              <a:ext uri="{FF2B5EF4-FFF2-40B4-BE49-F238E27FC236}">
                <a16:creationId xmlns:a16="http://schemas.microsoft.com/office/drawing/2014/main" id="{61916EBE-D20E-41FC-8815-F66F5128DD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655E80-5E22-4656-B075-8E68D64D5B9C}"/>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22757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8C42-3B71-4BC8-87DF-DD422F711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37D5A3-8DCB-408C-86F0-B89E8E064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C6AF68-8DCE-44B3-AA9D-4D24D062A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898379-595C-4B0F-96F9-5941040364B6}"/>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6" name="Footer Placeholder 5">
            <a:extLst>
              <a:ext uri="{FF2B5EF4-FFF2-40B4-BE49-F238E27FC236}">
                <a16:creationId xmlns:a16="http://schemas.microsoft.com/office/drawing/2014/main" id="{6E74B38E-A74E-4495-9036-CA6269CE7B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FBBDD4-9B4E-45C2-98A5-6D4BF7943061}"/>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184445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16E1-8D57-4222-BC3B-C2DAE9542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86C410-EF12-4E67-BA68-39B5E33EB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C32C19-48B2-4671-B53E-46B6406D1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1355C5-592A-4D34-B85E-0FF359C1A11A}"/>
              </a:ext>
            </a:extLst>
          </p:cNvPr>
          <p:cNvSpPr>
            <a:spLocks noGrp="1"/>
          </p:cNvSpPr>
          <p:nvPr>
            <p:ph type="dt" sz="half" idx="10"/>
          </p:nvPr>
        </p:nvSpPr>
        <p:spPr/>
        <p:txBody>
          <a:bodyPr/>
          <a:lstStyle/>
          <a:p>
            <a:fld id="{697B8343-7143-4834-8ED1-9F0E308F09DD}" type="datetimeFigureOut">
              <a:rPr lang="en-IN" smtClean="0"/>
              <a:t>10-03-2024</a:t>
            </a:fld>
            <a:endParaRPr lang="en-IN"/>
          </a:p>
        </p:txBody>
      </p:sp>
      <p:sp>
        <p:nvSpPr>
          <p:cNvPr id="6" name="Footer Placeholder 5">
            <a:extLst>
              <a:ext uri="{FF2B5EF4-FFF2-40B4-BE49-F238E27FC236}">
                <a16:creationId xmlns:a16="http://schemas.microsoft.com/office/drawing/2014/main" id="{2B570ADA-1716-40B7-A464-F4B2725FB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828F4A-98DF-4046-AE6D-8E0E13626E24}"/>
              </a:ext>
            </a:extLst>
          </p:cNvPr>
          <p:cNvSpPr>
            <a:spLocks noGrp="1"/>
          </p:cNvSpPr>
          <p:nvPr>
            <p:ph type="sldNum" sz="quarter" idx="12"/>
          </p:nvPr>
        </p:nvSpPr>
        <p:spPr/>
        <p:txBody>
          <a:bodyPr/>
          <a:lstStyle/>
          <a:p>
            <a:fld id="{7D9DABD0-5FE4-4BA1-BD6A-34EE7C76FAFC}" type="slidenum">
              <a:rPr lang="en-IN" smtClean="0"/>
              <a:t>‹#›</a:t>
            </a:fld>
            <a:endParaRPr lang="en-IN"/>
          </a:p>
        </p:txBody>
      </p:sp>
    </p:spTree>
    <p:extLst>
      <p:ext uri="{BB962C8B-B14F-4D97-AF65-F5344CB8AC3E}">
        <p14:creationId xmlns:p14="http://schemas.microsoft.com/office/powerpoint/2010/main" val="272301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195DF-9B35-4F2F-BD2D-2C81B648D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0D1620-4C9F-446E-8B96-D5B15ABB7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56C04-08AB-4243-B0BB-2198FFAD69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B8343-7143-4834-8ED1-9F0E308F09DD}" type="datetimeFigureOut">
              <a:rPr lang="en-IN" smtClean="0"/>
              <a:t>10-03-2024</a:t>
            </a:fld>
            <a:endParaRPr lang="en-IN"/>
          </a:p>
        </p:txBody>
      </p:sp>
      <p:sp>
        <p:nvSpPr>
          <p:cNvPr id="5" name="Footer Placeholder 4">
            <a:extLst>
              <a:ext uri="{FF2B5EF4-FFF2-40B4-BE49-F238E27FC236}">
                <a16:creationId xmlns:a16="http://schemas.microsoft.com/office/drawing/2014/main" id="{025BA2DA-BED3-4C83-9CFF-249FE9041A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8AEA34-1899-45C4-9961-F3A5FD254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DABD0-5FE4-4BA1-BD6A-34EE7C76FAFC}" type="slidenum">
              <a:rPr lang="en-IN" smtClean="0"/>
              <a:t>‹#›</a:t>
            </a:fld>
            <a:endParaRPr lang="en-IN"/>
          </a:p>
        </p:txBody>
      </p:sp>
    </p:spTree>
    <p:extLst>
      <p:ext uri="{BB962C8B-B14F-4D97-AF65-F5344CB8AC3E}">
        <p14:creationId xmlns:p14="http://schemas.microsoft.com/office/powerpoint/2010/main" val="5878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ediaa.com/what-is-the-difference-between-factory-pattern-and-abstract-factory-pattern/"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C00ABF-D005-48B7-82F5-096F2C53D3CF}"/>
              </a:ext>
            </a:extLst>
          </p:cNvPr>
          <p:cNvSpPr txBox="1"/>
          <p:nvPr/>
        </p:nvSpPr>
        <p:spPr>
          <a:xfrm>
            <a:off x="5201174" y="234891"/>
            <a:ext cx="1654748" cy="369332"/>
          </a:xfrm>
          <a:prstGeom prst="rect">
            <a:avLst/>
          </a:prstGeom>
          <a:noFill/>
          <a:ln w="3175">
            <a:solidFill>
              <a:schemeClr val="tx1"/>
            </a:solidFill>
          </a:ln>
        </p:spPr>
        <p:txBody>
          <a:bodyPr wrap="none" rtlCol="0">
            <a:spAutoFit/>
          </a:bodyPr>
          <a:lstStyle/>
          <a:p>
            <a:r>
              <a:rPr lang="en-US" dirty="0"/>
              <a:t>Design patterns</a:t>
            </a:r>
            <a:endParaRPr lang="en-IN" dirty="0"/>
          </a:p>
        </p:txBody>
      </p:sp>
      <p:sp>
        <p:nvSpPr>
          <p:cNvPr id="7" name="TextBox 6">
            <a:extLst>
              <a:ext uri="{FF2B5EF4-FFF2-40B4-BE49-F238E27FC236}">
                <a16:creationId xmlns:a16="http://schemas.microsoft.com/office/drawing/2014/main" id="{A7025E78-0526-4D14-BF1D-D3B0C5B5B731}"/>
              </a:ext>
            </a:extLst>
          </p:cNvPr>
          <p:cNvSpPr txBox="1"/>
          <p:nvPr/>
        </p:nvSpPr>
        <p:spPr>
          <a:xfrm>
            <a:off x="2244480" y="1328363"/>
            <a:ext cx="841962" cy="276999"/>
          </a:xfrm>
          <a:prstGeom prst="rect">
            <a:avLst/>
          </a:prstGeom>
          <a:noFill/>
          <a:ln w="3175">
            <a:solidFill>
              <a:schemeClr val="tx1"/>
            </a:solidFill>
          </a:ln>
        </p:spPr>
        <p:txBody>
          <a:bodyPr wrap="none" rtlCol="0">
            <a:spAutoFit/>
          </a:bodyPr>
          <a:lstStyle/>
          <a:p>
            <a:r>
              <a:rPr lang="en-US" sz="1200" b="1" dirty="0"/>
              <a:t>Creational</a:t>
            </a:r>
            <a:endParaRPr lang="en-IN" sz="1200" b="1" dirty="0"/>
          </a:p>
        </p:txBody>
      </p:sp>
      <p:sp>
        <p:nvSpPr>
          <p:cNvPr id="8" name="TextBox 7">
            <a:extLst>
              <a:ext uri="{FF2B5EF4-FFF2-40B4-BE49-F238E27FC236}">
                <a16:creationId xmlns:a16="http://schemas.microsoft.com/office/drawing/2014/main" id="{13841A08-50CD-41AE-A176-73295B30E381}"/>
              </a:ext>
            </a:extLst>
          </p:cNvPr>
          <p:cNvSpPr txBox="1"/>
          <p:nvPr/>
        </p:nvSpPr>
        <p:spPr>
          <a:xfrm>
            <a:off x="5630511" y="1328363"/>
            <a:ext cx="812851" cy="276999"/>
          </a:xfrm>
          <a:prstGeom prst="rect">
            <a:avLst/>
          </a:prstGeom>
          <a:noFill/>
          <a:ln w="3175">
            <a:solidFill>
              <a:schemeClr val="tx1"/>
            </a:solidFill>
          </a:ln>
        </p:spPr>
        <p:txBody>
          <a:bodyPr wrap="none" rtlCol="0">
            <a:spAutoFit/>
          </a:bodyPr>
          <a:lstStyle/>
          <a:p>
            <a:r>
              <a:rPr lang="en-US" sz="1200" b="1" dirty="0"/>
              <a:t>Structural</a:t>
            </a:r>
            <a:endParaRPr lang="en-IN" sz="1200" b="1" dirty="0"/>
          </a:p>
        </p:txBody>
      </p:sp>
      <p:sp>
        <p:nvSpPr>
          <p:cNvPr id="9" name="TextBox 8">
            <a:extLst>
              <a:ext uri="{FF2B5EF4-FFF2-40B4-BE49-F238E27FC236}">
                <a16:creationId xmlns:a16="http://schemas.microsoft.com/office/drawing/2014/main" id="{9E11AA82-226A-40D3-A5F8-98447EA19372}"/>
              </a:ext>
            </a:extLst>
          </p:cNvPr>
          <p:cNvSpPr txBox="1"/>
          <p:nvPr/>
        </p:nvSpPr>
        <p:spPr>
          <a:xfrm>
            <a:off x="10333109" y="1328363"/>
            <a:ext cx="863570" cy="276999"/>
          </a:xfrm>
          <a:prstGeom prst="rect">
            <a:avLst/>
          </a:prstGeom>
          <a:noFill/>
          <a:ln w="3175">
            <a:solidFill>
              <a:schemeClr val="tx1"/>
            </a:solidFill>
          </a:ln>
        </p:spPr>
        <p:txBody>
          <a:bodyPr wrap="none" rtlCol="0">
            <a:spAutoFit/>
          </a:bodyPr>
          <a:lstStyle/>
          <a:p>
            <a:r>
              <a:rPr lang="en-US" sz="1200" b="1" dirty="0"/>
              <a:t>Behavioral</a:t>
            </a:r>
            <a:endParaRPr lang="en-IN" sz="1200" b="1" dirty="0"/>
          </a:p>
        </p:txBody>
      </p:sp>
      <p:cxnSp>
        <p:nvCxnSpPr>
          <p:cNvPr id="11" name="Connector: Elbow 10">
            <a:extLst>
              <a:ext uri="{FF2B5EF4-FFF2-40B4-BE49-F238E27FC236}">
                <a16:creationId xmlns:a16="http://schemas.microsoft.com/office/drawing/2014/main" id="{1CA32459-1A10-4B56-B336-370F811A0788}"/>
              </a:ext>
            </a:extLst>
          </p:cNvPr>
          <p:cNvCxnSpPr>
            <a:stCxn id="5" idx="2"/>
            <a:endCxn id="7" idx="0"/>
          </p:cNvCxnSpPr>
          <p:nvPr/>
        </p:nvCxnSpPr>
        <p:spPr>
          <a:xfrm rot="5400000">
            <a:off x="3984935" y="-715250"/>
            <a:ext cx="724140" cy="33630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22983ACD-6016-4F90-9A3A-3B53E81C537C}"/>
              </a:ext>
            </a:extLst>
          </p:cNvPr>
          <p:cNvCxnSpPr>
            <a:stCxn id="5" idx="2"/>
            <a:endCxn id="8" idx="0"/>
          </p:cNvCxnSpPr>
          <p:nvPr/>
        </p:nvCxnSpPr>
        <p:spPr>
          <a:xfrm rot="16200000" flipH="1">
            <a:off x="5670672" y="962098"/>
            <a:ext cx="724140" cy="83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D059F48F-D33E-4337-B30B-85510011195F}"/>
              </a:ext>
            </a:extLst>
          </p:cNvPr>
          <p:cNvCxnSpPr>
            <a:stCxn id="5" idx="2"/>
            <a:endCxn id="9" idx="0"/>
          </p:cNvCxnSpPr>
          <p:nvPr/>
        </p:nvCxnSpPr>
        <p:spPr>
          <a:xfrm rot="16200000" flipH="1">
            <a:off x="8034651" y="-1401880"/>
            <a:ext cx="724140" cy="47363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4D6ED26-64F9-4737-87EC-4A1E062DAEF6}"/>
              </a:ext>
            </a:extLst>
          </p:cNvPr>
          <p:cNvSpPr txBox="1"/>
          <p:nvPr/>
        </p:nvSpPr>
        <p:spPr>
          <a:xfrm>
            <a:off x="551302" y="2445497"/>
            <a:ext cx="784895" cy="276999"/>
          </a:xfrm>
          <a:prstGeom prst="rect">
            <a:avLst/>
          </a:prstGeom>
          <a:noFill/>
          <a:ln w="3175">
            <a:solidFill>
              <a:schemeClr val="tx1"/>
            </a:solidFill>
          </a:ln>
        </p:spPr>
        <p:txBody>
          <a:bodyPr wrap="none" rtlCol="0">
            <a:spAutoFit/>
          </a:bodyPr>
          <a:lstStyle/>
          <a:p>
            <a:r>
              <a:rPr lang="en-US" sz="1200" b="1" dirty="0"/>
              <a:t>Singleton</a:t>
            </a:r>
            <a:endParaRPr lang="en-IN" sz="1200" b="1" dirty="0"/>
          </a:p>
        </p:txBody>
      </p:sp>
      <p:cxnSp>
        <p:nvCxnSpPr>
          <p:cNvPr id="21" name="Connector: Elbow 20">
            <a:extLst>
              <a:ext uri="{FF2B5EF4-FFF2-40B4-BE49-F238E27FC236}">
                <a16:creationId xmlns:a16="http://schemas.microsoft.com/office/drawing/2014/main" id="{08747BF9-601F-4A5E-B540-DE7486909AE3}"/>
              </a:ext>
            </a:extLst>
          </p:cNvPr>
          <p:cNvCxnSpPr>
            <a:stCxn id="7" idx="2"/>
            <a:endCxn id="19" idx="0"/>
          </p:cNvCxnSpPr>
          <p:nvPr/>
        </p:nvCxnSpPr>
        <p:spPr>
          <a:xfrm rot="5400000">
            <a:off x="1384539" y="1164574"/>
            <a:ext cx="840135" cy="17217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1D8647A-0B58-4953-846A-C89546B63770}"/>
              </a:ext>
            </a:extLst>
          </p:cNvPr>
          <p:cNvSpPr txBox="1"/>
          <p:nvPr/>
        </p:nvSpPr>
        <p:spPr>
          <a:xfrm>
            <a:off x="125835" y="2916301"/>
            <a:ext cx="1297150" cy="646331"/>
          </a:xfrm>
          <a:prstGeom prst="rect">
            <a:avLst/>
          </a:prstGeom>
          <a:noFill/>
        </p:spPr>
        <p:txBody>
          <a:bodyPr wrap="none" rtlCol="0">
            <a:spAutoFit/>
          </a:bodyPr>
          <a:lstStyle/>
          <a:p>
            <a:r>
              <a:rPr lang="en-US" sz="900" dirty="0"/>
              <a:t>Shared resource where </a:t>
            </a:r>
          </a:p>
          <a:p>
            <a:r>
              <a:rPr lang="en-US" sz="900" dirty="0"/>
              <a:t>we can not have </a:t>
            </a:r>
          </a:p>
          <a:p>
            <a:r>
              <a:rPr lang="en-US" sz="900" dirty="0"/>
              <a:t>multiple instances</a:t>
            </a:r>
          </a:p>
          <a:p>
            <a:endParaRPr lang="en-IN" sz="900" dirty="0"/>
          </a:p>
        </p:txBody>
      </p:sp>
      <p:pic>
        <p:nvPicPr>
          <p:cNvPr id="23" name="Picture 22">
            <a:extLst>
              <a:ext uri="{FF2B5EF4-FFF2-40B4-BE49-F238E27FC236}">
                <a16:creationId xmlns:a16="http://schemas.microsoft.com/office/drawing/2014/main" id="{4CD1180B-C31C-4621-A0D4-EF8C5A9CF1E0}"/>
              </a:ext>
            </a:extLst>
          </p:cNvPr>
          <p:cNvPicPr>
            <a:picLocks noChangeAspect="1"/>
          </p:cNvPicPr>
          <p:nvPr/>
        </p:nvPicPr>
        <p:blipFill>
          <a:blip r:embed="rId2"/>
          <a:stretch>
            <a:fillRect/>
          </a:stretch>
        </p:blipFill>
        <p:spPr>
          <a:xfrm>
            <a:off x="97525" y="3624044"/>
            <a:ext cx="2174292" cy="2905416"/>
          </a:xfrm>
          <a:prstGeom prst="rect">
            <a:avLst/>
          </a:prstGeom>
          <a:ln w="6350">
            <a:solidFill>
              <a:schemeClr val="tx1"/>
            </a:solidFill>
          </a:ln>
        </p:spPr>
      </p:pic>
      <p:sp>
        <p:nvSpPr>
          <p:cNvPr id="27" name="TextBox 26">
            <a:extLst>
              <a:ext uri="{FF2B5EF4-FFF2-40B4-BE49-F238E27FC236}">
                <a16:creationId xmlns:a16="http://schemas.microsoft.com/office/drawing/2014/main" id="{257479B4-8637-4754-B5CE-82AB53D7B477}"/>
              </a:ext>
            </a:extLst>
          </p:cNvPr>
          <p:cNvSpPr txBox="1"/>
          <p:nvPr/>
        </p:nvSpPr>
        <p:spPr>
          <a:xfrm>
            <a:off x="1625486" y="2445496"/>
            <a:ext cx="646331" cy="276999"/>
          </a:xfrm>
          <a:prstGeom prst="rect">
            <a:avLst/>
          </a:prstGeom>
          <a:noFill/>
          <a:ln w="3175">
            <a:solidFill>
              <a:schemeClr val="tx1"/>
            </a:solidFill>
          </a:ln>
        </p:spPr>
        <p:txBody>
          <a:bodyPr wrap="none" rtlCol="0">
            <a:spAutoFit/>
          </a:bodyPr>
          <a:lstStyle/>
          <a:p>
            <a:r>
              <a:rPr lang="en-US" sz="1200" b="1" dirty="0"/>
              <a:t>Builder</a:t>
            </a:r>
            <a:endParaRPr lang="en-IN" sz="1200" b="1" dirty="0"/>
          </a:p>
        </p:txBody>
      </p:sp>
      <p:cxnSp>
        <p:nvCxnSpPr>
          <p:cNvPr id="29" name="Connector: Elbow 28">
            <a:extLst>
              <a:ext uri="{FF2B5EF4-FFF2-40B4-BE49-F238E27FC236}">
                <a16:creationId xmlns:a16="http://schemas.microsoft.com/office/drawing/2014/main" id="{C64AA1BE-7A3E-4D51-9E01-BE946A2F7246}"/>
              </a:ext>
            </a:extLst>
          </p:cNvPr>
          <p:cNvCxnSpPr>
            <a:stCxn id="7" idx="2"/>
            <a:endCxn id="27" idx="0"/>
          </p:cNvCxnSpPr>
          <p:nvPr/>
        </p:nvCxnSpPr>
        <p:spPr>
          <a:xfrm rot="5400000">
            <a:off x="1886990" y="1667025"/>
            <a:ext cx="840134" cy="7168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0F49E7C-D924-4E0D-91CE-357A5E30AC46}"/>
              </a:ext>
            </a:extLst>
          </p:cNvPr>
          <p:cNvSpPr txBox="1"/>
          <p:nvPr/>
        </p:nvSpPr>
        <p:spPr>
          <a:xfrm>
            <a:off x="2993250" y="3510201"/>
            <a:ext cx="652551" cy="276999"/>
          </a:xfrm>
          <a:prstGeom prst="rect">
            <a:avLst/>
          </a:prstGeom>
          <a:noFill/>
          <a:ln w="3175">
            <a:solidFill>
              <a:schemeClr val="tx1"/>
            </a:solidFill>
          </a:ln>
        </p:spPr>
        <p:txBody>
          <a:bodyPr wrap="none" rtlCol="0">
            <a:spAutoFit/>
          </a:bodyPr>
          <a:lstStyle/>
          <a:p>
            <a:r>
              <a:rPr lang="en-US" sz="1200" b="1" dirty="0"/>
              <a:t>Factory</a:t>
            </a:r>
            <a:endParaRPr lang="en-IN" sz="1200" b="1" dirty="0"/>
          </a:p>
        </p:txBody>
      </p:sp>
      <p:sp>
        <p:nvSpPr>
          <p:cNvPr id="34" name="TextBox 33">
            <a:extLst>
              <a:ext uri="{FF2B5EF4-FFF2-40B4-BE49-F238E27FC236}">
                <a16:creationId xmlns:a16="http://schemas.microsoft.com/office/drawing/2014/main" id="{F72C5661-4087-4F49-B4C3-7814CD9327A7}"/>
              </a:ext>
            </a:extLst>
          </p:cNvPr>
          <p:cNvSpPr txBox="1"/>
          <p:nvPr/>
        </p:nvSpPr>
        <p:spPr>
          <a:xfrm>
            <a:off x="2110692" y="2956957"/>
            <a:ext cx="1109535" cy="276999"/>
          </a:xfrm>
          <a:prstGeom prst="rect">
            <a:avLst/>
          </a:prstGeom>
          <a:noFill/>
          <a:ln w="3175">
            <a:solidFill>
              <a:schemeClr val="tx1"/>
            </a:solidFill>
          </a:ln>
        </p:spPr>
        <p:txBody>
          <a:bodyPr wrap="none" rtlCol="0">
            <a:spAutoFit/>
          </a:bodyPr>
          <a:lstStyle/>
          <a:p>
            <a:r>
              <a:rPr lang="en-US" sz="1200" b="1" dirty="0" err="1"/>
              <a:t>AbstrctFactory</a:t>
            </a:r>
            <a:endParaRPr lang="en-IN" sz="1200" b="1" dirty="0"/>
          </a:p>
        </p:txBody>
      </p:sp>
      <p:cxnSp>
        <p:nvCxnSpPr>
          <p:cNvPr id="36" name="Connector: Elbow 35">
            <a:extLst>
              <a:ext uri="{FF2B5EF4-FFF2-40B4-BE49-F238E27FC236}">
                <a16:creationId xmlns:a16="http://schemas.microsoft.com/office/drawing/2014/main" id="{1E4813C7-C889-4598-892B-B97333973BB7}"/>
              </a:ext>
            </a:extLst>
          </p:cNvPr>
          <p:cNvCxnSpPr>
            <a:cxnSpLocks/>
            <a:stCxn id="7" idx="2"/>
            <a:endCxn id="34" idx="0"/>
          </p:cNvCxnSpPr>
          <p:nvPr/>
        </p:nvCxnSpPr>
        <p:spPr>
          <a:xfrm rot="5400000">
            <a:off x="1989664" y="2281159"/>
            <a:ext cx="135159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136F0E6-AADB-4ED5-A78C-D6538BBB2244}"/>
              </a:ext>
            </a:extLst>
          </p:cNvPr>
          <p:cNvCxnSpPr>
            <a:stCxn id="7" idx="2"/>
            <a:endCxn id="33" idx="0"/>
          </p:cNvCxnSpPr>
          <p:nvPr/>
        </p:nvCxnSpPr>
        <p:spPr>
          <a:xfrm rot="16200000" flipH="1">
            <a:off x="2040074" y="2230748"/>
            <a:ext cx="1904839" cy="654065"/>
          </a:xfrm>
          <a:prstGeom prst="bentConnector3">
            <a:avLst>
              <a:gd name="adj1" fmla="val 21814"/>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C4FD7CA-337A-4C5C-842D-CF19D4EF7292}"/>
              </a:ext>
            </a:extLst>
          </p:cNvPr>
          <p:cNvSpPr txBox="1"/>
          <p:nvPr/>
        </p:nvSpPr>
        <p:spPr>
          <a:xfrm>
            <a:off x="3523155" y="4266608"/>
            <a:ext cx="822533" cy="276999"/>
          </a:xfrm>
          <a:prstGeom prst="rect">
            <a:avLst/>
          </a:prstGeom>
          <a:noFill/>
          <a:ln w="3175">
            <a:solidFill>
              <a:schemeClr val="tx1"/>
            </a:solidFill>
          </a:ln>
        </p:spPr>
        <p:txBody>
          <a:bodyPr wrap="none" rtlCol="0">
            <a:spAutoFit/>
          </a:bodyPr>
          <a:lstStyle/>
          <a:p>
            <a:r>
              <a:rPr lang="en-US" sz="1200" b="1" dirty="0"/>
              <a:t>Prototype</a:t>
            </a:r>
            <a:endParaRPr lang="en-IN" sz="1200" b="1" dirty="0"/>
          </a:p>
        </p:txBody>
      </p:sp>
      <p:cxnSp>
        <p:nvCxnSpPr>
          <p:cNvPr id="16" name="Connector: Elbow 15">
            <a:extLst>
              <a:ext uri="{FF2B5EF4-FFF2-40B4-BE49-F238E27FC236}">
                <a16:creationId xmlns:a16="http://schemas.microsoft.com/office/drawing/2014/main" id="{0039CAA3-0CC6-42DA-A97C-DB962B59CAD1}"/>
              </a:ext>
            </a:extLst>
          </p:cNvPr>
          <p:cNvCxnSpPr>
            <a:stCxn id="7" idx="2"/>
            <a:endCxn id="25" idx="0"/>
          </p:cNvCxnSpPr>
          <p:nvPr/>
        </p:nvCxnSpPr>
        <p:spPr>
          <a:xfrm rot="16200000" flipH="1">
            <a:off x="1969318" y="2301504"/>
            <a:ext cx="2661246" cy="1268961"/>
          </a:xfrm>
          <a:prstGeom prst="bentConnector3">
            <a:avLst>
              <a:gd name="adj1" fmla="val 1564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D582BF6-BF9E-4F68-872B-F14A0FD01B0E}"/>
              </a:ext>
            </a:extLst>
          </p:cNvPr>
          <p:cNvSpPr txBox="1"/>
          <p:nvPr/>
        </p:nvSpPr>
        <p:spPr>
          <a:xfrm>
            <a:off x="4834432" y="2348431"/>
            <a:ext cx="701602" cy="276999"/>
          </a:xfrm>
          <a:prstGeom prst="rect">
            <a:avLst/>
          </a:prstGeom>
          <a:noFill/>
          <a:ln w="3175">
            <a:solidFill>
              <a:schemeClr val="tx1"/>
            </a:solidFill>
          </a:ln>
        </p:spPr>
        <p:txBody>
          <a:bodyPr wrap="none" rtlCol="0">
            <a:spAutoFit/>
          </a:bodyPr>
          <a:lstStyle/>
          <a:p>
            <a:r>
              <a:rPr lang="en-US" sz="1200" b="1" dirty="0"/>
              <a:t>Adapter</a:t>
            </a:r>
            <a:endParaRPr lang="en-IN" sz="1200" b="1" dirty="0"/>
          </a:p>
        </p:txBody>
      </p:sp>
      <p:cxnSp>
        <p:nvCxnSpPr>
          <p:cNvPr id="20" name="Connector: Elbow 19">
            <a:extLst>
              <a:ext uri="{FF2B5EF4-FFF2-40B4-BE49-F238E27FC236}">
                <a16:creationId xmlns:a16="http://schemas.microsoft.com/office/drawing/2014/main" id="{E27FA89A-160A-4A50-A656-48EFC8AAEE34}"/>
              </a:ext>
            </a:extLst>
          </p:cNvPr>
          <p:cNvCxnSpPr>
            <a:cxnSpLocks/>
            <a:stCxn id="8" idx="2"/>
            <a:endCxn id="30" idx="0"/>
          </p:cNvCxnSpPr>
          <p:nvPr/>
        </p:nvCxnSpPr>
        <p:spPr>
          <a:xfrm rot="5400000">
            <a:off x="5239551" y="1551044"/>
            <a:ext cx="743069" cy="851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F6E86F-0B77-41A2-A428-18D2949EB0FB}"/>
              </a:ext>
            </a:extLst>
          </p:cNvPr>
          <p:cNvSpPr txBox="1"/>
          <p:nvPr/>
        </p:nvSpPr>
        <p:spPr>
          <a:xfrm>
            <a:off x="5536034" y="2956957"/>
            <a:ext cx="596574" cy="276999"/>
          </a:xfrm>
          <a:prstGeom prst="rect">
            <a:avLst/>
          </a:prstGeom>
          <a:noFill/>
          <a:ln w="3175">
            <a:solidFill>
              <a:schemeClr val="tx1"/>
            </a:solidFill>
          </a:ln>
        </p:spPr>
        <p:txBody>
          <a:bodyPr wrap="none" rtlCol="0">
            <a:spAutoFit/>
          </a:bodyPr>
          <a:lstStyle/>
          <a:p>
            <a:r>
              <a:rPr lang="en-US" sz="1200" b="1" dirty="0"/>
              <a:t>Bridge</a:t>
            </a:r>
            <a:endParaRPr lang="en-IN" sz="1200" b="1" dirty="0"/>
          </a:p>
        </p:txBody>
      </p:sp>
      <p:cxnSp>
        <p:nvCxnSpPr>
          <p:cNvPr id="26" name="Connector: Elbow 25">
            <a:extLst>
              <a:ext uri="{FF2B5EF4-FFF2-40B4-BE49-F238E27FC236}">
                <a16:creationId xmlns:a16="http://schemas.microsoft.com/office/drawing/2014/main" id="{4437856D-ED26-43F6-9C2D-0F252810EA9A}"/>
              </a:ext>
            </a:extLst>
          </p:cNvPr>
          <p:cNvCxnSpPr>
            <a:stCxn id="8" idx="2"/>
            <a:endCxn id="32" idx="0"/>
          </p:cNvCxnSpPr>
          <p:nvPr/>
        </p:nvCxnSpPr>
        <p:spPr>
          <a:xfrm rot="5400000">
            <a:off x="5259832" y="2179851"/>
            <a:ext cx="1351595" cy="202616"/>
          </a:xfrm>
          <a:prstGeom prst="bentConnector3">
            <a:avLst>
              <a:gd name="adj1" fmla="val 27449"/>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E4CF65C-9E0B-4E5C-AD66-52D359712BD6}"/>
              </a:ext>
            </a:extLst>
          </p:cNvPr>
          <p:cNvSpPr txBox="1"/>
          <p:nvPr/>
        </p:nvSpPr>
        <p:spPr>
          <a:xfrm>
            <a:off x="6151081" y="3787200"/>
            <a:ext cx="820417" cy="276999"/>
          </a:xfrm>
          <a:prstGeom prst="rect">
            <a:avLst/>
          </a:prstGeom>
          <a:noFill/>
          <a:ln w="3175">
            <a:solidFill>
              <a:schemeClr val="tx1"/>
            </a:solidFill>
          </a:ln>
        </p:spPr>
        <p:txBody>
          <a:bodyPr wrap="none" rtlCol="0">
            <a:spAutoFit/>
          </a:bodyPr>
          <a:lstStyle/>
          <a:p>
            <a:r>
              <a:rPr lang="en-US" sz="1200" b="1" dirty="0"/>
              <a:t>Decorator</a:t>
            </a:r>
            <a:endParaRPr lang="en-IN" sz="1200" b="1" dirty="0"/>
          </a:p>
        </p:txBody>
      </p:sp>
      <p:cxnSp>
        <p:nvCxnSpPr>
          <p:cNvPr id="35" name="Connector: Elbow 34">
            <a:extLst>
              <a:ext uri="{FF2B5EF4-FFF2-40B4-BE49-F238E27FC236}">
                <a16:creationId xmlns:a16="http://schemas.microsoft.com/office/drawing/2014/main" id="{8DF9DE9C-AF79-4450-919C-E9F794C7F10D}"/>
              </a:ext>
            </a:extLst>
          </p:cNvPr>
          <p:cNvCxnSpPr>
            <a:stCxn id="8" idx="2"/>
            <a:endCxn id="37" idx="0"/>
          </p:cNvCxnSpPr>
          <p:nvPr/>
        </p:nvCxnSpPr>
        <p:spPr>
          <a:xfrm rot="16200000" flipH="1">
            <a:off x="5208194" y="2434104"/>
            <a:ext cx="2181838" cy="524353"/>
          </a:xfrm>
          <a:prstGeom prst="bentConnector3">
            <a:avLst>
              <a:gd name="adj1" fmla="val 1698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9D24EC4-2B25-4E7F-BDCA-C1E4CA982729}"/>
              </a:ext>
            </a:extLst>
          </p:cNvPr>
          <p:cNvSpPr txBox="1"/>
          <p:nvPr/>
        </p:nvSpPr>
        <p:spPr>
          <a:xfrm>
            <a:off x="6849226" y="4475309"/>
            <a:ext cx="542008" cy="276999"/>
          </a:xfrm>
          <a:prstGeom prst="rect">
            <a:avLst/>
          </a:prstGeom>
          <a:noFill/>
          <a:ln w="3175">
            <a:solidFill>
              <a:schemeClr val="tx1"/>
            </a:solidFill>
          </a:ln>
        </p:spPr>
        <p:txBody>
          <a:bodyPr wrap="none" rtlCol="0">
            <a:spAutoFit/>
          </a:bodyPr>
          <a:lstStyle/>
          <a:p>
            <a:r>
              <a:rPr lang="en-US" sz="1200" b="1" dirty="0"/>
              <a:t>Proxy</a:t>
            </a:r>
            <a:endParaRPr lang="en-IN" sz="1200" b="1" dirty="0"/>
          </a:p>
        </p:txBody>
      </p:sp>
      <p:cxnSp>
        <p:nvCxnSpPr>
          <p:cNvPr id="42" name="Connector: Elbow 41">
            <a:extLst>
              <a:ext uri="{FF2B5EF4-FFF2-40B4-BE49-F238E27FC236}">
                <a16:creationId xmlns:a16="http://schemas.microsoft.com/office/drawing/2014/main" id="{5BDD81AC-0D16-4A62-8505-EC5813F83EDA}"/>
              </a:ext>
            </a:extLst>
          </p:cNvPr>
          <p:cNvCxnSpPr>
            <a:stCxn id="8" idx="2"/>
            <a:endCxn id="40" idx="0"/>
          </p:cNvCxnSpPr>
          <p:nvPr/>
        </p:nvCxnSpPr>
        <p:spPr>
          <a:xfrm rot="16200000" flipH="1">
            <a:off x="5143610" y="2498688"/>
            <a:ext cx="2869947" cy="1083293"/>
          </a:xfrm>
          <a:prstGeom prst="bentConnector3">
            <a:avLst>
              <a:gd name="adj1" fmla="val 1299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7110FCE-75CE-418E-8B57-B4FAD07EF875}"/>
              </a:ext>
            </a:extLst>
          </p:cNvPr>
          <p:cNvSpPr txBox="1"/>
          <p:nvPr/>
        </p:nvSpPr>
        <p:spPr>
          <a:xfrm>
            <a:off x="8598346" y="2296170"/>
            <a:ext cx="1451038" cy="261610"/>
          </a:xfrm>
          <a:prstGeom prst="rect">
            <a:avLst/>
          </a:prstGeom>
          <a:noFill/>
          <a:ln w="3175">
            <a:solidFill>
              <a:schemeClr val="tx1"/>
            </a:solidFill>
          </a:ln>
        </p:spPr>
        <p:txBody>
          <a:bodyPr wrap="none" rtlCol="0">
            <a:spAutoFit/>
          </a:bodyPr>
          <a:lstStyle/>
          <a:p>
            <a:r>
              <a:rPr lang="en-US" sz="1100" dirty="0"/>
              <a:t>Chain of responsibility</a:t>
            </a:r>
            <a:endParaRPr lang="en-IN" sz="1100" dirty="0"/>
          </a:p>
        </p:txBody>
      </p:sp>
      <p:cxnSp>
        <p:nvCxnSpPr>
          <p:cNvPr id="57" name="Connector: Elbow 56">
            <a:extLst>
              <a:ext uri="{FF2B5EF4-FFF2-40B4-BE49-F238E27FC236}">
                <a16:creationId xmlns:a16="http://schemas.microsoft.com/office/drawing/2014/main" id="{9454A255-8FB2-4F25-8F40-0596B798312C}"/>
              </a:ext>
            </a:extLst>
          </p:cNvPr>
          <p:cNvCxnSpPr>
            <a:stCxn id="9" idx="2"/>
            <a:endCxn id="55" idx="0"/>
          </p:cNvCxnSpPr>
          <p:nvPr/>
        </p:nvCxnSpPr>
        <p:spPr>
          <a:xfrm rot="5400000">
            <a:off x="9698976" y="1230252"/>
            <a:ext cx="690808" cy="14410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02F9F8F-F0F4-4F7A-9E5D-FB7AC0EAE5D9}"/>
              </a:ext>
            </a:extLst>
          </p:cNvPr>
          <p:cNvSpPr txBox="1"/>
          <p:nvPr/>
        </p:nvSpPr>
        <p:spPr>
          <a:xfrm>
            <a:off x="9373363" y="2833846"/>
            <a:ext cx="1342034" cy="261610"/>
          </a:xfrm>
          <a:prstGeom prst="rect">
            <a:avLst/>
          </a:prstGeom>
          <a:noFill/>
          <a:ln w="3175">
            <a:solidFill>
              <a:schemeClr val="tx1"/>
            </a:solidFill>
          </a:ln>
        </p:spPr>
        <p:txBody>
          <a:bodyPr wrap="none" rtlCol="0">
            <a:spAutoFit/>
          </a:bodyPr>
          <a:lstStyle/>
          <a:p>
            <a:r>
              <a:rPr lang="en-US" sz="1100" dirty="0"/>
              <a:t>State design pattern</a:t>
            </a:r>
            <a:endParaRPr lang="en-IN" sz="1100" dirty="0"/>
          </a:p>
        </p:txBody>
      </p:sp>
      <p:cxnSp>
        <p:nvCxnSpPr>
          <p:cNvPr id="64" name="Connector: Elbow 63">
            <a:extLst>
              <a:ext uri="{FF2B5EF4-FFF2-40B4-BE49-F238E27FC236}">
                <a16:creationId xmlns:a16="http://schemas.microsoft.com/office/drawing/2014/main" id="{B2C0946F-4A0B-4463-9F94-C8CBEF46B0AA}"/>
              </a:ext>
            </a:extLst>
          </p:cNvPr>
          <p:cNvCxnSpPr>
            <a:stCxn id="9" idx="2"/>
            <a:endCxn id="59" idx="0"/>
          </p:cNvCxnSpPr>
          <p:nvPr/>
        </p:nvCxnSpPr>
        <p:spPr>
          <a:xfrm rot="5400000">
            <a:off x="9790395" y="1859347"/>
            <a:ext cx="1228484" cy="7205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021C576-F1D1-4378-BB9E-19B26B6DEA67}"/>
              </a:ext>
            </a:extLst>
          </p:cNvPr>
          <p:cNvSpPr txBox="1"/>
          <p:nvPr/>
        </p:nvSpPr>
        <p:spPr>
          <a:xfrm>
            <a:off x="10694542" y="3525590"/>
            <a:ext cx="710451" cy="261610"/>
          </a:xfrm>
          <a:prstGeom prst="rect">
            <a:avLst/>
          </a:prstGeom>
          <a:noFill/>
          <a:ln w="3175">
            <a:solidFill>
              <a:schemeClr val="tx1"/>
            </a:solidFill>
          </a:ln>
        </p:spPr>
        <p:txBody>
          <a:bodyPr wrap="none" rtlCol="0">
            <a:spAutoFit/>
          </a:bodyPr>
          <a:lstStyle/>
          <a:p>
            <a:r>
              <a:rPr lang="en-US" sz="1100" dirty="0"/>
              <a:t>Observer</a:t>
            </a:r>
            <a:endParaRPr lang="en-IN" sz="1100" dirty="0"/>
          </a:p>
        </p:txBody>
      </p:sp>
      <p:cxnSp>
        <p:nvCxnSpPr>
          <p:cNvPr id="67" name="Connector: Elbow 66">
            <a:extLst>
              <a:ext uri="{FF2B5EF4-FFF2-40B4-BE49-F238E27FC236}">
                <a16:creationId xmlns:a16="http://schemas.microsoft.com/office/drawing/2014/main" id="{C3E65C7B-6C9A-4616-86BD-A9DBECC7549C}"/>
              </a:ext>
            </a:extLst>
          </p:cNvPr>
          <p:cNvCxnSpPr>
            <a:stCxn id="9" idx="2"/>
            <a:endCxn id="65" idx="0"/>
          </p:cNvCxnSpPr>
          <p:nvPr/>
        </p:nvCxnSpPr>
        <p:spPr>
          <a:xfrm rot="16200000" flipH="1">
            <a:off x="9947217" y="2423039"/>
            <a:ext cx="1920228" cy="2848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3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67C6D2-73EF-4491-9026-A03A53EB6573}"/>
              </a:ext>
            </a:extLst>
          </p:cNvPr>
          <p:cNvPicPr>
            <a:picLocks noChangeAspect="1"/>
          </p:cNvPicPr>
          <p:nvPr/>
        </p:nvPicPr>
        <p:blipFill>
          <a:blip r:embed="rId3"/>
          <a:stretch>
            <a:fillRect/>
          </a:stretch>
        </p:blipFill>
        <p:spPr>
          <a:xfrm>
            <a:off x="8316615" y="2078182"/>
            <a:ext cx="3573035" cy="3175110"/>
          </a:xfrm>
          <a:prstGeom prst="rect">
            <a:avLst/>
          </a:prstGeom>
          <a:ln w="3175">
            <a:solidFill>
              <a:schemeClr val="tx1"/>
            </a:solidFill>
          </a:ln>
        </p:spPr>
      </p:pic>
      <p:sp>
        <p:nvSpPr>
          <p:cNvPr id="5" name="TextBox 4">
            <a:extLst>
              <a:ext uri="{FF2B5EF4-FFF2-40B4-BE49-F238E27FC236}">
                <a16:creationId xmlns:a16="http://schemas.microsoft.com/office/drawing/2014/main" id="{236FE97E-9586-47EA-8422-ECC1ECE3F854}"/>
              </a:ext>
            </a:extLst>
          </p:cNvPr>
          <p:cNvSpPr txBox="1"/>
          <p:nvPr/>
        </p:nvSpPr>
        <p:spPr>
          <a:xfrm>
            <a:off x="129309" y="129309"/>
            <a:ext cx="2011063" cy="338554"/>
          </a:xfrm>
          <a:prstGeom prst="rect">
            <a:avLst/>
          </a:prstGeom>
          <a:noFill/>
        </p:spPr>
        <p:txBody>
          <a:bodyPr wrap="none" rtlCol="0">
            <a:spAutoFit/>
          </a:bodyPr>
          <a:lstStyle/>
          <a:p>
            <a:r>
              <a:rPr lang="en-US" sz="1600" b="1" dirty="0"/>
              <a:t>Bridge design pattern</a:t>
            </a:r>
            <a:endParaRPr lang="en-IN" sz="1600" b="1" dirty="0"/>
          </a:p>
        </p:txBody>
      </p:sp>
    </p:spTree>
    <p:extLst>
      <p:ext uri="{BB962C8B-B14F-4D97-AF65-F5344CB8AC3E}">
        <p14:creationId xmlns:p14="http://schemas.microsoft.com/office/powerpoint/2010/main" val="407940197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E849DA-60A8-4EAB-B2FC-D532155085BB}"/>
              </a:ext>
            </a:extLst>
          </p:cNvPr>
          <p:cNvSpPr txBox="1"/>
          <p:nvPr/>
        </p:nvSpPr>
        <p:spPr>
          <a:xfrm>
            <a:off x="129309" y="129309"/>
            <a:ext cx="2313197" cy="338554"/>
          </a:xfrm>
          <a:prstGeom prst="rect">
            <a:avLst/>
          </a:prstGeom>
          <a:noFill/>
        </p:spPr>
        <p:txBody>
          <a:bodyPr wrap="none" rtlCol="0">
            <a:spAutoFit/>
          </a:bodyPr>
          <a:lstStyle/>
          <a:p>
            <a:r>
              <a:rPr lang="en-US" sz="1600" b="1" dirty="0"/>
              <a:t>Decorator design pattern</a:t>
            </a:r>
            <a:endParaRPr lang="en-IN" sz="1600" b="1" dirty="0"/>
          </a:p>
        </p:txBody>
      </p:sp>
      <p:pic>
        <p:nvPicPr>
          <p:cNvPr id="6" name="Picture 5">
            <a:extLst>
              <a:ext uri="{FF2B5EF4-FFF2-40B4-BE49-F238E27FC236}">
                <a16:creationId xmlns:a16="http://schemas.microsoft.com/office/drawing/2014/main" id="{B0F0CB13-F762-448D-849B-5A0BFEE04C6B}"/>
              </a:ext>
            </a:extLst>
          </p:cNvPr>
          <p:cNvPicPr>
            <a:picLocks noChangeAspect="1"/>
          </p:cNvPicPr>
          <p:nvPr/>
        </p:nvPicPr>
        <p:blipFill>
          <a:blip r:embed="rId3"/>
          <a:stretch>
            <a:fillRect/>
          </a:stretch>
        </p:blipFill>
        <p:spPr>
          <a:xfrm>
            <a:off x="3663556" y="119392"/>
            <a:ext cx="2308635" cy="631316"/>
          </a:xfrm>
          <a:prstGeom prst="rect">
            <a:avLst/>
          </a:prstGeom>
        </p:spPr>
      </p:pic>
      <p:pic>
        <p:nvPicPr>
          <p:cNvPr id="7" name="Picture 6">
            <a:extLst>
              <a:ext uri="{FF2B5EF4-FFF2-40B4-BE49-F238E27FC236}">
                <a16:creationId xmlns:a16="http://schemas.microsoft.com/office/drawing/2014/main" id="{87A78D66-F99A-4897-B43B-6F8E4DBFE7B8}"/>
              </a:ext>
            </a:extLst>
          </p:cNvPr>
          <p:cNvPicPr>
            <a:picLocks noChangeAspect="1"/>
          </p:cNvPicPr>
          <p:nvPr/>
        </p:nvPicPr>
        <p:blipFill>
          <a:blip r:embed="rId4"/>
          <a:stretch>
            <a:fillRect/>
          </a:stretch>
        </p:blipFill>
        <p:spPr>
          <a:xfrm>
            <a:off x="323885" y="1458286"/>
            <a:ext cx="2817453" cy="812440"/>
          </a:xfrm>
          <a:prstGeom prst="rect">
            <a:avLst/>
          </a:prstGeom>
        </p:spPr>
      </p:pic>
      <p:pic>
        <p:nvPicPr>
          <p:cNvPr id="8" name="Picture 7">
            <a:extLst>
              <a:ext uri="{FF2B5EF4-FFF2-40B4-BE49-F238E27FC236}">
                <a16:creationId xmlns:a16="http://schemas.microsoft.com/office/drawing/2014/main" id="{C7B244B3-5E95-4BC5-B461-DB657EF6795D}"/>
              </a:ext>
            </a:extLst>
          </p:cNvPr>
          <p:cNvPicPr>
            <a:picLocks noChangeAspect="1"/>
          </p:cNvPicPr>
          <p:nvPr/>
        </p:nvPicPr>
        <p:blipFill>
          <a:blip r:embed="rId5"/>
          <a:stretch>
            <a:fillRect/>
          </a:stretch>
        </p:blipFill>
        <p:spPr>
          <a:xfrm>
            <a:off x="3741837" y="1414182"/>
            <a:ext cx="2732854" cy="1713088"/>
          </a:xfrm>
          <a:prstGeom prst="rect">
            <a:avLst/>
          </a:prstGeom>
        </p:spPr>
      </p:pic>
      <p:pic>
        <p:nvPicPr>
          <p:cNvPr id="9" name="Picture 8">
            <a:extLst>
              <a:ext uri="{FF2B5EF4-FFF2-40B4-BE49-F238E27FC236}">
                <a16:creationId xmlns:a16="http://schemas.microsoft.com/office/drawing/2014/main" id="{5BB555C4-C2DC-4C2E-A6A2-5E6AF2CCB652}"/>
              </a:ext>
            </a:extLst>
          </p:cNvPr>
          <p:cNvPicPr>
            <a:picLocks noChangeAspect="1"/>
          </p:cNvPicPr>
          <p:nvPr/>
        </p:nvPicPr>
        <p:blipFill>
          <a:blip r:embed="rId6"/>
          <a:stretch>
            <a:fillRect/>
          </a:stretch>
        </p:blipFill>
        <p:spPr>
          <a:xfrm>
            <a:off x="1285907" y="3522152"/>
            <a:ext cx="3254660" cy="1458221"/>
          </a:xfrm>
          <a:prstGeom prst="rect">
            <a:avLst/>
          </a:prstGeom>
        </p:spPr>
      </p:pic>
      <p:pic>
        <p:nvPicPr>
          <p:cNvPr id="10" name="Picture 9">
            <a:extLst>
              <a:ext uri="{FF2B5EF4-FFF2-40B4-BE49-F238E27FC236}">
                <a16:creationId xmlns:a16="http://schemas.microsoft.com/office/drawing/2014/main" id="{36EEFE28-8EB5-4CF0-B397-228070F796D0}"/>
              </a:ext>
            </a:extLst>
          </p:cNvPr>
          <p:cNvPicPr>
            <a:picLocks noChangeAspect="1"/>
          </p:cNvPicPr>
          <p:nvPr/>
        </p:nvPicPr>
        <p:blipFill>
          <a:blip r:embed="rId7"/>
          <a:stretch>
            <a:fillRect/>
          </a:stretch>
        </p:blipFill>
        <p:spPr>
          <a:xfrm>
            <a:off x="4978400" y="3546256"/>
            <a:ext cx="3561394" cy="1237844"/>
          </a:xfrm>
          <a:prstGeom prst="rect">
            <a:avLst/>
          </a:prstGeom>
        </p:spPr>
      </p:pic>
      <p:pic>
        <p:nvPicPr>
          <p:cNvPr id="11" name="Picture 10">
            <a:extLst>
              <a:ext uri="{FF2B5EF4-FFF2-40B4-BE49-F238E27FC236}">
                <a16:creationId xmlns:a16="http://schemas.microsoft.com/office/drawing/2014/main" id="{066D5042-60D0-4CBB-95EB-81A4312DA39C}"/>
              </a:ext>
            </a:extLst>
          </p:cNvPr>
          <p:cNvPicPr>
            <a:picLocks noChangeAspect="1"/>
          </p:cNvPicPr>
          <p:nvPr/>
        </p:nvPicPr>
        <p:blipFill>
          <a:blip r:embed="rId8"/>
          <a:stretch>
            <a:fillRect/>
          </a:stretch>
        </p:blipFill>
        <p:spPr>
          <a:xfrm>
            <a:off x="5270063" y="5922818"/>
            <a:ext cx="2100555" cy="500132"/>
          </a:xfrm>
          <a:prstGeom prst="rect">
            <a:avLst/>
          </a:prstGeom>
        </p:spPr>
      </p:pic>
      <p:pic>
        <p:nvPicPr>
          <p:cNvPr id="12" name="Picture 11">
            <a:extLst>
              <a:ext uri="{FF2B5EF4-FFF2-40B4-BE49-F238E27FC236}">
                <a16:creationId xmlns:a16="http://schemas.microsoft.com/office/drawing/2014/main" id="{A8B69E03-464A-4E69-ADA4-8BF6894B4044}"/>
              </a:ext>
            </a:extLst>
          </p:cNvPr>
          <p:cNvPicPr>
            <a:picLocks noChangeAspect="1"/>
          </p:cNvPicPr>
          <p:nvPr/>
        </p:nvPicPr>
        <p:blipFill>
          <a:blip r:embed="rId9"/>
          <a:stretch>
            <a:fillRect/>
          </a:stretch>
        </p:blipFill>
        <p:spPr>
          <a:xfrm>
            <a:off x="9394739" y="4251263"/>
            <a:ext cx="2566924" cy="2430385"/>
          </a:xfrm>
          <a:prstGeom prst="rect">
            <a:avLst/>
          </a:prstGeom>
        </p:spPr>
      </p:pic>
      <p:cxnSp>
        <p:nvCxnSpPr>
          <p:cNvPr id="14" name="Connector: Elbow 13">
            <a:extLst>
              <a:ext uri="{FF2B5EF4-FFF2-40B4-BE49-F238E27FC236}">
                <a16:creationId xmlns:a16="http://schemas.microsoft.com/office/drawing/2014/main" id="{915C5485-2896-4BA1-804F-8F521D5F1E09}"/>
              </a:ext>
            </a:extLst>
          </p:cNvPr>
          <p:cNvCxnSpPr>
            <a:stCxn id="7" idx="0"/>
            <a:endCxn id="6" idx="2"/>
          </p:cNvCxnSpPr>
          <p:nvPr/>
        </p:nvCxnSpPr>
        <p:spPr>
          <a:xfrm rot="5400000" flipH="1" flipV="1">
            <a:off x="2921454" y="-438134"/>
            <a:ext cx="707578" cy="30852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A3AD047-D18E-46E0-89DB-647BB1F61870}"/>
              </a:ext>
            </a:extLst>
          </p:cNvPr>
          <p:cNvCxnSpPr>
            <a:stCxn id="8" idx="0"/>
            <a:endCxn id="6" idx="2"/>
          </p:cNvCxnSpPr>
          <p:nvPr/>
        </p:nvCxnSpPr>
        <p:spPr>
          <a:xfrm rot="16200000" flipV="1">
            <a:off x="4631332" y="937250"/>
            <a:ext cx="663474" cy="290390"/>
          </a:xfrm>
          <a:prstGeom prst="bentConnector3">
            <a:avLst>
              <a:gd name="adj1" fmla="val 47216"/>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4A790B0C-6264-4514-90C9-DCDE9C1F2D82}"/>
              </a:ext>
            </a:extLst>
          </p:cNvPr>
          <p:cNvCxnSpPr>
            <a:stCxn id="9" idx="0"/>
            <a:endCxn id="8" idx="2"/>
          </p:cNvCxnSpPr>
          <p:nvPr/>
        </p:nvCxnSpPr>
        <p:spPr>
          <a:xfrm rot="5400000" flipH="1" flipV="1">
            <a:off x="3813309" y="2227198"/>
            <a:ext cx="394882" cy="21950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81C6C56-E1DF-49C8-ADF6-24AF1485C80D}"/>
              </a:ext>
            </a:extLst>
          </p:cNvPr>
          <p:cNvCxnSpPr>
            <a:stCxn id="10" idx="0"/>
            <a:endCxn id="8" idx="2"/>
          </p:cNvCxnSpPr>
          <p:nvPr/>
        </p:nvCxnSpPr>
        <p:spPr>
          <a:xfrm rot="16200000" flipV="1">
            <a:off x="5724188" y="2511346"/>
            <a:ext cx="418986" cy="1650833"/>
          </a:xfrm>
          <a:prstGeom prst="bentConnector3">
            <a:avLst>
              <a:gd name="adj1" fmla="val 52204"/>
            </a:avLst>
          </a:prstGeom>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3C51D37F-1979-4AA0-BDCD-BFD63A77EE7F}"/>
              </a:ext>
            </a:extLst>
          </p:cNvPr>
          <p:cNvSpPr/>
          <p:nvPr/>
        </p:nvSpPr>
        <p:spPr>
          <a:xfrm>
            <a:off x="4733915" y="742372"/>
            <a:ext cx="181218" cy="145219"/>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a:extLst>
              <a:ext uri="{FF2B5EF4-FFF2-40B4-BE49-F238E27FC236}">
                <a16:creationId xmlns:a16="http://schemas.microsoft.com/office/drawing/2014/main" id="{649925E4-43EE-46B6-ABC9-A748E7DBC7E0}"/>
              </a:ext>
            </a:extLst>
          </p:cNvPr>
          <p:cNvSpPr/>
          <p:nvPr/>
        </p:nvSpPr>
        <p:spPr>
          <a:xfrm>
            <a:off x="5017655" y="3118934"/>
            <a:ext cx="181218" cy="145219"/>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20578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EDB9EC-A5D7-4688-8ACD-4BA26107C572}"/>
              </a:ext>
            </a:extLst>
          </p:cNvPr>
          <p:cNvSpPr txBox="1"/>
          <p:nvPr/>
        </p:nvSpPr>
        <p:spPr>
          <a:xfrm>
            <a:off x="0" y="0"/>
            <a:ext cx="2075312" cy="369332"/>
          </a:xfrm>
          <a:prstGeom prst="rect">
            <a:avLst/>
          </a:prstGeom>
          <a:noFill/>
        </p:spPr>
        <p:txBody>
          <a:bodyPr wrap="none" rtlCol="0">
            <a:spAutoFit/>
          </a:bodyPr>
          <a:lstStyle/>
          <a:p>
            <a:r>
              <a:rPr lang="en-US" dirty="0"/>
              <a:t>State design pattern</a:t>
            </a:r>
            <a:endParaRPr lang="en-IN" dirty="0"/>
          </a:p>
        </p:txBody>
      </p:sp>
      <p:sp>
        <p:nvSpPr>
          <p:cNvPr id="5" name="TextBox 4">
            <a:extLst>
              <a:ext uri="{FF2B5EF4-FFF2-40B4-BE49-F238E27FC236}">
                <a16:creationId xmlns:a16="http://schemas.microsoft.com/office/drawing/2014/main" id="{907A2DF2-061F-4697-AE29-39C09B32727D}"/>
              </a:ext>
            </a:extLst>
          </p:cNvPr>
          <p:cNvSpPr txBox="1"/>
          <p:nvPr/>
        </p:nvSpPr>
        <p:spPr>
          <a:xfrm>
            <a:off x="193964" y="572654"/>
            <a:ext cx="8748292" cy="830997"/>
          </a:xfrm>
          <a:prstGeom prst="rect">
            <a:avLst/>
          </a:prstGeom>
          <a:noFill/>
        </p:spPr>
        <p:txBody>
          <a:bodyPr wrap="none" rtlCol="0">
            <a:spAutoFit/>
          </a:bodyPr>
          <a:lstStyle/>
          <a:p>
            <a:pPr marL="171450" indent="-171450">
              <a:buFont typeface="Calibri" panose="020F0502020204030204" pitchFamily="34" charset="0"/>
              <a:buChar char="-"/>
            </a:pPr>
            <a:r>
              <a:rPr lang="en-US" sz="1200" b="1" dirty="0"/>
              <a:t>There is a context who is common for all states. Context means the main context of the application</a:t>
            </a:r>
          </a:p>
          <a:p>
            <a:pPr marL="171450" indent="-171450">
              <a:buFont typeface="Calibri" panose="020F0502020204030204" pitchFamily="34" charset="0"/>
              <a:buChar char="-"/>
            </a:pPr>
            <a:r>
              <a:rPr lang="en-US" sz="1200" b="1" dirty="0"/>
              <a:t>At any time the context will be assigned one state</a:t>
            </a:r>
          </a:p>
          <a:p>
            <a:pPr marL="171450" indent="-171450">
              <a:buFont typeface="Calibri" panose="020F0502020204030204" pitchFamily="34" charset="0"/>
              <a:buChar char="-"/>
            </a:pPr>
            <a:r>
              <a:rPr lang="en-US" sz="1200" b="1" dirty="0"/>
              <a:t>Any external trigger will be triggering the context to process. The context in turn will trigger the current state’s handler</a:t>
            </a:r>
          </a:p>
          <a:p>
            <a:pPr marL="171450" indent="-171450">
              <a:buFont typeface="Calibri" panose="020F0502020204030204" pitchFamily="34" charset="0"/>
              <a:buChar char="-"/>
            </a:pPr>
            <a:r>
              <a:rPr lang="en-US" sz="1200" b="1" dirty="0"/>
              <a:t>The state handler will process the request and will trigger the next state via the same context. And context will assign the new state</a:t>
            </a:r>
            <a:endParaRPr lang="en-IN" sz="1200" b="1" dirty="0"/>
          </a:p>
        </p:txBody>
      </p:sp>
      <p:sp>
        <p:nvSpPr>
          <p:cNvPr id="6" name="Oval 5">
            <a:extLst>
              <a:ext uri="{FF2B5EF4-FFF2-40B4-BE49-F238E27FC236}">
                <a16:creationId xmlns:a16="http://schemas.microsoft.com/office/drawing/2014/main" id="{02A03B35-CE5E-4811-9F31-E9D8033803D4}"/>
              </a:ext>
            </a:extLst>
          </p:cNvPr>
          <p:cNvSpPr/>
          <p:nvPr/>
        </p:nvSpPr>
        <p:spPr>
          <a:xfrm>
            <a:off x="3916219" y="3057236"/>
            <a:ext cx="1370144" cy="565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Context</a:t>
            </a:r>
            <a:endParaRPr lang="en-IN" sz="1100" dirty="0"/>
          </a:p>
        </p:txBody>
      </p:sp>
      <p:sp>
        <p:nvSpPr>
          <p:cNvPr id="7" name="Oval 6">
            <a:extLst>
              <a:ext uri="{FF2B5EF4-FFF2-40B4-BE49-F238E27FC236}">
                <a16:creationId xmlns:a16="http://schemas.microsoft.com/office/drawing/2014/main" id="{EA36FF85-85FB-4277-AA48-2C2EC7024C24}"/>
              </a:ext>
            </a:extLst>
          </p:cNvPr>
          <p:cNvSpPr/>
          <p:nvPr/>
        </p:nvSpPr>
        <p:spPr>
          <a:xfrm>
            <a:off x="6894946" y="1891145"/>
            <a:ext cx="1370144" cy="565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State1</a:t>
            </a:r>
            <a:endParaRPr lang="en-IN" sz="1100" dirty="0"/>
          </a:p>
        </p:txBody>
      </p:sp>
      <p:sp>
        <p:nvSpPr>
          <p:cNvPr id="8" name="Oval 7">
            <a:extLst>
              <a:ext uri="{FF2B5EF4-FFF2-40B4-BE49-F238E27FC236}">
                <a16:creationId xmlns:a16="http://schemas.microsoft.com/office/drawing/2014/main" id="{E1DC340D-4652-4F88-8B19-18B6387C2976}"/>
              </a:ext>
            </a:extLst>
          </p:cNvPr>
          <p:cNvSpPr/>
          <p:nvPr/>
        </p:nvSpPr>
        <p:spPr>
          <a:xfrm>
            <a:off x="7547566" y="3429000"/>
            <a:ext cx="1370144" cy="565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State 2</a:t>
            </a:r>
            <a:endParaRPr lang="en-IN" sz="1100" dirty="0"/>
          </a:p>
        </p:txBody>
      </p:sp>
      <p:sp>
        <p:nvSpPr>
          <p:cNvPr id="9" name="Oval 8">
            <a:extLst>
              <a:ext uri="{FF2B5EF4-FFF2-40B4-BE49-F238E27FC236}">
                <a16:creationId xmlns:a16="http://schemas.microsoft.com/office/drawing/2014/main" id="{C937747F-FA63-458D-AF9E-1F38DF1B34FB}"/>
              </a:ext>
            </a:extLst>
          </p:cNvPr>
          <p:cNvSpPr/>
          <p:nvPr/>
        </p:nvSpPr>
        <p:spPr>
          <a:xfrm>
            <a:off x="6296039" y="5253182"/>
            <a:ext cx="1370144" cy="565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State 3</a:t>
            </a:r>
            <a:endParaRPr lang="en-IN" sz="1100" dirty="0"/>
          </a:p>
        </p:txBody>
      </p:sp>
      <p:sp>
        <p:nvSpPr>
          <p:cNvPr id="10" name="Oval 9">
            <a:extLst>
              <a:ext uri="{FF2B5EF4-FFF2-40B4-BE49-F238E27FC236}">
                <a16:creationId xmlns:a16="http://schemas.microsoft.com/office/drawing/2014/main" id="{1AB42197-9CB4-4BBC-AB12-94533213B3B9}"/>
              </a:ext>
            </a:extLst>
          </p:cNvPr>
          <p:cNvSpPr/>
          <p:nvPr/>
        </p:nvSpPr>
        <p:spPr>
          <a:xfrm>
            <a:off x="1525457" y="4837683"/>
            <a:ext cx="1370144" cy="565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State N</a:t>
            </a:r>
            <a:endParaRPr lang="en-IN" sz="1100" dirty="0"/>
          </a:p>
        </p:txBody>
      </p:sp>
      <p:cxnSp>
        <p:nvCxnSpPr>
          <p:cNvPr id="12" name="Straight Arrow Connector 11">
            <a:extLst>
              <a:ext uri="{FF2B5EF4-FFF2-40B4-BE49-F238E27FC236}">
                <a16:creationId xmlns:a16="http://schemas.microsoft.com/office/drawing/2014/main" id="{FEB62599-F266-4E3C-935D-39F00306675D}"/>
              </a:ext>
            </a:extLst>
          </p:cNvPr>
          <p:cNvCxnSpPr>
            <a:cxnSpLocks/>
            <a:endCxn id="6" idx="0"/>
          </p:cNvCxnSpPr>
          <p:nvPr/>
        </p:nvCxnSpPr>
        <p:spPr>
          <a:xfrm>
            <a:off x="4498109" y="2290618"/>
            <a:ext cx="103182" cy="766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E63B3A1-BFA6-4A0F-A79E-E164337121A8}"/>
              </a:ext>
            </a:extLst>
          </p:cNvPr>
          <p:cNvSpPr txBox="1"/>
          <p:nvPr/>
        </p:nvSpPr>
        <p:spPr>
          <a:xfrm>
            <a:off x="3916218" y="1985438"/>
            <a:ext cx="1655419" cy="430887"/>
          </a:xfrm>
          <a:prstGeom prst="rect">
            <a:avLst/>
          </a:prstGeom>
          <a:noFill/>
        </p:spPr>
        <p:txBody>
          <a:bodyPr wrap="square" rtlCol="0">
            <a:spAutoFit/>
          </a:bodyPr>
          <a:lstStyle/>
          <a:p>
            <a:r>
              <a:rPr lang="en-US" sz="1100" dirty="0"/>
              <a:t>0 Trigger for state transition</a:t>
            </a:r>
            <a:endParaRPr lang="en-IN" sz="1100" dirty="0"/>
          </a:p>
        </p:txBody>
      </p:sp>
      <p:cxnSp>
        <p:nvCxnSpPr>
          <p:cNvPr id="16" name="Straight Arrow Connector 15">
            <a:extLst>
              <a:ext uri="{FF2B5EF4-FFF2-40B4-BE49-F238E27FC236}">
                <a16:creationId xmlns:a16="http://schemas.microsoft.com/office/drawing/2014/main" id="{D402FA45-E0B0-4DF7-97B3-7422C8DB9630}"/>
              </a:ext>
            </a:extLst>
          </p:cNvPr>
          <p:cNvCxnSpPr>
            <a:stCxn id="6" idx="7"/>
            <a:endCxn id="7" idx="2"/>
          </p:cNvCxnSpPr>
          <p:nvPr/>
        </p:nvCxnSpPr>
        <p:spPr>
          <a:xfrm flipV="1">
            <a:off x="5085710" y="2174009"/>
            <a:ext cx="1809236" cy="966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F1C0E2-A165-49F1-AD96-3843621D9594}"/>
              </a:ext>
            </a:extLst>
          </p:cNvPr>
          <p:cNvSpPr txBox="1"/>
          <p:nvPr/>
        </p:nvSpPr>
        <p:spPr>
          <a:xfrm>
            <a:off x="5608582" y="2420011"/>
            <a:ext cx="704039" cy="253916"/>
          </a:xfrm>
          <a:prstGeom prst="rect">
            <a:avLst/>
          </a:prstGeom>
          <a:noFill/>
        </p:spPr>
        <p:txBody>
          <a:bodyPr wrap="none" rtlCol="0">
            <a:spAutoFit/>
          </a:bodyPr>
          <a:lstStyle/>
          <a:p>
            <a:r>
              <a:rPr lang="en-US" sz="1050" dirty="0"/>
              <a:t>1 handler</a:t>
            </a:r>
            <a:endParaRPr lang="en-IN" sz="1050" dirty="0"/>
          </a:p>
        </p:txBody>
      </p:sp>
      <p:sp>
        <p:nvSpPr>
          <p:cNvPr id="18" name="TextBox 17">
            <a:extLst>
              <a:ext uri="{FF2B5EF4-FFF2-40B4-BE49-F238E27FC236}">
                <a16:creationId xmlns:a16="http://schemas.microsoft.com/office/drawing/2014/main" id="{FAADE866-0BA6-48B2-9564-055A0CF92DB5}"/>
              </a:ext>
            </a:extLst>
          </p:cNvPr>
          <p:cNvSpPr txBox="1"/>
          <p:nvPr/>
        </p:nvSpPr>
        <p:spPr>
          <a:xfrm>
            <a:off x="8054109" y="1782618"/>
            <a:ext cx="1391728" cy="246221"/>
          </a:xfrm>
          <a:prstGeom prst="rect">
            <a:avLst/>
          </a:prstGeom>
          <a:noFill/>
        </p:spPr>
        <p:txBody>
          <a:bodyPr wrap="none" rtlCol="0">
            <a:spAutoFit/>
          </a:bodyPr>
          <a:lstStyle/>
          <a:p>
            <a:r>
              <a:rPr lang="en-US" sz="1000" dirty="0"/>
              <a:t>2. Process the message</a:t>
            </a:r>
            <a:endParaRPr lang="en-IN" sz="1000" dirty="0"/>
          </a:p>
        </p:txBody>
      </p:sp>
      <p:cxnSp>
        <p:nvCxnSpPr>
          <p:cNvPr id="20" name="Straight Arrow Connector 19">
            <a:extLst>
              <a:ext uri="{FF2B5EF4-FFF2-40B4-BE49-F238E27FC236}">
                <a16:creationId xmlns:a16="http://schemas.microsoft.com/office/drawing/2014/main" id="{090426C4-8200-403A-8391-C48819866C24}"/>
              </a:ext>
            </a:extLst>
          </p:cNvPr>
          <p:cNvCxnSpPr>
            <a:stCxn id="7" idx="3"/>
            <a:endCxn id="6" idx="6"/>
          </p:cNvCxnSpPr>
          <p:nvPr/>
        </p:nvCxnSpPr>
        <p:spPr>
          <a:xfrm flipH="1">
            <a:off x="5286363" y="2374023"/>
            <a:ext cx="1809236" cy="966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F072BFB-BA45-4EEA-A430-04C28EC71A2D}"/>
              </a:ext>
            </a:extLst>
          </p:cNvPr>
          <p:cNvSpPr txBox="1"/>
          <p:nvPr/>
        </p:nvSpPr>
        <p:spPr>
          <a:xfrm>
            <a:off x="5852833" y="2719818"/>
            <a:ext cx="2084225" cy="253916"/>
          </a:xfrm>
          <a:prstGeom prst="rect">
            <a:avLst/>
          </a:prstGeom>
          <a:noFill/>
        </p:spPr>
        <p:txBody>
          <a:bodyPr wrap="none" rtlCol="0">
            <a:spAutoFit/>
          </a:bodyPr>
          <a:lstStyle/>
          <a:p>
            <a:r>
              <a:rPr lang="en-US" sz="1050" dirty="0"/>
              <a:t>3 set the next state for the context</a:t>
            </a:r>
            <a:endParaRPr lang="en-IN" sz="1050" dirty="0"/>
          </a:p>
        </p:txBody>
      </p:sp>
      <p:sp>
        <p:nvSpPr>
          <p:cNvPr id="22" name="TextBox 21">
            <a:extLst>
              <a:ext uri="{FF2B5EF4-FFF2-40B4-BE49-F238E27FC236}">
                <a16:creationId xmlns:a16="http://schemas.microsoft.com/office/drawing/2014/main" id="{21DDFED3-62D6-441F-950E-6D731D3D0E4F}"/>
              </a:ext>
            </a:extLst>
          </p:cNvPr>
          <p:cNvSpPr txBox="1"/>
          <p:nvPr/>
        </p:nvSpPr>
        <p:spPr>
          <a:xfrm>
            <a:off x="2762752" y="3302042"/>
            <a:ext cx="1146468" cy="415498"/>
          </a:xfrm>
          <a:prstGeom prst="rect">
            <a:avLst/>
          </a:prstGeom>
          <a:noFill/>
        </p:spPr>
        <p:txBody>
          <a:bodyPr wrap="none" rtlCol="0">
            <a:spAutoFit/>
          </a:bodyPr>
          <a:lstStyle/>
          <a:p>
            <a:r>
              <a:rPr lang="en-US" sz="1050" dirty="0"/>
              <a:t>4 state of the</a:t>
            </a:r>
          </a:p>
          <a:p>
            <a:r>
              <a:rPr lang="en-US" sz="1050" dirty="0"/>
              <a:t> context is state 2</a:t>
            </a:r>
            <a:endParaRPr lang="en-IN" sz="1050" dirty="0"/>
          </a:p>
        </p:txBody>
      </p:sp>
      <p:sp>
        <p:nvSpPr>
          <p:cNvPr id="23" name="TextBox 22">
            <a:extLst>
              <a:ext uri="{FF2B5EF4-FFF2-40B4-BE49-F238E27FC236}">
                <a16:creationId xmlns:a16="http://schemas.microsoft.com/office/drawing/2014/main" id="{FA15D448-C3CE-4BF5-B5FC-56B9F48AC5AE}"/>
              </a:ext>
            </a:extLst>
          </p:cNvPr>
          <p:cNvSpPr txBox="1"/>
          <p:nvPr/>
        </p:nvSpPr>
        <p:spPr>
          <a:xfrm>
            <a:off x="2491782" y="2626349"/>
            <a:ext cx="1655419" cy="430887"/>
          </a:xfrm>
          <a:prstGeom prst="rect">
            <a:avLst/>
          </a:prstGeom>
          <a:noFill/>
        </p:spPr>
        <p:txBody>
          <a:bodyPr wrap="square" rtlCol="0">
            <a:spAutoFit/>
          </a:bodyPr>
          <a:lstStyle/>
          <a:p>
            <a:r>
              <a:rPr lang="en-US" sz="1100" dirty="0"/>
              <a:t>5 Trigger for state transition</a:t>
            </a:r>
            <a:endParaRPr lang="en-IN" sz="1100" dirty="0"/>
          </a:p>
        </p:txBody>
      </p:sp>
      <p:cxnSp>
        <p:nvCxnSpPr>
          <p:cNvPr id="24" name="Straight Arrow Connector 23">
            <a:extLst>
              <a:ext uri="{FF2B5EF4-FFF2-40B4-BE49-F238E27FC236}">
                <a16:creationId xmlns:a16="http://schemas.microsoft.com/office/drawing/2014/main" id="{9CE3BF3C-E5E7-4F06-BA63-1915B23DBED9}"/>
              </a:ext>
            </a:extLst>
          </p:cNvPr>
          <p:cNvCxnSpPr>
            <a:cxnSpLocks/>
            <a:stCxn id="6" idx="5"/>
            <a:endCxn id="8" idx="2"/>
          </p:cNvCxnSpPr>
          <p:nvPr/>
        </p:nvCxnSpPr>
        <p:spPr>
          <a:xfrm>
            <a:off x="5085710" y="3540114"/>
            <a:ext cx="2461856" cy="17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A2D46C7-A6B2-463C-81C7-99787721E5F3}"/>
              </a:ext>
            </a:extLst>
          </p:cNvPr>
          <p:cNvSpPr txBox="1"/>
          <p:nvPr/>
        </p:nvSpPr>
        <p:spPr>
          <a:xfrm>
            <a:off x="6263245" y="3369374"/>
            <a:ext cx="704039" cy="253916"/>
          </a:xfrm>
          <a:prstGeom prst="rect">
            <a:avLst/>
          </a:prstGeom>
          <a:noFill/>
        </p:spPr>
        <p:txBody>
          <a:bodyPr wrap="none" rtlCol="0">
            <a:spAutoFit/>
          </a:bodyPr>
          <a:lstStyle/>
          <a:p>
            <a:r>
              <a:rPr lang="en-US" sz="1050" dirty="0"/>
              <a:t>6 handler</a:t>
            </a:r>
            <a:endParaRPr lang="en-IN" sz="1050" dirty="0"/>
          </a:p>
        </p:txBody>
      </p:sp>
      <p:sp>
        <p:nvSpPr>
          <p:cNvPr id="30" name="TextBox 29">
            <a:extLst>
              <a:ext uri="{FF2B5EF4-FFF2-40B4-BE49-F238E27FC236}">
                <a16:creationId xmlns:a16="http://schemas.microsoft.com/office/drawing/2014/main" id="{CD58DC2E-D67E-4FC2-ABCE-2F59249E48DC}"/>
              </a:ext>
            </a:extLst>
          </p:cNvPr>
          <p:cNvSpPr txBox="1"/>
          <p:nvPr/>
        </p:nvSpPr>
        <p:spPr>
          <a:xfrm>
            <a:off x="8917710" y="3562626"/>
            <a:ext cx="1391728" cy="246221"/>
          </a:xfrm>
          <a:prstGeom prst="rect">
            <a:avLst/>
          </a:prstGeom>
          <a:noFill/>
        </p:spPr>
        <p:txBody>
          <a:bodyPr wrap="none" rtlCol="0">
            <a:spAutoFit/>
          </a:bodyPr>
          <a:lstStyle/>
          <a:p>
            <a:r>
              <a:rPr lang="en-US" sz="1000" dirty="0"/>
              <a:t>7. Process the message</a:t>
            </a:r>
            <a:endParaRPr lang="en-IN" sz="1000" dirty="0"/>
          </a:p>
        </p:txBody>
      </p:sp>
      <p:cxnSp>
        <p:nvCxnSpPr>
          <p:cNvPr id="32" name="Connector: Curved 31">
            <a:extLst>
              <a:ext uri="{FF2B5EF4-FFF2-40B4-BE49-F238E27FC236}">
                <a16:creationId xmlns:a16="http://schemas.microsoft.com/office/drawing/2014/main" id="{9CC27324-E7B7-4F73-901C-B0740333C8CA}"/>
              </a:ext>
            </a:extLst>
          </p:cNvPr>
          <p:cNvCxnSpPr>
            <a:stCxn id="8" idx="3"/>
            <a:endCxn id="6" idx="4"/>
          </p:cNvCxnSpPr>
          <p:nvPr/>
        </p:nvCxnSpPr>
        <p:spPr>
          <a:xfrm rot="5400000" flipH="1">
            <a:off x="6030297" y="2193957"/>
            <a:ext cx="288915" cy="3146928"/>
          </a:xfrm>
          <a:prstGeom prst="curvedConnector3">
            <a:avLst>
              <a:gd name="adj1" fmla="val -1078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798718F-DC08-4679-AB00-0E0F299C047F}"/>
              </a:ext>
            </a:extLst>
          </p:cNvPr>
          <p:cNvSpPr txBox="1"/>
          <p:nvPr/>
        </p:nvSpPr>
        <p:spPr>
          <a:xfrm>
            <a:off x="5286363" y="4016662"/>
            <a:ext cx="2084225" cy="253916"/>
          </a:xfrm>
          <a:prstGeom prst="rect">
            <a:avLst/>
          </a:prstGeom>
          <a:noFill/>
        </p:spPr>
        <p:txBody>
          <a:bodyPr wrap="none" rtlCol="0">
            <a:spAutoFit/>
          </a:bodyPr>
          <a:lstStyle/>
          <a:p>
            <a:r>
              <a:rPr lang="en-US" sz="1050" dirty="0"/>
              <a:t>8 set the next state for the context</a:t>
            </a:r>
            <a:endParaRPr lang="en-IN" sz="1050" dirty="0"/>
          </a:p>
        </p:txBody>
      </p:sp>
    </p:spTree>
    <p:extLst>
      <p:ext uri="{BB962C8B-B14F-4D97-AF65-F5344CB8AC3E}">
        <p14:creationId xmlns:p14="http://schemas.microsoft.com/office/powerpoint/2010/main" val="283304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D986DD-13AC-413B-A05F-CE9C75667193}"/>
              </a:ext>
            </a:extLst>
          </p:cNvPr>
          <p:cNvPicPr>
            <a:picLocks noChangeAspect="1"/>
          </p:cNvPicPr>
          <p:nvPr/>
        </p:nvPicPr>
        <p:blipFill>
          <a:blip r:embed="rId2"/>
          <a:stretch>
            <a:fillRect/>
          </a:stretch>
        </p:blipFill>
        <p:spPr>
          <a:xfrm>
            <a:off x="52094" y="415035"/>
            <a:ext cx="5182323" cy="2248809"/>
          </a:xfrm>
          <a:prstGeom prst="rect">
            <a:avLst/>
          </a:prstGeom>
        </p:spPr>
      </p:pic>
      <p:sp>
        <p:nvSpPr>
          <p:cNvPr id="5" name="Rectangle 4">
            <a:extLst>
              <a:ext uri="{FF2B5EF4-FFF2-40B4-BE49-F238E27FC236}">
                <a16:creationId xmlns:a16="http://schemas.microsoft.com/office/drawing/2014/main" id="{7F9A6776-238E-45AC-B32E-2E7FD4E13A8F}"/>
              </a:ext>
            </a:extLst>
          </p:cNvPr>
          <p:cNvSpPr/>
          <p:nvPr/>
        </p:nvSpPr>
        <p:spPr>
          <a:xfrm>
            <a:off x="52094" y="14680"/>
            <a:ext cx="6096000" cy="253916"/>
          </a:xfrm>
          <a:prstGeom prst="rect">
            <a:avLst/>
          </a:prstGeom>
        </p:spPr>
        <p:txBody>
          <a:bodyPr>
            <a:spAutoFit/>
          </a:bodyPr>
          <a:lstStyle/>
          <a:p>
            <a:r>
              <a:rPr lang="en-IN" sz="1050" dirty="0">
                <a:hlinkClick r:id="rId3"/>
              </a:rPr>
              <a:t>https://pediaa.com/what-is-the-difference-between-factory-pattern-and-abstract-factory-pattern/</a:t>
            </a:r>
            <a:endParaRPr lang="en-IN" sz="1050" dirty="0"/>
          </a:p>
        </p:txBody>
      </p:sp>
      <p:pic>
        <p:nvPicPr>
          <p:cNvPr id="2" name="Picture 1">
            <a:extLst>
              <a:ext uri="{FF2B5EF4-FFF2-40B4-BE49-F238E27FC236}">
                <a16:creationId xmlns:a16="http://schemas.microsoft.com/office/drawing/2014/main" id="{CEF3A739-BFA0-457A-9B37-DCF0A318735D}"/>
              </a:ext>
            </a:extLst>
          </p:cNvPr>
          <p:cNvPicPr>
            <a:picLocks noChangeAspect="1"/>
          </p:cNvPicPr>
          <p:nvPr/>
        </p:nvPicPr>
        <p:blipFill>
          <a:blip r:embed="rId4"/>
          <a:stretch>
            <a:fillRect/>
          </a:stretch>
        </p:blipFill>
        <p:spPr>
          <a:xfrm>
            <a:off x="7113864" y="14680"/>
            <a:ext cx="4258126" cy="6858000"/>
          </a:xfrm>
          <a:prstGeom prst="rect">
            <a:avLst/>
          </a:prstGeom>
        </p:spPr>
      </p:pic>
      <p:pic>
        <p:nvPicPr>
          <p:cNvPr id="3" name="Picture 2">
            <a:extLst>
              <a:ext uri="{FF2B5EF4-FFF2-40B4-BE49-F238E27FC236}">
                <a16:creationId xmlns:a16="http://schemas.microsoft.com/office/drawing/2014/main" id="{AB5E7ABB-D09F-4748-9691-AFB7B7595C06}"/>
              </a:ext>
            </a:extLst>
          </p:cNvPr>
          <p:cNvPicPr>
            <a:picLocks noChangeAspect="1"/>
          </p:cNvPicPr>
          <p:nvPr/>
        </p:nvPicPr>
        <p:blipFill>
          <a:blip r:embed="rId5"/>
          <a:stretch>
            <a:fillRect/>
          </a:stretch>
        </p:blipFill>
        <p:spPr>
          <a:xfrm>
            <a:off x="293404" y="4253218"/>
            <a:ext cx="2911820" cy="2248809"/>
          </a:xfrm>
          <a:prstGeom prst="rect">
            <a:avLst/>
          </a:prstGeom>
        </p:spPr>
      </p:pic>
      <p:sp>
        <p:nvSpPr>
          <p:cNvPr id="6" name="TextBox 5">
            <a:extLst>
              <a:ext uri="{FF2B5EF4-FFF2-40B4-BE49-F238E27FC236}">
                <a16:creationId xmlns:a16="http://schemas.microsoft.com/office/drawing/2014/main" id="{292E4A43-E626-4C61-923A-92A8BB3B1065}"/>
              </a:ext>
            </a:extLst>
          </p:cNvPr>
          <p:cNvSpPr txBox="1"/>
          <p:nvPr/>
        </p:nvSpPr>
        <p:spPr>
          <a:xfrm>
            <a:off x="142613" y="2810283"/>
            <a:ext cx="7194598" cy="738664"/>
          </a:xfrm>
          <a:prstGeom prst="rect">
            <a:avLst/>
          </a:prstGeom>
          <a:noFill/>
        </p:spPr>
        <p:txBody>
          <a:bodyPr wrap="none" rtlCol="0">
            <a:spAutoFit/>
          </a:bodyPr>
          <a:lstStyle/>
          <a:p>
            <a:r>
              <a:rPr lang="en-US" sz="1050" dirty="0"/>
              <a:t>Factory design pattern lets the client to create object that that want without knowing the concrete details of the class</a:t>
            </a:r>
          </a:p>
          <a:p>
            <a:r>
              <a:rPr lang="en-US" sz="1050" dirty="0"/>
              <a:t>Requesting factory by specifying the object that they want it isolates the concrete details of class</a:t>
            </a:r>
          </a:p>
          <a:p>
            <a:endParaRPr lang="en-US" sz="1050" dirty="0"/>
          </a:p>
          <a:p>
            <a:r>
              <a:rPr lang="en-US" sz="1050" dirty="0"/>
              <a:t>Abstract factory pattern is helpful when it is needed to abstract the factory details where there are multiple factories are possible</a:t>
            </a:r>
            <a:endParaRPr lang="en-IN" sz="1050" dirty="0"/>
          </a:p>
        </p:txBody>
      </p:sp>
    </p:spTree>
    <p:extLst>
      <p:ext uri="{BB962C8B-B14F-4D97-AF65-F5344CB8AC3E}">
        <p14:creationId xmlns:p14="http://schemas.microsoft.com/office/powerpoint/2010/main" val="70830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D09DF2E4-B034-4F29-A19E-B84F94B42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62" y="658536"/>
            <a:ext cx="8372958" cy="5540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B940D2-A4DF-4A12-8A99-486A45694717}"/>
              </a:ext>
            </a:extLst>
          </p:cNvPr>
          <p:cNvSpPr txBox="1"/>
          <p:nvPr/>
        </p:nvSpPr>
        <p:spPr>
          <a:xfrm>
            <a:off x="83890" y="142613"/>
            <a:ext cx="3085012" cy="369332"/>
          </a:xfrm>
          <a:prstGeom prst="rect">
            <a:avLst/>
          </a:prstGeom>
          <a:noFill/>
        </p:spPr>
        <p:txBody>
          <a:bodyPr wrap="none" rtlCol="0">
            <a:spAutoFit/>
          </a:bodyPr>
          <a:lstStyle/>
          <a:p>
            <a:r>
              <a:rPr lang="en-US" dirty="0"/>
              <a:t>Abstract factory design pattern</a:t>
            </a:r>
            <a:endParaRPr lang="en-IN" dirty="0"/>
          </a:p>
        </p:txBody>
      </p:sp>
    </p:spTree>
    <p:extLst>
      <p:ext uri="{BB962C8B-B14F-4D97-AF65-F5344CB8AC3E}">
        <p14:creationId xmlns:p14="http://schemas.microsoft.com/office/powerpoint/2010/main" val="134275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334032-B7C4-4940-ADC8-1A84E2467F0C}"/>
              </a:ext>
            </a:extLst>
          </p:cNvPr>
          <p:cNvPicPr>
            <a:picLocks noChangeAspect="1"/>
          </p:cNvPicPr>
          <p:nvPr/>
        </p:nvPicPr>
        <p:blipFill>
          <a:blip r:embed="rId2"/>
          <a:stretch>
            <a:fillRect/>
          </a:stretch>
        </p:blipFill>
        <p:spPr>
          <a:xfrm>
            <a:off x="4148321" y="595617"/>
            <a:ext cx="3895357" cy="5423483"/>
          </a:xfrm>
          <a:prstGeom prst="rect">
            <a:avLst/>
          </a:prstGeom>
        </p:spPr>
      </p:pic>
      <p:pic>
        <p:nvPicPr>
          <p:cNvPr id="8" name="Picture 7">
            <a:extLst>
              <a:ext uri="{FF2B5EF4-FFF2-40B4-BE49-F238E27FC236}">
                <a16:creationId xmlns:a16="http://schemas.microsoft.com/office/drawing/2014/main" id="{C56E349F-5E55-484F-B673-392675E76E53}"/>
              </a:ext>
            </a:extLst>
          </p:cNvPr>
          <p:cNvPicPr>
            <a:picLocks noChangeAspect="1"/>
          </p:cNvPicPr>
          <p:nvPr/>
        </p:nvPicPr>
        <p:blipFill>
          <a:blip r:embed="rId3"/>
          <a:stretch>
            <a:fillRect/>
          </a:stretch>
        </p:blipFill>
        <p:spPr>
          <a:xfrm>
            <a:off x="8375389" y="469782"/>
            <a:ext cx="3500080" cy="5796793"/>
          </a:xfrm>
          <a:prstGeom prst="rect">
            <a:avLst/>
          </a:prstGeom>
        </p:spPr>
      </p:pic>
      <p:sp>
        <p:nvSpPr>
          <p:cNvPr id="9" name="TextBox 8">
            <a:extLst>
              <a:ext uri="{FF2B5EF4-FFF2-40B4-BE49-F238E27FC236}">
                <a16:creationId xmlns:a16="http://schemas.microsoft.com/office/drawing/2014/main" id="{71E494F2-6DD5-422B-BF38-C002D92E30BC}"/>
              </a:ext>
            </a:extLst>
          </p:cNvPr>
          <p:cNvSpPr txBox="1"/>
          <p:nvPr/>
        </p:nvSpPr>
        <p:spPr>
          <a:xfrm>
            <a:off x="620785" y="302004"/>
            <a:ext cx="3930178" cy="369332"/>
          </a:xfrm>
          <a:prstGeom prst="rect">
            <a:avLst/>
          </a:prstGeom>
          <a:noFill/>
        </p:spPr>
        <p:txBody>
          <a:bodyPr wrap="none" rtlCol="0">
            <a:spAutoFit/>
          </a:bodyPr>
          <a:lstStyle/>
          <a:p>
            <a:r>
              <a:rPr lang="en-US" dirty="0"/>
              <a:t>Abstract factory design pattern example</a:t>
            </a:r>
            <a:endParaRPr lang="en-IN" dirty="0"/>
          </a:p>
        </p:txBody>
      </p:sp>
    </p:spTree>
    <p:extLst>
      <p:ext uri="{BB962C8B-B14F-4D97-AF65-F5344CB8AC3E}">
        <p14:creationId xmlns:p14="http://schemas.microsoft.com/office/powerpoint/2010/main" val="231151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1B216-5150-43D7-BA7E-3A9CD0352C4A}"/>
              </a:ext>
            </a:extLst>
          </p:cNvPr>
          <p:cNvSpPr txBox="1"/>
          <p:nvPr/>
        </p:nvSpPr>
        <p:spPr>
          <a:xfrm>
            <a:off x="117446" y="134224"/>
            <a:ext cx="2528834" cy="369332"/>
          </a:xfrm>
          <a:prstGeom prst="rect">
            <a:avLst/>
          </a:prstGeom>
          <a:noFill/>
        </p:spPr>
        <p:txBody>
          <a:bodyPr wrap="none" rtlCol="0">
            <a:spAutoFit/>
          </a:bodyPr>
          <a:lstStyle/>
          <a:p>
            <a:r>
              <a:rPr lang="en-US" dirty="0"/>
              <a:t>Prototype design pattern</a:t>
            </a:r>
            <a:endParaRPr lang="en-IN" dirty="0"/>
          </a:p>
        </p:txBody>
      </p:sp>
      <p:sp>
        <p:nvSpPr>
          <p:cNvPr id="5" name="TextBox 4">
            <a:extLst>
              <a:ext uri="{FF2B5EF4-FFF2-40B4-BE49-F238E27FC236}">
                <a16:creationId xmlns:a16="http://schemas.microsoft.com/office/drawing/2014/main" id="{57DF578A-BD34-420E-A021-B85E99589B5D}"/>
              </a:ext>
            </a:extLst>
          </p:cNvPr>
          <p:cNvSpPr txBox="1"/>
          <p:nvPr/>
        </p:nvSpPr>
        <p:spPr>
          <a:xfrm>
            <a:off x="234892" y="679508"/>
            <a:ext cx="7055141" cy="1081771"/>
          </a:xfrm>
          <a:prstGeom prst="rect">
            <a:avLst/>
          </a:prstGeom>
          <a:noFill/>
        </p:spPr>
        <p:txBody>
          <a:bodyPr wrap="square" rtlCol="0">
            <a:spAutoFit/>
          </a:bodyPr>
          <a:lstStyle/>
          <a:p>
            <a:pPr marL="171450" indent="-171450">
              <a:lnSpc>
                <a:spcPct val="150000"/>
              </a:lnSpc>
              <a:buFont typeface="Calibri" panose="020F0502020204030204" pitchFamily="34" charset="0"/>
              <a:buChar char="⁻"/>
            </a:pPr>
            <a:r>
              <a:rPr lang="en-US" sz="1100" b="1" dirty="0"/>
              <a:t>The Prototype design pattern specifically focuses on creating new objects by copying an existing prototype object. </a:t>
            </a:r>
          </a:p>
          <a:p>
            <a:pPr marL="171450" indent="-171450">
              <a:lnSpc>
                <a:spcPct val="150000"/>
              </a:lnSpc>
              <a:buFont typeface="Calibri" panose="020F0502020204030204" pitchFamily="34" charset="0"/>
              <a:buChar char="⁻"/>
            </a:pPr>
            <a:r>
              <a:rPr lang="en-US" sz="1100" b="1" dirty="0"/>
              <a:t>This pattern typically involves defining a prototype interface or base class and concrete implementations that provide cloning behavior.</a:t>
            </a:r>
          </a:p>
          <a:p>
            <a:pPr marL="171450" indent="-171450">
              <a:lnSpc>
                <a:spcPct val="150000"/>
              </a:lnSpc>
              <a:buFont typeface="Calibri" panose="020F0502020204030204" pitchFamily="34" charset="0"/>
              <a:buChar char="⁻"/>
            </a:pPr>
            <a:r>
              <a:rPr lang="en-US" sz="1100" b="1" dirty="0"/>
              <a:t>Note: copy constructor is not prototype</a:t>
            </a:r>
            <a:endParaRPr lang="en-IN" sz="1100" b="1" dirty="0"/>
          </a:p>
        </p:txBody>
      </p:sp>
      <p:pic>
        <p:nvPicPr>
          <p:cNvPr id="6" name="Picture 5">
            <a:extLst>
              <a:ext uri="{FF2B5EF4-FFF2-40B4-BE49-F238E27FC236}">
                <a16:creationId xmlns:a16="http://schemas.microsoft.com/office/drawing/2014/main" id="{F7C24801-FB61-4392-81C9-8613E454973B}"/>
              </a:ext>
            </a:extLst>
          </p:cNvPr>
          <p:cNvPicPr>
            <a:picLocks noChangeAspect="1"/>
          </p:cNvPicPr>
          <p:nvPr/>
        </p:nvPicPr>
        <p:blipFill>
          <a:blip r:embed="rId2"/>
          <a:stretch>
            <a:fillRect/>
          </a:stretch>
        </p:blipFill>
        <p:spPr>
          <a:xfrm>
            <a:off x="6895750" y="1752104"/>
            <a:ext cx="4306292" cy="4426388"/>
          </a:xfrm>
          <a:prstGeom prst="rect">
            <a:avLst/>
          </a:prstGeom>
        </p:spPr>
      </p:pic>
    </p:spTree>
    <p:extLst>
      <p:ext uri="{BB962C8B-B14F-4D97-AF65-F5344CB8AC3E}">
        <p14:creationId xmlns:p14="http://schemas.microsoft.com/office/powerpoint/2010/main" val="20084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B0D281-9889-46D0-8D18-3797CA368543}"/>
              </a:ext>
            </a:extLst>
          </p:cNvPr>
          <p:cNvSpPr txBox="1"/>
          <p:nvPr/>
        </p:nvSpPr>
        <p:spPr>
          <a:xfrm>
            <a:off x="134224" y="176169"/>
            <a:ext cx="2267095" cy="369332"/>
          </a:xfrm>
          <a:prstGeom prst="rect">
            <a:avLst/>
          </a:prstGeom>
          <a:noFill/>
        </p:spPr>
        <p:txBody>
          <a:bodyPr wrap="none" rtlCol="0">
            <a:spAutoFit/>
          </a:bodyPr>
          <a:lstStyle/>
          <a:p>
            <a:r>
              <a:rPr lang="en-US" dirty="0"/>
              <a:t>Builder design pattern</a:t>
            </a:r>
            <a:endParaRPr lang="en-IN" dirty="0"/>
          </a:p>
        </p:txBody>
      </p:sp>
      <p:pic>
        <p:nvPicPr>
          <p:cNvPr id="5" name="Picture 4">
            <a:extLst>
              <a:ext uri="{FF2B5EF4-FFF2-40B4-BE49-F238E27FC236}">
                <a16:creationId xmlns:a16="http://schemas.microsoft.com/office/drawing/2014/main" id="{F19A8E7F-A324-4B84-909F-54825DD3B04F}"/>
              </a:ext>
            </a:extLst>
          </p:cNvPr>
          <p:cNvPicPr>
            <a:picLocks noChangeAspect="1"/>
          </p:cNvPicPr>
          <p:nvPr/>
        </p:nvPicPr>
        <p:blipFill>
          <a:blip r:embed="rId2"/>
          <a:stretch>
            <a:fillRect/>
          </a:stretch>
        </p:blipFill>
        <p:spPr>
          <a:xfrm>
            <a:off x="8500360" y="1505487"/>
            <a:ext cx="3100560" cy="4024568"/>
          </a:xfrm>
          <a:prstGeom prst="rect">
            <a:avLst/>
          </a:prstGeom>
          <a:ln w="3175">
            <a:solidFill>
              <a:schemeClr val="tx1"/>
            </a:solidFill>
          </a:ln>
        </p:spPr>
      </p:pic>
      <p:pic>
        <p:nvPicPr>
          <p:cNvPr id="6" name="Picture 5">
            <a:extLst>
              <a:ext uri="{FF2B5EF4-FFF2-40B4-BE49-F238E27FC236}">
                <a16:creationId xmlns:a16="http://schemas.microsoft.com/office/drawing/2014/main" id="{6604364B-0AF4-4033-A8F1-327505F7558C}"/>
              </a:ext>
            </a:extLst>
          </p:cNvPr>
          <p:cNvPicPr>
            <a:picLocks noChangeAspect="1"/>
          </p:cNvPicPr>
          <p:nvPr/>
        </p:nvPicPr>
        <p:blipFill>
          <a:blip r:embed="rId3"/>
          <a:stretch>
            <a:fillRect/>
          </a:stretch>
        </p:blipFill>
        <p:spPr>
          <a:xfrm>
            <a:off x="288015" y="2055303"/>
            <a:ext cx="2297884" cy="1921080"/>
          </a:xfrm>
          <a:prstGeom prst="rect">
            <a:avLst/>
          </a:prstGeom>
        </p:spPr>
      </p:pic>
      <p:pic>
        <p:nvPicPr>
          <p:cNvPr id="7" name="Picture 6">
            <a:extLst>
              <a:ext uri="{FF2B5EF4-FFF2-40B4-BE49-F238E27FC236}">
                <a16:creationId xmlns:a16="http://schemas.microsoft.com/office/drawing/2014/main" id="{3F6088E6-F95D-40C0-997E-E0F42EA0715E}"/>
              </a:ext>
            </a:extLst>
          </p:cNvPr>
          <p:cNvPicPr>
            <a:picLocks noChangeAspect="1"/>
          </p:cNvPicPr>
          <p:nvPr/>
        </p:nvPicPr>
        <p:blipFill>
          <a:blip r:embed="rId4"/>
          <a:stretch>
            <a:fillRect/>
          </a:stretch>
        </p:blipFill>
        <p:spPr>
          <a:xfrm>
            <a:off x="2832385" y="645571"/>
            <a:ext cx="3273921" cy="911230"/>
          </a:xfrm>
          <a:prstGeom prst="rect">
            <a:avLst/>
          </a:prstGeom>
        </p:spPr>
      </p:pic>
      <p:pic>
        <p:nvPicPr>
          <p:cNvPr id="12" name="Picture 11">
            <a:extLst>
              <a:ext uri="{FF2B5EF4-FFF2-40B4-BE49-F238E27FC236}">
                <a16:creationId xmlns:a16="http://schemas.microsoft.com/office/drawing/2014/main" id="{83F1B0E1-6AD2-480C-BAA0-E74E1584AF62}"/>
              </a:ext>
            </a:extLst>
          </p:cNvPr>
          <p:cNvPicPr>
            <a:picLocks noChangeAspect="1"/>
          </p:cNvPicPr>
          <p:nvPr/>
        </p:nvPicPr>
        <p:blipFill>
          <a:blip r:embed="rId5"/>
          <a:stretch>
            <a:fillRect/>
          </a:stretch>
        </p:blipFill>
        <p:spPr>
          <a:xfrm>
            <a:off x="3331694" y="2179041"/>
            <a:ext cx="2275305" cy="3594683"/>
          </a:xfrm>
          <a:prstGeom prst="rect">
            <a:avLst/>
          </a:prstGeom>
        </p:spPr>
      </p:pic>
      <p:cxnSp>
        <p:nvCxnSpPr>
          <p:cNvPr id="14" name="Straight Arrow Connector 13">
            <a:extLst>
              <a:ext uri="{FF2B5EF4-FFF2-40B4-BE49-F238E27FC236}">
                <a16:creationId xmlns:a16="http://schemas.microsoft.com/office/drawing/2014/main" id="{C364BDBD-66C2-4ADF-9CF0-CF2DEB058CCA}"/>
              </a:ext>
            </a:extLst>
          </p:cNvPr>
          <p:cNvCxnSpPr>
            <a:stCxn id="12" idx="0"/>
            <a:endCxn id="7" idx="2"/>
          </p:cNvCxnSpPr>
          <p:nvPr/>
        </p:nvCxnSpPr>
        <p:spPr>
          <a:xfrm flipH="1" flipV="1">
            <a:off x="4469346" y="1556801"/>
            <a:ext cx="1" cy="6222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C478689-48D2-44EE-9DE9-24F0E2CC4AF3}"/>
              </a:ext>
            </a:extLst>
          </p:cNvPr>
          <p:cNvCxnSpPr>
            <a:cxnSpLocks/>
          </p:cNvCxnSpPr>
          <p:nvPr/>
        </p:nvCxnSpPr>
        <p:spPr>
          <a:xfrm flipH="1">
            <a:off x="2585900" y="2512291"/>
            <a:ext cx="74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CDC539B4-9A4B-4E0D-9879-160B2DE8F6D6}"/>
              </a:ext>
            </a:extLst>
          </p:cNvPr>
          <p:cNvPicPr>
            <a:picLocks noChangeAspect="1"/>
          </p:cNvPicPr>
          <p:nvPr/>
        </p:nvPicPr>
        <p:blipFill>
          <a:blip r:embed="rId6"/>
          <a:stretch>
            <a:fillRect/>
          </a:stretch>
        </p:blipFill>
        <p:spPr>
          <a:xfrm>
            <a:off x="6301697" y="1505487"/>
            <a:ext cx="1762371" cy="3148452"/>
          </a:xfrm>
          <a:prstGeom prst="rect">
            <a:avLst/>
          </a:prstGeom>
        </p:spPr>
      </p:pic>
      <p:pic>
        <p:nvPicPr>
          <p:cNvPr id="23" name="Picture 22">
            <a:extLst>
              <a:ext uri="{FF2B5EF4-FFF2-40B4-BE49-F238E27FC236}">
                <a16:creationId xmlns:a16="http://schemas.microsoft.com/office/drawing/2014/main" id="{88650993-B48C-4A02-A758-CAF5AB0F54B7}"/>
              </a:ext>
            </a:extLst>
          </p:cNvPr>
          <p:cNvPicPr>
            <a:picLocks noChangeAspect="1"/>
          </p:cNvPicPr>
          <p:nvPr/>
        </p:nvPicPr>
        <p:blipFill>
          <a:blip r:embed="rId7"/>
          <a:stretch>
            <a:fillRect/>
          </a:stretch>
        </p:blipFill>
        <p:spPr>
          <a:xfrm>
            <a:off x="5802389" y="4849323"/>
            <a:ext cx="2502580" cy="1848801"/>
          </a:xfrm>
          <a:prstGeom prst="rect">
            <a:avLst/>
          </a:prstGeom>
        </p:spPr>
      </p:pic>
    </p:spTree>
    <p:extLst>
      <p:ext uri="{BB962C8B-B14F-4D97-AF65-F5344CB8AC3E}">
        <p14:creationId xmlns:p14="http://schemas.microsoft.com/office/powerpoint/2010/main" val="3659371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561F8C-C8C3-4E6E-972D-B89E42C4C36C}"/>
              </a:ext>
            </a:extLst>
          </p:cNvPr>
          <p:cNvPicPr>
            <a:picLocks noChangeAspect="1"/>
          </p:cNvPicPr>
          <p:nvPr/>
        </p:nvPicPr>
        <p:blipFill>
          <a:blip r:embed="rId2"/>
          <a:stretch>
            <a:fillRect/>
          </a:stretch>
        </p:blipFill>
        <p:spPr>
          <a:xfrm>
            <a:off x="7450399" y="835891"/>
            <a:ext cx="4480520" cy="5186218"/>
          </a:xfrm>
          <a:prstGeom prst="rect">
            <a:avLst/>
          </a:prstGeom>
        </p:spPr>
      </p:pic>
      <p:sp>
        <p:nvSpPr>
          <p:cNvPr id="5" name="Rectangle 4">
            <a:extLst>
              <a:ext uri="{FF2B5EF4-FFF2-40B4-BE49-F238E27FC236}">
                <a16:creationId xmlns:a16="http://schemas.microsoft.com/office/drawing/2014/main" id="{3C8A8C24-6E39-4DEF-90E4-45B441D7B512}"/>
              </a:ext>
            </a:extLst>
          </p:cNvPr>
          <p:cNvSpPr/>
          <p:nvPr/>
        </p:nvSpPr>
        <p:spPr>
          <a:xfrm>
            <a:off x="2335359" y="5551054"/>
            <a:ext cx="1911927" cy="7019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endParaRPr lang="en-IN" dirty="0">
              <a:solidFill>
                <a:schemeClr val="tx1"/>
              </a:solidFill>
            </a:endParaRPr>
          </a:p>
        </p:txBody>
      </p:sp>
      <p:sp>
        <p:nvSpPr>
          <p:cNvPr id="6" name="Rectangle 5">
            <a:extLst>
              <a:ext uri="{FF2B5EF4-FFF2-40B4-BE49-F238E27FC236}">
                <a16:creationId xmlns:a16="http://schemas.microsoft.com/office/drawing/2014/main" id="{F741EACE-BB1F-4871-B008-0334C0500A93}"/>
              </a:ext>
            </a:extLst>
          </p:cNvPr>
          <p:cNvSpPr/>
          <p:nvPr/>
        </p:nvSpPr>
        <p:spPr>
          <a:xfrm>
            <a:off x="168717" y="3807690"/>
            <a:ext cx="1182255" cy="477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90000"/>
                  </a:schemeClr>
                </a:solidFill>
              </a:rPr>
              <a:t>Interface defined</a:t>
            </a:r>
            <a:endParaRPr lang="en-IN" sz="1200" dirty="0">
              <a:solidFill>
                <a:schemeClr val="bg2">
                  <a:lumMod val="90000"/>
                </a:schemeClr>
              </a:solidFill>
            </a:endParaRPr>
          </a:p>
        </p:txBody>
      </p:sp>
      <p:cxnSp>
        <p:nvCxnSpPr>
          <p:cNvPr id="8" name="Straight Arrow Connector 7">
            <a:extLst>
              <a:ext uri="{FF2B5EF4-FFF2-40B4-BE49-F238E27FC236}">
                <a16:creationId xmlns:a16="http://schemas.microsoft.com/office/drawing/2014/main" id="{DC1F4C46-AD17-4D70-A251-F046842599BE}"/>
              </a:ext>
            </a:extLst>
          </p:cNvPr>
          <p:cNvCxnSpPr>
            <a:stCxn id="6" idx="3"/>
            <a:endCxn id="5" idx="0"/>
          </p:cNvCxnSpPr>
          <p:nvPr/>
        </p:nvCxnSpPr>
        <p:spPr>
          <a:xfrm>
            <a:off x="1350972" y="4046681"/>
            <a:ext cx="1940351" cy="150437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590A8AF-1B0C-4EC1-81F1-CCF6B84497D9}"/>
              </a:ext>
            </a:extLst>
          </p:cNvPr>
          <p:cNvSpPr txBox="1"/>
          <p:nvPr/>
        </p:nvSpPr>
        <p:spPr>
          <a:xfrm>
            <a:off x="1502930" y="4586097"/>
            <a:ext cx="1358064" cy="307777"/>
          </a:xfrm>
          <a:prstGeom prst="rect">
            <a:avLst/>
          </a:prstGeom>
          <a:noFill/>
        </p:spPr>
        <p:txBody>
          <a:bodyPr wrap="none" rtlCol="0">
            <a:spAutoFit/>
          </a:bodyPr>
          <a:lstStyle/>
          <a:p>
            <a:r>
              <a:rPr lang="en-US" sz="700" dirty="0">
                <a:solidFill>
                  <a:schemeClr val="bg2">
                    <a:lumMod val="90000"/>
                  </a:schemeClr>
                </a:solidFill>
              </a:rPr>
              <a:t>Client uses</a:t>
            </a:r>
          </a:p>
          <a:p>
            <a:r>
              <a:rPr lang="en-US" sz="700" dirty="0">
                <a:solidFill>
                  <a:schemeClr val="bg2">
                    <a:lumMod val="90000"/>
                  </a:schemeClr>
                </a:solidFill>
              </a:rPr>
              <a:t>Interface to make calls to target</a:t>
            </a:r>
            <a:endParaRPr lang="en-IN" sz="700" dirty="0">
              <a:solidFill>
                <a:schemeClr val="bg2">
                  <a:lumMod val="90000"/>
                </a:schemeClr>
              </a:solidFill>
            </a:endParaRPr>
          </a:p>
        </p:txBody>
      </p:sp>
      <p:sp>
        <p:nvSpPr>
          <p:cNvPr id="11" name="Rectangle 10">
            <a:extLst>
              <a:ext uri="{FF2B5EF4-FFF2-40B4-BE49-F238E27FC236}">
                <a16:creationId xmlns:a16="http://schemas.microsoft.com/office/drawing/2014/main" id="{AB9F1E1F-A415-4DF2-BD62-BFAA5966C198}"/>
              </a:ext>
            </a:extLst>
          </p:cNvPr>
          <p:cNvSpPr/>
          <p:nvPr/>
        </p:nvSpPr>
        <p:spPr>
          <a:xfrm>
            <a:off x="2181962" y="3592366"/>
            <a:ext cx="2218723" cy="908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Adapter</a:t>
            </a:r>
            <a:endParaRPr lang="en-IN" sz="2000" dirty="0">
              <a:solidFill>
                <a:schemeClr val="tx1"/>
              </a:solidFill>
            </a:endParaRPr>
          </a:p>
        </p:txBody>
      </p:sp>
      <p:cxnSp>
        <p:nvCxnSpPr>
          <p:cNvPr id="13" name="Straight Arrow Connector 12">
            <a:extLst>
              <a:ext uri="{FF2B5EF4-FFF2-40B4-BE49-F238E27FC236}">
                <a16:creationId xmlns:a16="http://schemas.microsoft.com/office/drawing/2014/main" id="{397F6A5F-CB75-4709-A190-9782CBCFBFFF}"/>
              </a:ext>
            </a:extLst>
          </p:cNvPr>
          <p:cNvCxnSpPr>
            <a:stCxn id="6" idx="3"/>
            <a:endCxn id="11" idx="1"/>
          </p:cNvCxnSpPr>
          <p:nvPr/>
        </p:nvCxnSpPr>
        <p:spPr>
          <a:xfrm>
            <a:off x="1350972" y="4046681"/>
            <a:ext cx="83099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9F9A9C7-0FF5-4F28-A845-FE67801F4DF3}"/>
              </a:ext>
            </a:extLst>
          </p:cNvPr>
          <p:cNvSpPr txBox="1"/>
          <p:nvPr/>
        </p:nvSpPr>
        <p:spPr>
          <a:xfrm>
            <a:off x="1457607" y="3592366"/>
            <a:ext cx="641522" cy="523220"/>
          </a:xfrm>
          <a:prstGeom prst="rect">
            <a:avLst/>
          </a:prstGeom>
          <a:noFill/>
        </p:spPr>
        <p:txBody>
          <a:bodyPr wrap="none" rtlCol="0">
            <a:spAutoFit/>
          </a:bodyPr>
          <a:lstStyle/>
          <a:p>
            <a:r>
              <a:rPr lang="en-US" sz="700" dirty="0">
                <a:solidFill>
                  <a:schemeClr val="bg2">
                    <a:lumMod val="90000"/>
                  </a:schemeClr>
                </a:solidFill>
              </a:rPr>
              <a:t>Implements </a:t>
            </a:r>
          </a:p>
          <a:p>
            <a:r>
              <a:rPr lang="en-US" sz="700" dirty="0">
                <a:solidFill>
                  <a:schemeClr val="bg2">
                    <a:lumMod val="90000"/>
                  </a:schemeClr>
                </a:solidFill>
              </a:rPr>
              <a:t>methods </a:t>
            </a:r>
          </a:p>
          <a:p>
            <a:r>
              <a:rPr lang="en-US" sz="700" dirty="0">
                <a:solidFill>
                  <a:schemeClr val="bg2">
                    <a:lumMod val="90000"/>
                  </a:schemeClr>
                </a:solidFill>
              </a:rPr>
              <a:t>Defined by </a:t>
            </a:r>
          </a:p>
          <a:p>
            <a:r>
              <a:rPr lang="en-US" sz="700" dirty="0">
                <a:solidFill>
                  <a:schemeClr val="bg2">
                    <a:lumMod val="90000"/>
                  </a:schemeClr>
                </a:solidFill>
              </a:rPr>
              <a:t>interface</a:t>
            </a:r>
            <a:endParaRPr lang="en-IN" sz="700" dirty="0">
              <a:solidFill>
                <a:schemeClr val="bg2">
                  <a:lumMod val="90000"/>
                </a:schemeClr>
              </a:solidFill>
            </a:endParaRPr>
          </a:p>
        </p:txBody>
      </p:sp>
      <p:cxnSp>
        <p:nvCxnSpPr>
          <p:cNvPr id="18" name="Straight Arrow Connector 17">
            <a:extLst>
              <a:ext uri="{FF2B5EF4-FFF2-40B4-BE49-F238E27FC236}">
                <a16:creationId xmlns:a16="http://schemas.microsoft.com/office/drawing/2014/main" id="{9D71F3F2-6855-4EAB-932F-A884E6AE70BE}"/>
              </a:ext>
            </a:extLst>
          </p:cNvPr>
          <p:cNvCxnSpPr>
            <a:stCxn id="5" idx="0"/>
            <a:endCxn id="11" idx="2"/>
          </p:cNvCxnSpPr>
          <p:nvPr/>
        </p:nvCxnSpPr>
        <p:spPr>
          <a:xfrm flipV="1">
            <a:off x="3291323" y="4500995"/>
            <a:ext cx="1" cy="1050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99FF407-9E57-400C-9E55-9A8BFC062A33}"/>
              </a:ext>
            </a:extLst>
          </p:cNvPr>
          <p:cNvSpPr txBox="1"/>
          <p:nvPr/>
        </p:nvSpPr>
        <p:spPr>
          <a:xfrm>
            <a:off x="3103418" y="4893874"/>
            <a:ext cx="454292" cy="276999"/>
          </a:xfrm>
          <a:prstGeom prst="rect">
            <a:avLst/>
          </a:prstGeom>
          <a:noFill/>
        </p:spPr>
        <p:txBody>
          <a:bodyPr wrap="none" rtlCol="0">
            <a:spAutoFit/>
          </a:bodyPr>
          <a:lstStyle/>
          <a:p>
            <a:r>
              <a:rPr lang="en-US" sz="1200" dirty="0"/>
              <a:t>calls</a:t>
            </a:r>
            <a:endParaRPr lang="en-IN" sz="1200" dirty="0"/>
          </a:p>
        </p:txBody>
      </p:sp>
      <p:sp>
        <p:nvSpPr>
          <p:cNvPr id="20" name="Rectangle 19">
            <a:extLst>
              <a:ext uri="{FF2B5EF4-FFF2-40B4-BE49-F238E27FC236}">
                <a16:creationId xmlns:a16="http://schemas.microsoft.com/office/drawing/2014/main" id="{A6D33361-5C69-4409-B740-0F4C5BDDF668}"/>
              </a:ext>
            </a:extLst>
          </p:cNvPr>
          <p:cNvSpPr/>
          <p:nvPr/>
        </p:nvSpPr>
        <p:spPr>
          <a:xfrm>
            <a:off x="2175970" y="1537855"/>
            <a:ext cx="2218723" cy="908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Actual target</a:t>
            </a:r>
          </a:p>
          <a:p>
            <a:pPr algn="ctr"/>
            <a:r>
              <a:rPr lang="en-US" sz="1100" dirty="0">
                <a:solidFill>
                  <a:schemeClr val="tx1">
                    <a:lumMod val="65000"/>
                    <a:lumOff val="35000"/>
                  </a:schemeClr>
                </a:solidFill>
              </a:rPr>
              <a:t>(that uses different interface)</a:t>
            </a:r>
            <a:endParaRPr lang="en-IN" sz="1600" dirty="0">
              <a:solidFill>
                <a:schemeClr val="tx1">
                  <a:lumMod val="65000"/>
                  <a:lumOff val="35000"/>
                </a:schemeClr>
              </a:solidFill>
            </a:endParaRPr>
          </a:p>
        </p:txBody>
      </p:sp>
      <p:sp>
        <p:nvSpPr>
          <p:cNvPr id="21" name="Rectangle 20">
            <a:extLst>
              <a:ext uri="{FF2B5EF4-FFF2-40B4-BE49-F238E27FC236}">
                <a16:creationId xmlns:a16="http://schemas.microsoft.com/office/drawing/2014/main" id="{A04D567F-A4F5-496B-A8EA-07CABF84DEBE}"/>
              </a:ext>
            </a:extLst>
          </p:cNvPr>
          <p:cNvSpPr/>
          <p:nvPr/>
        </p:nvSpPr>
        <p:spPr>
          <a:xfrm>
            <a:off x="3435927" y="3740727"/>
            <a:ext cx="811359" cy="23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Target</a:t>
            </a:r>
            <a:endParaRPr lang="en-IN" sz="1100" dirty="0"/>
          </a:p>
        </p:txBody>
      </p:sp>
      <p:cxnSp>
        <p:nvCxnSpPr>
          <p:cNvPr id="23" name="Straight Arrow Connector 22">
            <a:extLst>
              <a:ext uri="{FF2B5EF4-FFF2-40B4-BE49-F238E27FC236}">
                <a16:creationId xmlns:a16="http://schemas.microsoft.com/office/drawing/2014/main" id="{8204AAD5-105E-463C-925B-177293A87541}"/>
              </a:ext>
            </a:extLst>
          </p:cNvPr>
          <p:cNvCxnSpPr>
            <a:stCxn id="21" idx="0"/>
            <a:endCxn id="20" idx="2"/>
          </p:cNvCxnSpPr>
          <p:nvPr/>
        </p:nvCxnSpPr>
        <p:spPr>
          <a:xfrm flipH="1" flipV="1">
            <a:off x="3285332" y="2446484"/>
            <a:ext cx="556275" cy="129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51FC936-DBD0-4D56-8B48-43B41786AAD8}"/>
              </a:ext>
            </a:extLst>
          </p:cNvPr>
          <p:cNvPicPr>
            <a:picLocks noChangeAspect="1"/>
          </p:cNvPicPr>
          <p:nvPr/>
        </p:nvPicPr>
        <p:blipFill>
          <a:blip r:embed="rId3"/>
          <a:stretch>
            <a:fillRect/>
          </a:stretch>
        </p:blipFill>
        <p:spPr>
          <a:xfrm>
            <a:off x="4716632" y="835891"/>
            <a:ext cx="2591719" cy="1794267"/>
          </a:xfrm>
          <a:prstGeom prst="rect">
            <a:avLst/>
          </a:prstGeom>
        </p:spPr>
      </p:pic>
      <p:sp>
        <p:nvSpPr>
          <p:cNvPr id="25" name="TextBox 24">
            <a:extLst>
              <a:ext uri="{FF2B5EF4-FFF2-40B4-BE49-F238E27FC236}">
                <a16:creationId xmlns:a16="http://schemas.microsoft.com/office/drawing/2014/main" id="{5AB25B5A-FD7F-4052-BA15-E8CA75CA557E}"/>
              </a:ext>
            </a:extLst>
          </p:cNvPr>
          <p:cNvSpPr txBox="1"/>
          <p:nvPr/>
        </p:nvSpPr>
        <p:spPr>
          <a:xfrm>
            <a:off x="168717" y="166255"/>
            <a:ext cx="1905458" cy="307777"/>
          </a:xfrm>
          <a:prstGeom prst="rect">
            <a:avLst/>
          </a:prstGeom>
          <a:noFill/>
        </p:spPr>
        <p:txBody>
          <a:bodyPr wrap="none" rtlCol="0">
            <a:spAutoFit/>
          </a:bodyPr>
          <a:lstStyle/>
          <a:p>
            <a:r>
              <a:rPr lang="en-US" sz="1400" b="1" dirty="0"/>
              <a:t>Adapter design pattern</a:t>
            </a:r>
            <a:endParaRPr lang="en-IN" sz="1400" b="1" dirty="0"/>
          </a:p>
        </p:txBody>
      </p:sp>
      <p:pic>
        <p:nvPicPr>
          <p:cNvPr id="26" name="Picture 25">
            <a:extLst>
              <a:ext uri="{FF2B5EF4-FFF2-40B4-BE49-F238E27FC236}">
                <a16:creationId xmlns:a16="http://schemas.microsoft.com/office/drawing/2014/main" id="{A4B63171-3F2F-4D89-A249-64A1AD4E5AB4}"/>
              </a:ext>
            </a:extLst>
          </p:cNvPr>
          <p:cNvPicPr>
            <a:picLocks noChangeAspect="1"/>
          </p:cNvPicPr>
          <p:nvPr/>
        </p:nvPicPr>
        <p:blipFill>
          <a:blip r:embed="rId4"/>
          <a:stretch>
            <a:fillRect/>
          </a:stretch>
        </p:blipFill>
        <p:spPr>
          <a:xfrm>
            <a:off x="4979769" y="3172238"/>
            <a:ext cx="2003247" cy="1136978"/>
          </a:xfrm>
          <a:prstGeom prst="rect">
            <a:avLst/>
          </a:prstGeom>
        </p:spPr>
      </p:pic>
    </p:spTree>
    <p:extLst>
      <p:ext uri="{BB962C8B-B14F-4D97-AF65-F5344CB8AC3E}">
        <p14:creationId xmlns:p14="http://schemas.microsoft.com/office/powerpoint/2010/main" val="49472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AB25B5A-FD7F-4052-BA15-E8CA75CA557E}"/>
              </a:ext>
            </a:extLst>
          </p:cNvPr>
          <p:cNvSpPr txBox="1"/>
          <p:nvPr/>
        </p:nvSpPr>
        <p:spPr>
          <a:xfrm>
            <a:off x="168717" y="166255"/>
            <a:ext cx="1905458" cy="307777"/>
          </a:xfrm>
          <a:prstGeom prst="rect">
            <a:avLst/>
          </a:prstGeom>
          <a:noFill/>
        </p:spPr>
        <p:txBody>
          <a:bodyPr wrap="none" rtlCol="0">
            <a:spAutoFit/>
          </a:bodyPr>
          <a:lstStyle/>
          <a:p>
            <a:r>
              <a:rPr lang="en-US" sz="1400" b="1" dirty="0"/>
              <a:t>Adapter design pattern</a:t>
            </a:r>
            <a:endParaRPr lang="en-IN" sz="1400" b="1" dirty="0"/>
          </a:p>
        </p:txBody>
      </p:sp>
      <p:sp>
        <p:nvSpPr>
          <p:cNvPr id="2" name="TextBox 1">
            <a:extLst>
              <a:ext uri="{FF2B5EF4-FFF2-40B4-BE49-F238E27FC236}">
                <a16:creationId xmlns:a16="http://schemas.microsoft.com/office/drawing/2014/main" id="{A1785799-4346-4BA7-8D66-510684FDC862}"/>
              </a:ext>
            </a:extLst>
          </p:cNvPr>
          <p:cNvSpPr txBox="1"/>
          <p:nvPr/>
        </p:nvSpPr>
        <p:spPr>
          <a:xfrm>
            <a:off x="323272" y="692728"/>
            <a:ext cx="6916445" cy="954107"/>
          </a:xfrm>
          <a:prstGeom prst="rect">
            <a:avLst/>
          </a:prstGeom>
          <a:noFill/>
        </p:spPr>
        <p:txBody>
          <a:bodyPr wrap="none" rtlCol="0">
            <a:spAutoFit/>
          </a:bodyPr>
          <a:lstStyle/>
          <a:p>
            <a:pPr marL="285750" indent="-285750">
              <a:buSzPct val="90000"/>
              <a:buFont typeface="Calibri" panose="020F0502020204030204" pitchFamily="34" charset="0"/>
              <a:buChar char="⁻"/>
            </a:pPr>
            <a:r>
              <a:rPr lang="en-US" sz="1400" b="1" dirty="0"/>
              <a:t>Positioning SW is a client which accesses underlying OS for various reasons</a:t>
            </a:r>
          </a:p>
          <a:p>
            <a:pPr marL="285750" indent="-285750">
              <a:buSzPct val="90000"/>
              <a:buFont typeface="Calibri" panose="020F0502020204030204" pitchFamily="34" charset="0"/>
              <a:buChar char="⁻"/>
            </a:pPr>
            <a:r>
              <a:rPr lang="en-US" sz="1400" b="1" dirty="0"/>
              <a:t>OS abstraction interfaces are defined</a:t>
            </a:r>
          </a:p>
          <a:p>
            <a:pPr marL="285750" indent="-285750">
              <a:buSzPct val="90000"/>
              <a:buFont typeface="Calibri" panose="020F0502020204030204" pitchFamily="34" charset="0"/>
              <a:buChar char="⁻"/>
            </a:pPr>
            <a:r>
              <a:rPr lang="en-US" sz="1400" b="1" dirty="0"/>
              <a:t>It is implemented by a module called TOS (Adapter)</a:t>
            </a:r>
          </a:p>
          <a:p>
            <a:pPr marL="285750" indent="-285750">
              <a:buSzPct val="90000"/>
              <a:buFont typeface="Calibri" panose="020F0502020204030204" pitchFamily="34" charset="0"/>
              <a:buChar char="⁻"/>
            </a:pPr>
            <a:r>
              <a:rPr lang="en-US" sz="1400" b="1" dirty="0"/>
              <a:t>TOS implements the interface (expected by POS SW) and calls actual OS layer (</a:t>
            </a:r>
            <a:r>
              <a:rPr lang="en-US" sz="1400" b="1" dirty="0" err="1"/>
              <a:t>Adaptee</a:t>
            </a:r>
            <a:r>
              <a:rPr lang="en-US" sz="1400" b="1" dirty="0"/>
              <a:t>)</a:t>
            </a:r>
            <a:endParaRPr lang="en-IN" sz="1400" b="1" dirty="0"/>
          </a:p>
        </p:txBody>
      </p:sp>
    </p:spTree>
    <p:extLst>
      <p:ext uri="{BB962C8B-B14F-4D97-AF65-F5344CB8AC3E}">
        <p14:creationId xmlns:p14="http://schemas.microsoft.com/office/powerpoint/2010/main" val="1959943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696EB-7E5C-41FF-8B59-0BC941EBEC7F}"/>
              </a:ext>
            </a:extLst>
          </p:cNvPr>
          <p:cNvSpPr txBox="1"/>
          <p:nvPr/>
        </p:nvSpPr>
        <p:spPr>
          <a:xfrm>
            <a:off x="129309" y="129309"/>
            <a:ext cx="2011063" cy="338554"/>
          </a:xfrm>
          <a:prstGeom prst="rect">
            <a:avLst/>
          </a:prstGeom>
          <a:noFill/>
        </p:spPr>
        <p:txBody>
          <a:bodyPr wrap="none" rtlCol="0">
            <a:spAutoFit/>
          </a:bodyPr>
          <a:lstStyle/>
          <a:p>
            <a:r>
              <a:rPr lang="en-US" sz="1600" b="1" dirty="0"/>
              <a:t>Bridge design pattern</a:t>
            </a:r>
            <a:endParaRPr lang="en-IN" sz="1600" b="1" dirty="0"/>
          </a:p>
        </p:txBody>
      </p:sp>
      <p:sp>
        <p:nvSpPr>
          <p:cNvPr id="7" name="TextBox 6">
            <a:extLst>
              <a:ext uri="{FF2B5EF4-FFF2-40B4-BE49-F238E27FC236}">
                <a16:creationId xmlns:a16="http://schemas.microsoft.com/office/drawing/2014/main" id="{693224F2-FFCA-45DC-9568-6FDDAEDAD5A1}"/>
              </a:ext>
            </a:extLst>
          </p:cNvPr>
          <p:cNvSpPr txBox="1"/>
          <p:nvPr/>
        </p:nvSpPr>
        <p:spPr>
          <a:xfrm>
            <a:off x="221673" y="700437"/>
            <a:ext cx="9661236" cy="600164"/>
          </a:xfrm>
          <a:prstGeom prst="rect">
            <a:avLst/>
          </a:prstGeom>
          <a:noFill/>
        </p:spPr>
        <p:txBody>
          <a:bodyPr wrap="square" rtlCol="0">
            <a:spAutoFit/>
          </a:bodyPr>
          <a:lstStyle/>
          <a:p>
            <a:r>
              <a:rPr lang="en-US" sz="1100" dirty="0"/>
              <a:t>When an abstraction is implemented, and if it needs to be extended for additional dimension (functionality), instead of adding more complexity to the abstraction and extension, implement the additional dimension as a separate class and supply as an additional input to the Abstraction extension, so that based on client’s choice appropriate implementation will be used</a:t>
            </a:r>
            <a:endParaRPr lang="en-IN" sz="1100" dirty="0"/>
          </a:p>
        </p:txBody>
      </p:sp>
      <p:pic>
        <p:nvPicPr>
          <p:cNvPr id="8" name="Picture 7">
            <a:extLst>
              <a:ext uri="{FF2B5EF4-FFF2-40B4-BE49-F238E27FC236}">
                <a16:creationId xmlns:a16="http://schemas.microsoft.com/office/drawing/2014/main" id="{6FA09BB0-D220-4D05-B013-07008CA283AA}"/>
              </a:ext>
            </a:extLst>
          </p:cNvPr>
          <p:cNvPicPr>
            <a:picLocks noChangeAspect="1"/>
          </p:cNvPicPr>
          <p:nvPr/>
        </p:nvPicPr>
        <p:blipFill>
          <a:blip r:embed="rId3"/>
          <a:stretch>
            <a:fillRect/>
          </a:stretch>
        </p:blipFill>
        <p:spPr>
          <a:xfrm>
            <a:off x="2483349" y="1807278"/>
            <a:ext cx="1738211" cy="600164"/>
          </a:xfrm>
          <a:prstGeom prst="rect">
            <a:avLst/>
          </a:prstGeom>
        </p:spPr>
      </p:pic>
      <p:pic>
        <p:nvPicPr>
          <p:cNvPr id="9" name="Picture 8">
            <a:extLst>
              <a:ext uri="{FF2B5EF4-FFF2-40B4-BE49-F238E27FC236}">
                <a16:creationId xmlns:a16="http://schemas.microsoft.com/office/drawing/2014/main" id="{D98D4FB8-4822-4A9F-A5A5-3E0DBE375140}"/>
              </a:ext>
            </a:extLst>
          </p:cNvPr>
          <p:cNvPicPr>
            <a:picLocks noChangeAspect="1"/>
          </p:cNvPicPr>
          <p:nvPr/>
        </p:nvPicPr>
        <p:blipFill>
          <a:blip r:embed="rId4"/>
          <a:stretch>
            <a:fillRect/>
          </a:stretch>
        </p:blipFill>
        <p:spPr>
          <a:xfrm>
            <a:off x="221673" y="3018468"/>
            <a:ext cx="2823206" cy="1130882"/>
          </a:xfrm>
          <a:prstGeom prst="rect">
            <a:avLst/>
          </a:prstGeom>
        </p:spPr>
      </p:pic>
      <p:pic>
        <p:nvPicPr>
          <p:cNvPr id="10" name="Picture 9">
            <a:extLst>
              <a:ext uri="{FF2B5EF4-FFF2-40B4-BE49-F238E27FC236}">
                <a16:creationId xmlns:a16="http://schemas.microsoft.com/office/drawing/2014/main" id="{7DEC5BF2-110E-49AF-AA3F-2AA73D1CF015}"/>
              </a:ext>
            </a:extLst>
          </p:cNvPr>
          <p:cNvPicPr>
            <a:picLocks noChangeAspect="1"/>
          </p:cNvPicPr>
          <p:nvPr/>
        </p:nvPicPr>
        <p:blipFill>
          <a:blip r:embed="rId5"/>
          <a:stretch>
            <a:fillRect/>
          </a:stretch>
        </p:blipFill>
        <p:spPr>
          <a:xfrm>
            <a:off x="3579735" y="3018466"/>
            <a:ext cx="2913429" cy="1130881"/>
          </a:xfrm>
          <a:prstGeom prst="rect">
            <a:avLst/>
          </a:prstGeom>
        </p:spPr>
      </p:pic>
      <p:cxnSp>
        <p:nvCxnSpPr>
          <p:cNvPr id="12" name="Connector: Elbow 11">
            <a:extLst>
              <a:ext uri="{FF2B5EF4-FFF2-40B4-BE49-F238E27FC236}">
                <a16:creationId xmlns:a16="http://schemas.microsoft.com/office/drawing/2014/main" id="{1DFF6E28-6682-493D-82D8-7B4C76C8DF71}"/>
              </a:ext>
            </a:extLst>
          </p:cNvPr>
          <p:cNvCxnSpPr>
            <a:stCxn id="9" idx="0"/>
            <a:endCxn id="8" idx="2"/>
          </p:cNvCxnSpPr>
          <p:nvPr/>
        </p:nvCxnSpPr>
        <p:spPr>
          <a:xfrm rot="5400000" flipH="1" flipV="1">
            <a:off x="2187352" y="1853366"/>
            <a:ext cx="611026" cy="17191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2007B10-9A37-41F5-95E8-3F8D1FF39F7B}"/>
              </a:ext>
            </a:extLst>
          </p:cNvPr>
          <p:cNvCxnSpPr>
            <a:cxnSpLocks/>
            <a:stCxn id="8" idx="2"/>
            <a:endCxn id="10" idx="0"/>
          </p:cNvCxnSpPr>
          <p:nvPr/>
        </p:nvCxnSpPr>
        <p:spPr>
          <a:xfrm rot="16200000" flipH="1">
            <a:off x="3888940" y="1870956"/>
            <a:ext cx="611024" cy="168399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31C67D43-98CB-46F9-97A5-C83F3EDAE522}"/>
              </a:ext>
            </a:extLst>
          </p:cNvPr>
          <p:cNvSpPr/>
          <p:nvPr/>
        </p:nvSpPr>
        <p:spPr>
          <a:xfrm>
            <a:off x="3269328" y="2407438"/>
            <a:ext cx="166255" cy="18167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4305DE93-815B-492A-BE6B-620F4E42EB0E}"/>
              </a:ext>
            </a:extLst>
          </p:cNvPr>
          <p:cNvSpPr/>
          <p:nvPr/>
        </p:nvSpPr>
        <p:spPr>
          <a:xfrm>
            <a:off x="129309" y="1496291"/>
            <a:ext cx="6483927" cy="3149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F1DB069-F7C8-49B8-84D7-A7FA978B30CE}"/>
              </a:ext>
            </a:extLst>
          </p:cNvPr>
          <p:cNvSpPr txBox="1"/>
          <p:nvPr/>
        </p:nvSpPr>
        <p:spPr>
          <a:xfrm>
            <a:off x="129309" y="1499501"/>
            <a:ext cx="1024511" cy="307777"/>
          </a:xfrm>
          <a:prstGeom prst="rect">
            <a:avLst/>
          </a:prstGeom>
          <a:noFill/>
        </p:spPr>
        <p:txBody>
          <a:bodyPr wrap="none" rtlCol="0">
            <a:spAutoFit/>
          </a:bodyPr>
          <a:lstStyle/>
          <a:p>
            <a:r>
              <a:rPr lang="en-US" sz="1400" dirty="0"/>
              <a:t>Abstraction</a:t>
            </a:r>
            <a:endParaRPr lang="en-IN" sz="1400" dirty="0"/>
          </a:p>
        </p:txBody>
      </p:sp>
      <p:pic>
        <p:nvPicPr>
          <p:cNvPr id="18" name="Picture 17">
            <a:extLst>
              <a:ext uri="{FF2B5EF4-FFF2-40B4-BE49-F238E27FC236}">
                <a16:creationId xmlns:a16="http://schemas.microsoft.com/office/drawing/2014/main" id="{3D13DF67-9C3B-46A6-950E-1F94644805F6}"/>
              </a:ext>
            </a:extLst>
          </p:cNvPr>
          <p:cNvPicPr>
            <a:picLocks noChangeAspect="1"/>
          </p:cNvPicPr>
          <p:nvPr/>
        </p:nvPicPr>
        <p:blipFill>
          <a:blip r:embed="rId6"/>
          <a:stretch>
            <a:fillRect/>
          </a:stretch>
        </p:blipFill>
        <p:spPr>
          <a:xfrm>
            <a:off x="8967276" y="1371300"/>
            <a:ext cx="3177309" cy="491337"/>
          </a:xfrm>
          <a:prstGeom prst="rect">
            <a:avLst/>
          </a:prstGeom>
        </p:spPr>
      </p:pic>
      <p:pic>
        <p:nvPicPr>
          <p:cNvPr id="20" name="Picture 19">
            <a:extLst>
              <a:ext uri="{FF2B5EF4-FFF2-40B4-BE49-F238E27FC236}">
                <a16:creationId xmlns:a16="http://schemas.microsoft.com/office/drawing/2014/main" id="{D7065DA5-D92A-46E4-814D-DF006059B663}"/>
              </a:ext>
            </a:extLst>
          </p:cNvPr>
          <p:cNvPicPr>
            <a:picLocks noChangeAspect="1"/>
          </p:cNvPicPr>
          <p:nvPr/>
        </p:nvPicPr>
        <p:blipFill>
          <a:blip r:embed="rId7"/>
          <a:stretch>
            <a:fillRect/>
          </a:stretch>
        </p:blipFill>
        <p:spPr>
          <a:xfrm>
            <a:off x="6696362" y="2457357"/>
            <a:ext cx="3575269" cy="971643"/>
          </a:xfrm>
          <a:prstGeom prst="rect">
            <a:avLst/>
          </a:prstGeom>
        </p:spPr>
      </p:pic>
      <p:pic>
        <p:nvPicPr>
          <p:cNvPr id="21" name="Picture 20">
            <a:extLst>
              <a:ext uri="{FF2B5EF4-FFF2-40B4-BE49-F238E27FC236}">
                <a16:creationId xmlns:a16="http://schemas.microsoft.com/office/drawing/2014/main" id="{99CF3478-403C-4372-AD7A-9182DD09BFA3}"/>
              </a:ext>
            </a:extLst>
          </p:cNvPr>
          <p:cNvPicPr>
            <a:picLocks noChangeAspect="1"/>
          </p:cNvPicPr>
          <p:nvPr/>
        </p:nvPicPr>
        <p:blipFill>
          <a:blip r:embed="rId8"/>
          <a:stretch>
            <a:fillRect/>
          </a:stretch>
        </p:blipFill>
        <p:spPr>
          <a:xfrm>
            <a:off x="8719111" y="3614113"/>
            <a:ext cx="3666856" cy="971644"/>
          </a:xfrm>
          <a:prstGeom prst="rect">
            <a:avLst/>
          </a:prstGeom>
        </p:spPr>
      </p:pic>
      <p:cxnSp>
        <p:nvCxnSpPr>
          <p:cNvPr id="26" name="Connector: Elbow 25">
            <a:extLst>
              <a:ext uri="{FF2B5EF4-FFF2-40B4-BE49-F238E27FC236}">
                <a16:creationId xmlns:a16="http://schemas.microsoft.com/office/drawing/2014/main" id="{33E79805-E628-4726-A9ED-F6AA6D17BD5F}"/>
              </a:ext>
            </a:extLst>
          </p:cNvPr>
          <p:cNvCxnSpPr>
            <a:stCxn id="20" idx="0"/>
            <a:endCxn id="18" idx="2"/>
          </p:cNvCxnSpPr>
          <p:nvPr/>
        </p:nvCxnSpPr>
        <p:spPr>
          <a:xfrm rot="5400000" flipH="1" flipV="1">
            <a:off x="9222604" y="1124030"/>
            <a:ext cx="594720" cy="20719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F7F29EF-55B7-4418-9706-F4C2404426A0}"/>
              </a:ext>
            </a:extLst>
          </p:cNvPr>
          <p:cNvCxnSpPr>
            <a:stCxn id="21" idx="0"/>
            <a:endCxn id="18" idx="2"/>
          </p:cNvCxnSpPr>
          <p:nvPr/>
        </p:nvCxnSpPr>
        <p:spPr>
          <a:xfrm rot="5400000" flipH="1" flipV="1">
            <a:off x="9678497" y="2736679"/>
            <a:ext cx="1751476" cy="339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3" name="Isosceles Triangle 32">
            <a:extLst>
              <a:ext uri="{FF2B5EF4-FFF2-40B4-BE49-F238E27FC236}">
                <a16:creationId xmlns:a16="http://schemas.microsoft.com/office/drawing/2014/main" id="{5F3999C7-F956-40A0-86D3-D4FFB05912F1}"/>
              </a:ext>
            </a:extLst>
          </p:cNvPr>
          <p:cNvSpPr/>
          <p:nvPr/>
        </p:nvSpPr>
        <p:spPr>
          <a:xfrm>
            <a:off x="10472802" y="1887480"/>
            <a:ext cx="166255" cy="18167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2C741F64-9A64-4CFB-8955-E22B18E58E1A}"/>
              </a:ext>
            </a:extLst>
          </p:cNvPr>
          <p:cNvSpPr/>
          <p:nvPr/>
        </p:nvSpPr>
        <p:spPr>
          <a:xfrm>
            <a:off x="6668652" y="1258204"/>
            <a:ext cx="5475933" cy="352623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0EBF41D4-D323-426E-9989-8229BB310795}"/>
              </a:ext>
            </a:extLst>
          </p:cNvPr>
          <p:cNvSpPr txBox="1"/>
          <p:nvPr/>
        </p:nvSpPr>
        <p:spPr>
          <a:xfrm>
            <a:off x="6793453" y="1345612"/>
            <a:ext cx="1358962" cy="307777"/>
          </a:xfrm>
          <a:prstGeom prst="rect">
            <a:avLst/>
          </a:prstGeom>
          <a:noFill/>
        </p:spPr>
        <p:txBody>
          <a:bodyPr wrap="none" rtlCol="0">
            <a:spAutoFit/>
          </a:bodyPr>
          <a:lstStyle/>
          <a:p>
            <a:r>
              <a:rPr lang="en-US" sz="1400" dirty="0"/>
              <a:t>Implementation</a:t>
            </a:r>
            <a:endParaRPr lang="en-IN" sz="1400" dirty="0"/>
          </a:p>
        </p:txBody>
      </p:sp>
      <p:pic>
        <p:nvPicPr>
          <p:cNvPr id="36" name="Picture 35">
            <a:extLst>
              <a:ext uri="{FF2B5EF4-FFF2-40B4-BE49-F238E27FC236}">
                <a16:creationId xmlns:a16="http://schemas.microsoft.com/office/drawing/2014/main" id="{E682D07A-5D18-4EE5-9774-95F4B2FD40C8}"/>
              </a:ext>
            </a:extLst>
          </p:cNvPr>
          <p:cNvPicPr>
            <a:picLocks noChangeAspect="1"/>
          </p:cNvPicPr>
          <p:nvPr/>
        </p:nvPicPr>
        <p:blipFill>
          <a:blip r:embed="rId9"/>
          <a:stretch>
            <a:fillRect/>
          </a:stretch>
        </p:blipFill>
        <p:spPr>
          <a:xfrm>
            <a:off x="4082473" y="5095423"/>
            <a:ext cx="2917235" cy="1491420"/>
          </a:xfrm>
          <a:prstGeom prst="rect">
            <a:avLst/>
          </a:prstGeom>
        </p:spPr>
      </p:pic>
      <p:cxnSp>
        <p:nvCxnSpPr>
          <p:cNvPr id="38" name="Connector: Elbow 37">
            <a:extLst>
              <a:ext uri="{FF2B5EF4-FFF2-40B4-BE49-F238E27FC236}">
                <a16:creationId xmlns:a16="http://schemas.microsoft.com/office/drawing/2014/main" id="{C473F856-A60A-4C19-8FBE-31826683D0E1}"/>
              </a:ext>
            </a:extLst>
          </p:cNvPr>
          <p:cNvCxnSpPr>
            <a:stCxn id="36" idx="0"/>
            <a:endCxn id="34" idx="2"/>
          </p:cNvCxnSpPr>
          <p:nvPr/>
        </p:nvCxnSpPr>
        <p:spPr>
          <a:xfrm rot="5400000" flipH="1" flipV="1">
            <a:off x="7318362" y="3007166"/>
            <a:ext cx="310987" cy="38655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CB476EC-B4EE-4744-A3B8-EBF34A0D9F56}"/>
              </a:ext>
            </a:extLst>
          </p:cNvPr>
          <p:cNvSpPr txBox="1"/>
          <p:nvPr/>
        </p:nvSpPr>
        <p:spPr>
          <a:xfrm>
            <a:off x="7269018" y="5068775"/>
            <a:ext cx="1911101" cy="261610"/>
          </a:xfrm>
          <a:prstGeom prst="rect">
            <a:avLst/>
          </a:prstGeom>
          <a:noFill/>
        </p:spPr>
        <p:txBody>
          <a:bodyPr wrap="none" rtlCol="0">
            <a:spAutoFit/>
          </a:bodyPr>
          <a:lstStyle/>
          <a:p>
            <a:r>
              <a:rPr lang="en-US" sz="1100" dirty="0"/>
              <a:t>Step1: Create implementation</a:t>
            </a:r>
            <a:endParaRPr lang="en-IN" dirty="0"/>
          </a:p>
        </p:txBody>
      </p:sp>
      <p:sp>
        <p:nvSpPr>
          <p:cNvPr id="40" name="TextBox 39">
            <a:extLst>
              <a:ext uri="{FF2B5EF4-FFF2-40B4-BE49-F238E27FC236}">
                <a16:creationId xmlns:a16="http://schemas.microsoft.com/office/drawing/2014/main" id="{C40C94D0-7E63-4697-A54F-A5743D8D8D16}"/>
              </a:ext>
            </a:extLst>
          </p:cNvPr>
          <p:cNvSpPr txBox="1"/>
          <p:nvPr/>
        </p:nvSpPr>
        <p:spPr>
          <a:xfrm>
            <a:off x="2189221" y="4937970"/>
            <a:ext cx="1903085" cy="261610"/>
          </a:xfrm>
          <a:prstGeom prst="rect">
            <a:avLst/>
          </a:prstGeom>
          <a:noFill/>
        </p:spPr>
        <p:txBody>
          <a:bodyPr wrap="none" rtlCol="0">
            <a:spAutoFit/>
          </a:bodyPr>
          <a:lstStyle/>
          <a:p>
            <a:r>
              <a:rPr lang="en-US" sz="1100" dirty="0"/>
              <a:t>Step2: Supply it to abstraction</a:t>
            </a:r>
            <a:endParaRPr lang="en-IN" dirty="0"/>
          </a:p>
        </p:txBody>
      </p:sp>
      <p:cxnSp>
        <p:nvCxnSpPr>
          <p:cNvPr id="42" name="Connector: Elbow 41">
            <a:extLst>
              <a:ext uri="{FF2B5EF4-FFF2-40B4-BE49-F238E27FC236}">
                <a16:creationId xmlns:a16="http://schemas.microsoft.com/office/drawing/2014/main" id="{95125609-4514-4912-9222-975015816AEB}"/>
              </a:ext>
            </a:extLst>
          </p:cNvPr>
          <p:cNvCxnSpPr>
            <a:cxnSpLocks/>
            <a:stCxn id="36" idx="0"/>
            <a:endCxn id="16" idx="2"/>
          </p:cNvCxnSpPr>
          <p:nvPr/>
        </p:nvCxnSpPr>
        <p:spPr>
          <a:xfrm rot="16200000" flipV="1">
            <a:off x="4231416" y="3785748"/>
            <a:ext cx="449532" cy="21698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36255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877</TotalTime>
  <Words>448</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Madhusuthanan Thiruvengadam</dc:creator>
  <cp:lastModifiedBy>Madhusuthanan Thiruvengadam</cp:lastModifiedBy>
  <cp:revision>33</cp:revision>
  <dcterms:created xsi:type="dcterms:W3CDTF">2024-03-09T13:35:20Z</dcterms:created>
  <dcterms:modified xsi:type="dcterms:W3CDTF">2024-03-10T12:51:14Z</dcterms:modified>
</cp:coreProperties>
</file>