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7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77DE31-BF11-4975-BBB7-C1EBAD45E1A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9B3E7-6C5B-4561-B392-8E999851E67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D97F-6688-C4D7-A787-7D253ACCC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Topic: Image Denoising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E6DA6-323D-4C6C-482D-BE1C09CA9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 By </a:t>
            </a:r>
            <a:r>
              <a:rPr lang="en-GB" dirty="0" err="1"/>
              <a:t>mathu</a:t>
            </a:r>
            <a:r>
              <a:rPr lang="en-GB" dirty="0"/>
              <a:t> and </a:t>
            </a:r>
            <a:r>
              <a:rPr lang="en-GB" dirty="0" err="1"/>
              <a:t>vijay</a:t>
            </a:r>
            <a:r>
              <a:rPr lang="en-GB" dirty="0"/>
              <a:t> Shrinivas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B96E-A6EE-C2F8-C6EA-36C269DF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0F8B-E9FD-93E1-CC07-0473259F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goal of image denoising methods is to recover the original image from a noisy measurement, v(</a:t>
            </a:r>
            <a:r>
              <a:rPr lang="en-US" dirty="0" err="1"/>
              <a:t>i</a:t>
            </a:r>
            <a:r>
              <a:rPr lang="en-US" dirty="0"/>
              <a:t>) = u(</a:t>
            </a:r>
            <a:r>
              <a:rPr lang="en-US" dirty="0" err="1"/>
              <a:t>i</a:t>
            </a:r>
            <a:r>
              <a:rPr lang="en-US" dirty="0"/>
              <a:t>) + n(</a:t>
            </a:r>
            <a:r>
              <a:rPr lang="en-US" dirty="0" err="1"/>
              <a:t>i</a:t>
            </a:r>
            <a:r>
              <a:rPr lang="en-US" dirty="0"/>
              <a:t>), (1) where v(</a:t>
            </a:r>
            <a:r>
              <a:rPr lang="en-US" dirty="0" err="1"/>
              <a:t>i</a:t>
            </a:r>
            <a:r>
              <a:rPr lang="en-US" dirty="0"/>
              <a:t>)is the observed value, u(</a:t>
            </a:r>
            <a:r>
              <a:rPr lang="en-US" dirty="0" err="1"/>
              <a:t>i</a:t>
            </a:r>
            <a:r>
              <a:rPr lang="en-US" dirty="0"/>
              <a:t>)is the “true” value and n(</a:t>
            </a:r>
            <a:r>
              <a:rPr lang="en-US" dirty="0" err="1"/>
              <a:t>i</a:t>
            </a:r>
            <a:r>
              <a:rPr lang="en-US" dirty="0"/>
              <a:t>) is the noise perturbation at a pixel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best simple way to model the effect of noise on a digital image is to add a gaussian white noise. In that case, n(</a:t>
            </a:r>
            <a:r>
              <a:rPr lang="en-US" dirty="0" err="1"/>
              <a:t>i</a:t>
            </a:r>
            <a:r>
              <a:rPr lang="en-US" dirty="0"/>
              <a:t>) are </a:t>
            </a:r>
            <a:r>
              <a:rPr lang="en-US" dirty="0" err="1"/>
              <a:t>i.i.d.</a:t>
            </a:r>
            <a:r>
              <a:rPr lang="en-US" dirty="0"/>
              <a:t> gaussian values with zero mean and variance σ2.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Formally we define a denoising method Dh as a decomposition v = </a:t>
            </a:r>
            <a:r>
              <a:rPr lang="en-US" dirty="0" err="1"/>
              <a:t>Dhv</a:t>
            </a:r>
            <a:r>
              <a:rPr lang="en-US" dirty="0"/>
              <a:t> + n(Dh, v), where v is the noisy image and h is a filtering parameter which usually depends on the standard deviation of the noise.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also propose and analyze the NL-means algorithm for image denoising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44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DC02-9639-6AFC-1845-B6178417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410966"/>
            <a:ext cx="9819527" cy="58983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Method Noise: </a:t>
            </a:r>
            <a:r>
              <a:rPr lang="en-US" dirty="0"/>
              <a:t>Let u be an image and Dh a denoising operator depending on a filtering parameter h. Then, we define the method noise as the image difference:</a:t>
            </a:r>
          </a:p>
          <a:p>
            <a:pPr marL="0" indent="0">
              <a:buNone/>
            </a:pPr>
            <a:r>
              <a:rPr lang="en-US" dirty="0"/>
              <a:t> u − Dhu.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application of a denoising algorithm should not alter the non noisy images. So the method noise should be very small when some kind of regularity for the image is assumed.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Gaussian Filtering: The image isotropic linear filtering boils down to the convolution of the image by a linear symmetric kernel. The paradigm of such kernels is of course the gaussian kernel x → </a:t>
            </a:r>
            <a:r>
              <a:rPr lang="en-US" dirty="0" err="1"/>
              <a:t>Gh</a:t>
            </a:r>
            <a:r>
              <a:rPr lang="en-US" dirty="0"/>
              <a:t>(x) = 1 (4πh2) e− |x|2 4h2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Theorem 1 (Gabor 1960) The image method noise of the convolution with a gaussian kernel </a:t>
            </a:r>
            <a:r>
              <a:rPr lang="en-US" dirty="0" err="1"/>
              <a:t>Gh</a:t>
            </a:r>
            <a:r>
              <a:rPr lang="en-US" dirty="0"/>
              <a:t> is u − </a:t>
            </a:r>
            <a:r>
              <a:rPr lang="en-US" dirty="0" err="1"/>
              <a:t>Gh</a:t>
            </a:r>
            <a:r>
              <a:rPr lang="en-US" dirty="0"/>
              <a:t> ∗ u = −h2∆u + o(h2), for h small enough. The gaussian method noise is zero in harmonic parts of the image and very large near edges or texture, where the Laplacian cannot be small.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Theorem 2 The image method noise of an anisotropic filter </a:t>
            </a:r>
            <a:r>
              <a:rPr lang="en-IN" dirty="0" err="1"/>
              <a:t>AFh</a:t>
            </a:r>
            <a:r>
              <a:rPr lang="en-IN" dirty="0"/>
              <a:t> is u(x) − </a:t>
            </a:r>
            <a:r>
              <a:rPr lang="en-IN" dirty="0" err="1"/>
              <a:t>AFhu</a:t>
            </a:r>
            <a:r>
              <a:rPr lang="en-IN" dirty="0"/>
              <a:t>(x) = −1 2 h2|Du|curv(u)(x) + o(h2), where the relation holds when Du(x) = 0</a:t>
            </a:r>
          </a:p>
        </p:txBody>
      </p:sp>
    </p:spTree>
    <p:extLst>
      <p:ext uri="{BB962C8B-B14F-4D97-AF65-F5344CB8AC3E}">
        <p14:creationId xmlns:p14="http://schemas.microsoft.com/office/powerpoint/2010/main" val="163230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C9D-20BA-FE8E-50EA-56D1D359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minimization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61D1-57CB-B8DA-ED5A-FC7EC1DE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Total Variation minimization was introduced by Rudin, </a:t>
            </a:r>
            <a:r>
              <a:rPr lang="en-US" dirty="0" err="1"/>
              <a:t>Osher</a:t>
            </a:r>
            <a:r>
              <a:rPr lang="en-US" dirty="0"/>
              <a:t> and Fatemi [13]. Given a noisy image v(x), these authors proposed to recover the original image u(x) as the solution of the minimization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TVFλ</a:t>
            </a:r>
            <a:r>
              <a:rPr lang="en-US" dirty="0"/>
              <a:t>(v) = </a:t>
            </a:r>
            <a:r>
              <a:rPr lang="en-US" dirty="0" err="1"/>
              <a:t>arg</a:t>
            </a:r>
            <a:r>
              <a:rPr lang="en-US" dirty="0"/>
              <a:t> min u T V (u) + λ  |v(x) − u(x)| 2dx </a:t>
            </a:r>
          </a:p>
          <a:p>
            <a:pPr marL="0" indent="0">
              <a:buNone/>
            </a:pPr>
            <a:r>
              <a:rPr lang="en-US" dirty="0"/>
              <a:t>where T V (u) denotes the total variation of u and λ is a given Lagrange multiplier.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minimum of the above minimization problem exists and is unique. The parameter λ is related to the noise statistics and controls the degree of filtering of the obtained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Theorem 3 The method noise of the Total Variation minimization is:</a:t>
            </a:r>
          </a:p>
          <a:p>
            <a:pPr marL="0" indent="0">
              <a:buNone/>
            </a:pPr>
            <a:r>
              <a:rPr lang="en-US" dirty="0"/>
              <a:t> u(x) − </a:t>
            </a:r>
            <a:r>
              <a:rPr lang="en-US" dirty="0" err="1"/>
              <a:t>TVFλ</a:t>
            </a:r>
            <a:r>
              <a:rPr lang="en-US" dirty="0"/>
              <a:t>(u)(x) = − 1 2λcurv(</a:t>
            </a:r>
            <a:r>
              <a:rPr lang="en-US" dirty="0" err="1"/>
              <a:t>TVFλ</a:t>
            </a:r>
            <a:r>
              <a:rPr lang="en-US" dirty="0"/>
              <a:t>(u))(x).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As in the anisotropic case, straight edges are maintained because of their small curvature. 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7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9E70-63B8-9436-07AB-AEB8C97E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Neighborhood</a:t>
            </a:r>
            <a:r>
              <a:rPr lang="en-GB" dirty="0"/>
              <a:t>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195D-BA71-FD28-789B-003D5187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call </a:t>
            </a:r>
            <a:r>
              <a:rPr lang="en-IN" dirty="0" err="1"/>
              <a:t>neighborhood</a:t>
            </a:r>
            <a:r>
              <a:rPr lang="en-IN" dirty="0"/>
              <a:t> filter any filter which restores a pixel by taking an average of the values of </a:t>
            </a:r>
            <a:r>
              <a:rPr lang="en-IN" dirty="0" err="1"/>
              <a:t>neighboring</a:t>
            </a:r>
            <a:r>
              <a:rPr lang="en-IN" dirty="0"/>
              <a:t> pixels with a similar grey level value. Yaroslavsky (1985) [16] averages pixels with a similar grey level value and belonging to the spatial </a:t>
            </a:r>
            <a:r>
              <a:rPr lang="en-IN" dirty="0" err="1"/>
              <a:t>neighborhood</a:t>
            </a:r>
            <a:r>
              <a:rPr lang="en-IN" dirty="0"/>
              <a:t> B</a:t>
            </a:r>
            <a:r>
              <a:rPr lang="el-GR" dirty="0"/>
              <a:t>ρ(</a:t>
            </a:r>
            <a:r>
              <a:rPr lang="en-IN" dirty="0"/>
              <a:t>x), </a:t>
            </a:r>
          </a:p>
          <a:p>
            <a:pPr marL="0" indent="0">
              <a:buNone/>
            </a:pPr>
            <a:r>
              <a:rPr lang="en-IN" dirty="0" err="1"/>
              <a:t>YNFh</a:t>
            </a:r>
            <a:r>
              <a:rPr lang="en-IN" dirty="0"/>
              <a:t>,</a:t>
            </a:r>
            <a:r>
              <a:rPr lang="el-GR" dirty="0"/>
              <a:t>ρ</a:t>
            </a:r>
            <a:r>
              <a:rPr lang="en-IN" dirty="0"/>
              <a:t>u(x) = 1 C(x)  B</a:t>
            </a:r>
            <a:r>
              <a:rPr lang="el-GR" dirty="0"/>
              <a:t>ρ(</a:t>
            </a:r>
            <a:r>
              <a:rPr lang="en-IN" dirty="0"/>
              <a:t>x) u(y)e− |u(y)−u(x)|2 h2 </a:t>
            </a:r>
            <a:r>
              <a:rPr lang="en-IN" dirty="0" err="1"/>
              <a:t>dy</a:t>
            </a:r>
            <a:r>
              <a:rPr lang="en-IN" dirty="0"/>
              <a:t>, (2) </a:t>
            </a:r>
          </a:p>
          <a:p>
            <a:pPr marL="0" indent="0">
              <a:buNone/>
            </a:pPr>
            <a:r>
              <a:rPr lang="en-IN" dirty="0"/>
              <a:t>where x ∈ </a:t>
            </a:r>
            <a:r>
              <a:rPr lang="el-GR" dirty="0"/>
              <a:t>Ω, </a:t>
            </a:r>
            <a:r>
              <a:rPr lang="en-IN" dirty="0"/>
              <a:t>C(x) =  B</a:t>
            </a:r>
            <a:r>
              <a:rPr lang="el-GR" dirty="0"/>
              <a:t>ρ(</a:t>
            </a:r>
            <a:r>
              <a:rPr lang="en-IN" dirty="0"/>
              <a:t>x) e− |u(y)−u(x)|2 h2 </a:t>
            </a:r>
            <a:r>
              <a:rPr lang="en-IN" dirty="0" err="1"/>
              <a:t>dy</a:t>
            </a:r>
            <a:r>
              <a:rPr lang="en-IN" dirty="0"/>
              <a:t> is the normalization factor and h is a filtering parameter.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Yaroslavsky filter is less known than more recent versions, namely the SUSAN filter (1995) [14] and the Bilateral filter (1998) [15]. Both algorithms, instead of considering a fixed spatial </a:t>
            </a:r>
            <a:r>
              <a:rPr lang="en-IN" dirty="0" err="1"/>
              <a:t>neighborhood</a:t>
            </a:r>
            <a:r>
              <a:rPr lang="en-IN" dirty="0"/>
              <a:t> B</a:t>
            </a:r>
            <a:r>
              <a:rPr lang="el-GR" dirty="0"/>
              <a:t>ρ(</a:t>
            </a:r>
            <a:r>
              <a:rPr lang="en-IN" dirty="0"/>
              <a:t>x), weigh the distance to the reference pixel x, </a:t>
            </a:r>
          </a:p>
          <a:p>
            <a:pPr marL="0" indent="0">
              <a:buNone/>
            </a:pPr>
            <a:r>
              <a:rPr lang="en-IN" dirty="0" err="1"/>
              <a:t>SNFh</a:t>
            </a:r>
            <a:r>
              <a:rPr lang="en-IN" dirty="0"/>
              <a:t>,</a:t>
            </a:r>
            <a:r>
              <a:rPr lang="el-GR" dirty="0"/>
              <a:t>ρ</a:t>
            </a:r>
            <a:r>
              <a:rPr lang="en-IN" dirty="0"/>
              <a:t>u(x) = 1 C(x)  </a:t>
            </a:r>
            <a:r>
              <a:rPr lang="el-GR" dirty="0"/>
              <a:t>Ω </a:t>
            </a:r>
            <a:r>
              <a:rPr lang="en-IN" dirty="0"/>
              <a:t>u(y)e − |y−x|2 </a:t>
            </a:r>
            <a:r>
              <a:rPr lang="el-GR" dirty="0"/>
              <a:t>ρ2 </a:t>
            </a:r>
            <a:r>
              <a:rPr lang="en-IN" dirty="0"/>
              <a:t>e− |u(y)−u(x)|2 h2 </a:t>
            </a:r>
            <a:r>
              <a:rPr lang="en-IN" dirty="0" err="1"/>
              <a:t>dy</a:t>
            </a:r>
            <a:r>
              <a:rPr lang="en-IN" dirty="0"/>
              <a:t>, (3)</a:t>
            </a:r>
          </a:p>
          <a:p>
            <a:pPr marL="0" indent="0">
              <a:buNone/>
            </a:pPr>
            <a:r>
              <a:rPr lang="en-IN" dirty="0"/>
              <a:t> where C(x) =  </a:t>
            </a:r>
            <a:r>
              <a:rPr lang="el-GR" dirty="0"/>
              <a:t>Ω </a:t>
            </a:r>
            <a:r>
              <a:rPr lang="en-IN" dirty="0"/>
              <a:t>e − |y−x|2 </a:t>
            </a:r>
            <a:r>
              <a:rPr lang="el-GR" dirty="0"/>
              <a:t>ρ2 </a:t>
            </a:r>
            <a:r>
              <a:rPr lang="en-IN" dirty="0"/>
              <a:t>e− |u(y)−u(x)|2 h2 </a:t>
            </a:r>
            <a:r>
              <a:rPr lang="en-IN" dirty="0" err="1"/>
              <a:t>dy</a:t>
            </a:r>
            <a:r>
              <a:rPr lang="en-IN" dirty="0"/>
              <a:t> is the normalization factor and </a:t>
            </a:r>
            <a:r>
              <a:rPr lang="el-GR" dirty="0"/>
              <a:t>ρ </a:t>
            </a:r>
            <a:r>
              <a:rPr lang="en-IN" dirty="0"/>
              <a:t>is now a spatial filtering parameter</a:t>
            </a:r>
          </a:p>
        </p:txBody>
      </p:sp>
    </p:spTree>
    <p:extLst>
      <p:ext uri="{BB962C8B-B14F-4D97-AF65-F5344CB8AC3E}">
        <p14:creationId xmlns:p14="http://schemas.microsoft.com/office/powerpoint/2010/main" val="36929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CF8-C497-CAD3-B62C-E3819FB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 MEANS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1C5-E0C0-A3BF-E0FA-B259BC7F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Given a discrete noisy image v = {v(</a:t>
            </a:r>
            <a:r>
              <a:rPr lang="en-US" dirty="0" err="1"/>
              <a:t>i</a:t>
            </a:r>
            <a:r>
              <a:rPr lang="en-US" dirty="0"/>
              <a:t>) | </a:t>
            </a:r>
            <a:r>
              <a:rPr lang="en-US" dirty="0" err="1"/>
              <a:t>i</a:t>
            </a:r>
            <a:r>
              <a:rPr lang="en-US" dirty="0"/>
              <a:t> ∈ I}, the estimated value NL[v](</a:t>
            </a:r>
            <a:r>
              <a:rPr lang="en-US" dirty="0" err="1"/>
              <a:t>i</a:t>
            </a:r>
            <a:r>
              <a:rPr lang="en-US" dirty="0"/>
              <a:t>), for a pixel </a:t>
            </a:r>
            <a:r>
              <a:rPr lang="en-US" dirty="0" err="1"/>
              <a:t>i</a:t>
            </a:r>
            <a:r>
              <a:rPr lang="en-US" dirty="0"/>
              <a:t>, is computed as a weighted average of all the pixels in the image,:</a:t>
            </a:r>
          </a:p>
          <a:p>
            <a:pPr marL="0" indent="0">
              <a:buNone/>
            </a:pPr>
            <a:r>
              <a:rPr lang="en-US" dirty="0"/>
              <a:t> NL[v](</a:t>
            </a:r>
            <a:r>
              <a:rPr lang="en-US" dirty="0" err="1"/>
              <a:t>i</a:t>
            </a:r>
            <a:r>
              <a:rPr lang="en-US" dirty="0"/>
              <a:t>) =  </a:t>
            </a:r>
            <a:r>
              <a:rPr lang="en-US" dirty="0" err="1"/>
              <a:t>j∈I</a:t>
            </a:r>
            <a:r>
              <a:rPr lang="en-US" dirty="0"/>
              <a:t> w(</a:t>
            </a:r>
            <a:r>
              <a:rPr lang="en-US" dirty="0" err="1"/>
              <a:t>i</a:t>
            </a:r>
            <a:r>
              <a:rPr lang="en-US" dirty="0"/>
              <a:t>, j)v(j), </a:t>
            </a:r>
          </a:p>
          <a:p>
            <a:pPr marL="0" indent="0">
              <a:buNone/>
            </a:pPr>
            <a:r>
              <a:rPr lang="en-US" dirty="0"/>
              <a:t>where the family of weights {w(</a:t>
            </a:r>
            <a:r>
              <a:rPr lang="en-US" dirty="0" err="1"/>
              <a:t>i</a:t>
            </a:r>
            <a:r>
              <a:rPr lang="en-US" dirty="0"/>
              <a:t>, j)}j depend on the similarity between the pixels </a:t>
            </a:r>
            <a:r>
              <a:rPr lang="en-US" dirty="0" err="1"/>
              <a:t>i</a:t>
            </a:r>
            <a:r>
              <a:rPr lang="en-US" dirty="0"/>
              <a:t> and j, and satisfy the usual conditions 0 ≤ w(</a:t>
            </a:r>
            <a:r>
              <a:rPr lang="en-US" dirty="0" err="1"/>
              <a:t>i</a:t>
            </a:r>
            <a:r>
              <a:rPr lang="en-US" dirty="0"/>
              <a:t>, j) ≤ 1 and  j w(</a:t>
            </a:r>
            <a:r>
              <a:rPr lang="en-US" dirty="0" err="1"/>
              <a:t>i</a:t>
            </a:r>
            <a:r>
              <a:rPr lang="en-US" dirty="0"/>
              <a:t>, j)=1.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pixels with a similar grey level </a:t>
            </a:r>
            <a:r>
              <a:rPr lang="en-IN" dirty="0" err="1"/>
              <a:t>neighborhood</a:t>
            </a:r>
            <a:r>
              <a:rPr lang="en-IN" dirty="0"/>
              <a:t> to v(Ni) have larger weights in the average, see Figure 1. These weights are defined as,:</a:t>
            </a:r>
          </a:p>
          <a:p>
            <a:pPr marL="0" indent="0">
              <a:buNone/>
            </a:pPr>
            <a:r>
              <a:rPr lang="en-IN" dirty="0"/>
              <a:t> w(</a:t>
            </a:r>
            <a:r>
              <a:rPr lang="en-IN" dirty="0" err="1"/>
              <a:t>i</a:t>
            </a:r>
            <a:r>
              <a:rPr lang="en-IN" dirty="0"/>
              <a:t>, j) = 1 Z(</a:t>
            </a:r>
            <a:r>
              <a:rPr lang="en-IN" dirty="0" err="1"/>
              <a:t>i</a:t>
            </a:r>
            <a:r>
              <a:rPr lang="en-IN" dirty="0"/>
              <a:t>) e− ||v(Ni)−v(Nj )||2 2,a h2 , </a:t>
            </a:r>
          </a:p>
          <a:p>
            <a:pPr marL="0" indent="0">
              <a:buNone/>
            </a:pPr>
            <a:r>
              <a:rPr lang="en-IN" dirty="0"/>
              <a:t>where Z(</a:t>
            </a:r>
            <a:r>
              <a:rPr lang="en-IN" dirty="0" err="1"/>
              <a:t>i</a:t>
            </a:r>
            <a:r>
              <a:rPr lang="en-IN" dirty="0"/>
              <a:t>) is the normalizing constant:</a:t>
            </a:r>
          </a:p>
          <a:p>
            <a:pPr marL="0" indent="0">
              <a:buNone/>
            </a:pPr>
            <a:r>
              <a:rPr lang="en-IN" dirty="0"/>
              <a:t> Z(</a:t>
            </a:r>
            <a:r>
              <a:rPr lang="en-IN" dirty="0" err="1"/>
              <a:t>i</a:t>
            </a:r>
            <a:r>
              <a:rPr lang="en-IN" dirty="0"/>
              <a:t>) =  j e− ||v(Ni)−v(Ni)||2 2,a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342-7B94-49BF-4588-0E2FBFF1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 MEANS CONSISTENCY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75CB-8089-CFF0-72DC-6A340506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(Conditional expectation theorem):  Let Z = {V (</a:t>
            </a:r>
            <a:r>
              <a:rPr lang="en-US" dirty="0" err="1"/>
              <a:t>i</a:t>
            </a:r>
            <a:r>
              <a:rPr lang="en-US" dirty="0"/>
              <a:t>), V (Ni\{</a:t>
            </a:r>
            <a:r>
              <a:rPr lang="en-US" dirty="0" err="1"/>
              <a:t>i</a:t>
            </a:r>
            <a:r>
              <a:rPr lang="en-US" dirty="0"/>
              <a:t>})} for </a:t>
            </a:r>
            <a:r>
              <a:rPr lang="en-US" dirty="0" err="1"/>
              <a:t>i</a:t>
            </a:r>
            <a:r>
              <a:rPr lang="en-US" dirty="0"/>
              <a:t> = 1, 2,... be a strictly stationary and mixing process. Let </a:t>
            </a:r>
            <a:r>
              <a:rPr lang="en-US" dirty="0" err="1"/>
              <a:t>NLn</a:t>
            </a:r>
            <a:r>
              <a:rPr lang="en-US" dirty="0"/>
              <a:t> denote the NL-means algorithm applied to the sequence Zn = {V (</a:t>
            </a:r>
            <a:r>
              <a:rPr lang="en-US" dirty="0" err="1"/>
              <a:t>i</a:t>
            </a:r>
            <a:r>
              <a:rPr lang="en-US" dirty="0"/>
              <a:t>), V (Ni\{</a:t>
            </a:r>
            <a:r>
              <a:rPr lang="en-US" dirty="0" err="1"/>
              <a:t>i</a:t>
            </a:r>
            <a:r>
              <a:rPr lang="en-US" dirty="0"/>
              <a:t>})}n </a:t>
            </a:r>
            <a:r>
              <a:rPr lang="en-US" dirty="0" err="1"/>
              <a:t>i</a:t>
            </a:r>
            <a:r>
              <a:rPr lang="en-US" dirty="0"/>
              <a:t>=1. Then, |</a:t>
            </a:r>
            <a:r>
              <a:rPr lang="en-US" dirty="0" err="1"/>
              <a:t>NLn</a:t>
            </a:r>
            <a:r>
              <a:rPr lang="en-US" dirty="0"/>
              <a:t>(j) − r(j)| → 0 </a:t>
            </a:r>
            <a:r>
              <a:rPr lang="en-US" dirty="0" err="1"/>
              <a:t>a.s</a:t>
            </a:r>
            <a:r>
              <a:rPr lang="en-US" dirty="0"/>
              <a:t> for j ∈ {1,...,n}. The full statement of the hypothesis of the theorem and its proof can be found in a more general framework in [12]. This theorem tells us that the NL-means algorithm corrects the noisy image rather than trying to separate the noise (oscillatory) from the true image (smooth)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V, U, N be random fields on I such that V = U + N, where N is a signal independent white noise. Then, the following statements hold true: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/>
              <a:t>E</a:t>
            </a:r>
            <a:r>
              <a:rPr lang="en-IN" dirty="0"/>
              <a:t>[V (</a:t>
            </a:r>
            <a:r>
              <a:rPr lang="en-IN" dirty="0" err="1"/>
              <a:t>i</a:t>
            </a:r>
            <a:r>
              <a:rPr lang="en-IN" dirty="0"/>
              <a:t>) | Xi = x] = E[U(</a:t>
            </a:r>
            <a:r>
              <a:rPr lang="en-IN" dirty="0" err="1"/>
              <a:t>i</a:t>
            </a:r>
            <a:r>
              <a:rPr lang="en-IN" dirty="0"/>
              <a:t>) | Xi = x] for all </a:t>
            </a:r>
            <a:r>
              <a:rPr lang="en-IN" dirty="0" err="1"/>
              <a:t>i</a:t>
            </a:r>
            <a:r>
              <a:rPr lang="en-IN" dirty="0"/>
              <a:t> ∈ I and x ∈ Rp.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expected random variable E[U(</a:t>
            </a:r>
            <a:r>
              <a:rPr lang="en-IN" dirty="0" err="1"/>
              <a:t>i</a:t>
            </a:r>
            <a:r>
              <a:rPr lang="en-IN" dirty="0"/>
              <a:t>) | V (Ni\{</a:t>
            </a:r>
            <a:r>
              <a:rPr lang="en-IN" dirty="0" err="1"/>
              <a:t>i</a:t>
            </a:r>
            <a:r>
              <a:rPr lang="en-IN" dirty="0"/>
              <a:t>})] is the function of V (Ni\{</a:t>
            </a:r>
            <a:r>
              <a:rPr lang="en-IN" dirty="0" err="1"/>
              <a:t>i</a:t>
            </a:r>
            <a:r>
              <a:rPr lang="en-IN" dirty="0"/>
              <a:t>}) that minimizes the mean square error </a:t>
            </a:r>
            <a:r>
              <a:rPr lang="en-IN" dirty="0" err="1"/>
              <a:t>ming</a:t>
            </a:r>
            <a:r>
              <a:rPr lang="en-IN" dirty="0"/>
              <a:t> E[U(</a:t>
            </a:r>
            <a:r>
              <a:rPr lang="en-IN" dirty="0" err="1"/>
              <a:t>i</a:t>
            </a:r>
            <a:r>
              <a:rPr lang="en-IN" dirty="0"/>
              <a:t>) − g(V (Ni\{</a:t>
            </a:r>
            <a:r>
              <a:rPr lang="en-IN" dirty="0" err="1"/>
              <a:t>i</a:t>
            </a:r>
            <a:r>
              <a:rPr lang="en-IN" dirty="0"/>
              <a:t>}))]</a:t>
            </a:r>
          </a:p>
        </p:txBody>
      </p:sp>
    </p:spTree>
    <p:extLst>
      <p:ext uri="{BB962C8B-B14F-4D97-AF65-F5344CB8AC3E}">
        <p14:creationId xmlns:p14="http://schemas.microsoft.com/office/powerpoint/2010/main" val="206950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1356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Topic: Image Denoising</vt:lpstr>
      <vt:lpstr>Introduction:</vt:lpstr>
      <vt:lpstr>PowerPoint Presentation</vt:lpstr>
      <vt:lpstr>Total variation minimization</vt:lpstr>
      <vt:lpstr>Neighborhood filtering</vt:lpstr>
      <vt:lpstr>NL MEANS ALGORITHM</vt:lpstr>
      <vt:lpstr>NL MEANS 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Image Denoising</dc:title>
  <dc:creator>Mathu Ezhilarasu</dc:creator>
  <cp:lastModifiedBy>Mathu Ezhilarasu</cp:lastModifiedBy>
  <cp:revision>1</cp:revision>
  <dcterms:created xsi:type="dcterms:W3CDTF">2024-04-15T15:43:55Z</dcterms:created>
  <dcterms:modified xsi:type="dcterms:W3CDTF">2024-04-15T16:45:29Z</dcterms:modified>
</cp:coreProperties>
</file>