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Supply and Demand for Corn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Demand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Sheet1!$A$15:$A$21</c:f>
              <c:numCache>
                <c:formatCode>General</c:formatCode>
                <c:ptCount val="7"/>
                <c:pt idx="0">
                  <c:v>6.5</c:v>
                </c:pt>
                <c:pt idx="1">
                  <c:v>7</c:v>
                </c:pt>
                <c:pt idx="2">
                  <c:v>7.5</c:v>
                </c:pt>
                <c:pt idx="3">
                  <c:v>8</c:v>
                </c:pt>
                <c:pt idx="4">
                  <c:v>8.5</c:v>
                </c:pt>
                <c:pt idx="5">
                  <c:v>9</c:v>
                </c:pt>
                <c:pt idx="6">
                  <c:v>9.5</c:v>
                </c:pt>
              </c:numCache>
            </c:numRef>
          </c:xVal>
          <c:yVal>
            <c:numRef>
              <c:f>Sheet1!$B$15:$B$21</c:f>
              <c:numCache>
                <c:formatCode>General</c:formatCode>
                <c:ptCount val="7"/>
                <c:pt idx="0">
                  <c:v>2.13</c:v>
                </c:pt>
                <c:pt idx="1">
                  <c:v>1.7800000000000002</c:v>
                </c:pt>
                <c:pt idx="2">
                  <c:v>1.4299999999999997</c:v>
                </c:pt>
                <c:pt idx="3">
                  <c:v>1.08</c:v>
                </c:pt>
                <c:pt idx="4">
                  <c:v>0.73000000000000043</c:v>
                </c:pt>
                <c:pt idx="5">
                  <c:v>0.37999999999999989</c:v>
                </c:pt>
                <c:pt idx="6">
                  <c:v>3.0000000000000249E-2</c:v>
                </c:pt>
              </c:numCache>
            </c:numRef>
          </c:yVal>
          <c:smooth val="1"/>
        </c:ser>
        <c:ser>
          <c:idx val="1"/>
          <c:order val="1"/>
          <c:tx>
            <c:v>Supply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Sheet1!$A$15:$A$21</c:f>
              <c:numCache>
                <c:formatCode>General</c:formatCode>
                <c:ptCount val="7"/>
                <c:pt idx="0">
                  <c:v>6.5</c:v>
                </c:pt>
                <c:pt idx="1">
                  <c:v>7</c:v>
                </c:pt>
                <c:pt idx="2">
                  <c:v>7.5</c:v>
                </c:pt>
                <c:pt idx="3">
                  <c:v>8</c:v>
                </c:pt>
                <c:pt idx="4">
                  <c:v>8.5</c:v>
                </c:pt>
                <c:pt idx="5">
                  <c:v>9</c:v>
                </c:pt>
                <c:pt idx="6">
                  <c:v>9.5</c:v>
                </c:pt>
              </c:numCache>
            </c:numRef>
          </c:xVal>
          <c:yVal>
            <c:numRef>
              <c:f>Sheet1!$E$15:$E$21</c:f>
              <c:numCache>
                <c:formatCode>General</c:formatCode>
                <c:ptCount val="7"/>
                <c:pt idx="0">
                  <c:v>-2.9999999999999361E-2</c:v>
                </c:pt>
                <c:pt idx="1">
                  <c:v>0.41999999999999993</c:v>
                </c:pt>
                <c:pt idx="2">
                  <c:v>0.87000000000000011</c:v>
                </c:pt>
                <c:pt idx="3">
                  <c:v>1.3200000000000003</c:v>
                </c:pt>
                <c:pt idx="4">
                  <c:v>1.7700000000000005</c:v>
                </c:pt>
                <c:pt idx="5">
                  <c:v>2.2199999999999998</c:v>
                </c:pt>
                <c:pt idx="6">
                  <c:v>2.6700000000000008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416064"/>
        <c:axId val="351418024"/>
      </c:scatterChart>
      <c:valAx>
        <c:axId val="351416064"/>
        <c:scaling>
          <c:orientation val="minMax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Quantity</a:t>
                </a:r>
                <a:r>
                  <a:rPr lang="en-US" baseline="0"/>
                  <a:t> (billions of bushels)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418024"/>
        <c:crosses val="autoZero"/>
        <c:crossBetween val="midCat"/>
      </c:valAx>
      <c:valAx>
        <c:axId val="351418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 ($)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4160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Supply and Demand for Corn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Demand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Sheet1!$A$15:$A$21</c:f>
              <c:numCache>
                <c:formatCode>General</c:formatCode>
                <c:ptCount val="7"/>
                <c:pt idx="0">
                  <c:v>6.5</c:v>
                </c:pt>
                <c:pt idx="1">
                  <c:v>7</c:v>
                </c:pt>
                <c:pt idx="2">
                  <c:v>7.5</c:v>
                </c:pt>
                <c:pt idx="3">
                  <c:v>8</c:v>
                </c:pt>
                <c:pt idx="4">
                  <c:v>8.5</c:v>
                </c:pt>
                <c:pt idx="5">
                  <c:v>9</c:v>
                </c:pt>
                <c:pt idx="6">
                  <c:v>9.5</c:v>
                </c:pt>
              </c:numCache>
            </c:numRef>
          </c:xVal>
          <c:yVal>
            <c:numRef>
              <c:f>Sheet1!$B$15:$B$21</c:f>
              <c:numCache>
                <c:formatCode>General</c:formatCode>
                <c:ptCount val="7"/>
                <c:pt idx="0">
                  <c:v>2.13</c:v>
                </c:pt>
                <c:pt idx="1">
                  <c:v>1.7800000000000002</c:v>
                </c:pt>
                <c:pt idx="2">
                  <c:v>1.4299999999999997</c:v>
                </c:pt>
                <c:pt idx="3">
                  <c:v>1.08</c:v>
                </c:pt>
                <c:pt idx="4">
                  <c:v>0.73000000000000043</c:v>
                </c:pt>
                <c:pt idx="5">
                  <c:v>0.37999999999999989</c:v>
                </c:pt>
                <c:pt idx="6">
                  <c:v>3.0000000000000249E-2</c:v>
                </c:pt>
              </c:numCache>
            </c:numRef>
          </c:yVal>
          <c:smooth val="1"/>
        </c:ser>
        <c:ser>
          <c:idx val="1"/>
          <c:order val="1"/>
          <c:tx>
            <c:v>Supply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Sheet1!$A$15:$A$21</c:f>
              <c:numCache>
                <c:formatCode>General</c:formatCode>
                <c:ptCount val="7"/>
                <c:pt idx="0">
                  <c:v>6.5</c:v>
                </c:pt>
                <c:pt idx="1">
                  <c:v>7</c:v>
                </c:pt>
                <c:pt idx="2">
                  <c:v>7.5</c:v>
                </c:pt>
                <c:pt idx="3">
                  <c:v>8</c:v>
                </c:pt>
                <c:pt idx="4">
                  <c:v>8.5</c:v>
                </c:pt>
                <c:pt idx="5">
                  <c:v>9</c:v>
                </c:pt>
                <c:pt idx="6">
                  <c:v>9.5</c:v>
                </c:pt>
              </c:numCache>
            </c:numRef>
          </c:xVal>
          <c:yVal>
            <c:numRef>
              <c:f>Sheet1!$E$15:$E$21</c:f>
              <c:numCache>
                <c:formatCode>General</c:formatCode>
                <c:ptCount val="7"/>
                <c:pt idx="0">
                  <c:v>-2.9999999999999361E-2</c:v>
                </c:pt>
                <c:pt idx="1">
                  <c:v>0.41999999999999993</c:v>
                </c:pt>
                <c:pt idx="2">
                  <c:v>0.87000000000000011</c:v>
                </c:pt>
                <c:pt idx="3">
                  <c:v>1.3200000000000003</c:v>
                </c:pt>
                <c:pt idx="4">
                  <c:v>1.7700000000000005</c:v>
                </c:pt>
                <c:pt idx="5">
                  <c:v>2.2199999999999998</c:v>
                </c:pt>
                <c:pt idx="6">
                  <c:v>2.6700000000000008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414104"/>
        <c:axId val="351418808"/>
      </c:scatterChart>
      <c:valAx>
        <c:axId val="351414104"/>
        <c:scaling>
          <c:orientation val="minMax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Quantity</a:t>
                </a:r>
                <a:r>
                  <a:rPr lang="en-US" baseline="0"/>
                  <a:t> (billions of bushels)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418808"/>
        <c:crosses val="autoZero"/>
        <c:crossBetween val="midCat"/>
      </c:valAx>
      <c:valAx>
        <c:axId val="351418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 ($)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4141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Supply and Demand for Corn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Demand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Sheet1!$A$15:$A$21</c:f>
              <c:numCache>
                <c:formatCode>General</c:formatCode>
                <c:ptCount val="7"/>
                <c:pt idx="0">
                  <c:v>6.5</c:v>
                </c:pt>
                <c:pt idx="1">
                  <c:v>7</c:v>
                </c:pt>
                <c:pt idx="2">
                  <c:v>7.5</c:v>
                </c:pt>
                <c:pt idx="3">
                  <c:v>8</c:v>
                </c:pt>
                <c:pt idx="4">
                  <c:v>8.5</c:v>
                </c:pt>
                <c:pt idx="5">
                  <c:v>9</c:v>
                </c:pt>
                <c:pt idx="6">
                  <c:v>9.5</c:v>
                </c:pt>
              </c:numCache>
            </c:numRef>
          </c:xVal>
          <c:yVal>
            <c:numRef>
              <c:f>Sheet1!$B$15:$B$21</c:f>
              <c:numCache>
                <c:formatCode>General</c:formatCode>
                <c:ptCount val="7"/>
                <c:pt idx="0">
                  <c:v>2.13</c:v>
                </c:pt>
                <c:pt idx="1">
                  <c:v>1.7800000000000002</c:v>
                </c:pt>
                <c:pt idx="2">
                  <c:v>1.4299999999999997</c:v>
                </c:pt>
                <c:pt idx="3">
                  <c:v>1.08</c:v>
                </c:pt>
                <c:pt idx="4">
                  <c:v>0.73000000000000043</c:v>
                </c:pt>
                <c:pt idx="5">
                  <c:v>0.37999999999999989</c:v>
                </c:pt>
                <c:pt idx="6">
                  <c:v>3.0000000000000249E-2</c:v>
                </c:pt>
              </c:numCache>
            </c:numRef>
          </c:yVal>
          <c:smooth val="1"/>
        </c:ser>
        <c:ser>
          <c:idx val="1"/>
          <c:order val="1"/>
          <c:tx>
            <c:v>Supply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Sheet1!$A$15:$A$21</c:f>
              <c:numCache>
                <c:formatCode>General</c:formatCode>
                <c:ptCount val="7"/>
                <c:pt idx="0">
                  <c:v>6.5</c:v>
                </c:pt>
                <c:pt idx="1">
                  <c:v>7</c:v>
                </c:pt>
                <c:pt idx="2">
                  <c:v>7.5</c:v>
                </c:pt>
                <c:pt idx="3">
                  <c:v>8</c:v>
                </c:pt>
                <c:pt idx="4">
                  <c:v>8.5</c:v>
                </c:pt>
                <c:pt idx="5">
                  <c:v>9</c:v>
                </c:pt>
                <c:pt idx="6">
                  <c:v>9.5</c:v>
                </c:pt>
              </c:numCache>
            </c:numRef>
          </c:xVal>
          <c:yVal>
            <c:numRef>
              <c:f>Sheet1!$E$15:$E$21</c:f>
              <c:numCache>
                <c:formatCode>General</c:formatCode>
                <c:ptCount val="7"/>
                <c:pt idx="0">
                  <c:v>-2.9999999999999361E-2</c:v>
                </c:pt>
                <c:pt idx="1">
                  <c:v>0.41999999999999993</c:v>
                </c:pt>
                <c:pt idx="2">
                  <c:v>0.87000000000000011</c:v>
                </c:pt>
                <c:pt idx="3">
                  <c:v>1.3200000000000003</c:v>
                </c:pt>
                <c:pt idx="4">
                  <c:v>1.7700000000000005</c:v>
                </c:pt>
                <c:pt idx="5">
                  <c:v>2.2199999999999998</c:v>
                </c:pt>
                <c:pt idx="6">
                  <c:v>2.6700000000000008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7338768"/>
        <c:axId val="291295320"/>
      </c:scatterChart>
      <c:valAx>
        <c:axId val="347338768"/>
        <c:scaling>
          <c:orientation val="minMax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Quantity</a:t>
                </a:r>
                <a:r>
                  <a:rPr lang="en-US" baseline="0"/>
                  <a:t> (billions of bushels)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295320"/>
        <c:crosses val="autoZero"/>
        <c:crossBetween val="midCat"/>
      </c:valAx>
      <c:valAx>
        <c:axId val="291295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 ($)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3387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0.12188</cdr:x>
      <cdr:y>0.44784</cdr:y>
    </cdr:from>
    <cdr:to>
      <cdr:x>0.80055</cdr:x>
      <cdr:y>0.44784</cdr:y>
    </cdr:to>
    <cdr:cxnSp macro="">
      <cdr:nvCxnSpPr>
        <cdr:cNvPr id="9" name="Straight Connector 8"/>
        <cdr:cNvCxnSpPr/>
      </cdr:nvCxnSpPr>
      <cdr:spPr>
        <a:xfrm xmlns:a="http://schemas.openxmlformats.org/drawingml/2006/main">
          <a:off x="1056555" y="2817479"/>
          <a:ext cx="5883088" cy="0"/>
        </a:xfrm>
        <a:prstGeom xmlns:a="http://schemas.openxmlformats.org/drawingml/2006/main" prst="line">
          <a:avLst/>
        </a:prstGeom>
        <a:ln xmlns:a="http://schemas.openxmlformats.org/drawingml/2006/main">
          <a:prstDash val="lgDash"/>
        </a:ln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0.30748</cdr:x>
      <cdr:y>0.13613</cdr:y>
    </cdr:from>
    <cdr:to>
      <cdr:x>0.62512</cdr:x>
      <cdr:y>0.25827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2665399" y="856450"/>
          <a:ext cx="2753446" cy="768403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/>
            <a:t>An excess of supply: consumer</a:t>
          </a:r>
          <a:r>
            <a:rPr lang="en-US" sz="1400" baseline="0"/>
            <a:t> and producer behavior will change so that the price decreases.</a:t>
          </a:r>
          <a:endParaRPr lang="en-US" sz="14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0.1542</cdr:x>
      <cdr:y>0.64122</cdr:y>
    </cdr:from>
    <cdr:to>
      <cdr:x>0.80609</cdr:x>
      <cdr:y>0.64504</cdr:y>
    </cdr:to>
    <cdr:cxnSp macro="">
      <cdr:nvCxnSpPr>
        <cdr:cNvPr id="13" name="Straight Connector 12"/>
        <cdr:cNvCxnSpPr/>
      </cdr:nvCxnSpPr>
      <cdr:spPr>
        <a:xfrm xmlns:a="http://schemas.openxmlformats.org/drawingml/2006/main" flipV="1">
          <a:off x="1336702" y="4034118"/>
          <a:ext cx="5650966" cy="24012"/>
        </a:xfrm>
        <a:prstGeom xmlns:a="http://schemas.openxmlformats.org/drawingml/2006/main" prst="line">
          <a:avLst/>
        </a:prstGeom>
        <a:ln xmlns:a="http://schemas.openxmlformats.org/drawingml/2006/main">
          <a:prstDash val="lgDash"/>
        </a:ln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0.1542</cdr:x>
      <cdr:y>0.64122</cdr:y>
    </cdr:from>
    <cdr:to>
      <cdr:x>0.80609</cdr:x>
      <cdr:y>0.64504</cdr:y>
    </cdr:to>
    <cdr:cxnSp macro="">
      <cdr:nvCxnSpPr>
        <cdr:cNvPr id="13" name="Straight Connector 12"/>
        <cdr:cNvCxnSpPr/>
      </cdr:nvCxnSpPr>
      <cdr:spPr>
        <a:xfrm xmlns:a="http://schemas.openxmlformats.org/drawingml/2006/main" flipV="1">
          <a:off x="1336702" y="4034118"/>
          <a:ext cx="5650966" cy="24012"/>
        </a:xfrm>
        <a:prstGeom xmlns:a="http://schemas.openxmlformats.org/drawingml/2006/main" prst="line">
          <a:avLst/>
        </a:prstGeom>
        <a:ln xmlns:a="http://schemas.openxmlformats.org/drawingml/2006/main">
          <a:prstDash val="lgDash"/>
        </a:ln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0.31948</cdr:x>
      <cdr:y>0.13104</cdr:y>
    </cdr:from>
    <cdr:to>
      <cdr:x>0.63066</cdr:x>
      <cdr:y>0.25827</cdr:y>
    </cdr:to>
    <cdr:sp macro="" textlink="">
      <cdr:nvSpPr>
        <cdr:cNvPr id="14" name="TextBox 13"/>
        <cdr:cNvSpPr txBox="1"/>
      </cdr:nvSpPr>
      <cdr:spPr>
        <a:xfrm xmlns:a="http://schemas.openxmlformats.org/drawingml/2006/main">
          <a:off x="2769454" y="824434"/>
          <a:ext cx="2697416" cy="80042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/>
            <a:t>An excess of demand: behavior of producers and consumers will change so that the price increases.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4C1-9AB6-4DF4-8C2A-379FD77E1F4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8DD6-EC40-4EBC-84CA-C1DFAC7EF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4C1-9AB6-4DF4-8C2A-379FD77E1F4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8DD6-EC40-4EBC-84CA-C1DFAC7EF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0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4C1-9AB6-4DF4-8C2A-379FD77E1F4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8DD6-EC40-4EBC-84CA-C1DFAC7EF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9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4C1-9AB6-4DF4-8C2A-379FD77E1F4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8DD6-EC40-4EBC-84CA-C1DFAC7EF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8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4C1-9AB6-4DF4-8C2A-379FD77E1F4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8DD6-EC40-4EBC-84CA-C1DFAC7EF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5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4C1-9AB6-4DF4-8C2A-379FD77E1F4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8DD6-EC40-4EBC-84CA-C1DFAC7EF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5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4C1-9AB6-4DF4-8C2A-379FD77E1F4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8DD6-EC40-4EBC-84CA-C1DFAC7EF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0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4C1-9AB6-4DF4-8C2A-379FD77E1F4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8DD6-EC40-4EBC-84CA-C1DFAC7EF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1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4C1-9AB6-4DF4-8C2A-379FD77E1F4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8DD6-EC40-4EBC-84CA-C1DFAC7EF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2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4C1-9AB6-4DF4-8C2A-379FD77E1F4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8DD6-EC40-4EBC-84CA-C1DFAC7EF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2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4C1-9AB6-4DF4-8C2A-379FD77E1F4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8DD6-EC40-4EBC-84CA-C1DFAC7EF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7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0E4C1-9AB6-4DF4-8C2A-379FD77E1F4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08DD6-EC40-4EBC-84CA-C1DFAC7EF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3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272" y="277095"/>
            <a:ext cx="8681456" cy="63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1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272" y="277095"/>
            <a:ext cx="8681456" cy="63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0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272" y="277095"/>
            <a:ext cx="8681456" cy="63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1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50482"/>
              </p:ext>
            </p:extLst>
          </p:nvPr>
        </p:nvGraphicFramePr>
        <p:xfrm>
          <a:off x="1761725" y="283348"/>
          <a:ext cx="8668550" cy="6291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259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52542"/>
              </p:ext>
            </p:extLst>
          </p:nvPr>
        </p:nvGraphicFramePr>
        <p:xfrm>
          <a:off x="1761725" y="283348"/>
          <a:ext cx="8668550" cy="6291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529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52613"/>
              </p:ext>
            </p:extLst>
          </p:nvPr>
        </p:nvGraphicFramePr>
        <p:xfrm>
          <a:off x="1761725" y="283348"/>
          <a:ext cx="8668550" cy="6291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649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272" y="277095"/>
            <a:ext cx="8681456" cy="63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3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74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Wray</dc:creator>
  <cp:lastModifiedBy>S Wray</cp:lastModifiedBy>
  <cp:revision>3</cp:revision>
  <dcterms:created xsi:type="dcterms:W3CDTF">2016-06-20T13:58:04Z</dcterms:created>
  <dcterms:modified xsi:type="dcterms:W3CDTF">2016-06-20T14:18:51Z</dcterms:modified>
</cp:coreProperties>
</file>