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59" r:id="rId7"/>
    <p:sldId id="3070" r:id="rId8"/>
    <p:sldId id="263" r:id="rId9"/>
    <p:sldId id="264" r:id="rId10"/>
    <p:sldId id="6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p:cViewPr varScale="1">
        <p:scale>
          <a:sx n="121" d="100"/>
          <a:sy n="121" d="100"/>
        </p:scale>
        <p:origin x="384" y="91"/>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athworks.com/company/user_stories/nasa-develops-early-warning-system-for-detecting-forest-disturbances.html" TargetMode="External"/><Relationship Id="rId7" Type="http://schemas.openxmlformats.org/officeDocument/2006/relationships/hyperlink" Target="https://www.mathworks.com/videos/automated-lidar-point-cloud-annotation-for-sensor-verification-1527491006097.htm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mathworks.com/company/user_stories/cnh-develops-intelligent-filling-system-for-forage-harvesters.html" TargetMode="External"/><Relationship Id="rId5" Type="http://schemas.openxmlformats.org/officeDocument/2006/relationships/hyperlink" Target="https://www.mathworks.com/company/user_stories/beth-israel-deaconess-medical-center-improves-mri-accuracy.html" TargetMode="External"/><Relationship Id="rId4" Type="http://schemas.openxmlformats.org/officeDocument/2006/relationships/hyperlink" Target="https://www.mathworks.com/company/user_stories/flir-accelerates-development-of-thermal-imaging-fpga.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these are all user stories and that people can look on the website if they’re interested in learning how to accomplish these workflows.</a:t>
            </a:r>
          </a:p>
          <a:p>
            <a:endParaRPr lang="en-US" dirty="0"/>
          </a:p>
          <a:p>
            <a:r>
              <a:rPr lang="en-US" dirty="0"/>
              <a:t>NASA: </a:t>
            </a:r>
            <a:r>
              <a:rPr lang="en-US" dirty="0">
                <a:hlinkClick r:id="rId3"/>
              </a:rPr>
              <a:t>https://www.mathworks.com/company/user_stories/nasa-develops-early-warning-system-for-detecting-forest-disturbances.html</a:t>
            </a:r>
            <a:endParaRPr lang="en-US" dirty="0"/>
          </a:p>
          <a:p>
            <a:r>
              <a:rPr lang="en-US" dirty="0"/>
              <a:t>FLIR: </a:t>
            </a:r>
            <a:r>
              <a:rPr lang="en-US" dirty="0">
                <a:hlinkClick r:id="rId4"/>
              </a:rPr>
              <a:t>https://www.mathworks.com/company/user_stories/flir-accelerates-development-of-thermal-imaging-fpga.html</a:t>
            </a:r>
            <a:endParaRPr lang="en-US" dirty="0"/>
          </a:p>
          <a:p>
            <a:r>
              <a:rPr lang="en-US" dirty="0"/>
              <a:t>Beth Israel: </a:t>
            </a:r>
            <a:r>
              <a:rPr lang="en-US" dirty="0">
                <a:hlinkClick r:id="rId5"/>
              </a:rPr>
              <a:t>https://www.mathworks.com/company/user_stories/beth-israel-deaconess-medical-center-improves-mri-accuracy.html</a:t>
            </a:r>
            <a:r>
              <a:rPr lang="en-US" dirty="0"/>
              <a:t> </a:t>
            </a:r>
          </a:p>
          <a:p>
            <a:r>
              <a:rPr lang="en-US" dirty="0"/>
              <a:t>CNH: </a:t>
            </a:r>
            <a:r>
              <a:rPr lang="en-US" dirty="0">
                <a:hlinkClick r:id="rId6"/>
              </a:rPr>
              <a:t>https://www.mathworks.com/company/user_stories/cnh-develops-intelligent-filling-system-for-forage-harvesters.html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Veoneer</a:t>
            </a:r>
            <a:r>
              <a:rPr lang="en-US" dirty="0"/>
              <a:t>: </a:t>
            </a:r>
            <a:r>
              <a:rPr lang="en-US" dirty="0">
                <a:hlinkClick r:id="rId7"/>
              </a:rPr>
              <a:t>https://www.mathworks.com/videos/automated-lidar-point-cloud-annotation-for-sensor-verification-1527491006097.html</a:t>
            </a:r>
            <a:endParaRPr lang="en-US"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423772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often ask what is the difference between IP and CV toolbox. This will clarify the functionality contained within the toolboxes.</a:t>
            </a:r>
          </a:p>
        </p:txBody>
      </p:sp>
      <p:sp>
        <p:nvSpPr>
          <p:cNvPr id="4" name="Slide Number Placeholder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348561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Talk about general ease of use of MATLAB (easy syntax, great documentation examples apps to accelerate the process, access to technical support). </a:t>
            </a:r>
          </a:p>
          <a:p>
            <a:pPr marL="228600" indent="-228600">
              <a:buAutoNum type="arabicPeriod"/>
            </a:pPr>
            <a:r>
              <a:rPr lang="en-US" dirty="0"/>
              <a:t>Apps – visual and interactive algorithm development + function generation = ability to rapidly prototype. Productivity boost! </a:t>
            </a:r>
          </a:p>
          <a:p>
            <a:pPr marL="228600" indent="-228600">
              <a:buAutoNum type="arabicPeriod"/>
            </a:pPr>
            <a:r>
              <a:rPr lang="en-US" dirty="0"/>
              <a:t>Code generation – save time by generating embedded code from MATLAB code (standard coder product messaging)</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291428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Access and Explore data – files, hardware, software</a:t>
            </a:r>
          </a:p>
          <a:p>
            <a:pPr marL="228600" indent="-228600">
              <a:buAutoNum type="arabicPeriod"/>
            </a:pPr>
            <a:r>
              <a:rPr lang="en-US" dirty="0"/>
              <a:t>Explore and Discover – this is the part we will focus on today. We iterate on these steps to get the results we want, then look to scale and automate our analysis.</a:t>
            </a:r>
          </a:p>
          <a:p>
            <a:pPr marL="228600" indent="-228600">
              <a:buAutoNum type="arabicPeriod"/>
            </a:pPr>
            <a:r>
              <a:rPr lang="en-US" dirty="0"/>
              <a:t>After building applications and algorithms, you can deploy them to embedded devices, scale them up to the cloud or generate documents and reports.</a:t>
            </a:r>
          </a:p>
        </p:txBody>
      </p:sp>
      <p:sp>
        <p:nvSpPr>
          <p:cNvPr id="4" name="Slide Number Placeholder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361037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IPCV ships with many apps that accelerate workflow. They provide interactive tools for tweaking parameters and visualizing results. When you are finished developing an algorithm, you can export your results or generate a function to scale your algorithm to a larger dataset</a:t>
            </a:r>
          </a:p>
        </p:txBody>
      </p:sp>
      <p:sp>
        <p:nvSpPr>
          <p:cNvPr id="4" name="Slide Number Placeholder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1525725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gif"/><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Presentation Title</a:t>
            </a:r>
            <a:endParaRPr lang="en-US" dirty="0"/>
          </a:p>
        </p:txBody>
      </p:sp>
      <p:sp>
        <p:nvSpPr>
          <p:cNvPr id="3" name="Subtitle 2"/>
          <p:cNvSpPr>
            <a:spLocks noGrp="1"/>
          </p:cNvSpPr>
          <p:nvPr>
            <p:ph type="subTitle" idx="1"/>
          </p:nvPr>
        </p:nvSpPr>
        <p:spPr/>
        <p:txBody>
          <a:bodyPr/>
          <a:lstStyle/>
          <a:p>
            <a:r>
              <a:rPr lang="en-US" dirty="0"/>
              <a:t>By Author</a:t>
            </a:r>
          </a:p>
          <a:p>
            <a:r>
              <a:rPr lang="en-US" dirty="0"/>
              <a:t>Date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1652-2124-48FD-90F1-803AE6019E05}"/>
              </a:ext>
            </a:extLst>
          </p:cNvPr>
          <p:cNvSpPr>
            <a:spLocks noGrp="1"/>
          </p:cNvSpPr>
          <p:nvPr>
            <p:ph type="title"/>
          </p:nvPr>
        </p:nvSpPr>
        <p:spPr>
          <a:xfrm>
            <a:off x="573323" y="1371600"/>
            <a:ext cx="3328481" cy="990600"/>
          </a:xfrm>
        </p:spPr>
        <p:txBody>
          <a:bodyPr/>
          <a:lstStyle/>
          <a:p>
            <a:pPr algn="ctr"/>
            <a:r>
              <a:rPr lang="en-US" sz="3200" b="1" dirty="0"/>
              <a:t>IPCV</a:t>
            </a:r>
            <a:br>
              <a:rPr lang="en-US" sz="3200" b="1" dirty="0"/>
            </a:br>
            <a:r>
              <a:rPr lang="en-US" sz="3200" b="1" dirty="0"/>
              <a:t>Applications</a:t>
            </a:r>
          </a:p>
        </p:txBody>
      </p:sp>
      <p:grpSp>
        <p:nvGrpSpPr>
          <p:cNvPr id="5" name="Group 4">
            <a:extLst>
              <a:ext uri="{FF2B5EF4-FFF2-40B4-BE49-F238E27FC236}">
                <a16:creationId xmlns:a16="http://schemas.microsoft.com/office/drawing/2014/main" id="{7D0AC818-ADEA-4DD5-8E14-A8B5AA38BBB7}"/>
              </a:ext>
            </a:extLst>
          </p:cNvPr>
          <p:cNvGrpSpPr/>
          <p:nvPr/>
        </p:nvGrpSpPr>
        <p:grpSpPr>
          <a:xfrm>
            <a:off x="4357181" y="626266"/>
            <a:ext cx="3453319" cy="2805977"/>
            <a:chOff x="610505" y="2133600"/>
            <a:chExt cx="3453319" cy="2805977"/>
          </a:xfrm>
        </p:grpSpPr>
        <p:pic>
          <p:nvPicPr>
            <p:cNvPr id="1026" name="Picture 2" descr="U.S. Forest Change Assessment Viewer map showing damage to the Asheville, North Carolina watershed following a 2012 hail storm.">
              <a:extLst>
                <a:ext uri="{FF2B5EF4-FFF2-40B4-BE49-F238E27FC236}">
                  <a16:creationId xmlns:a16="http://schemas.microsoft.com/office/drawing/2014/main" id="{FAA38C8E-339B-4DF4-ABD4-DD5A66C31B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2" r="794" b="9778"/>
            <a:stretch/>
          </p:blipFill>
          <p:spPr bwMode="auto">
            <a:xfrm>
              <a:off x="622665" y="2133600"/>
              <a:ext cx="3429000" cy="22860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CE557F-622E-467C-AFB9-C9EF2ABF76C7}"/>
                </a:ext>
              </a:extLst>
            </p:cNvPr>
            <p:cNvSpPr txBox="1"/>
            <p:nvPr/>
          </p:nvSpPr>
          <p:spPr>
            <a:xfrm>
              <a:off x="610505" y="4416357"/>
              <a:ext cx="3453319" cy="523220"/>
            </a:xfrm>
            <a:prstGeom prst="rect">
              <a:avLst/>
            </a:prstGeom>
            <a:solidFill>
              <a:schemeClr val="bg1"/>
            </a:solidFill>
            <a:ln w="19050">
              <a:solidFill>
                <a:schemeClr val="tx1"/>
              </a:solidFill>
            </a:ln>
          </p:spPr>
          <p:txBody>
            <a:bodyPr wrap="square" rtlCol="0">
              <a:spAutoFit/>
            </a:bodyPr>
            <a:lstStyle/>
            <a:p>
              <a:pPr algn="ctr"/>
              <a:r>
                <a:rPr lang="en-US" sz="1400" b="1" dirty="0">
                  <a:solidFill>
                    <a:schemeClr val="tx2"/>
                  </a:solidFill>
                  <a:latin typeface="Arial" pitchFamily="34" charset="0"/>
                  <a:cs typeface="Arial" pitchFamily="34" charset="0"/>
                </a:rPr>
                <a:t>NASA Develops Warning System for Detecting Forest Disturbances</a:t>
              </a:r>
            </a:p>
          </p:txBody>
        </p:sp>
      </p:grpSp>
      <p:grpSp>
        <p:nvGrpSpPr>
          <p:cNvPr id="6" name="Group 5">
            <a:extLst>
              <a:ext uri="{FF2B5EF4-FFF2-40B4-BE49-F238E27FC236}">
                <a16:creationId xmlns:a16="http://schemas.microsoft.com/office/drawing/2014/main" id="{6BF93AF0-6F1A-4577-83DC-B33356F1A149}"/>
              </a:ext>
            </a:extLst>
          </p:cNvPr>
          <p:cNvGrpSpPr/>
          <p:nvPr/>
        </p:nvGrpSpPr>
        <p:grpSpPr>
          <a:xfrm>
            <a:off x="4372178" y="3665059"/>
            <a:ext cx="3447644" cy="2813917"/>
            <a:chOff x="4257878" y="381000"/>
            <a:chExt cx="3447644" cy="2813917"/>
          </a:xfrm>
        </p:grpSpPr>
        <p:pic>
          <p:nvPicPr>
            <p:cNvPr id="1028" name="Picture 4" descr="https://www.mathworks.com/content/mathworks/www/en/company/user_stories/flir-accelerates-development-of-thermal-imaging-fpga/jcr:content/imageEnhancedParsys/image.adapt.full.high.jpg/1469941214615.jpg">
              <a:extLst>
                <a:ext uri="{FF2B5EF4-FFF2-40B4-BE49-F238E27FC236}">
                  <a16:creationId xmlns:a16="http://schemas.microsoft.com/office/drawing/2014/main" id="{AB643612-80E2-4D64-A803-DADD80D642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95" r="7695"/>
            <a:stretch/>
          </p:blipFill>
          <p:spPr bwMode="auto">
            <a:xfrm>
              <a:off x="4267200" y="381000"/>
              <a:ext cx="3429000" cy="22860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8B37E7A-3F60-429E-8FC1-60672FB7D785}"/>
                </a:ext>
              </a:extLst>
            </p:cNvPr>
            <p:cNvSpPr txBox="1"/>
            <p:nvPr/>
          </p:nvSpPr>
          <p:spPr>
            <a:xfrm>
              <a:off x="4257878" y="2671697"/>
              <a:ext cx="3447644" cy="523220"/>
            </a:xfrm>
            <a:prstGeom prst="rect">
              <a:avLst/>
            </a:prstGeom>
            <a:solidFill>
              <a:schemeClr val="bg1"/>
            </a:solidFill>
            <a:ln w="19050">
              <a:solidFill>
                <a:schemeClr val="tx1"/>
              </a:solidFill>
            </a:ln>
          </p:spPr>
          <p:txBody>
            <a:bodyPr wrap="square" rtlCol="0">
              <a:spAutoFit/>
            </a:bodyPr>
            <a:lstStyle/>
            <a:p>
              <a:pPr algn="ctr"/>
              <a:r>
                <a:rPr lang="en-US" sz="1400" b="1" dirty="0">
                  <a:solidFill>
                    <a:schemeClr val="tx2"/>
                  </a:solidFill>
                  <a:latin typeface="Arial" pitchFamily="34" charset="0"/>
                  <a:cs typeface="Arial" pitchFamily="34" charset="0"/>
                </a:rPr>
                <a:t>FLIR Accelerates Development of Thermal Imaging FPGA</a:t>
              </a:r>
            </a:p>
          </p:txBody>
        </p:sp>
      </p:grpSp>
      <p:grpSp>
        <p:nvGrpSpPr>
          <p:cNvPr id="7" name="Group 6">
            <a:extLst>
              <a:ext uri="{FF2B5EF4-FFF2-40B4-BE49-F238E27FC236}">
                <a16:creationId xmlns:a16="http://schemas.microsoft.com/office/drawing/2014/main" id="{8BAD60C0-6AB4-431E-A657-80AED6406F8C}"/>
              </a:ext>
            </a:extLst>
          </p:cNvPr>
          <p:cNvGrpSpPr/>
          <p:nvPr/>
        </p:nvGrpSpPr>
        <p:grpSpPr>
          <a:xfrm>
            <a:off x="8215616" y="611840"/>
            <a:ext cx="3453319" cy="2817160"/>
            <a:chOff x="8217440" y="377757"/>
            <a:chExt cx="3453319" cy="2817160"/>
          </a:xfrm>
        </p:grpSpPr>
        <p:pic>
          <p:nvPicPr>
            <p:cNvPr id="1030" name="Picture 6" descr="https://www.mathworks.com/content/mathworks/www/en/company/user_stories/beth-israel-deaconess-medical-center-improves-mri-accuracy/jcr:content/imageEnhancedParsys/image.adapt.full.high.jpg/1469941256778.jpg">
              <a:extLst>
                <a:ext uri="{FF2B5EF4-FFF2-40B4-BE49-F238E27FC236}">
                  <a16:creationId xmlns:a16="http://schemas.microsoft.com/office/drawing/2014/main" id="{EE8682C6-0326-47AF-A187-0B0FA345D1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13" r="7813"/>
            <a:stretch/>
          </p:blipFill>
          <p:spPr bwMode="auto">
            <a:xfrm>
              <a:off x="8229600" y="377757"/>
              <a:ext cx="3429000" cy="22860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C080602-C6F0-412D-B7CA-9C53A57973D0}"/>
                </a:ext>
              </a:extLst>
            </p:cNvPr>
            <p:cNvSpPr txBox="1"/>
            <p:nvPr/>
          </p:nvSpPr>
          <p:spPr>
            <a:xfrm>
              <a:off x="8217440" y="2671697"/>
              <a:ext cx="3453319" cy="523220"/>
            </a:xfrm>
            <a:prstGeom prst="rect">
              <a:avLst/>
            </a:prstGeom>
            <a:solidFill>
              <a:schemeClr val="bg1"/>
            </a:solidFill>
            <a:ln w="19050">
              <a:solidFill>
                <a:schemeClr val="tx1"/>
              </a:solidFill>
            </a:ln>
          </p:spPr>
          <p:txBody>
            <a:bodyPr wrap="square" rtlCol="0">
              <a:spAutoFit/>
            </a:bodyPr>
            <a:lstStyle/>
            <a:p>
              <a:pPr algn="ctr"/>
              <a:r>
                <a:rPr lang="en-US" sz="1400" b="1" dirty="0">
                  <a:solidFill>
                    <a:schemeClr val="tx2"/>
                  </a:solidFill>
                  <a:latin typeface="Arial" pitchFamily="34" charset="0"/>
                  <a:cs typeface="Arial" pitchFamily="34" charset="0"/>
                </a:rPr>
                <a:t>Beth Israel Medical Center Improves MRI Accuracy</a:t>
              </a:r>
            </a:p>
          </p:txBody>
        </p:sp>
      </p:grpSp>
      <p:grpSp>
        <p:nvGrpSpPr>
          <p:cNvPr id="9" name="Group 8">
            <a:extLst>
              <a:ext uri="{FF2B5EF4-FFF2-40B4-BE49-F238E27FC236}">
                <a16:creationId xmlns:a16="http://schemas.microsoft.com/office/drawing/2014/main" id="{021425A7-96E8-42EC-A067-3A8D5ABD394A}"/>
              </a:ext>
            </a:extLst>
          </p:cNvPr>
          <p:cNvGrpSpPr/>
          <p:nvPr/>
        </p:nvGrpSpPr>
        <p:grpSpPr>
          <a:xfrm>
            <a:off x="510906" y="3663084"/>
            <a:ext cx="3447644" cy="2809220"/>
            <a:chOff x="381001" y="3640887"/>
            <a:chExt cx="3447644" cy="2809220"/>
          </a:xfrm>
        </p:grpSpPr>
        <p:pic>
          <p:nvPicPr>
            <p:cNvPr id="1032" name="Picture 8" descr="https://www.mathworks.com/content/mathworks/www/en/company/user_stories/cnh-develops-intelligent-filling-system-for-forage-harvesters/jcr:content/imageEnhancedParsys/image.adapt.full.high.jpg/1471008091123.jpg">
              <a:extLst>
                <a:ext uri="{FF2B5EF4-FFF2-40B4-BE49-F238E27FC236}">
                  <a16:creationId xmlns:a16="http://schemas.microsoft.com/office/drawing/2014/main" id="{B2F61CC1-00CA-4B85-9997-3B5CA2A70A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813" r="7813"/>
            <a:stretch/>
          </p:blipFill>
          <p:spPr bwMode="auto">
            <a:xfrm>
              <a:off x="393159" y="3640887"/>
              <a:ext cx="3429000" cy="22860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F696A95-8AC1-4BBF-9923-5CD8908A1116}"/>
                </a:ext>
              </a:extLst>
            </p:cNvPr>
            <p:cNvSpPr txBox="1"/>
            <p:nvPr/>
          </p:nvSpPr>
          <p:spPr>
            <a:xfrm>
              <a:off x="381001" y="5926887"/>
              <a:ext cx="3447644" cy="523220"/>
            </a:xfrm>
            <a:prstGeom prst="rect">
              <a:avLst/>
            </a:prstGeom>
            <a:solidFill>
              <a:schemeClr val="bg1"/>
            </a:solidFill>
            <a:ln w="19050">
              <a:solidFill>
                <a:schemeClr val="tx1"/>
              </a:solidFill>
            </a:ln>
          </p:spPr>
          <p:txBody>
            <a:bodyPr wrap="square" rtlCol="0">
              <a:spAutoFit/>
            </a:bodyPr>
            <a:lstStyle/>
            <a:p>
              <a:pPr algn="ctr"/>
              <a:r>
                <a:rPr lang="en-US" sz="1400" b="1" dirty="0">
                  <a:solidFill>
                    <a:schemeClr val="tx2"/>
                  </a:solidFill>
                  <a:latin typeface="Arial" pitchFamily="34" charset="0"/>
                  <a:cs typeface="Arial" pitchFamily="34" charset="0"/>
                </a:rPr>
                <a:t>CNH Develops Intelligent Filling System for Forage Harvesters</a:t>
              </a:r>
            </a:p>
          </p:txBody>
        </p:sp>
      </p:grpSp>
      <p:grpSp>
        <p:nvGrpSpPr>
          <p:cNvPr id="10" name="Group 9">
            <a:extLst>
              <a:ext uri="{FF2B5EF4-FFF2-40B4-BE49-F238E27FC236}">
                <a16:creationId xmlns:a16="http://schemas.microsoft.com/office/drawing/2014/main" id="{DEC75617-F7FE-40DB-A346-7603A904CB09}"/>
              </a:ext>
            </a:extLst>
          </p:cNvPr>
          <p:cNvGrpSpPr/>
          <p:nvPr/>
        </p:nvGrpSpPr>
        <p:grpSpPr>
          <a:xfrm>
            <a:off x="8222911" y="3663084"/>
            <a:ext cx="3442376" cy="2815892"/>
            <a:chOff x="4253824" y="3640886"/>
            <a:chExt cx="3442376" cy="2815892"/>
          </a:xfrm>
        </p:grpSpPr>
        <p:sp>
          <p:nvSpPr>
            <p:cNvPr id="17" name="TextBox 16">
              <a:extLst>
                <a:ext uri="{FF2B5EF4-FFF2-40B4-BE49-F238E27FC236}">
                  <a16:creationId xmlns:a16="http://schemas.microsoft.com/office/drawing/2014/main" id="{720752AD-18E4-4B71-A118-693C663F34AB}"/>
                </a:ext>
              </a:extLst>
            </p:cNvPr>
            <p:cNvSpPr txBox="1"/>
            <p:nvPr/>
          </p:nvSpPr>
          <p:spPr>
            <a:xfrm>
              <a:off x="4253824" y="5933558"/>
              <a:ext cx="3442376" cy="523220"/>
            </a:xfrm>
            <a:prstGeom prst="rect">
              <a:avLst/>
            </a:prstGeom>
            <a:solidFill>
              <a:schemeClr val="bg1"/>
            </a:solidFill>
            <a:ln w="19050">
              <a:solidFill>
                <a:schemeClr val="tx1"/>
              </a:solidFill>
            </a:ln>
          </p:spPr>
          <p:txBody>
            <a:bodyPr wrap="square" rtlCol="0">
              <a:spAutoFit/>
            </a:bodyPr>
            <a:lstStyle/>
            <a:p>
              <a:pPr algn="ctr"/>
              <a:r>
                <a:rPr lang="en-US" sz="1400" b="1" dirty="0" err="1">
                  <a:solidFill>
                    <a:schemeClr val="tx2"/>
                  </a:solidFill>
                  <a:latin typeface="Arial" pitchFamily="34" charset="0"/>
                  <a:cs typeface="Arial" pitchFamily="34" charset="0"/>
                </a:rPr>
                <a:t>Veoneer</a:t>
              </a:r>
              <a:r>
                <a:rPr lang="en-US" sz="1400" b="1" dirty="0">
                  <a:solidFill>
                    <a:schemeClr val="tx2"/>
                  </a:solidFill>
                  <a:latin typeface="Arial" pitchFamily="34" charset="0"/>
                  <a:cs typeface="Arial" pitchFamily="34" charset="0"/>
                </a:rPr>
                <a:t> (Autoliv) Builds Radar Sensor using LiDAR-Based Verification</a:t>
              </a:r>
            </a:p>
          </p:txBody>
        </p:sp>
        <p:pic>
          <p:nvPicPr>
            <p:cNvPr id="19" name="Picture 18">
              <a:extLst>
                <a:ext uri="{FF2B5EF4-FFF2-40B4-BE49-F238E27FC236}">
                  <a16:creationId xmlns:a16="http://schemas.microsoft.com/office/drawing/2014/main" id="{3035F7E9-95E2-4398-85BA-AF91B3292725}"/>
                </a:ext>
              </a:extLst>
            </p:cNvPr>
            <p:cNvPicPr>
              <a:picLocks noChangeAspect="1"/>
            </p:cNvPicPr>
            <p:nvPr/>
          </p:nvPicPr>
          <p:blipFill rotWithShape="1">
            <a:blip r:embed="rId7"/>
            <a:srcRect l="43600" t="11811" r="1264" b="22842"/>
            <a:stretch/>
          </p:blipFill>
          <p:spPr>
            <a:xfrm>
              <a:off x="4258689" y="3640886"/>
              <a:ext cx="3429000" cy="2286000"/>
            </a:xfrm>
            <a:prstGeom prst="rect">
              <a:avLst/>
            </a:prstGeom>
            <a:ln w="19050">
              <a:solidFill>
                <a:schemeClr val="tx1"/>
              </a:solidFill>
            </a:ln>
          </p:spPr>
        </p:pic>
      </p:grpSp>
    </p:spTree>
    <p:extLst>
      <p:ext uri="{BB962C8B-B14F-4D97-AF65-F5344CB8AC3E}">
        <p14:creationId xmlns:p14="http://schemas.microsoft.com/office/powerpoint/2010/main" val="262424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F928-01E0-4961-A002-61A0E28A4D89}"/>
              </a:ext>
            </a:extLst>
          </p:cNvPr>
          <p:cNvSpPr>
            <a:spLocks noGrp="1"/>
          </p:cNvSpPr>
          <p:nvPr>
            <p:ph type="title"/>
          </p:nvPr>
        </p:nvSpPr>
        <p:spPr/>
        <p:txBody>
          <a:bodyPr/>
          <a:lstStyle/>
          <a:p>
            <a:r>
              <a:rPr lang="en-US" sz="3600" dirty="0"/>
              <a:t>Image Processing </a:t>
            </a:r>
            <a:r>
              <a:rPr lang="en-US" sz="3600" dirty="0">
                <a:solidFill>
                  <a:schemeClr val="tx1"/>
                </a:solidFill>
              </a:rPr>
              <a:t>&amp;</a:t>
            </a:r>
            <a:r>
              <a:rPr lang="en-US" sz="3600" dirty="0"/>
              <a:t> </a:t>
            </a:r>
            <a:r>
              <a:rPr lang="en-US" sz="3600" dirty="0">
                <a:solidFill>
                  <a:schemeClr val="accent4"/>
                </a:solidFill>
              </a:rPr>
              <a:t>Computer Vision</a:t>
            </a:r>
          </a:p>
        </p:txBody>
      </p:sp>
      <p:sp>
        <p:nvSpPr>
          <p:cNvPr id="6" name="Content Placeholder 2">
            <a:extLst>
              <a:ext uri="{FF2B5EF4-FFF2-40B4-BE49-F238E27FC236}">
                <a16:creationId xmlns:a16="http://schemas.microsoft.com/office/drawing/2014/main" id="{2FBD40EC-FEB2-42CC-B8A7-00910819B850}"/>
              </a:ext>
            </a:extLst>
          </p:cNvPr>
          <p:cNvSpPr txBox="1">
            <a:spLocks/>
          </p:cNvSpPr>
          <p:nvPr/>
        </p:nvSpPr>
        <p:spPr>
          <a:xfrm>
            <a:off x="6172200" y="3514928"/>
            <a:ext cx="3886200" cy="826445"/>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Feature Detection and Extraction</a:t>
            </a:r>
          </a:p>
        </p:txBody>
      </p:sp>
      <p:sp>
        <p:nvSpPr>
          <p:cNvPr id="7" name="Content Placeholder 2">
            <a:extLst>
              <a:ext uri="{FF2B5EF4-FFF2-40B4-BE49-F238E27FC236}">
                <a16:creationId xmlns:a16="http://schemas.microsoft.com/office/drawing/2014/main" id="{782D3CBB-3EA7-4668-8149-70C8E994000D}"/>
              </a:ext>
            </a:extLst>
          </p:cNvPr>
          <p:cNvSpPr txBox="1">
            <a:spLocks/>
          </p:cNvSpPr>
          <p:nvPr/>
        </p:nvSpPr>
        <p:spPr>
          <a:xfrm>
            <a:off x="2033081" y="1577102"/>
            <a:ext cx="3886200" cy="82644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Import, Display, and Exploration</a:t>
            </a:r>
          </a:p>
        </p:txBody>
      </p:sp>
      <p:sp>
        <p:nvSpPr>
          <p:cNvPr id="8" name="Content Placeholder 2">
            <a:extLst>
              <a:ext uri="{FF2B5EF4-FFF2-40B4-BE49-F238E27FC236}">
                <a16:creationId xmlns:a16="http://schemas.microsoft.com/office/drawing/2014/main" id="{9376F9F1-7EAE-43A2-A1B8-6EBB12F46AA4}"/>
              </a:ext>
            </a:extLst>
          </p:cNvPr>
          <p:cNvSpPr txBox="1">
            <a:spLocks/>
          </p:cNvSpPr>
          <p:nvPr/>
        </p:nvSpPr>
        <p:spPr>
          <a:xfrm>
            <a:off x="2033081" y="2538919"/>
            <a:ext cx="3886200" cy="82685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Geometric Transform and Image Registration</a:t>
            </a:r>
          </a:p>
        </p:txBody>
      </p:sp>
      <p:sp>
        <p:nvSpPr>
          <p:cNvPr id="9" name="Content Placeholder 2">
            <a:extLst>
              <a:ext uri="{FF2B5EF4-FFF2-40B4-BE49-F238E27FC236}">
                <a16:creationId xmlns:a16="http://schemas.microsoft.com/office/drawing/2014/main" id="{7F891620-B61F-4BCF-8783-24DB347A343F}"/>
              </a:ext>
            </a:extLst>
          </p:cNvPr>
          <p:cNvSpPr txBox="1">
            <a:spLocks/>
          </p:cNvSpPr>
          <p:nvPr/>
        </p:nvSpPr>
        <p:spPr>
          <a:xfrm>
            <a:off x="2033081" y="3538438"/>
            <a:ext cx="3886200" cy="80415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Image Filtering and Enhancement</a:t>
            </a:r>
          </a:p>
        </p:txBody>
      </p:sp>
      <p:sp>
        <p:nvSpPr>
          <p:cNvPr id="10" name="Content Placeholder 2">
            <a:extLst>
              <a:ext uri="{FF2B5EF4-FFF2-40B4-BE49-F238E27FC236}">
                <a16:creationId xmlns:a16="http://schemas.microsoft.com/office/drawing/2014/main" id="{19F08203-8D39-4B74-9D32-EAECA7457EE5}"/>
              </a:ext>
            </a:extLst>
          </p:cNvPr>
          <p:cNvSpPr txBox="1">
            <a:spLocks/>
          </p:cNvSpPr>
          <p:nvPr/>
        </p:nvSpPr>
        <p:spPr>
          <a:xfrm>
            <a:off x="2033081" y="4515257"/>
            <a:ext cx="3886200" cy="82198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Image Segmentation and Analysis</a:t>
            </a:r>
          </a:p>
          <a:p>
            <a:pPr marL="0" indent="0">
              <a:buNone/>
            </a:pPr>
            <a:endParaRPr lang="en-US" dirty="0"/>
          </a:p>
        </p:txBody>
      </p:sp>
      <p:sp>
        <p:nvSpPr>
          <p:cNvPr id="11" name="Content Placeholder 2">
            <a:extLst>
              <a:ext uri="{FF2B5EF4-FFF2-40B4-BE49-F238E27FC236}">
                <a16:creationId xmlns:a16="http://schemas.microsoft.com/office/drawing/2014/main" id="{4187BDB9-8A25-4460-979F-C546474A2AAA}"/>
              </a:ext>
            </a:extLst>
          </p:cNvPr>
          <p:cNvSpPr txBox="1">
            <a:spLocks/>
          </p:cNvSpPr>
          <p:nvPr/>
        </p:nvSpPr>
        <p:spPr>
          <a:xfrm>
            <a:off x="2033081" y="5509910"/>
            <a:ext cx="3886200" cy="5098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3D Volumetric Processing</a:t>
            </a:r>
          </a:p>
          <a:p>
            <a:pPr algn="ctr"/>
            <a:endParaRPr lang="en-US" dirty="0"/>
          </a:p>
        </p:txBody>
      </p:sp>
      <p:sp>
        <p:nvSpPr>
          <p:cNvPr id="14" name="Content Placeholder 2">
            <a:extLst>
              <a:ext uri="{FF2B5EF4-FFF2-40B4-BE49-F238E27FC236}">
                <a16:creationId xmlns:a16="http://schemas.microsoft.com/office/drawing/2014/main" id="{1C444D69-EAE3-4046-A919-DB09D28FD1D2}"/>
              </a:ext>
            </a:extLst>
          </p:cNvPr>
          <p:cNvSpPr txBox="1">
            <a:spLocks/>
          </p:cNvSpPr>
          <p:nvPr/>
        </p:nvSpPr>
        <p:spPr>
          <a:xfrm>
            <a:off x="6172200" y="1577101"/>
            <a:ext cx="3886200" cy="82644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Camera Calibration and 3D-Vision</a:t>
            </a:r>
          </a:p>
        </p:txBody>
      </p:sp>
      <p:sp>
        <p:nvSpPr>
          <p:cNvPr id="15" name="Content Placeholder 2">
            <a:extLst>
              <a:ext uri="{FF2B5EF4-FFF2-40B4-BE49-F238E27FC236}">
                <a16:creationId xmlns:a16="http://schemas.microsoft.com/office/drawing/2014/main" id="{CA87516E-6982-43C2-82A9-289EA41BC2A7}"/>
              </a:ext>
            </a:extLst>
          </p:cNvPr>
          <p:cNvSpPr txBox="1">
            <a:spLocks/>
          </p:cNvSpPr>
          <p:nvPr/>
        </p:nvSpPr>
        <p:spPr>
          <a:xfrm>
            <a:off x="6172200" y="4503501"/>
            <a:ext cx="3886200" cy="82644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LiDAR and Point Cloud Processing</a:t>
            </a:r>
          </a:p>
        </p:txBody>
      </p:sp>
      <p:sp>
        <p:nvSpPr>
          <p:cNvPr id="16" name="Content Placeholder 2">
            <a:extLst>
              <a:ext uri="{FF2B5EF4-FFF2-40B4-BE49-F238E27FC236}">
                <a16:creationId xmlns:a16="http://schemas.microsoft.com/office/drawing/2014/main" id="{2EC9CF89-A184-4367-AFF7-397B90A8D929}"/>
              </a:ext>
            </a:extLst>
          </p:cNvPr>
          <p:cNvSpPr txBox="1">
            <a:spLocks/>
          </p:cNvSpPr>
          <p:nvPr/>
        </p:nvSpPr>
        <p:spPr>
          <a:xfrm>
            <a:off x="6172200" y="2526355"/>
            <a:ext cx="3886200" cy="826445"/>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Tracking and Motion Estimation</a:t>
            </a:r>
          </a:p>
        </p:txBody>
      </p:sp>
      <p:sp>
        <p:nvSpPr>
          <p:cNvPr id="17" name="Content Placeholder 2">
            <a:extLst>
              <a:ext uri="{FF2B5EF4-FFF2-40B4-BE49-F238E27FC236}">
                <a16:creationId xmlns:a16="http://schemas.microsoft.com/office/drawing/2014/main" id="{11BB6744-277A-41F5-BFE8-203C23F85A99}"/>
              </a:ext>
            </a:extLst>
          </p:cNvPr>
          <p:cNvSpPr txBox="1">
            <a:spLocks/>
          </p:cNvSpPr>
          <p:nvPr/>
        </p:nvSpPr>
        <p:spPr>
          <a:xfrm>
            <a:off x="6172200" y="5492075"/>
            <a:ext cx="3886200" cy="50989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Deep Learning</a:t>
            </a:r>
          </a:p>
        </p:txBody>
      </p:sp>
    </p:spTree>
    <p:extLst>
      <p:ext uri="{BB962C8B-B14F-4D97-AF65-F5344CB8AC3E}">
        <p14:creationId xmlns:p14="http://schemas.microsoft.com/office/powerpoint/2010/main" val="82154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3477-A854-44C4-96F8-E378D11B9006}"/>
              </a:ext>
            </a:extLst>
          </p:cNvPr>
          <p:cNvSpPr>
            <a:spLocks noGrp="1"/>
          </p:cNvSpPr>
          <p:nvPr>
            <p:ph type="title"/>
          </p:nvPr>
        </p:nvSpPr>
        <p:spPr/>
        <p:txBody>
          <a:bodyPr/>
          <a:lstStyle/>
          <a:p>
            <a:r>
              <a:rPr lang="en-US" dirty="0"/>
              <a:t>Why Use MATLAB?</a:t>
            </a:r>
          </a:p>
        </p:txBody>
      </p:sp>
      <p:sp>
        <p:nvSpPr>
          <p:cNvPr id="5" name="Content Placeholder 2">
            <a:extLst>
              <a:ext uri="{FF2B5EF4-FFF2-40B4-BE49-F238E27FC236}">
                <a16:creationId xmlns:a16="http://schemas.microsoft.com/office/drawing/2014/main" id="{530F4E3D-58CE-4813-B439-CC038270B64D}"/>
              </a:ext>
            </a:extLst>
          </p:cNvPr>
          <p:cNvSpPr txBox="1">
            <a:spLocks/>
          </p:cNvSpPr>
          <p:nvPr/>
        </p:nvSpPr>
        <p:spPr>
          <a:xfrm>
            <a:off x="205902" y="1447800"/>
            <a:ext cx="3733800" cy="838200"/>
          </a:xfrm>
          <a:prstGeom prst="rect">
            <a:avLst/>
          </a:prstGeom>
          <a:ln w="28575"/>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Ease of Use and Thorough Documentation</a:t>
            </a:r>
          </a:p>
        </p:txBody>
      </p:sp>
      <p:sp>
        <p:nvSpPr>
          <p:cNvPr id="6" name="Content Placeholder 2">
            <a:extLst>
              <a:ext uri="{FF2B5EF4-FFF2-40B4-BE49-F238E27FC236}">
                <a16:creationId xmlns:a16="http://schemas.microsoft.com/office/drawing/2014/main" id="{0D99C86F-80E0-4333-A299-EE329B3EE979}"/>
              </a:ext>
            </a:extLst>
          </p:cNvPr>
          <p:cNvSpPr txBox="1">
            <a:spLocks/>
          </p:cNvSpPr>
          <p:nvPr/>
        </p:nvSpPr>
        <p:spPr>
          <a:xfrm>
            <a:off x="4229100" y="1447800"/>
            <a:ext cx="3733800" cy="838200"/>
          </a:xfrm>
          <a:prstGeom prst="rect">
            <a:avLst/>
          </a:prstGeom>
          <a:ln w="28575"/>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Rapid Prototyping and Algorithm Development</a:t>
            </a:r>
          </a:p>
        </p:txBody>
      </p:sp>
      <p:sp>
        <p:nvSpPr>
          <p:cNvPr id="8" name="Content Placeholder 2">
            <a:extLst>
              <a:ext uri="{FF2B5EF4-FFF2-40B4-BE49-F238E27FC236}">
                <a16:creationId xmlns:a16="http://schemas.microsoft.com/office/drawing/2014/main" id="{05FC7E64-6ABC-4337-B3E7-C20E08928B59}"/>
              </a:ext>
            </a:extLst>
          </p:cNvPr>
          <p:cNvSpPr txBox="1">
            <a:spLocks/>
          </p:cNvSpPr>
          <p:nvPr/>
        </p:nvSpPr>
        <p:spPr>
          <a:xfrm>
            <a:off x="8252298" y="1447800"/>
            <a:ext cx="3733800" cy="838200"/>
          </a:xfrm>
          <a:prstGeom prst="rect">
            <a:avLst/>
          </a:prstGeom>
          <a:ln w="28575"/>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dk1"/>
                </a:solidFill>
                <a:latin typeface="+mn-lt"/>
                <a:ea typeface="+mn-ea"/>
                <a:cs typeface="+mn-cs"/>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dk1"/>
                </a:solidFill>
                <a:latin typeface="+mn-lt"/>
                <a:ea typeface="+mn-ea"/>
                <a:cs typeface="+mn-cs"/>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dk1"/>
                </a:solidFill>
                <a:latin typeface="+mn-lt"/>
                <a:ea typeface="+mn-ea"/>
                <a:cs typeface="+mn-cs"/>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dk1"/>
                </a:solidFill>
                <a:latin typeface="+mn-lt"/>
                <a:ea typeface="+mn-ea"/>
                <a:cs typeface="+mn-cs"/>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dk1"/>
                </a:solidFill>
                <a:latin typeface="+mn-lt"/>
                <a:ea typeface="+mn-ea"/>
                <a:cs typeface="+mn-cs"/>
              </a:defRPr>
            </a:lvl5pPr>
            <a:lvl6pPr marL="252087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dk1"/>
                </a:solidFill>
                <a:latin typeface="+mn-lt"/>
                <a:ea typeface="+mn-ea"/>
                <a:cs typeface="+mn-cs"/>
              </a:defRPr>
            </a:lvl9pPr>
          </a:lstStyle>
          <a:p>
            <a:pPr marL="0" indent="0" algn="ctr">
              <a:buNone/>
            </a:pPr>
            <a:r>
              <a:rPr lang="en-US" dirty="0"/>
              <a:t>Code Generation for Embedded Deployment</a:t>
            </a:r>
          </a:p>
        </p:txBody>
      </p:sp>
      <p:pic>
        <p:nvPicPr>
          <p:cNvPr id="16" name="Picture 15">
            <a:extLst>
              <a:ext uri="{FF2B5EF4-FFF2-40B4-BE49-F238E27FC236}">
                <a16:creationId xmlns:a16="http://schemas.microsoft.com/office/drawing/2014/main" id="{D553C4F3-91A2-409C-BFAA-F7AE3805DBDE}"/>
              </a:ext>
            </a:extLst>
          </p:cNvPr>
          <p:cNvPicPr>
            <a:picLocks noChangeAspect="1"/>
          </p:cNvPicPr>
          <p:nvPr/>
        </p:nvPicPr>
        <p:blipFill>
          <a:blip r:embed="rId3"/>
          <a:stretch>
            <a:fillRect/>
          </a:stretch>
        </p:blipFill>
        <p:spPr>
          <a:xfrm>
            <a:off x="315973" y="2625801"/>
            <a:ext cx="1183655" cy="1828800"/>
          </a:xfrm>
          <a:prstGeom prst="rect">
            <a:avLst/>
          </a:prstGeom>
          <a:ln w="19050">
            <a:solidFill>
              <a:schemeClr val="accent2"/>
            </a:solidFill>
          </a:ln>
        </p:spPr>
      </p:pic>
      <p:pic>
        <p:nvPicPr>
          <p:cNvPr id="17" name="Picture 16">
            <a:extLst>
              <a:ext uri="{FF2B5EF4-FFF2-40B4-BE49-F238E27FC236}">
                <a16:creationId xmlns:a16="http://schemas.microsoft.com/office/drawing/2014/main" id="{6C0A3B6E-236E-4701-A744-A62914522E1A}"/>
              </a:ext>
            </a:extLst>
          </p:cNvPr>
          <p:cNvPicPr>
            <a:picLocks noChangeAspect="1"/>
          </p:cNvPicPr>
          <p:nvPr/>
        </p:nvPicPr>
        <p:blipFill>
          <a:blip r:embed="rId4"/>
          <a:stretch>
            <a:fillRect/>
          </a:stretch>
        </p:blipFill>
        <p:spPr>
          <a:xfrm>
            <a:off x="857923" y="2625801"/>
            <a:ext cx="1199477" cy="1828800"/>
          </a:xfrm>
          <a:prstGeom prst="rect">
            <a:avLst/>
          </a:prstGeom>
          <a:ln w="19050">
            <a:solidFill>
              <a:schemeClr val="accent2"/>
            </a:solidFill>
          </a:ln>
        </p:spPr>
      </p:pic>
      <p:pic>
        <p:nvPicPr>
          <p:cNvPr id="20" name="Picture 19">
            <a:extLst>
              <a:ext uri="{FF2B5EF4-FFF2-40B4-BE49-F238E27FC236}">
                <a16:creationId xmlns:a16="http://schemas.microsoft.com/office/drawing/2014/main" id="{0E477B2A-4430-4098-9AB2-47703A704755}"/>
              </a:ext>
            </a:extLst>
          </p:cNvPr>
          <p:cNvPicPr>
            <a:picLocks noChangeAspect="1"/>
          </p:cNvPicPr>
          <p:nvPr/>
        </p:nvPicPr>
        <p:blipFill>
          <a:blip r:embed="rId5"/>
          <a:stretch>
            <a:fillRect/>
          </a:stretch>
        </p:blipFill>
        <p:spPr>
          <a:xfrm>
            <a:off x="1465835" y="2625801"/>
            <a:ext cx="1201165" cy="1828800"/>
          </a:xfrm>
          <a:prstGeom prst="rect">
            <a:avLst/>
          </a:prstGeom>
          <a:ln w="19050">
            <a:solidFill>
              <a:schemeClr val="accent2"/>
            </a:solidFill>
          </a:ln>
        </p:spPr>
      </p:pic>
      <p:pic>
        <p:nvPicPr>
          <p:cNvPr id="21" name="Picture 20">
            <a:extLst>
              <a:ext uri="{FF2B5EF4-FFF2-40B4-BE49-F238E27FC236}">
                <a16:creationId xmlns:a16="http://schemas.microsoft.com/office/drawing/2014/main" id="{CFFD2E04-2C5A-4727-AE6E-8CAEF1513856}"/>
              </a:ext>
            </a:extLst>
          </p:cNvPr>
          <p:cNvPicPr>
            <a:picLocks noChangeAspect="1"/>
          </p:cNvPicPr>
          <p:nvPr/>
        </p:nvPicPr>
        <p:blipFill>
          <a:blip r:embed="rId6"/>
          <a:stretch>
            <a:fillRect/>
          </a:stretch>
        </p:blipFill>
        <p:spPr>
          <a:xfrm>
            <a:off x="2038073" y="2620299"/>
            <a:ext cx="1162327" cy="1828800"/>
          </a:xfrm>
          <a:prstGeom prst="rect">
            <a:avLst/>
          </a:prstGeom>
          <a:ln w="19050">
            <a:solidFill>
              <a:schemeClr val="accent2"/>
            </a:solidFill>
          </a:ln>
        </p:spPr>
      </p:pic>
      <p:pic>
        <p:nvPicPr>
          <p:cNvPr id="24" name="Picture 23">
            <a:extLst>
              <a:ext uri="{FF2B5EF4-FFF2-40B4-BE49-F238E27FC236}">
                <a16:creationId xmlns:a16="http://schemas.microsoft.com/office/drawing/2014/main" id="{A6718DE5-8FA0-4CB7-834A-F9A61AAE5769}"/>
              </a:ext>
            </a:extLst>
          </p:cNvPr>
          <p:cNvPicPr>
            <a:picLocks noChangeAspect="1"/>
          </p:cNvPicPr>
          <p:nvPr/>
        </p:nvPicPr>
        <p:blipFill>
          <a:blip r:embed="rId7"/>
          <a:stretch>
            <a:fillRect/>
          </a:stretch>
        </p:blipFill>
        <p:spPr>
          <a:xfrm>
            <a:off x="4282539" y="2552700"/>
            <a:ext cx="3217194" cy="1619250"/>
          </a:xfrm>
          <a:prstGeom prst="rect">
            <a:avLst/>
          </a:prstGeom>
          <a:ln w="19050">
            <a:solidFill>
              <a:schemeClr val="accent3"/>
            </a:solidFill>
          </a:ln>
        </p:spPr>
      </p:pic>
      <p:grpSp>
        <p:nvGrpSpPr>
          <p:cNvPr id="2048" name="Group 2047">
            <a:extLst>
              <a:ext uri="{FF2B5EF4-FFF2-40B4-BE49-F238E27FC236}">
                <a16:creationId xmlns:a16="http://schemas.microsoft.com/office/drawing/2014/main" id="{807CA66C-F832-4972-B5FB-B37D5C05428E}"/>
              </a:ext>
            </a:extLst>
          </p:cNvPr>
          <p:cNvGrpSpPr/>
          <p:nvPr/>
        </p:nvGrpSpPr>
        <p:grpSpPr>
          <a:xfrm>
            <a:off x="5307731" y="3122929"/>
            <a:ext cx="2474270" cy="3529998"/>
            <a:chOff x="4981946" y="3059564"/>
            <a:chExt cx="2474270" cy="3529998"/>
          </a:xfrm>
        </p:grpSpPr>
        <p:pic>
          <p:nvPicPr>
            <p:cNvPr id="25" name="Picture 24">
              <a:extLst>
                <a:ext uri="{FF2B5EF4-FFF2-40B4-BE49-F238E27FC236}">
                  <a16:creationId xmlns:a16="http://schemas.microsoft.com/office/drawing/2014/main" id="{55DC6B31-2811-4BE4-8182-0D4187021C4B}"/>
                </a:ext>
              </a:extLst>
            </p:cNvPr>
            <p:cNvPicPr>
              <a:picLocks noChangeAspect="1"/>
            </p:cNvPicPr>
            <p:nvPr/>
          </p:nvPicPr>
          <p:blipFill rotWithShape="1">
            <a:blip r:embed="rId8"/>
            <a:srcRect l="24772" t="17194" r="50471" b="38824"/>
            <a:stretch/>
          </p:blipFill>
          <p:spPr>
            <a:xfrm>
              <a:off x="5039162" y="4619114"/>
              <a:ext cx="2417054" cy="712193"/>
            </a:xfrm>
            <a:prstGeom prst="rect">
              <a:avLst/>
            </a:prstGeom>
          </p:spPr>
        </p:pic>
        <p:pic>
          <p:nvPicPr>
            <p:cNvPr id="27" name="Picture 26">
              <a:extLst>
                <a:ext uri="{FF2B5EF4-FFF2-40B4-BE49-F238E27FC236}">
                  <a16:creationId xmlns:a16="http://schemas.microsoft.com/office/drawing/2014/main" id="{236DC688-8D71-4963-B85B-0E3B7ECFF561}"/>
                </a:ext>
              </a:extLst>
            </p:cNvPr>
            <p:cNvPicPr>
              <a:picLocks noChangeAspect="1"/>
            </p:cNvPicPr>
            <p:nvPr/>
          </p:nvPicPr>
          <p:blipFill rotWithShape="1">
            <a:blip r:embed="rId8"/>
            <a:srcRect r="74723"/>
            <a:stretch/>
          </p:blipFill>
          <p:spPr>
            <a:xfrm>
              <a:off x="4988355" y="3059564"/>
              <a:ext cx="2467861" cy="1619250"/>
            </a:xfrm>
            <a:prstGeom prst="rect">
              <a:avLst/>
            </a:prstGeom>
          </p:spPr>
        </p:pic>
        <p:pic>
          <p:nvPicPr>
            <p:cNvPr id="29" name="Picture 28">
              <a:extLst>
                <a:ext uri="{FF2B5EF4-FFF2-40B4-BE49-F238E27FC236}">
                  <a16:creationId xmlns:a16="http://schemas.microsoft.com/office/drawing/2014/main" id="{5A53AAB4-C943-4E22-8050-5EB5E22F54DB}"/>
                </a:ext>
              </a:extLst>
            </p:cNvPr>
            <p:cNvPicPr>
              <a:picLocks noChangeAspect="1"/>
            </p:cNvPicPr>
            <p:nvPr/>
          </p:nvPicPr>
          <p:blipFill rotWithShape="1">
            <a:blip r:embed="rId8"/>
            <a:srcRect l="49423" t="15827" r="25820" b="32353"/>
            <a:stretch/>
          </p:blipFill>
          <p:spPr>
            <a:xfrm>
              <a:off x="5039162" y="5232982"/>
              <a:ext cx="2417054" cy="839095"/>
            </a:xfrm>
            <a:prstGeom prst="rect">
              <a:avLst/>
            </a:prstGeom>
          </p:spPr>
        </p:pic>
        <p:pic>
          <p:nvPicPr>
            <p:cNvPr id="28" name="Picture 27">
              <a:extLst>
                <a:ext uri="{FF2B5EF4-FFF2-40B4-BE49-F238E27FC236}">
                  <a16:creationId xmlns:a16="http://schemas.microsoft.com/office/drawing/2014/main" id="{57D03B2B-497C-4285-A06D-0B314CAA69EF}"/>
                </a:ext>
              </a:extLst>
            </p:cNvPr>
            <p:cNvPicPr>
              <a:picLocks noChangeAspect="1"/>
            </p:cNvPicPr>
            <p:nvPr/>
          </p:nvPicPr>
          <p:blipFill rotWithShape="1">
            <a:blip r:embed="rId8"/>
            <a:srcRect l="74076" t="16067" r="968" b="39949"/>
            <a:stretch/>
          </p:blipFill>
          <p:spPr>
            <a:xfrm>
              <a:off x="5019742" y="5877369"/>
              <a:ext cx="2436474" cy="712193"/>
            </a:xfrm>
            <a:prstGeom prst="rect">
              <a:avLst/>
            </a:prstGeom>
          </p:spPr>
        </p:pic>
        <p:pic>
          <p:nvPicPr>
            <p:cNvPr id="30" name="Picture 29">
              <a:extLst>
                <a:ext uri="{FF2B5EF4-FFF2-40B4-BE49-F238E27FC236}">
                  <a16:creationId xmlns:a16="http://schemas.microsoft.com/office/drawing/2014/main" id="{3561B437-D24C-4953-82BE-0252BE105D9F}"/>
                </a:ext>
              </a:extLst>
            </p:cNvPr>
            <p:cNvPicPr>
              <a:picLocks noChangeAspect="1"/>
            </p:cNvPicPr>
            <p:nvPr/>
          </p:nvPicPr>
          <p:blipFill rotWithShape="1">
            <a:blip r:embed="rId8"/>
            <a:srcRect l="24772" t="17194" r="74642" b="38824"/>
            <a:stretch/>
          </p:blipFill>
          <p:spPr>
            <a:xfrm>
              <a:off x="4985169" y="4647691"/>
              <a:ext cx="57215" cy="712193"/>
            </a:xfrm>
            <a:prstGeom prst="rect">
              <a:avLst/>
            </a:prstGeom>
          </p:spPr>
        </p:pic>
        <p:pic>
          <p:nvPicPr>
            <p:cNvPr id="31" name="Picture 30">
              <a:extLst>
                <a:ext uri="{FF2B5EF4-FFF2-40B4-BE49-F238E27FC236}">
                  <a16:creationId xmlns:a16="http://schemas.microsoft.com/office/drawing/2014/main" id="{B04F2373-5572-4843-A45D-F8730CB00B8B}"/>
                </a:ext>
              </a:extLst>
            </p:cNvPr>
            <p:cNvPicPr>
              <a:picLocks noChangeAspect="1"/>
            </p:cNvPicPr>
            <p:nvPr/>
          </p:nvPicPr>
          <p:blipFill rotWithShape="1">
            <a:blip r:embed="rId8"/>
            <a:srcRect l="24772" t="17194" r="74642" b="38824"/>
            <a:stretch/>
          </p:blipFill>
          <p:spPr>
            <a:xfrm>
              <a:off x="4981947" y="5248242"/>
              <a:ext cx="57215" cy="712193"/>
            </a:xfrm>
            <a:prstGeom prst="rect">
              <a:avLst/>
            </a:prstGeom>
          </p:spPr>
        </p:pic>
        <p:pic>
          <p:nvPicPr>
            <p:cNvPr id="32" name="Picture 31">
              <a:extLst>
                <a:ext uri="{FF2B5EF4-FFF2-40B4-BE49-F238E27FC236}">
                  <a16:creationId xmlns:a16="http://schemas.microsoft.com/office/drawing/2014/main" id="{1F354384-7310-4D10-B2E1-A99B26A78836}"/>
                </a:ext>
              </a:extLst>
            </p:cNvPr>
            <p:cNvPicPr>
              <a:picLocks noChangeAspect="1"/>
            </p:cNvPicPr>
            <p:nvPr/>
          </p:nvPicPr>
          <p:blipFill rotWithShape="1">
            <a:blip r:embed="rId8"/>
            <a:srcRect l="24772" t="17194" r="74642" b="38824"/>
            <a:stretch/>
          </p:blipFill>
          <p:spPr>
            <a:xfrm>
              <a:off x="4981946" y="5866856"/>
              <a:ext cx="57215" cy="712193"/>
            </a:xfrm>
            <a:prstGeom prst="rect">
              <a:avLst/>
            </a:prstGeom>
          </p:spPr>
        </p:pic>
      </p:grpSp>
      <p:sp>
        <p:nvSpPr>
          <p:cNvPr id="26" name="Rectangle 25">
            <a:extLst>
              <a:ext uri="{FF2B5EF4-FFF2-40B4-BE49-F238E27FC236}">
                <a16:creationId xmlns:a16="http://schemas.microsoft.com/office/drawing/2014/main" id="{2001CD82-2533-4E49-85BA-2336AA92D3FA}"/>
              </a:ext>
            </a:extLst>
          </p:cNvPr>
          <p:cNvSpPr/>
          <p:nvPr/>
        </p:nvSpPr>
        <p:spPr>
          <a:xfrm>
            <a:off x="5322382" y="3137809"/>
            <a:ext cx="2485200" cy="3490734"/>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dirty="0">
              <a:latin typeface="Arial" pitchFamily="34" charset="0"/>
              <a:cs typeface="Arial" pitchFamily="34" charset="0"/>
            </a:endParaRPr>
          </a:p>
        </p:txBody>
      </p:sp>
      <p:grpSp>
        <p:nvGrpSpPr>
          <p:cNvPr id="35" name="Group 34">
            <a:extLst>
              <a:ext uri="{FF2B5EF4-FFF2-40B4-BE49-F238E27FC236}">
                <a16:creationId xmlns:a16="http://schemas.microsoft.com/office/drawing/2014/main" id="{6FC5D771-E5FB-47C1-876B-31E386FFA356}"/>
              </a:ext>
            </a:extLst>
          </p:cNvPr>
          <p:cNvGrpSpPr/>
          <p:nvPr/>
        </p:nvGrpSpPr>
        <p:grpSpPr>
          <a:xfrm>
            <a:off x="9462347" y="3814714"/>
            <a:ext cx="2282238" cy="1157170"/>
            <a:chOff x="1369356" y="4202494"/>
            <a:chExt cx="2282238" cy="1157170"/>
          </a:xfrm>
        </p:grpSpPr>
        <p:grpSp>
          <p:nvGrpSpPr>
            <p:cNvPr id="36" name="Group 35">
              <a:extLst>
                <a:ext uri="{FF2B5EF4-FFF2-40B4-BE49-F238E27FC236}">
                  <a16:creationId xmlns:a16="http://schemas.microsoft.com/office/drawing/2014/main" id="{BFC770B4-D8BF-44F7-884B-4F5D00D6D727}"/>
                </a:ext>
              </a:extLst>
            </p:cNvPr>
            <p:cNvGrpSpPr/>
            <p:nvPr/>
          </p:nvGrpSpPr>
          <p:grpSpPr>
            <a:xfrm>
              <a:off x="1387104" y="4601852"/>
              <a:ext cx="612376" cy="757812"/>
              <a:chOff x="4848225" y="4157549"/>
              <a:chExt cx="646113" cy="752475"/>
            </a:xfrm>
            <a:solidFill>
              <a:schemeClr val="accent1">
                <a:lumMod val="50000"/>
              </a:schemeClr>
            </a:solidFill>
          </p:grpSpPr>
          <p:sp>
            <p:nvSpPr>
              <p:cNvPr id="44" name="Freeform 46">
                <a:extLst>
                  <a:ext uri="{FF2B5EF4-FFF2-40B4-BE49-F238E27FC236}">
                    <a16:creationId xmlns:a16="http://schemas.microsoft.com/office/drawing/2014/main" id="{BE7C91B1-44F0-471C-947A-6527E9E44218}"/>
                  </a:ext>
                </a:extLst>
              </p:cNvPr>
              <p:cNvSpPr>
                <a:spLocks/>
              </p:cNvSpPr>
              <p:nvPr/>
            </p:nvSpPr>
            <p:spPr bwMode="auto">
              <a:xfrm>
                <a:off x="4848225" y="4157549"/>
                <a:ext cx="646113" cy="752475"/>
              </a:xfrm>
              <a:custGeom>
                <a:avLst/>
                <a:gdLst>
                  <a:gd name="T0" fmla="*/ 407 w 407"/>
                  <a:gd name="T1" fmla="*/ 341 h 474"/>
                  <a:gd name="T2" fmla="*/ 332 w 407"/>
                  <a:gd name="T3" fmla="*/ 79 h 474"/>
                  <a:gd name="T4" fmla="*/ 328 w 407"/>
                  <a:gd name="T5" fmla="*/ 76 h 474"/>
                  <a:gd name="T6" fmla="*/ 321 w 407"/>
                  <a:gd name="T7" fmla="*/ 75 h 474"/>
                  <a:gd name="T8" fmla="*/ 318 w 407"/>
                  <a:gd name="T9" fmla="*/ 76 h 474"/>
                  <a:gd name="T10" fmla="*/ 314 w 407"/>
                  <a:gd name="T11" fmla="*/ 79 h 474"/>
                  <a:gd name="T12" fmla="*/ 311 w 407"/>
                  <a:gd name="T13" fmla="*/ 82 h 474"/>
                  <a:gd name="T14" fmla="*/ 308 w 407"/>
                  <a:gd name="T15" fmla="*/ 95 h 474"/>
                  <a:gd name="T16" fmla="*/ 307 w 407"/>
                  <a:gd name="T17" fmla="*/ 107 h 474"/>
                  <a:gd name="T18" fmla="*/ 302 w 407"/>
                  <a:gd name="T19" fmla="*/ 119 h 474"/>
                  <a:gd name="T20" fmla="*/ 299 w 407"/>
                  <a:gd name="T21" fmla="*/ 124 h 474"/>
                  <a:gd name="T22" fmla="*/ 289 w 407"/>
                  <a:gd name="T23" fmla="*/ 131 h 474"/>
                  <a:gd name="T24" fmla="*/ 283 w 407"/>
                  <a:gd name="T25" fmla="*/ 133 h 474"/>
                  <a:gd name="T26" fmla="*/ 272 w 407"/>
                  <a:gd name="T27" fmla="*/ 135 h 474"/>
                  <a:gd name="T28" fmla="*/ 261 w 407"/>
                  <a:gd name="T29" fmla="*/ 131 h 474"/>
                  <a:gd name="T30" fmla="*/ 257 w 407"/>
                  <a:gd name="T31" fmla="*/ 128 h 474"/>
                  <a:gd name="T32" fmla="*/ 250 w 407"/>
                  <a:gd name="T33" fmla="*/ 119 h 474"/>
                  <a:gd name="T34" fmla="*/ 247 w 407"/>
                  <a:gd name="T35" fmla="*/ 114 h 474"/>
                  <a:gd name="T36" fmla="*/ 247 w 407"/>
                  <a:gd name="T37" fmla="*/ 102 h 474"/>
                  <a:gd name="T38" fmla="*/ 251 w 407"/>
                  <a:gd name="T39" fmla="*/ 90 h 474"/>
                  <a:gd name="T40" fmla="*/ 254 w 407"/>
                  <a:gd name="T41" fmla="*/ 84 h 474"/>
                  <a:gd name="T42" fmla="*/ 268 w 407"/>
                  <a:gd name="T43" fmla="*/ 72 h 474"/>
                  <a:gd name="T44" fmla="*/ 274 w 407"/>
                  <a:gd name="T45" fmla="*/ 67 h 474"/>
                  <a:gd name="T46" fmla="*/ 279 w 407"/>
                  <a:gd name="T47" fmla="*/ 62 h 474"/>
                  <a:gd name="T48" fmla="*/ 280 w 407"/>
                  <a:gd name="T49" fmla="*/ 56 h 474"/>
                  <a:gd name="T50" fmla="*/ 279 w 407"/>
                  <a:gd name="T51" fmla="*/ 51 h 474"/>
                  <a:gd name="T52" fmla="*/ 275 w 407"/>
                  <a:gd name="T53" fmla="*/ 46 h 474"/>
                  <a:gd name="T54" fmla="*/ 195 w 407"/>
                  <a:gd name="T55" fmla="*/ 0 h 474"/>
                  <a:gd name="T56" fmla="*/ 0 w 407"/>
                  <a:gd name="T57" fmla="*/ 347 h 474"/>
                  <a:gd name="T58" fmla="*/ 273 w 407"/>
                  <a:gd name="T59" fmla="*/ 417 h 474"/>
                  <a:gd name="T60" fmla="*/ 278 w 407"/>
                  <a:gd name="T61" fmla="*/ 415 h 474"/>
                  <a:gd name="T62" fmla="*/ 283 w 407"/>
                  <a:gd name="T63" fmla="*/ 415 h 474"/>
                  <a:gd name="T64" fmla="*/ 292 w 407"/>
                  <a:gd name="T65" fmla="*/ 419 h 474"/>
                  <a:gd name="T66" fmla="*/ 293 w 407"/>
                  <a:gd name="T67" fmla="*/ 425 h 474"/>
                  <a:gd name="T68" fmla="*/ 294 w 407"/>
                  <a:gd name="T69" fmla="*/ 432 h 474"/>
                  <a:gd name="T70" fmla="*/ 297 w 407"/>
                  <a:gd name="T71" fmla="*/ 451 h 474"/>
                  <a:gd name="T72" fmla="*/ 301 w 407"/>
                  <a:gd name="T73" fmla="*/ 458 h 474"/>
                  <a:gd name="T74" fmla="*/ 309 w 407"/>
                  <a:gd name="T75" fmla="*/ 467 h 474"/>
                  <a:gd name="T76" fmla="*/ 321 w 407"/>
                  <a:gd name="T77" fmla="*/ 473 h 474"/>
                  <a:gd name="T78" fmla="*/ 329 w 407"/>
                  <a:gd name="T79" fmla="*/ 474 h 474"/>
                  <a:gd name="T80" fmla="*/ 337 w 407"/>
                  <a:gd name="T81" fmla="*/ 473 h 474"/>
                  <a:gd name="T82" fmla="*/ 344 w 407"/>
                  <a:gd name="T83" fmla="*/ 469 h 474"/>
                  <a:gd name="T84" fmla="*/ 353 w 407"/>
                  <a:gd name="T85" fmla="*/ 462 h 474"/>
                  <a:gd name="T86" fmla="*/ 359 w 407"/>
                  <a:gd name="T87" fmla="*/ 451 h 474"/>
                  <a:gd name="T88" fmla="*/ 360 w 407"/>
                  <a:gd name="T89" fmla="*/ 445 h 474"/>
                  <a:gd name="T90" fmla="*/ 359 w 407"/>
                  <a:gd name="T91" fmla="*/ 432 h 474"/>
                  <a:gd name="T92" fmla="*/ 356 w 407"/>
                  <a:gd name="T93" fmla="*/ 426 h 474"/>
                  <a:gd name="T94" fmla="*/ 348 w 407"/>
                  <a:gd name="T95" fmla="*/ 415 h 474"/>
                  <a:gd name="T96" fmla="*/ 338 w 407"/>
                  <a:gd name="T97" fmla="*/ 406 h 474"/>
                  <a:gd name="T98" fmla="*/ 329 w 407"/>
                  <a:gd name="T99" fmla="*/ 398 h 474"/>
                  <a:gd name="T100" fmla="*/ 328 w 407"/>
                  <a:gd name="T101" fmla="*/ 394 h 474"/>
                  <a:gd name="T102" fmla="*/ 329 w 407"/>
                  <a:gd name="T103" fmla="*/ 389 h 474"/>
                  <a:gd name="T104" fmla="*/ 336 w 407"/>
                  <a:gd name="T105" fmla="*/ 38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7" h="474">
                    <a:moveTo>
                      <a:pt x="336" y="382"/>
                    </a:moveTo>
                    <a:lnTo>
                      <a:pt x="407" y="341"/>
                    </a:lnTo>
                    <a:lnTo>
                      <a:pt x="407" y="121"/>
                    </a:lnTo>
                    <a:lnTo>
                      <a:pt x="332" y="79"/>
                    </a:lnTo>
                    <a:lnTo>
                      <a:pt x="332" y="79"/>
                    </a:lnTo>
                    <a:lnTo>
                      <a:pt x="328" y="76"/>
                    </a:lnTo>
                    <a:lnTo>
                      <a:pt x="322" y="75"/>
                    </a:lnTo>
                    <a:lnTo>
                      <a:pt x="321" y="75"/>
                    </a:lnTo>
                    <a:lnTo>
                      <a:pt x="321" y="75"/>
                    </a:lnTo>
                    <a:lnTo>
                      <a:pt x="318" y="76"/>
                    </a:lnTo>
                    <a:lnTo>
                      <a:pt x="315" y="77"/>
                    </a:lnTo>
                    <a:lnTo>
                      <a:pt x="314" y="79"/>
                    </a:lnTo>
                    <a:lnTo>
                      <a:pt x="311" y="82"/>
                    </a:lnTo>
                    <a:lnTo>
                      <a:pt x="311" y="82"/>
                    </a:lnTo>
                    <a:lnTo>
                      <a:pt x="309" y="87"/>
                    </a:lnTo>
                    <a:lnTo>
                      <a:pt x="308" y="95"/>
                    </a:lnTo>
                    <a:lnTo>
                      <a:pt x="308" y="95"/>
                    </a:lnTo>
                    <a:lnTo>
                      <a:pt x="307" y="107"/>
                    </a:lnTo>
                    <a:lnTo>
                      <a:pt x="304" y="114"/>
                    </a:lnTo>
                    <a:lnTo>
                      <a:pt x="302" y="119"/>
                    </a:lnTo>
                    <a:lnTo>
                      <a:pt x="302" y="119"/>
                    </a:lnTo>
                    <a:lnTo>
                      <a:pt x="299" y="124"/>
                    </a:lnTo>
                    <a:lnTo>
                      <a:pt x="294" y="129"/>
                    </a:lnTo>
                    <a:lnTo>
                      <a:pt x="289" y="131"/>
                    </a:lnTo>
                    <a:lnTo>
                      <a:pt x="283" y="133"/>
                    </a:lnTo>
                    <a:lnTo>
                      <a:pt x="283" y="133"/>
                    </a:lnTo>
                    <a:lnTo>
                      <a:pt x="278" y="135"/>
                    </a:lnTo>
                    <a:lnTo>
                      <a:pt x="272" y="135"/>
                    </a:lnTo>
                    <a:lnTo>
                      <a:pt x="266" y="133"/>
                    </a:lnTo>
                    <a:lnTo>
                      <a:pt x="261" y="131"/>
                    </a:lnTo>
                    <a:lnTo>
                      <a:pt x="261" y="131"/>
                    </a:lnTo>
                    <a:lnTo>
                      <a:pt x="257" y="128"/>
                    </a:lnTo>
                    <a:lnTo>
                      <a:pt x="253" y="124"/>
                    </a:lnTo>
                    <a:lnTo>
                      <a:pt x="250" y="119"/>
                    </a:lnTo>
                    <a:lnTo>
                      <a:pt x="247" y="114"/>
                    </a:lnTo>
                    <a:lnTo>
                      <a:pt x="247" y="114"/>
                    </a:lnTo>
                    <a:lnTo>
                      <a:pt x="247" y="108"/>
                    </a:lnTo>
                    <a:lnTo>
                      <a:pt x="247" y="102"/>
                    </a:lnTo>
                    <a:lnTo>
                      <a:pt x="248" y="96"/>
                    </a:lnTo>
                    <a:lnTo>
                      <a:pt x="251" y="90"/>
                    </a:lnTo>
                    <a:lnTo>
                      <a:pt x="251" y="90"/>
                    </a:lnTo>
                    <a:lnTo>
                      <a:pt x="254" y="84"/>
                    </a:lnTo>
                    <a:lnTo>
                      <a:pt x="259" y="80"/>
                    </a:lnTo>
                    <a:lnTo>
                      <a:pt x="268" y="72"/>
                    </a:lnTo>
                    <a:lnTo>
                      <a:pt x="268" y="72"/>
                    </a:lnTo>
                    <a:lnTo>
                      <a:pt x="274" y="67"/>
                    </a:lnTo>
                    <a:lnTo>
                      <a:pt x="279" y="62"/>
                    </a:lnTo>
                    <a:lnTo>
                      <a:pt x="279" y="62"/>
                    </a:lnTo>
                    <a:lnTo>
                      <a:pt x="280" y="60"/>
                    </a:lnTo>
                    <a:lnTo>
                      <a:pt x="280" y="56"/>
                    </a:lnTo>
                    <a:lnTo>
                      <a:pt x="280" y="54"/>
                    </a:lnTo>
                    <a:lnTo>
                      <a:pt x="279" y="51"/>
                    </a:lnTo>
                    <a:lnTo>
                      <a:pt x="279" y="51"/>
                    </a:lnTo>
                    <a:lnTo>
                      <a:pt x="275" y="46"/>
                    </a:lnTo>
                    <a:lnTo>
                      <a:pt x="271" y="42"/>
                    </a:lnTo>
                    <a:lnTo>
                      <a:pt x="195" y="0"/>
                    </a:lnTo>
                    <a:lnTo>
                      <a:pt x="0" y="112"/>
                    </a:lnTo>
                    <a:lnTo>
                      <a:pt x="0" y="347"/>
                    </a:lnTo>
                    <a:lnTo>
                      <a:pt x="197" y="460"/>
                    </a:lnTo>
                    <a:lnTo>
                      <a:pt x="273" y="417"/>
                    </a:lnTo>
                    <a:lnTo>
                      <a:pt x="273" y="417"/>
                    </a:lnTo>
                    <a:lnTo>
                      <a:pt x="278" y="415"/>
                    </a:lnTo>
                    <a:lnTo>
                      <a:pt x="283" y="415"/>
                    </a:lnTo>
                    <a:lnTo>
                      <a:pt x="283" y="415"/>
                    </a:lnTo>
                    <a:lnTo>
                      <a:pt x="288" y="416"/>
                    </a:lnTo>
                    <a:lnTo>
                      <a:pt x="292" y="419"/>
                    </a:lnTo>
                    <a:lnTo>
                      <a:pt x="292" y="419"/>
                    </a:lnTo>
                    <a:lnTo>
                      <a:pt x="293" y="425"/>
                    </a:lnTo>
                    <a:lnTo>
                      <a:pt x="294" y="432"/>
                    </a:lnTo>
                    <a:lnTo>
                      <a:pt x="294" y="432"/>
                    </a:lnTo>
                    <a:lnTo>
                      <a:pt x="296" y="444"/>
                    </a:lnTo>
                    <a:lnTo>
                      <a:pt x="297" y="451"/>
                    </a:lnTo>
                    <a:lnTo>
                      <a:pt x="301" y="458"/>
                    </a:lnTo>
                    <a:lnTo>
                      <a:pt x="301" y="458"/>
                    </a:lnTo>
                    <a:lnTo>
                      <a:pt x="304" y="462"/>
                    </a:lnTo>
                    <a:lnTo>
                      <a:pt x="309" y="467"/>
                    </a:lnTo>
                    <a:lnTo>
                      <a:pt x="315" y="471"/>
                    </a:lnTo>
                    <a:lnTo>
                      <a:pt x="321" y="473"/>
                    </a:lnTo>
                    <a:lnTo>
                      <a:pt x="321" y="473"/>
                    </a:lnTo>
                    <a:lnTo>
                      <a:pt x="329" y="474"/>
                    </a:lnTo>
                    <a:lnTo>
                      <a:pt x="329" y="474"/>
                    </a:lnTo>
                    <a:lnTo>
                      <a:pt x="337" y="473"/>
                    </a:lnTo>
                    <a:lnTo>
                      <a:pt x="344" y="469"/>
                    </a:lnTo>
                    <a:lnTo>
                      <a:pt x="344" y="469"/>
                    </a:lnTo>
                    <a:lnTo>
                      <a:pt x="350" y="466"/>
                    </a:lnTo>
                    <a:lnTo>
                      <a:pt x="353" y="462"/>
                    </a:lnTo>
                    <a:lnTo>
                      <a:pt x="357" y="457"/>
                    </a:lnTo>
                    <a:lnTo>
                      <a:pt x="359" y="451"/>
                    </a:lnTo>
                    <a:lnTo>
                      <a:pt x="359" y="451"/>
                    </a:lnTo>
                    <a:lnTo>
                      <a:pt x="360" y="445"/>
                    </a:lnTo>
                    <a:lnTo>
                      <a:pt x="360" y="438"/>
                    </a:lnTo>
                    <a:lnTo>
                      <a:pt x="359" y="432"/>
                    </a:lnTo>
                    <a:lnTo>
                      <a:pt x="356" y="426"/>
                    </a:lnTo>
                    <a:lnTo>
                      <a:pt x="356" y="426"/>
                    </a:lnTo>
                    <a:lnTo>
                      <a:pt x="352" y="420"/>
                    </a:lnTo>
                    <a:lnTo>
                      <a:pt x="348" y="415"/>
                    </a:lnTo>
                    <a:lnTo>
                      <a:pt x="338" y="406"/>
                    </a:lnTo>
                    <a:lnTo>
                      <a:pt x="338" y="406"/>
                    </a:lnTo>
                    <a:lnTo>
                      <a:pt x="332" y="402"/>
                    </a:lnTo>
                    <a:lnTo>
                      <a:pt x="329" y="398"/>
                    </a:lnTo>
                    <a:lnTo>
                      <a:pt x="329" y="398"/>
                    </a:lnTo>
                    <a:lnTo>
                      <a:pt x="328" y="394"/>
                    </a:lnTo>
                    <a:lnTo>
                      <a:pt x="329" y="389"/>
                    </a:lnTo>
                    <a:lnTo>
                      <a:pt x="329" y="389"/>
                    </a:lnTo>
                    <a:lnTo>
                      <a:pt x="331" y="385"/>
                    </a:lnTo>
                    <a:lnTo>
                      <a:pt x="336" y="382"/>
                    </a:lnTo>
                    <a:lnTo>
                      <a:pt x="33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750" tIns="34375" rIns="68750" bIns="34375" numCol="1" anchor="t" anchorCtr="0" compatLnSpc="1">
                <a:prstTxWarp prst="textNoShape">
                  <a:avLst/>
                </a:prstTxWarp>
              </a:bodyPr>
              <a:lstStyle/>
              <a:p>
                <a:endParaRPr lang="en-US">
                  <a:solidFill>
                    <a:prstClr val="black"/>
                  </a:solidFill>
                </a:endParaRPr>
              </a:p>
            </p:txBody>
          </p:sp>
          <p:sp>
            <p:nvSpPr>
              <p:cNvPr id="45" name="Rectangle 47">
                <a:extLst>
                  <a:ext uri="{FF2B5EF4-FFF2-40B4-BE49-F238E27FC236}">
                    <a16:creationId xmlns:a16="http://schemas.microsoft.com/office/drawing/2014/main" id="{8A301418-9B60-42D7-A467-8513D68446BA}"/>
                  </a:ext>
                </a:extLst>
              </p:cNvPr>
              <p:cNvSpPr>
                <a:spLocks noChangeArrowheads="1"/>
              </p:cNvSpPr>
              <p:nvPr/>
            </p:nvSpPr>
            <p:spPr bwMode="auto">
              <a:xfrm>
                <a:off x="4915869" y="4427046"/>
                <a:ext cx="539230" cy="168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solidFill>
                      <a:srgbClr val="FFFFFF"/>
                    </a:solidFill>
                  </a:rPr>
                  <a:t>C, C++</a:t>
                </a:r>
                <a:endParaRPr lang="en-US" altLang="en-US" dirty="0">
                  <a:solidFill>
                    <a:prstClr val="black"/>
                  </a:solidFill>
                </a:endParaRPr>
              </a:p>
            </p:txBody>
          </p:sp>
          <p:sp>
            <p:nvSpPr>
              <p:cNvPr id="46" name="Rectangle 48">
                <a:extLst>
                  <a:ext uri="{FF2B5EF4-FFF2-40B4-BE49-F238E27FC236}">
                    <a16:creationId xmlns:a16="http://schemas.microsoft.com/office/drawing/2014/main" id="{2E2A1ECC-A18A-47BA-888A-37A4A94EAF23}"/>
                  </a:ext>
                </a:extLst>
              </p:cNvPr>
              <p:cNvSpPr>
                <a:spLocks noChangeArrowheads="1"/>
              </p:cNvSpPr>
              <p:nvPr/>
            </p:nvSpPr>
            <p:spPr bwMode="auto">
              <a:xfrm>
                <a:off x="5238749" y="4467111"/>
                <a:ext cx="71" cy="2750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solidFill>
                    <a:prstClr val="black"/>
                  </a:solidFill>
                </a:endParaRPr>
              </a:p>
            </p:txBody>
          </p:sp>
        </p:grpSp>
        <p:grpSp>
          <p:nvGrpSpPr>
            <p:cNvPr id="37" name="Group 36">
              <a:extLst>
                <a:ext uri="{FF2B5EF4-FFF2-40B4-BE49-F238E27FC236}">
                  <a16:creationId xmlns:a16="http://schemas.microsoft.com/office/drawing/2014/main" id="{A955B0EF-E526-4C52-B09C-26D169E012B3}"/>
                </a:ext>
              </a:extLst>
            </p:cNvPr>
            <p:cNvGrpSpPr/>
            <p:nvPr/>
          </p:nvGrpSpPr>
          <p:grpSpPr>
            <a:xfrm>
              <a:off x="2143922" y="4601852"/>
              <a:ext cx="610871" cy="757812"/>
              <a:chOff x="5646738" y="4157549"/>
              <a:chExt cx="644525" cy="752475"/>
            </a:xfrm>
            <a:solidFill>
              <a:schemeClr val="accent1">
                <a:lumMod val="50000"/>
              </a:schemeClr>
            </a:solidFill>
          </p:grpSpPr>
          <p:sp>
            <p:nvSpPr>
              <p:cNvPr id="42" name="Freeform 52">
                <a:extLst>
                  <a:ext uri="{FF2B5EF4-FFF2-40B4-BE49-F238E27FC236}">
                    <a16:creationId xmlns:a16="http://schemas.microsoft.com/office/drawing/2014/main" id="{974CB1D0-6CAA-4DC8-9F0B-2C01D126EDB8}"/>
                  </a:ext>
                </a:extLst>
              </p:cNvPr>
              <p:cNvSpPr>
                <a:spLocks/>
              </p:cNvSpPr>
              <p:nvPr/>
            </p:nvSpPr>
            <p:spPr bwMode="auto">
              <a:xfrm>
                <a:off x="5646738" y="4157549"/>
                <a:ext cx="644525" cy="752475"/>
              </a:xfrm>
              <a:custGeom>
                <a:avLst/>
                <a:gdLst>
                  <a:gd name="T0" fmla="*/ 406 w 406"/>
                  <a:gd name="T1" fmla="*/ 341 h 474"/>
                  <a:gd name="T2" fmla="*/ 332 w 406"/>
                  <a:gd name="T3" fmla="*/ 79 h 474"/>
                  <a:gd name="T4" fmla="*/ 327 w 406"/>
                  <a:gd name="T5" fmla="*/ 76 h 474"/>
                  <a:gd name="T6" fmla="*/ 321 w 406"/>
                  <a:gd name="T7" fmla="*/ 75 h 474"/>
                  <a:gd name="T8" fmla="*/ 317 w 406"/>
                  <a:gd name="T9" fmla="*/ 76 h 474"/>
                  <a:gd name="T10" fmla="*/ 313 w 406"/>
                  <a:gd name="T11" fmla="*/ 79 h 474"/>
                  <a:gd name="T12" fmla="*/ 310 w 406"/>
                  <a:gd name="T13" fmla="*/ 82 h 474"/>
                  <a:gd name="T14" fmla="*/ 308 w 406"/>
                  <a:gd name="T15" fmla="*/ 95 h 474"/>
                  <a:gd name="T16" fmla="*/ 306 w 406"/>
                  <a:gd name="T17" fmla="*/ 107 h 474"/>
                  <a:gd name="T18" fmla="*/ 301 w 406"/>
                  <a:gd name="T19" fmla="*/ 119 h 474"/>
                  <a:gd name="T20" fmla="*/ 297 w 406"/>
                  <a:gd name="T21" fmla="*/ 124 h 474"/>
                  <a:gd name="T22" fmla="*/ 288 w 406"/>
                  <a:gd name="T23" fmla="*/ 131 h 474"/>
                  <a:gd name="T24" fmla="*/ 282 w 406"/>
                  <a:gd name="T25" fmla="*/ 133 h 474"/>
                  <a:gd name="T26" fmla="*/ 272 w 406"/>
                  <a:gd name="T27" fmla="*/ 135 h 474"/>
                  <a:gd name="T28" fmla="*/ 261 w 406"/>
                  <a:gd name="T29" fmla="*/ 131 h 474"/>
                  <a:gd name="T30" fmla="*/ 257 w 406"/>
                  <a:gd name="T31" fmla="*/ 128 h 474"/>
                  <a:gd name="T32" fmla="*/ 250 w 406"/>
                  <a:gd name="T33" fmla="*/ 119 h 474"/>
                  <a:gd name="T34" fmla="*/ 247 w 406"/>
                  <a:gd name="T35" fmla="*/ 114 h 474"/>
                  <a:gd name="T36" fmla="*/ 246 w 406"/>
                  <a:gd name="T37" fmla="*/ 102 h 474"/>
                  <a:gd name="T38" fmla="*/ 250 w 406"/>
                  <a:gd name="T39" fmla="*/ 90 h 474"/>
                  <a:gd name="T40" fmla="*/ 254 w 406"/>
                  <a:gd name="T41" fmla="*/ 84 h 474"/>
                  <a:gd name="T42" fmla="*/ 268 w 406"/>
                  <a:gd name="T43" fmla="*/ 72 h 474"/>
                  <a:gd name="T44" fmla="*/ 274 w 406"/>
                  <a:gd name="T45" fmla="*/ 67 h 474"/>
                  <a:gd name="T46" fmla="*/ 278 w 406"/>
                  <a:gd name="T47" fmla="*/ 62 h 474"/>
                  <a:gd name="T48" fmla="*/ 279 w 406"/>
                  <a:gd name="T49" fmla="*/ 56 h 474"/>
                  <a:gd name="T50" fmla="*/ 278 w 406"/>
                  <a:gd name="T51" fmla="*/ 51 h 474"/>
                  <a:gd name="T52" fmla="*/ 275 w 406"/>
                  <a:gd name="T53" fmla="*/ 46 h 474"/>
                  <a:gd name="T54" fmla="*/ 195 w 406"/>
                  <a:gd name="T55" fmla="*/ 0 h 474"/>
                  <a:gd name="T56" fmla="*/ 0 w 406"/>
                  <a:gd name="T57" fmla="*/ 347 h 474"/>
                  <a:gd name="T58" fmla="*/ 273 w 406"/>
                  <a:gd name="T59" fmla="*/ 417 h 474"/>
                  <a:gd name="T60" fmla="*/ 278 w 406"/>
                  <a:gd name="T61" fmla="*/ 415 h 474"/>
                  <a:gd name="T62" fmla="*/ 282 w 406"/>
                  <a:gd name="T63" fmla="*/ 415 h 474"/>
                  <a:gd name="T64" fmla="*/ 290 w 406"/>
                  <a:gd name="T65" fmla="*/ 419 h 474"/>
                  <a:gd name="T66" fmla="*/ 292 w 406"/>
                  <a:gd name="T67" fmla="*/ 425 h 474"/>
                  <a:gd name="T68" fmla="*/ 293 w 406"/>
                  <a:gd name="T69" fmla="*/ 432 h 474"/>
                  <a:gd name="T70" fmla="*/ 297 w 406"/>
                  <a:gd name="T71" fmla="*/ 451 h 474"/>
                  <a:gd name="T72" fmla="*/ 300 w 406"/>
                  <a:gd name="T73" fmla="*/ 458 h 474"/>
                  <a:gd name="T74" fmla="*/ 309 w 406"/>
                  <a:gd name="T75" fmla="*/ 467 h 474"/>
                  <a:gd name="T76" fmla="*/ 321 w 406"/>
                  <a:gd name="T77" fmla="*/ 473 h 474"/>
                  <a:gd name="T78" fmla="*/ 329 w 406"/>
                  <a:gd name="T79" fmla="*/ 474 h 474"/>
                  <a:gd name="T80" fmla="*/ 337 w 406"/>
                  <a:gd name="T81" fmla="*/ 473 h 474"/>
                  <a:gd name="T82" fmla="*/ 344 w 406"/>
                  <a:gd name="T83" fmla="*/ 469 h 474"/>
                  <a:gd name="T84" fmla="*/ 353 w 406"/>
                  <a:gd name="T85" fmla="*/ 462 h 474"/>
                  <a:gd name="T86" fmla="*/ 359 w 406"/>
                  <a:gd name="T87" fmla="*/ 451 h 474"/>
                  <a:gd name="T88" fmla="*/ 360 w 406"/>
                  <a:gd name="T89" fmla="*/ 445 h 474"/>
                  <a:gd name="T90" fmla="*/ 358 w 406"/>
                  <a:gd name="T91" fmla="*/ 432 h 474"/>
                  <a:gd name="T92" fmla="*/ 356 w 406"/>
                  <a:gd name="T93" fmla="*/ 426 h 474"/>
                  <a:gd name="T94" fmla="*/ 346 w 406"/>
                  <a:gd name="T95" fmla="*/ 415 h 474"/>
                  <a:gd name="T96" fmla="*/ 337 w 406"/>
                  <a:gd name="T97" fmla="*/ 406 h 474"/>
                  <a:gd name="T98" fmla="*/ 328 w 406"/>
                  <a:gd name="T99" fmla="*/ 398 h 474"/>
                  <a:gd name="T100" fmla="*/ 327 w 406"/>
                  <a:gd name="T101" fmla="*/ 394 h 474"/>
                  <a:gd name="T102" fmla="*/ 328 w 406"/>
                  <a:gd name="T103" fmla="*/ 389 h 474"/>
                  <a:gd name="T104" fmla="*/ 335 w 406"/>
                  <a:gd name="T105" fmla="*/ 38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6" h="474">
                    <a:moveTo>
                      <a:pt x="335" y="382"/>
                    </a:moveTo>
                    <a:lnTo>
                      <a:pt x="406" y="341"/>
                    </a:lnTo>
                    <a:lnTo>
                      <a:pt x="406" y="121"/>
                    </a:lnTo>
                    <a:lnTo>
                      <a:pt x="332" y="79"/>
                    </a:lnTo>
                    <a:lnTo>
                      <a:pt x="332" y="79"/>
                    </a:lnTo>
                    <a:lnTo>
                      <a:pt x="327" y="76"/>
                    </a:lnTo>
                    <a:lnTo>
                      <a:pt x="322" y="75"/>
                    </a:lnTo>
                    <a:lnTo>
                      <a:pt x="321" y="75"/>
                    </a:lnTo>
                    <a:lnTo>
                      <a:pt x="321" y="75"/>
                    </a:lnTo>
                    <a:lnTo>
                      <a:pt x="317" y="76"/>
                    </a:lnTo>
                    <a:lnTo>
                      <a:pt x="315" y="77"/>
                    </a:lnTo>
                    <a:lnTo>
                      <a:pt x="313" y="79"/>
                    </a:lnTo>
                    <a:lnTo>
                      <a:pt x="310" y="82"/>
                    </a:lnTo>
                    <a:lnTo>
                      <a:pt x="310" y="82"/>
                    </a:lnTo>
                    <a:lnTo>
                      <a:pt x="309" y="87"/>
                    </a:lnTo>
                    <a:lnTo>
                      <a:pt x="308" y="95"/>
                    </a:lnTo>
                    <a:lnTo>
                      <a:pt x="308" y="95"/>
                    </a:lnTo>
                    <a:lnTo>
                      <a:pt x="306" y="107"/>
                    </a:lnTo>
                    <a:lnTo>
                      <a:pt x="304" y="114"/>
                    </a:lnTo>
                    <a:lnTo>
                      <a:pt x="301" y="119"/>
                    </a:lnTo>
                    <a:lnTo>
                      <a:pt x="301" y="119"/>
                    </a:lnTo>
                    <a:lnTo>
                      <a:pt x="297" y="124"/>
                    </a:lnTo>
                    <a:lnTo>
                      <a:pt x="293" y="129"/>
                    </a:lnTo>
                    <a:lnTo>
                      <a:pt x="288" y="131"/>
                    </a:lnTo>
                    <a:lnTo>
                      <a:pt x="282" y="133"/>
                    </a:lnTo>
                    <a:lnTo>
                      <a:pt x="282" y="133"/>
                    </a:lnTo>
                    <a:lnTo>
                      <a:pt x="276" y="135"/>
                    </a:lnTo>
                    <a:lnTo>
                      <a:pt x="272" y="135"/>
                    </a:lnTo>
                    <a:lnTo>
                      <a:pt x="266" y="133"/>
                    </a:lnTo>
                    <a:lnTo>
                      <a:pt x="261" y="131"/>
                    </a:lnTo>
                    <a:lnTo>
                      <a:pt x="261" y="131"/>
                    </a:lnTo>
                    <a:lnTo>
                      <a:pt x="257" y="128"/>
                    </a:lnTo>
                    <a:lnTo>
                      <a:pt x="252" y="124"/>
                    </a:lnTo>
                    <a:lnTo>
                      <a:pt x="250" y="119"/>
                    </a:lnTo>
                    <a:lnTo>
                      <a:pt x="247" y="114"/>
                    </a:lnTo>
                    <a:lnTo>
                      <a:pt x="247" y="114"/>
                    </a:lnTo>
                    <a:lnTo>
                      <a:pt x="246" y="108"/>
                    </a:lnTo>
                    <a:lnTo>
                      <a:pt x="246" y="102"/>
                    </a:lnTo>
                    <a:lnTo>
                      <a:pt x="247" y="96"/>
                    </a:lnTo>
                    <a:lnTo>
                      <a:pt x="250" y="90"/>
                    </a:lnTo>
                    <a:lnTo>
                      <a:pt x="250" y="90"/>
                    </a:lnTo>
                    <a:lnTo>
                      <a:pt x="254" y="84"/>
                    </a:lnTo>
                    <a:lnTo>
                      <a:pt x="259" y="80"/>
                    </a:lnTo>
                    <a:lnTo>
                      <a:pt x="268" y="72"/>
                    </a:lnTo>
                    <a:lnTo>
                      <a:pt x="268" y="72"/>
                    </a:lnTo>
                    <a:lnTo>
                      <a:pt x="274" y="67"/>
                    </a:lnTo>
                    <a:lnTo>
                      <a:pt x="278" y="62"/>
                    </a:lnTo>
                    <a:lnTo>
                      <a:pt x="278" y="62"/>
                    </a:lnTo>
                    <a:lnTo>
                      <a:pt x="279" y="60"/>
                    </a:lnTo>
                    <a:lnTo>
                      <a:pt x="279" y="56"/>
                    </a:lnTo>
                    <a:lnTo>
                      <a:pt x="279" y="54"/>
                    </a:lnTo>
                    <a:lnTo>
                      <a:pt x="278" y="51"/>
                    </a:lnTo>
                    <a:lnTo>
                      <a:pt x="278" y="51"/>
                    </a:lnTo>
                    <a:lnTo>
                      <a:pt x="275" y="46"/>
                    </a:lnTo>
                    <a:lnTo>
                      <a:pt x="269" y="42"/>
                    </a:lnTo>
                    <a:lnTo>
                      <a:pt x="195" y="0"/>
                    </a:lnTo>
                    <a:lnTo>
                      <a:pt x="0" y="112"/>
                    </a:lnTo>
                    <a:lnTo>
                      <a:pt x="0" y="347"/>
                    </a:lnTo>
                    <a:lnTo>
                      <a:pt x="196" y="460"/>
                    </a:lnTo>
                    <a:lnTo>
                      <a:pt x="273" y="417"/>
                    </a:lnTo>
                    <a:lnTo>
                      <a:pt x="273" y="417"/>
                    </a:lnTo>
                    <a:lnTo>
                      <a:pt x="278" y="415"/>
                    </a:lnTo>
                    <a:lnTo>
                      <a:pt x="282" y="415"/>
                    </a:lnTo>
                    <a:lnTo>
                      <a:pt x="282" y="415"/>
                    </a:lnTo>
                    <a:lnTo>
                      <a:pt x="287" y="416"/>
                    </a:lnTo>
                    <a:lnTo>
                      <a:pt x="290" y="419"/>
                    </a:lnTo>
                    <a:lnTo>
                      <a:pt x="290" y="419"/>
                    </a:lnTo>
                    <a:lnTo>
                      <a:pt x="292" y="425"/>
                    </a:lnTo>
                    <a:lnTo>
                      <a:pt x="293" y="432"/>
                    </a:lnTo>
                    <a:lnTo>
                      <a:pt x="293" y="432"/>
                    </a:lnTo>
                    <a:lnTo>
                      <a:pt x="295" y="444"/>
                    </a:lnTo>
                    <a:lnTo>
                      <a:pt x="297" y="451"/>
                    </a:lnTo>
                    <a:lnTo>
                      <a:pt x="300" y="458"/>
                    </a:lnTo>
                    <a:lnTo>
                      <a:pt x="300" y="458"/>
                    </a:lnTo>
                    <a:lnTo>
                      <a:pt x="304" y="462"/>
                    </a:lnTo>
                    <a:lnTo>
                      <a:pt x="309" y="467"/>
                    </a:lnTo>
                    <a:lnTo>
                      <a:pt x="314" y="471"/>
                    </a:lnTo>
                    <a:lnTo>
                      <a:pt x="321" y="473"/>
                    </a:lnTo>
                    <a:lnTo>
                      <a:pt x="321" y="473"/>
                    </a:lnTo>
                    <a:lnTo>
                      <a:pt x="329" y="474"/>
                    </a:lnTo>
                    <a:lnTo>
                      <a:pt x="329" y="474"/>
                    </a:lnTo>
                    <a:lnTo>
                      <a:pt x="337" y="473"/>
                    </a:lnTo>
                    <a:lnTo>
                      <a:pt x="344" y="469"/>
                    </a:lnTo>
                    <a:lnTo>
                      <a:pt x="344" y="469"/>
                    </a:lnTo>
                    <a:lnTo>
                      <a:pt x="349" y="466"/>
                    </a:lnTo>
                    <a:lnTo>
                      <a:pt x="353" y="462"/>
                    </a:lnTo>
                    <a:lnTo>
                      <a:pt x="357" y="457"/>
                    </a:lnTo>
                    <a:lnTo>
                      <a:pt x="359" y="451"/>
                    </a:lnTo>
                    <a:lnTo>
                      <a:pt x="359" y="451"/>
                    </a:lnTo>
                    <a:lnTo>
                      <a:pt x="360" y="445"/>
                    </a:lnTo>
                    <a:lnTo>
                      <a:pt x="359" y="438"/>
                    </a:lnTo>
                    <a:lnTo>
                      <a:pt x="358" y="432"/>
                    </a:lnTo>
                    <a:lnTo>
                      <a:pt x="356" y="426"/>
                    </a:lnTo>
                    <a:lnTo>
                      <a:pt x="356" y="426"/>
                    </a:lnTo>
                    <a:lnTo>
                      <a:pt x="351" y="420"/>
                    </a:lnTo>
                    <a:lnTo>
                      <a:pt x="346" y="415"/>
                    </a:lnTo>
                    <a:lnTo>
                      <a:pt x="337" y="406"/>
                    </a:lnTo>
                    <a:lnTo>
                      <a:pt x="337" y="406"/>
                    </a:lnTo>
                    <a:lnTo>
                      <a:pt x="331" y="402"/>
                    </a:lnTo>
                    <a:lnTo>
                      <a:pt x="328" y="398"/>
                    </a:lnTo>
                    <a:lnTo>
                      <a:pt x="328" y="398"/>
                    </a:lnTo>
                    <a:lnTo>
                      <a:pt x="327" y="394"/>
                    </a:lnTo>
                    <a:lnTo>
                      <a:pt x="328" y="389"/>
                    </a:lnTo>
                    <a:lnTo>
                      <a:pt x="328" y="389"/>
                    </a:lnTo>
                    <a:lnTo>
                      <a:pt x="331" y="385"/>
                    </a:lnTo>
                    <a:lnTo>
                      <a:pt x="335" y="382"/>
                    </a:lnTo>
                    <a:lnTo>
                      <a:pt x="335"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750" tIns="34375" rIns="68750" bIns="34375" numCol="1" anchor="t" anchorCtr="0" compatLnSpc="1">
                <a:prstTxWarp prst="textNoShape">
                  <a:avLst/>
                </a:prstTxWarp>
              </a:bodyPr>
              <a:lstStyle/>
              <a:p>
                <a:endParaRPr lang="en-US">
                  <a:solidFill>
                    <a:prstClr val="black"/>
                  </a:solidFill>
                </a:endParaRPr>
              </a:p>
            </p:txBody>
          </p:sp>
          <p:sp>
            <p:nvSpPr>
              <p:cNvPr id="43" name="Rectangle 53">
                <a:extLst>
                  <a:ext uri="{FF2B5EF4-FFF2-40B4-BE49-F238E27FC236}">
                    <a16:creationId xmlns:a16="http://schemas.microsoft.com/office/drawing/2014/main" id="{C77ACDFB-86F1-4B78-949F-A8A3018740A1}"/>
                  </a:ext>
                </a:extLst>
              </p:cNvPr>
              <p:cNvSpPr>
                <a:spLocks noChangeArrowheads="1"/>
              </p:cNvSpPr>
              <p:nvPr/>
            </p:nvSpPr>
            <p:spPr bwMode="auto">
              <a:xfrm>
                <a:off x="5795962" y="4465524"/>
                <a:ext cx="310401" cy="168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solidFill>
                      <a:srgbClr val="FFFFFF"/>
                    </a:solidFill>
                  </a:rPr>
                  <a:t>HDL</a:t>
                </a:r>
                <a:endParaRPr lang="en-US" altLang="en-US" dirty="0">
                  <a:solidFill>
                    <a:prstClr val="black"/>
                  </a:solidFill>
                </a:endParaRPr>
              </a:p>
            </p:txBody>
          </p:sp>
        </p:grpSp>
        <p:grpSp>
          <p:nvGrpSpPr>
            <p:cNvPr id="38" name="Group 37">
              <a:extLst>
                <a:ext uri="{FF2B5EF4-FFF2-40B4-BE49-F238E27FC236}">
                  <a16:creationId xmlns:a16="http://schemas.microsoft.com/office/drawing/2014/main" id="{7DE6BFB7-7ACE-44A5-AF31-C3D1AE26572D}"/>
                </a:ext>
              </a:extLst>
            </p:cNvPr>
            <p:cNvGrpSpPr/>
            <p:nvPr/>
          </p:nvGrpSpPr>
          <p:grpSpPr>
            <a:xfrm>
              <a:off x="2899234" y="4601852"/>
              <a:ext cx="612376" cy="757812"/>
              <a:chOff x="6443663" y="4157549"/>
              <a:chExt cx="646113" cy="752475"/>
            </a:xfrm>
            <a:solidFill>
              <a:schemeClr val="accent1">
                <a:lumMod val="50000"/>
              </a:schemeClr>
            </a:solidFill>
          </p:grpSpPr>
          <p:sp>
            <p:nvSpPr>
              <p:cNvPr id="40" name="Freeform 56">
                <a:extLst>
                  <a:ext uri="{FF2B5EF4-FFF2-40B4-BE49-F238E27FC236}">
                    <a16:creationId xmlns:a16="http://schemas.microsoft.com/office/drawing/2014/main" id="{DB061B2E-A4CA-4DF3-B20A-54EDE438A2F4}"/>
                  </a:ext>
                </a:extLst>
              </p:cNvPr>
              <p:cNvSpPr>
                <a:spLocks/>
              </p:cNvSpPr>
              <p:nvPr/>
            </p:nvSpPr>
            <p:spPr bwMode="auto">
              <a:xfrm>
                <a:off x="6443663" y="4157549"/>
                <a:ext cx="646113" cy="752475"/>
              </a:xfrm>
              <a:custGeom>
                <a:avLst/>
                <a:gdLst>
                  <a:gd name="T0" fmla="*/ 407 w 407"/>
                  <a:gd name="T1" fmla="*/ 341 h 474"/>
                  <a:gd name="T2" fmla="*/ 332 w 407"/>
                  <a:gd name="T3" fmla="*/ 79 h 474"/>
                  <a:gd name="T4" fmla="*/ 328 w 407"/>
                  <a:gd name="T5" fmla="*/ 76 h 474"/>
                  <a:gd name="T6" fmla="*/ 322 w 407"/>
                  <a:gd name="T7" fmla="*/ 75 h 474"/>
                  <a:gd name="T8" fmla="*/ 318 w 407"/>
                  <a:gd name="T9" fmla="*/ 76 h 474"/>
                  <a:gd name="T10" fmla="*/ 314 w 407"/>
                  <a:gd name="T11" fmla="*/ 79 h 474"/>
                  <a:gd name="T12" fmla="*/ 311 w 407"/>
                  <a:gd name="T13" fmla="*/ 82 h 474"/>
                  <a:gd name="T14" fmla="*/ 308 w 407"/>
                  <a:gd name="T15" fmla="*/ 95 h 474"/>
                  <a:gd name="T16" fmla="*/ 307 w 407"/>
                  <a:gd name="T17" fmla="*/ 107 h 474"/>
                  <a:gd name="T18" fmla="*/ 302 w 407"/>
                  <a:gd name="T19" fmla="*/ 119 h 474"/>
                  <a:gd name="T20" fmla="*/ 298 w 407"/>
                  <a:gd name="T21" fmla="*/ 124 h 474"/>
                  <a:gd name="T22" fmla="*/ 289 w 407"/>
                  <a:gd name="T23" fmla="*/ 131 h 474"/>
                  <a:gd name="T24" fmla="*/ 283 w 407"/>
                  <a:gd name="T25" fmla="*/ 133 h 474"/>
                  <a:gd name="T26" fmla="*/ 272 w 407"/>
                  <a:gd name="T27" fmla="*/ 135 h 474"/>
                  <a:gd name="T28" fmla="*/ 261 w 407"/>
                  <a:gd name="T29" fmla="*/ 131 h 474"/>
                  <a:gd name="T30" fmla="*/ 256 w 407"/>
                  <a:gd name="T31" fmla="*/ 128 h 474"/>
                  <a:gd name="T32" fmla="*/ 249 w 407"/>
                  <a:gd name="T33" fmla="*/ 119 h 474"/>
                  <a:gd name="T34" fmla="*/ 248 w 407"/>
                  <a:gd name="T35" fmla="*/ 114 h 474"/>
                  <a:gd name="T36" fmla="*/ 247 w 407"/>
                  <a:gd name="T37" fmla="*/ 102 h 474"/>
                  <a:gd name="T38" fmla="*/ 251 w 407"/>
                  <a:gd name="T39" fmla="*/ 90 h 474"/>
                  <a:gd name="T40" fmla="*/ 254 w 407"/>
                  <a:gd name="T41" fmla="*/ 84 h 474"/>
                  <a:gd name="T42" fmla="*/ 268 w 407"/>
                  <a:gd name="T43" fmla="*/ 72 h 474"/>
                  <a:gd name="T44" fmla="*/ 274 w 407"/>
                  <a:gd name="T45" fmla="*/ 67 h 474"/>
                  <a:gd name="T46" fmla="*/ 279 w 407"/>
                  <a:gd name="T47" fmla="*/ 62 h 474"/>
                  <a:gd name="T48" fmla="*/ 280 w 407"/>
                  <a:gd name="T49" fmla="*/ 56 h 474"/>
                  <a:gd name="T50" fmla="*/ 279 w 407"/>
                  <a:gd name="T51" fmla="*/ 51 h 474"/>
                  <a:gd name="T52" fmla="*/ 275 w 407"/>
                  <a:gd name="T53" fmla="*/ 46 h 474"/>
                  <a:gd name="T54" fmla="*/ 194 w 407"/>
                  <a:gd name="T55" fmla="*/ 0 h 474"/>
                  <a:gd name="T56" fmla="*/ 0 w 407"/>
                  <a:gd name="T57" fmla="*/ 347 h 474"/>
                  <a:gd name="T58" fmla="*/ 274 w 407"/>
                  <a:gd name="T59" fmla="*/ 417 h 474"/>
                  <a:gd name="T60" fmla="*/ 277 w 407"/>
                  <a:gd name="T61" fmla="*/ 415 h 474"/>
                  <a:gd name="T62" fmla="*/ 283 w 407"/>
                  <a:gd name="T63" fmla="*/ 415 h 474"/>
                  <a:gd name="T64" fmla="*/ 291 w 407"/>
                  <a:gd name="T65" fmla="*/ 419 h 474"/>
                  <a:gd name="T66" fmla="*/ 293 w 407"/>
                  <a:gd name="T67" fmla="*/ 425 h 474"/>
                  <a:gd name="T68" fmla="*/ 294 w 407"/>
                  <a:gd name="T69" fmla="*/ 432 h 474"/>
                  <a:gd name="T70" fmla="*/ 297 w 407"/>
                  <a:gd name="T71" fmla="*/ 451 h 474"/>
                  <a:gd name="T72" fmla="*/ 301 w 407"/>
                  <a:gd name="T73" fmla="*/ 458 h 474"/>
                  <a:gd name="T74" fmla="*/ 309 w 407"/>
                  <a:gd name="T75" fmla="*/ 467 h 474"/>
                  <a:gd name="T76" fmla="*/ 321 w 407"/>
                  <a:gd name="T77" fmla="*/ 473 h 474"/>
                  <a:gd name="T78" fmla="*/ 329 w 407"/>
                  <a:gd name="T79" fmla="*/ 474 h 474"/>
                  <a:gd name="T80" fmla="*/ 337 w 407"/>
                  <a:gd name="T81" fmla="*/ 473 h 474"/>
                  <a:gd name="T82" fmla="*/ 344 w 407"/>
                  <a:gd name="T83" fmla="*/ 469 h 474"/>
                  <a:gd name="T84" fmla="*/ 353 w 407"/>
                  <a:gd name="T85" fmla="*/ 462 h 474"/>
                  <a:gd name="T86" fmla="*/ 359 w 407"/>
                  <a:gd name="T87" fmla="*/ 451 h 474"/>
                  <a:gd name="T88" fmla="*/ 360 w 407"/>
                  <a:gd name="T89" fmla="*/ 445 h 474"/>
                  <a:gd name="T90" fmla="*/ 359 w 407"/>
                  <a:gd name="T91" fmla="*/ 432 h 474"/>
                  <a:gd name="T92" fmla="*/ 357 w 407"/>
                  <a:gd name="T93" fmla="*/ 426 h 474"/>
                  <a:gd name="T94" fmla="*/ 347 w 407"/>
                  <a:gd name="T95" fmla="*/ 415 h 474"/>
                  <a:gd name="T96" fmla="*/ 338 w 407"/>
                  <a:gd name="T97" fmla="*/ 406 h 474"/>
                  <a:gd name="T98" fmla="*/ 329 w 407"/>
                  <a:gd name="T99" fmla="*/ 398 h 474"/>
                  <a:gd name="T100" fmla="*/ 328 w 407"/>
                  <a:gd name="T101" fmla="*/ 394 h 474"/>
                  <a:gd name="T102" fmla="*/ 329 w 407"/>
                  <a:gd name="T103" fmla="*/ 389 h 474"/>
                  <a:gd name="T104" fmla="*/ 336 w 407"/>
                  <a:gd name="T105" fmla="*/ 38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7" h="474">
                    <a:moveTo>
                      <a:pt x="336" y="382"/>
                    </a:moveTo>
                    <a:lnTo>
                      <a:pt x="407" y="341"/>
                    </a:lnTo>
                    <a:lnTo>
                      <a:pt x="407" y="121"/>
                    </a:lnTo>
                    <a:lnTo>
                      <a:pt x="332" y="79"/>
                    </a:lnTo>
                    <a:lnTo>
                      <a:pt x="332" y="79"/>
                    </a:lnTo>
                    <a:lnTo>
                      <a:pt x="328" y="76"/>
                    </a:lnTo>
                    <a:lnTo>
                      <a:pt x="323" y="75"/>
                    </a:lnTo>
                    <a:lnTo>
                      <a:pt x="322" y="75"/>
                    </a:lnTo>
                    <a:lnTo>
                      <a:pt x="322" y="75"/>
                    </a:lnTo>
                    <a:lnTo>
                      <a:pt x="318" y="76"/>
                    </a:lnTo>
                    <a:lnTo>
                      <a:pt x="316" y="77"/>
                    </a:lnTo>
                    <a:lnTo>
                      <a:pt x="314" y="79"/>
                    </a:lnTo>
                    <a:lnTo>
                      <a:pt x="311" y="82"/>
                    </a:lnTo>
                    <a:lnTo>
                      <a:pt x="311" y="82"/>
                    </a:lnTo>
                    <a:lnTo>
                      <a:pt x="309" y="87"/>
                    </a:lnTo>
                    <a:lnTo>
                      <a:pt x="308" y="95"/>
                    </a:lnTo>
                    <a:lnTo>
                      <a:pt x="308" y="95"/>
                    </a:lnTo>
                    <a:lnTo>
                      <a:pt x="307" y="107"/>
                    </a:lnTo>
                    <a:lnTo>
                      <a:pt x="304" y="114"/>
                    </a:lnTo>
                    <a:lnTo>
                      <a:pt x="302" y="119"/>
                    </a:lnTo>
                    <a:lnTo>
                      <a:pt x="302" y="119"/>
                    </a:lnTo>
                    <a:lnTo>
                      <a:pt x="298" y="124"/>
                    </a:lnTo>
                    <a:lnTo>
                      <a:pt x="294" y="129"/>
                    </a:lnTo>
                    <a:lnTo>
                      <a:pt x="289" y="131"/>
                    </a:lnTo>
                    <a:lnTo>
                      <a:pt x="283" y="133"/>
                    </a:lnTo>
                    <a:lnTo>
                      <a:pt x="283" y="133"/>
                    </a:lnTo>
                    <a:lnTo>
                      <a:pt x="277" y="135"/>
                    </a:lnTo>
                    <a:lnTo>
                      <a:pt x="272" y="135"/>
                    </a:lnTo>
                    <a:lnTo>
                      <a:pt x="266" y="133"/>
                    </a:lnTo>
                    <a:lnTo>
                      <a:pt x="261" y="131"/>
                    </a:lnTo>
                    <a:lnTo>
                      <a:pt x="261" y="131"/>
                    </a:lnTo>
                    <a:lnTo>
                      <a:pt x="256" y="128"/>
                    </a:lnTo>
                    <a:lnTo>
                      <a:pt x="253" y="124"/>
                    </a:lnTo>
                    <a:lnTo>
                      <a:pt x="249" y="119"/>
                    </a:lnTo>
                    <a:lnTo>
                      <a:pt x="248" y="114"/>
                    </a:lnTo>
                    <a:lnTo>
                      <a:pt x="248" y="114"/>
                    </a:lnTo>
                    <a:lnTo>
                      <a:pt x="247" y="108"/>
                    </a:lnTo>
                    <a:lnTo>
                      <a:pt x="247" y="102"/>
                    </a:lnTo>
                    <a:lnTo>
                      <a:pt x="248" y="96"/>
                    </a:lnTo>
                    <a:lnTo>
                      <a:pt x="251" y="90"/>
                    </a:lnTo>
                    <a:lnTo>
                      <a:pt x="251" y="90"/>
                    </a:lnTo>
                    <a:lnTo>
                      <a:pt x="254" y="84"/>
                    </a:lnTo>
                    <a:lnTo>
                      <a:pt x="259" y="80"/>
                    </a:lnTo>
                    <a:lnTo>
                      <a:pt x="268" y="72"/>
                    </a:lnTo>
                    <a:lnTo>
                      <a:pt x="268" y="72"/>
                    </a:lnTo>
                    <a:lnTo>
                      <a:pt x="274" y="67"/>
                    </a:lnTo>
                    <a:lnTo>
                      <a:pt x="279" y="62"/>
                    </a:lnTo>
                    <a:lnTo>
                      <a:pt x="279" y="62"/>
                    </a:lnTo>
                    <a:lnTo>
                      <a:pt x="280" y="60"/>
                    </a:lnTo>
                    <a:lnTo>
                      <a:pt x="280" y="56"/>
                    </a:lnTo>
                    <a:lnTo>
                      <a:pt x="280" y="54"/>
                    </a:lnTo>
                    <a:lnTo>
                      <a:pt x="279" y="51"/>
                    </a:lnTo>
                    <a:lnTo>
                      <a:pt x="279" y="51"/>
                    </a:lnTo>
                    <a:lnTo>
                      <a:pt x="275" y="46"/>
                    </a:lnTo>
                    <a:lnTo>
                      <a:pt x="270" y="42"/>
                    </a:lnTo>
                    <a:lnTo>
                      <a:pt x="194" y="0"/>
                    </a:lnTo>
                    <a:lnTo>
                      <a:pt x="0" y="112"/>
                    </a:lnTo>
                    <a:lnTo>
                      <a:pt x="0" y="347"/>
                    </a:lnTo>
                    <a:lnTo>
                      <a:pt x="197" y="460"/>
                    </a:lnTo>
                    <a:lnTo>
                      <a:pt x="274" y="417"/>
                    </a:lnTo>
                    <a:lnTo>
                      <a:pt x="274" y="417"/>
                    </a:lnTo>
                    <a:lnTo>
                      <a:pt x="277" y="415"/>
                    </a:lnTo>
                    <a:lnTo>
                      <a:pt x="283" y="415"/>
                    </a:lnTo>
                    <a:lnTo>
                      <a:pt x="283" y="415"/>
                    </a:lnTo>
                    <a:lnTo>
                      <a:pt x="288" y="416"/>
                    </a:lnTo>
                    <a:lnTo>
                      <a:pt x="291" y="419"/>
                    </a:lnTo>
                    <a:lnTo>
                      <a:pt x="291" y="419"/>
                    </a:lnTo>
                    <a:lnTo>
                      <a:pt x="293" y="425"/>
                    </a:lnTo>
                    <a:lnTo>
                      <a:pt x="294" y="432"/>
                    </a:lnTo>
                    <a:lnTo>
                      <a:pt x="294" y="432"/>
                    </a:lnTo>
                    <a:lnTo>
                      <a:pt x="296" y="444"/>
                    </a:lnTo>
                    <a:lnTo>
                      <a:pt x="297" y="451"/>
                    </a:lnTo>
                    <a:lnTo>
                      <a:pt x="301" y="458"/>
                    </a:lnTo>
                    <a:lnTo>
                      <a:pt x="301" y="458"/>
                    </a:lnTo>
                    <a:lnTo>
                      <a:pt x="304" y="462"/>
                    </a:lnTo>
                    <a:lnTo>
                      <a:pt x="309" y="467"/>
                    </a:lnTo>
                    <a:lnTo>
                      <a:pt x="315" y="471"/>
                    </a:lnTo>
                    <a:lnTo>
                      <a:pt x="321" y="473"/>
                    </a:lnTo>
                    <a:lnTo>
                      <a:pt x="321" y="473"/>
                    </a:lnTo>
                    <a:lnTo>
                      <a:pt x="329" y="474"/>
                    </a:lnTo>
                    <a:lnTo>
                      <a:pt x="329" y="474"/>
                    </a:lnTo>
                    <a:lnTo>
                      <a:pt x="337" y="473"/>
                    </a:lnTo>
                    <a:lnTo>
                      <a:pt x="344" y="469"/>
                    </a:lnTo>
                    <a:lnTo>
                      <a:pt x="344" y="469"/>
                    </a:lnTo>
                    <a:lnTo>
                      <a:pt x="350" y="466"/>
                    </a:lnTo>
                    <a:lnTo>
                      <a:pt x="353" y="462"/>
                    </a:lnTo>
                    <a:lnTo>
                      <a:pt x="357" y="457"/>
                    </a:lnTo>
                    <a:lnTo>
                      <a:pt x="359" y="451"/>
                    </a:lnTo>
                    <a:lnTo>
                      <a:pt x="359" y="451"/>
                    </a:lnTo>
                    <a:lnTo>
                      <a:pt x="360" y="445"/>
                    </a:lnTo>
                    <a:lnTo>
                      <a:pt x="360" y="438"/>
                    </a:lnTo>
                    <a:lnTo>
                      <a:pt x="359" y="432"/>
                    </a:lnTo>
                    <a:lnTo>
                      <a:pt x="357" y="426"/>
                    </a:lnTo>
                    <a:lnTo>
                      <a:pt x="357" y="426"/>
                    </a:lnTo>
                    <a:lnTo>
                      <a:pt x="352" y="420"/>
                    </a:lnTo>
                    <a:lnTo>
                      <a:pt x="347" y="415"/>
                    </a:lnTo>
                    <a:lnTo>
                      <a:pt x="338" y="406"/>
                    </a:lnTo>
                    <a:lnTo>
                      <a:pt x="338" y="406"/>
                    </a:lnTo>
                    <a:lnTo>
                      <a:pt x="332" y="402"/>
                    </a:lnTo>
                    <a:lnTo>
                      <a:pt x="329" y="398"/>
                    </a:lnTo>
                    <a:lnTo>
                      <a:pt x="329" y="398"/>
                    </a:lnTo>
                    <a:lnTo>
                      <a:pt x="328" y="394"/>
                    </a:lnTo>
                    <a:lnTo>
                      <a:pt x="329" y="389"/>
                    </a:lnTo>
                    <a:lnTo>
                      <a:pt x="329" y="389"/>
                    </a:lnTo>
                    <a:lnTo>
                      <a:pt x="331" y="385"/>
                    </a:lnTo>
                    <a:lnTo>
                      <a:pt x="336" y="382"/>
                    </a:lnTo>
                    <a:lnTo>
                      <a:pt x="33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750" tIns="34375" rIns="68750" bIns="34375" numCol="1" anchor="t" anchorCtr="0" compatLnSpc="1">
                <a:prstTxWarp prst="textNoShape">
                  <a:avLst/>
                </a:prstTxWarp>
              </a:bodyPr>
              <a:lstStyle/>
              <a:p>
                <a:endParaRPr lang="en-US">
                  <a:solidFill>
                    <a:prstClr val="black"/>
                  </a:solidFill>
                </a:endParaRPr>
              </a:p>
            </p:txBody>
          </p:sp>
          <p:sp>
            <p:nvSpPr>
              <p:cNvPr id="41" name="Rectangle 57">
                <a:extLst>
                  <a:ext uri="{FF2B5EF4-FFF2-40B4-BE49-F238E27FC236}">
                    <a16:creationId xmlns:a16="http://schemas.microsoft.com/office/drawing/2014/main" id="{F754F7B3-456E-4879-AC91-A670D96028B5}"/>
                  </a:ext>
                </a:extLst>
              </p:cNvPr>
              <p:cNvSpPr>
                <a:spLocks noChangeArrowheads="1"/>
              </p:cNvSpPr>
              <p:nvPr/>
            </p:nvSpPr>
            <p:spPr bwMode="auto">
              <a:xfrm>
                <a:off x="6615114" y="4465524"/>
                <a:ext cx="323042" cy="168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solidFill>
                      <a:srgbClr val="FFFFFF"/>
                    </a:solidFill>
                  </a:rPr>
                  <a:t>GPU</a:t>
                </a:r>
                <a:endParaRPr lang="en-US" altLang="en-US" dirty="0">
                  <a:solidFill>
                    <a:prstClr val="black"/>
                  </a:solidFill>
                </a:endParaRPr>
              </a:p>
            </p:txBody>
          </p:sp>
        </p:grpSp>
        <p:sp>
          <p:nvSpPr>
            <p:cNvPr id="39" name="Rounded Rectangle 147">
              <a:extLst>
                <a:ext uri="{FF2B5EF4-FFF2-40B4-BE49-F238E27FC236}">
                  <a16:creationId xmlns:a16="http://schemas.microsoft.com/office/drawing/2014/main" id="{14A6A401-9E18-4952-B8E8-5167C3E7F5DF}"/>
                </a:ext>
              </a:extLst>
            </p:cNvPr>
            <p:cNvSpPr/>
            <p:nvPr/>
          </p:nvSpPr>
          <p:spPr>
            <a:xfrm>
              <a:off x="1369356" y="4202494"/>
              <a:ext cx="2282238" cy="719521"/>
            </a:xfrm>
            <a:prstGeom prst="round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t"/>
            <a:lstStyle/>
            <a:p>
              <a:pPr algn="ctr"/>
              <a:r>
                <a:rPr lang="en-US" sz="1600" b="1" dirty="0">
                  <a:solidFill>
                    <a:schemeClr val="tx1"/>
                  </a:solidFill>
                  <a:latin typeface="Arial" pitchFamily="34" charset="0"/>
                  <a:cs typeface="Arial" pitchFamily="34" charset="0"/>
                </a:rPr>
                <a:t>Embedded Hardware </a:t>
              </a:r>
            </a:p>
          </p:txBody>
        </p:sp>
      </p:grpSp>
      <p:sp>
        <p:nvSpPr>
          <p:cNvPr id="47" name="Rectangle 46">
            <a:extLst>
              <a:ext uri="{FF2B5EF4-FFF2-40B4-BE49-F238E27FC236}">
                <a16:creationId xmlns:a16="http://schemas.microsoft.com/office/drawing/2014/main" id="{727B53A8-EBA4-4DE8-BE64-B9CA04BD3C7D}"/>
              </a:ext>
            </a:extLst>
          </p:cNvPr>
          <p:cNvSpPr/>
          <p:nvPr/>
        </p:nvSpPr>
        <p:spPr>
          <a:xfrm>
            <a:off x="9325988" y="3778841"/>
            <a:ext cx="2485200" cy="2621959"/>
          </a:xfrm>
          <a:prstGeom prst="rect">
            <a:avLst/>
          </a:prstGeom>
          <a:noFill/>
          <a:ln>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dirty="0">
              <a:latin typeface="Arial" pitchFamily="34" charset="0"/>
              <a:cs typeface="Arial" pitchFamily="34" charset="0"/>
            </a:endParaRPr>
          </a:p>
        </p:txBody>
      </p:sp>
      <p:grpSp>
        <p:nvGrpSpPr>
          <p:cNvPr id="62" name="Group 61">
            <a:extLst>
              <a:ext uri="{FF2B5EF4-FFF2-40B4-BE49-F238E27FC236}">
                <a16:creationId xmlns:a16="http://schemas.microsoft.com/office/drawing/2014/main" id="{37199E1E-3F7F-49A9-9096-3021A0A6987E}"/>
              </a:ext>
            </a:extLst>
          </p:cNvPr>
          <p:cNvGrpSpPr/>
          <p:nvPr/>
        </p:nvGrpSpPr>
        <p:grpSpPr>
          <a:xfrm>
            <a:off x="10128083" y="5826153"/>
            <a:ext cx="738273" cy="426864"/>
            <a:chOff x="2694335" y="3536273"/>
            <a:chExt cx="703471" cy="548211"/>
          </a:xfrm>
        </p:grpSpPr>
        <p:sp>
          <p:nvSpPr>
            <p:cNvPr id="63" name="Freeform 89">
              <a:extLst>
                <a:ext uri="{FF2B5EF4-FFF2-40B4-BE49-F238E27FC236}">
                  <a16:creationId xmlns:a16="http://schemas.microsoft.com/office/drawing/2014/main" id="{0F3FC006-3FE8-4AB2-9D29-DCC8821F77BA}"/>
                </a:ext>
              </a:extLst>
            </p:cNvPr>
            <p:cNvSpPr>
              <a:spLocks noEditPoints="1"/>
            </p:cNvSpPr>
            <p:nvPr/>
          </p:nvSpPr>
          <p:spPr bwMode="auto">
            <a:xfrm>
              <a:off x="2694335" y="3816497"/>
              <a:ext cx="703471" cy="267987"/>
            </a:xfrm>
            <a:custGeom>
              <a:avLst/>
              <a:gdLst>
                <a:gd name="T0" fmla="*/ 12 w 302"/>
                <a:gd name="T1" fmla="*/ 0 h 115"/>
                <a:gd name="T2" fmla="*/ 0 w 302"/>
                <a:gd name="T3" fmla="*/ 12 h 115"/>
                <a:gd name="T4" fmla="*/ 0 w 302"/>
                <a:gd name="T5" fmla="*/ 103 h 115"/>
                <a:gd name="T6" fmla="*/ 12 w 302"/>
                <a:gd name="T7" fmla="*/ 115 h 115"/>
                <a:gd name="T8" fmla="*/ 290 w 302"/>
                <a:gd name="T9" fmla="*/ 115 h 115"/>
                <a:gd name="T10" fmla="*/ 302 w 302"/>
                <a:gd name="T11" fmla="*/ 103 h 115"/>
                <a:gd name="T12" fmla="*/ 302 w 302"/>
                <a:gd name="T13" fmla="*/ 12 h 115"/>
                <a:gd name="T14" fmla="*/ 290 w 302"/>
                <a:gd name="T15" fmla="*/ 0 h 115"/>
                <a:gd name="T16" fmla="*/ 12 w 302"/>
                <a:gd name="T17" fmla="*/ 0 h 115"/>
                <a:gd name="T18" fmla="*/ 200 w 302"/>
                <a:gd name="T19" fmla="*/ 48 h 115"/>
                <a:gd name="T20" fmla="*/ 191 w 302"/>
                <a:gd name="T21" fmla="*/ 39 h 115"/>
                <a:gd name="T22" fmla="*/ 200 w 302"/>
                <a:gd name="T23" fmla="*/ 31 h 115"/>
                <a:gd name="T24" fmla="*/ 208 w 302"/>
                <a:gd name="T25" fmla="*/ 39 h 115"/>
                <a:gd name="T26" fmla="*/ 200 w 302"/>
                <a:gd name="T27" fmla="*/ 48 h 115"/>
                <a:gd name="T28" fmla="*/ 230 w 302"/>
                <a:gd name="T29" fmla="*/ 48 h 115"/>
                <a:gd name="T30" fmla="*/ 221 w 302"/>
                <a:gd name="T31" fmla="*/ 39 h 115"/>
                <a:gd name="T32" fmla="*/ 230 w 302"/>
                <a:gd name="T33" fmla="*/ 31 h 115"/>
                <a:gd name="T34" fmla="*/ 238 w 302"/>
                <a:gd name="T35" fmla="*/ 39 h 115"/>
                <a:gd name="T36" fmla="*/ 230 w 302"/>
                <a:gd name="T37" fmla="*/ 48 h 115"/>
                <a:gd name="T38" fmla="*/ 260 w 302"/>
                <a:gd name="T39" fmla="*/ 48 h 115"/>
                <a:gd name="T40" fmla="*/ 251 w 302"/>
                <a:gd name="T41" fmla="*/ 39 h 115"/>
                <a:gd name="T42" fmla="*/ 260 w 302"/>
                <a:gd name="T43" fmla="*/ 31 h 115"/>
                <a:gd name="T44" fmla="*/ 268 w 302"/>
                <a:gd name="T45" fmla="*/ 39 h 115"/>
                <a:gd name="T46" fmla="*/ 260 w 302"/>
                <a:gd name="T47" fmla="*/ 4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115">
                  <a:moveTo>
                    <a:pt x="12" y="0"/>
                  </a:moveTo>
                  <a:cubicBezTo>
                    <a:pt x="5" y="0"/>
                    <a:pt x="0" y="6"/>
                    <a:pt x="0" y="12"/>
                  </a:cubicBezTo>
                  <a:cubicBezTo>
                    <a:pt x="0" y="103"/>
                    <a:pt x="0" y="103"/>
                    <a:pt x="0" y="103"/>
                  </a:cubicBezTo>
                  <a:cubicBezTo>
                    <a:pt x="0" y="110"/>
                    <a:pt x="5" y="115"/>
                    <a:pt x="12" y="115"/>
                  </a:cubicBezTo>
                  <a:cubicBezTo>
                    <a:pt x="290" y="115"/>
                    <a:pt x="290" y="115"/>
                    <a:pt x="290" y="115"/>
                  </a:cubicBezTo>
                  <a:cubicBezTo>
                    <a:pt x="297" y="115"/>
                    <a:pt x="302" y="110"/>
                    <a:pt x="302" y="103"/>
                  </a:cubicBezTo>
                  <a:cubicBezTo>
                    <a:pt x="302" y="12"/>
                    <a:pt x="302" y="12"/>
                    <a:pt x="302" y="12"/>
                  </a:cubicBezTo>
                  <a:cubicBezTo>
                    <a:pt x="302" y="6"/>
                    <a:pt x="297" y="0"/>
                    <a:pt x="290" y="0"/>
                  </a:cubicBezTo>
                  <a:lnTo>
                    <a:pt x="12" y="0"/>
                  </a:lnTo>
                  <a:close/>
                  <a:moveTo>
                    <a:pt x="200" y="48"/>
                  </a:moveTo>
                  <a:cubicBezTo>
                    <a:pt x="195" y="48"/>
                    <a:pt x="191" y="44"/>
                    <a:pt x="191" y="39"/>
                  </a:cubicBezTo>
                  <a:cubicBezTo>
                    <a:pt x="191" y="35"/>
                    <a:pt x="195" y="31"/>
                    <a:pt x="200" y="31"/>
                  </a:cubicBezTo>
                  <a:cubicBezTo>
                    <a:pt x="205" y="31"/>
                    <a:pt x="208" y="35"/>
                    <a:pt x="208" y="39"/>
                  </a:cubicBezTo>
                  <a:cubicBezTo>
                    <a:pt x="208" y="44"/>
                    <a:pt x="205" y="48"/>
                    <a:pt x="200" y="48"/>
                  </a:cubicBezTo>
                  <a:close/>
                  <a:moveTo>
                    <a:pt x="230" y="48"/>
                  </a:moveTo>
                  <a:cubicBezTo>
                    <a:pt x="225" y="48"/>
                    <a:pt x="221" y="44"/>
                    <a:pt x="221" y="39"/>
                  </a:cubicBezTo>
                  <a:cubicBezTo>
                    <a:pt x="221" y="35"/>
                    <a:pt x="225" y="31"/>
                    <a:pt x="230" y="31"/>
                  </a:cubicBezTo>
                  <a:cubicBezTo>
                    <a:pt x="235" y="31"/>
                    <a:pt x="238" y="35"/>
                    <a:pt x="238" y="39"/>
                  </a:cubicBezTo>
                  <a:cubicBezTo>
                    <a:pt x="238" y="44"/>
                    <a:pt x="235" y="48"/>
                    <a:pt x="230" y="48"/>
                  </a:cubicBezTo>
                  <a:close/>
                  <a:moveTo>
                    <a:pt x="260" y="48"/>
                  </a:moveTo>
                  <a:cubicBezTo>
                    <a:pt x="255" y="48"/>
                    <a:pt x="251" y="44"/>
                    <a:pt x="251" y="39"/>
                  </a:cubicBezTo>
                  <a:cubicBezTo>
                    <a:pt x="251" y="35"/>
                    <a:pt x="255" y="31"/>
                    <a:pt x="260" y="31"/>
                  </a:cubicBezTo>
                  <a:cubicBezTo>
                    <a:pt x="265" y="31"/>
                    <a:pt x="268" y="35"/>
                    <a:pt x="268" y="39"/>
                  </a:cubicBezTo>
                  <a:cubicBezTo>
                    <a:pt x="268" y="44"/>
                    <a:pt x="265" y="48"/>
                    <a:pt x="260" y="48"/>
                  </a:cubicBezTo>
                  <a:close/>
                </a:path>
              </a:pathLst>
            </a:custGeom>
            <a:solidFill>
              <a:srgbClr val="266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64" name="Freeform 90">
              <a:extLst>
                <a:ext uri="{FF2B5EF4-FFF2-40B4-BE49-F238E27FC236}">
                  <a16:creationId xmlns:a16="http://schemas.microsoft.com/office/drawing/2014/main" id="{A8954DD6-2035-4BBC-8A0B-086DBAF26ADF}"/>
                </a:ext>
              </a:extLst>
            </p:cNvPr>
            <p:cNvSpPr>
              <a:spLocks/>
            </p:cNvSpPr>
            <p:nvPr/>
          </p:nvSpPr>
          <p:spPr bwMode="auto">
            <a:xfrm>
              <a:off x="3063742" y="3536273"/>
              <a:ext cx="264997" cy="90995"/>
            </a:xfrm>
            <a:custGeom>
              <a:avLst/>
              <a:gdLst>
                <a:gd name="T0" fmla="*/ 1 w 70"/>
                <a:gd name="T1" fmla="*/ 16 h 24"/>
                <a:gd name="T2" fmla="*/ 1 w 70"/>
                <a:gd name="T3" fmla="*/ 16 h 24"/>
                <a:gd name="T4" fmla="*/ 0 w 70"/>
                <a:gd name="T5" fmla="*/ 19 h 24"/>
                <a:gd name="T6" fmla="*/ 4 w 70"/>
                <a:gd name="T7" fmla="*/ 24 h 24"/>
                <a:gd name="T8" fmla="*/ 7 w 70"/>
                <a:gd name="T9" fmla="*/ 22 h 24"/>
                <a:gd name="T10" fmla="*/ 7 w 70"/>
                <a:gd name="T11" fmla="*/ 22 h 24"/>
                <a:gd name="T12" fmla="*/ 35 w 70"/>
                <a:gd name="T13" fmla="*/ 8 h 24"/>
                <a:gd name="T14" fmla="*/ 63 w 70"/>
                <a:gd name="T15" fmla="*/ 22 h 24"/>
                <a:gd name="T16" fmla="*/ 63 w 70"/>
                <a:gd name="T17" fmla="*/ 22 h 24"/>
                <a:gd name="T18" fmla="*/ 66 w 70"/>
                <a:gd name="T19" fmla="*/ 24 h 24"/>
                <a:gd name="T20" fmla="*/ 70 w 70"/>
                <a:gd name="T21" fmla="*/ 19 h 24"/>
                <a:gd name="T22" fmla="*/ 69 w 70"/>
                <a:gd name="T23" fmla="*/ 16 h 24"/>
                <a:gd name="T24" fmla="*/ 35 w 70"/>
                <a:gd name="T25" fmla="*/ 0 h 24"/>
                <a:gd name="T26" fmla="*/ 1 w 70"/>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4">
                  <a:moveTo>
                    <a:pt x="1" y="16"/>
                  </a:moveTo>
                  <a:cubicBezTo>
                    <a:pt x="1" y="16"/>
                    <a:pt x="1" y="16"/>
                    <a:pt x="1" y="16"/>
                  </a:cubicBezTo>
                  <a:cubicBezTo>
                    <a:pt x="0" y="17"/>
                    <a:pt x="0" y="18"/>
                    <a:pt x="0" y="19"/>
                  </a:cubicBezTo>
                  <a:cubicBezTo>
                    <a:pt x="0" y="22"/>
                    <a:pt x="2" y="24"/>
                    <a:pt x="4" y="24"/>
                  </a:cubicBezTo>
                  <a:cubicBezTo>
                    <a:pt x="5" y="24"/>
                    <a:pt x="6" y="23"/>
                    <a:pt x="7" y="22"/>
                  </a:cubicBezTo>
                  <a:cubicBezTo>
                    <a:pt x="7" y="22"/>
                    <a:pt x="7" y="22"/>
                    <a:pt x="7" y="22"/>
                  </a:cubicBezTo>
                  <a:cubicBezTo>
                    <a:pt x="14" y="14"/>
                    <a:pt x="24" y="8"/>
                    <a:pt x="35" y="8"/>
                  </a:cubicBezTo>
                  <a:cubicBezTo>
                    <a:pt x="46" y="8"/>
                    <a:pt x="57" y="14"/>
                    <a:pt x="63" y="22"/>
                  </a:cubicBezTo>
                  <a:cubicBezTo>
                    <a:pt x="63" y="22"/>
                    <a:pt x="63" y="22"/>
                    <a:pt x="63" y="22"/>
                  </a:cubicBezTo>
                  <a:cubicBezTo>
                    <a:pt x="64" y="23"/>
                    <a:pt x="65" y="24"/>
                    <a:pt x="66" y="24"/>
                  </a:cubicBezTo>
                  <a:cubicBezTo>
                    <a:pt x="68" y="24"/>
                    <a:pt x="70" y="22"/>
                    <a:pt x="70" y="19"/>
                  </a:cubicBezTo>
                  <a:cubicBezTo>
                    <a:pt x="70" y="18"/>
                    <a:pt x="70" y="17"/>
                    <a:pt x="69" y="16"/>
                  </a:cubicBezTo>
                  <a:cubicBezTo>
                    <a:pt x="61" y="6"/>
                    <a:pt x="49" y="0"/>
                    <a:pt x="35" y="0"/>
                  </a:cubicBezTo>
                  <a:cubicBezTo>
                    <a:pt x="21" y="0"/>
                    <a:pt x="9" y="6"/>
                    <a:pt x="1" y="16"/>
                  </a:cubicBezTo>
                  <a:close/>
                </a:path>
              </a:pathLst>
            </a:custGeom>
            <a:solidFill>
              <a:srgbClr val="266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65" name="Freeform 91">
              <a:extLst>
                <a:ext uri="{FF2B5EF4-FFF2-40B4-BE49-F238E27FC236}">
                  <a16:creationId xmlns:a16="http://schemas.microsoft.com/office/drawing/2014/main" id="{2609FA30-BA4C-4B7D-980C-B3C2653CD07A}"/>
                </a:ext>
              </a:extLst>
            </p:cNvPr>
            <p:cNvSpPr>
              <a:spLocks/>
            </p:cNvSpPr>
            <p:nvPr/>
          </p:nvSpPr>
          <p:spPr bwMode="auto">
            <a:xfrm>
              <a:off x="3110035" y="3604919"/>
              <a:ext cx="172407" cy="71838"/>
            </a:xfrm>
            <a:custGeom>
              <a:avLst/>
              <a:gdLst>
                <a:gd name="T0" fmla="*/ 2 w 46"/>
                <a:gd name="T1" fmla="*/ 11 h 19"/>
                <a:gd name="T2" fmla="*/ 2 w 46"/>
                <a:gd name="T3" fmla="*/ 17 h 19"/>
                <a:gd name="T4" fmla="*/ 8 w 46"/>
                <a:gd name="T5" fmla="*/ 17 h 19"/>
                <a:gd name="T6" fmla="*/ 8 w 46"/>
                <a:gd name="T7" fmla="*/ 17 h 19"/>
                <a:gd name="T8" fmla="*/ 23 w 46"/>
                <a:gd name="T9" fmla="*/ 9 h 19"/>
                <a:gd name="T10" fmla="*/ 38 w 46"/>
                <a:gd name="T11" fmla="*/ 17 h 19"/>
                <a:gd name="T12" fmla="*/ 38 w 46"/>
                <a:gd name="T13" fmla="*/ 17 h 19"/>
                <a:gd name="T14" fmla="*/ 38 w 46"/>
                <a:gd name="T15" fmla="*/ 17 h 19"/>
                <a:gd name="T16" fmla="*/ 44 w 46"/>
                <a:gd name="T17" fmla="*/ 17 h 19"/>
                <a:gd name="T18" fmla="*/ 44 w 46"/>
                <a:gd name="T19" fmla="*/ 11 h 19"/>
                <a:gd name="T20" fmla="*/ 23 w 46"/>
                <a:gd name="T21" fmla="*/ 0 h 19"/>
                <a:gd name="T22" fmla="*/ 2 w 46"/>
                <a:gd name="T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9">
                  <a:moveTo>
                    <a:pt x="2" y="11"/>
                  </a:moveTo>
                  <a:cubicBezTo>
                    <a:pt x="0" y="13"/>
                    <a:pt x="1" y="16"/>
                    <a:pt x="2" y="17"/>
                  </a:cubicBezTo>
                  <a:cubicBezTo>
                    <a:pt x="4" y="19"/>
                    <a:pt x="6" y="19"/>
                    <a:pt x="8" y="17"/>
                  </a:cubicBezTo>
                  <a:cubicBezTo>
                    <a:pt x="8" y="17"/>
                    <a:pt x="8" y="17"/>
                    <a:pt x="8" y="17"/>
                  </a:cubicBezTo>
                  <a:cubicBezTo>
                    <a:pt x="11" y="12"/>
                    <a:pt x="17" y="9"/>
                    <a:pt x="23" y="9"/>
                  </a:cubicBezTo>
                  <a:cubicBezTo>
                    <a:pt x="29" y="9"/>
                    <a:pt x="35" y="12"/>
                    <a:pt x="38" y="17"/>
                  </a:cubicBezTo>
                  <a:cubicBezTo>
                    <a:pt x="38" y="17"/>
                    <a:pt x="38" y="17"/>
                    <a:pt x="38" y="17"/>
                  </a:cubicBezTo>
                  <a:cubicBezTo>
                    <a:pt x="38" y="17"/>
                    <a:pt x="38" y="17"/>
                    <a:pt x="38" y="17"/>
                  </a:cubicBezTo>
                  <a:cubicBezTo>
                    <a:pt x="40" y="19"/>
                    <a:pt x="42" y="19"/>
                    <a:pt x="44" y="17"/>
                  </a:cubicBezTo>
                  <a:cubicBezTo>
                    <a:pt x="46" y="16"/>
                    <a:pt x="46" y="13"/>
                    <a:pt x="44" y="11"/>
                  </a:cubicBezTo>
                  <a:cubicBezTo>
                    <a:pt x="39" y="5"/>
                    <a:pt x="32" y="0"/>
                    <a:pt x="23" y="0"/>
                  </a:cubicBezTo>
                  <a:cubicBezTo>
                    <a:pt x="14" y="0"/>
                    <a:pt x="7" y="5"/>
                    <a:pt x="2" y="11"/>
                  </a:cubicBezTo>
                  <a:close/>
                </a:path>
              </a:pathLst>
            </a:custGeom>
            <a:solidFill>
              <a:srgbClr val="266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66" name="Oval 92">
              <a:extLst>
                <a:ext uri="{FF2B5EF4-FFF2-40B4-BE49-F238E27FC236}">
                  <a16:creationId xmlns:a16="http://schemas.microsoft.com/office/drawing/2014/main" id="{F2B77EB7-C680-4647-8566-7AEA66D5D8D6}"/>
                </a:ext>
              </a:extLst>
            </p:cNvPr>
            <p:cNvSpPr>
              <a:spLocks noChangeArrowheads="1"/>
            </p:cNvSpPr>
            <p:nvPr/>
          </p:nvSpPr>
          <p:spPr bwMode="auto">
            <a:xfrm>
              <a:off x="3173889" y="3687926"/>
              <a:ext cx="44698" cy="44698"/>
            </a:xfrm>
            <a:prstGeom prst="ellipse">
              <a:avLst/>
            </a:prstGeom>
            <a:solidFill>
              <a:srgbClr val="266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grpSp>
      <p:grpSp>
        <p:nvGrpSpPr>
          <p:cNvPr id="74" name="Group 73">
            <a:extLst>
              <a:ext uri="{FF2B5EF4-FFF2-40B4-BE49-F238E27FC236}">
                <a16:creationId xmlns:a16="http://schemas.microsoft.com/office/drawing/2014/main" id="{ABB2F1E8-25A3-4D07-B86F-DCB466FF557D}"/>
              </a:ext>
            </a:extLst>
          </p:cNvPr>
          <p:cNvGrpSpPr/>
          <p:nvPr/>
        </p:nvGrpSpPr>
        <p:grpSpPr>
          <a:xfrm>
            <a:off x="9489196" y="5147749"/>
            <a:ext cx="2093204" cy="554901"/>
            <a:chOff x="863684" y="5079629"/>
            <a:chExt cx="2020140" cy="712646"/>
          </a:xfrm>
        </p:grpSpPr>
        <p:grpSp>
          <p:nvGrpSpPr>
            <p:cNvPr id="75" name="Group 74">
              <a:extLst>
                <a:ext uri="{FF2B5EF4-FFF2-40B4-BE49-F238E27FC236}">
                  <a16:creationId xmlns:a16="http://schemas.microsoft.com/office/drawing/2014/main" id="{13F0F6B6-76C0-4562-B2A6-84704438CDF8}"/>
                </a:ext>
              </a:extLst>
            </p:cNvPr>
            <p:cNvGrpSpPr/>
            <p:nvPr/>
          </p:nvGrpSpPr>
          <p:grpSpPr>
            <a:xfrm>
              <a:off x="2614705" y="5079629"/>
              <a:ext cx="264997" cy="196351"/>
              <a:chOff x="3063742" y="3536273"/>
              <a:chExt cx="264997" cy="196351"/>
            </a:xfrm>
            <a:solidFill>
              <a:schemeClr val="tx1"/>
            </a:solidFill>
          </p:grpSpPr>
          <p:sp>
            <p:nvSpPr>
              <p:cNvPr id="82" name="Freeform 90">
                <a:extLst>
                  <a:ext uri="{FF2B5EF4-FFF2-40B4-BE49-F238E27FC236}">
                    <a16:creationId xmlns:a16="http://schemas.microsoft.com/office/drawing/2014/main" id="{83F368FB-74E8-4F5C-A079-996E2E6DED4C}"/>
                  </a:ext>
                </a:extLst>
              </p:cNvPr>
              <p:cNvSpPr>
                <a:spLocks/>
              </p:cNvSpPr>
              <p:nvPr/>
            </p:nvSpPr>
            <p:spPr bwMode="auto">
              <a:xfrm>
                <a:off x="3063742" y="3536273"/>
                <a:ext cx="264997" cy="90995"/>
              </a:xfrm>
              <a:custGeom>
                <a:avLst/>
                <a:gdLst>
                  <a:gd name="T0" fmla="*/ 1 w 70"/>
                  <a:gd name="T1" fmla="*/ 16 h 24"/>
                  <a:gd name="T2" fmla="*/ 1 w 70"/>
                  <a:gd name="T3" fmla="*/ 16 h 24"/>
                  <a:gd name="T4" fmla="*/ 0 w 70"/>
                  <a:gd name="T5" fmla="*/ 19 h 24"/>
                  <a:gd name="T6" fmla="*/ 4 w 70"/>
                  <a:gd name="T7" fmla="*/ 24 h 24"/>
                  <a:gd name="T8" fmla="*/ 7 w 70"/>
                  <a:gd name="T9" fmla="*/ 22 h 24"/>
                  <a:gd name="T10" fmla="*/ 7 w 70"/>
                  <a:gd name="T11" fmla="*/ 22 h 24"/>
                  <a:gd name="T12" fmla="*/ 35 w 70"/>
                  <a:gd name="T13" fmla="*/ 8 h 24"/>
                  <a:gd name="T14" fmla="*/ 63 w 70"/>
                  <a:gd name="T15" fmla="*/ 22 h 24"/>
                  <a:gd name="T16" fmla="*/ 63 w 70"/>
                  <a:gd name="T17" fmla="*/ 22 h 24"/>
                  <a:gd name="T18" fmla="*/ 66 w 70"/>
                  <a:gd name="T19" fmla="*/ 24 h 24"/>
                  <a:gd name="T20" fmla="*/ 70 w 70"/>
                  <a:gd name="T21" fmla="*/ 19 h 24"/>
                  <a:gd name="T22" fmla="*/ 69 w 70"/>
                  <a:gd name="T23" fmla="*/ 16 h 24"/>
                  <a:gd name="T24" fmla="*/ 35 w 70"/>
                  <a:gd name="T25" fmla="*/ 0 h 24"/>
                  <a:gd name="T26" fmla="*/ 1 w 70"/>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4">
                    <a:moveTo>
                      <a:pt x="1" y="16"/>
                    </a:moveTo>
                    <a:cubicBezTo>
                      <a:pt x="1" y="16"/>
                      <a:pt x="1" y="16"/>
                      <a:pt x="1" y="16"/>
                    </a:cubicBezTo>
                    <a:cubicBezTo>
                      <a:pt x="0" y="17"/>
                      <a:pt x="0" y="18"/>
                      <a:pt x="0" y="19"/>
                    </a:cubicBezTo>
                    <a:cubicBezTo>
                      <a:pt x="0" y="22"/>
                      <a:pt x="2" y="24"/>
                      <a:pt x="4" y="24"/>
                    </a:cubicBezTo>
                    <a:cubicBezTo>
                      <a:pt x="5" y="24"/>
                      <a:pt x="6" y="23"/>
                      <a:pt x="7" y="22"/>
                    </a:cubicBezTo>
                    <a:cubicBezTo>
                      <a:pt x="7" y="22"/>
                      <a:pt x="7" y="22"/>
                      <a:pt x="7" y="22"/>
                    </a:cubicBezTo>
                    <a:cubicBezTo>
                      <a:pt x="14" y="14"/>
                      <a:pt x="24" y="8"/>
                      <a:pt x="35" y="8"/>
                    </a:cubicBezTo>
                    <a:cubicBezTo>
                      <a:pt x="46" y="8"/>
                      <a:pt x="57" y="14"/>
                      <a:pt x="63" y="22"/>
                    </a:cubicBezTo>
                    <a:cubicBezTo>
                      <a:pt x="63" y="22"/>
                      <a:pt x="63" y="22"/>
                      <a:pt x="63" y="22"/>
                    </a:cubicBezTo>
                    <a:cubicBezTo>
                      <a:pt x="64" y="23"/>
                      <a:pt x="65" y="24"/>
                      <a:pt x="66" y="24"/>
                    </a:cubicBezTo>
                    <a:cubicBezTo>
                      <a:pt x="68" y="24"/>
                      <a:pt x="70" y="22"/>
                      <a:pt x="70" y="19"/>
                    </a:cubicBezTo>
                    <a:cubicBezTo>
                      <a:pt x="70" y="18"/>
                      <a:pt x="70" y="17"/>
                      <a:pt x="69" y="16"/>
                    </a:cubicBezTo>
                    <a:cubicBezTo>
                      <a:pt x="61" y="6"/>
                      <a:pt x="49" y="0"/>
                      <a:pt x="35" y="0"/>
                    </a:cubicBezTo>
                    <a:cubicBezTo>
                      <a:pt x="21" y="0"/>
                      <a:pt x="9" y="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83" name="Freeform 91">
                <a:extLst>
                  <a:ext uri="{FF2B5EF4-FFF2-40B4-BE49-F238E27FC236}">
                    <a16:creationId xmlns:a16="http://schemas.microsoft.com/office/drawing/2014/main" id="{2C5D1528-D042-4490-8D3B-3A49BE96BAC2}"/>
                  </a:ext>
                </a:extLst>
              </p:cNvPr>
              <p:cNvSpPr>
                <a:spLocks/>
              </p:cNvSpPr>
              <p:nvPr/>
            </p:nvSpPr>
            <p:spPr bwMode="auto">
              <a:xfrm>
                <a:off x="3110035" y="3604919"/>
                <a:ext cx="172407" cy="71838"/>
              </a:xfrm>
              <a:custGeom>
                <a:avLst/>
                <a:gdLst>
                  <a:gd name="T0" fmla="*/ 2 w 46"/>
                  <a:gd name="T1" fmla="*/ 11 h 19"/>
                  <a:gd name="T2" fmla="*/ 2 w 46"/>
                  <a:gd name="T3" fmla="*/ 17 h 19"/>
                  <a:gd name="T4" fmla="*/ 8 w 46"/>
                  <a:gd name="T5" fmla="*/ 17 h 19"/>
                  <a:gd name="T6" fmla="*/ 8 w 46"/>
                  <a:gd name="T7" fmla="*/ 17 h 19"/>
                  <a:gd name="T8" fmla="*/ 23 w 46"/>
                  <a:gd name="T9" fmla="*/ 9 h 19"/>
                  <a:gd name="T10" fmla="*/ 38 w 46"/>
                  <a:gd name="T11" fmla="*/ 17 h 19"/>
                  <a:gd name="T12" fmla="*/ 38 w 46"/>
                  <a:gd name="T13" fmla="*/ 17 h 19"/>
                  <a:gd name="T14" fmla="*/ 38 w 46"/>
                  <a:gd name="T15" fmla="*/ 17 h 19"/>
                  <a:gd name="T16" fmla="*/ 44 w 46"/>
                  <a:gd name="T17" fmla="*/ 17 h 19"/>
                  <a:gd name="T18" fmla="*/ 44 w 46"/>
                  <a:gd name="T19" fmla="*/ 11 h 19"/>
                  <a:gd name="T20" fmla="*/ 23 w 46"/>
                  <a:gd name="T21" fmla="*/ 0 h 19"/>
                  <a:gd name="T22" fmla="*/ 2 w 46"/>
                  <a:gd name="T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9">
                    <a:moveTo>
                      <a:pt x="2" y="11"/>
                    </a:moveTo>
                    <a:cubicBezTo>
                      <a:pt x="0" y="13"/>
                      <a:pt x="1" y="16"/>
                      <a:pt x="2" y="17"/>
                    </a:cubicBezTo>
                    <a:cubicBezTo>
                      <a:pt x="4" y="19"/>
                      <a:pt x="6" y="19"/>
                      <a:pt x="8" y="17"/>
                    </a:cubicBezTo>
                    <a:cubicBezTo>
                      <a:pt x="8" y="17"/>
                      <a:pt x="8" y="17"/>
                      <a:pt x="8" y="17"/>
                    </a:cubicBezTo>
                    <a:cubicBezTo>
                      <a:pt x="11" y="12"/>
                      <a:pt x="17" y="9"/>
                      <a:pt x="23" y="9"/>
                    </a:cubicBezTo>
                    <a:cubicBezTo>
                      <a:pt x="29" y="9"/>
                      <a:pt x="35" y="12"/>
                      <a:pt x="38" y="17"/>
                    </a:cubicBezTo>
                    <a:cubicBezTo>
                      <a:pt x="38" y="17"/>
                      <a:pt x="38" y="17"/>
                      <a:pt x="38" y="17"/>
                    </a:cubicBezTo>
                    <a:cubicBezTo>
                      <a:pt x="38" y="17"/>
                      <a:pt x="38" y="17"/>
                      <a:pt x="38" y="17"/>
                    </a:cubicBezTo>
                    <a:cubicBezTo>
                      <a:pt x="40" y="19"/>
                      <a:pt x="42" y="19"/>
                      <a:pt x="44" y="17"/>
                    </a:cubicBezTo>
                    <a:cubicBezTo>
                      <a:pt x="46" y="16"/>
                      <a:pt x="46" y="13"/>
                      <a:pt x="44" y="11"/>
                    </a:cubicBezTo>
                    <a:cubicBezTo>
                      <a:pt x="39" y="5"/>
                      <a:pt x="32" y="0"/>
                      <a:pt x="23" y="0"/>
                    </a:cubicBezTo>
                    <a:cubicBezTo>
                      <a:pt x="14" y="0"/>
                      <a:pt x="7" y="5"/>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84" name="Oval 92">
                <a:extLst>
                  <a:ext uri="{FF2B5EF4-FFF2-40B4-BE49-F238E27FC236}">
                    <a16:creationId xmlns:a16="http://schemas.microsoft.com/office/drawing/2014/main" id="{70F8E36F-42C5-4677-ADCA-4FCA8612D895}"/>
                  </a:ext>
                </a:extLst>
              </p:cNvPr>
              <p:cNvSpPr>
                <a:spLocks noChangeArrowheads="1"/>
              </p:cNvSpPr>
              <p:nvPr/>
            </p:nvSpPr>
            <p:spPr bwMode="auto">
              <a:xfrm>
                <a:off x="3173889" y="3687926"/>
                <a:ext cx="44698" cy="4469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grpSp>
        <p:pic>
          <p:nvPicPr>
            <p:cNvPr id="76" name="Picture 75">
              <a:extLst>
                <a:ext uri="{FF2B5EF4-FFF2-40B4-BE49-F238E27FC236}">
                  <a16:creationId xmlns:a16="http://schemas.microsoft.com/office/drawing/2014/main" id="{E72437F9-5FFE-43EE-BC64-14F607BDBA5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82089" y="5246421"/>
              <a:ext cx="1001735" cy="500868"/>
            </a:xfrm>
            <a:prstGeom prst="rect">
              <a:avLst/>
            </a:prstGeom>
          </p:spPr>
        </p:pic>
        <p:pic>
          <p:nvPicPr>
            <p:cNvPr id="77" name="Picture 76">
              <a:extLst>
                <a:ext uri="{FF2B5EF4-FFF2-40B4-BE49-F238E27FC236}">
                  <a16:creationId xmlns:a16="http://schemas.microsoft.com/office/drawing/2014/main" id="{38320BC7-176A-4F47-A349-94A4FBFD6C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3684" y="5200350"/>
              <a:ext cx="909587" cy="591925"/>
            </a:xfrm>
            <a:prstGeom prst="rect">
              <a:avLst/>
            </a:prstGeom>
          </p:spPr>
        </p:pic>
        <p:grpSp>
          <p:nvGrpSpPr>
            <p:cNvPr id="78" name="Group 77">
              <a:extLst>
                <a:ext uri="{FF2B5EF4-FFF2-40B4-BE49-F238E27FC236}">
                  <a16:creationId xmlns:a16="http://schemas.microsoft.com/office/drawing/2014/main" id="{6B477489-2181-40CB-BAF8-6817DCF2CC37}"/>
                </a:ext>
              </a:extLst>
            </p:cNvPr>
            <p:cNvGrpSpPr/>
            <p:nvPr/>
          </p:nvGrpSpPr>
          <p:grpSpPr>
            <a:xfrm>
              <a:off x="1380587" y="5109355"/>
              <a:ext cx="264997" cy="196351"/>
              <a:chOff x="3065400" y="3536273"/>
              <a:chExt cx="264997" cy="196351"/>
            </a:xfrm>
            <a:solidFill>
              <a:srgbClr val="0F5D3F"/>
            </a:solidFill>
          </p:grpSpPr>
          <p:sp>
            <p:nvSpPr>
              <p:cNvPr id="79" name="Freeform 90">
                <a:extLst>
                  <a:ext uri="{FF2B5EF4-FFF2-40B4-BE49-F238E27FC236}">
                    <a16:creationId xmlns:a16="http://schemas.microsoft.com/office/drawing/2014/main" id="{6372A12D-F182-4390-9DA3-801855B28E7C}"/>
                  </a:ext>
                </a:extLst>
              </p:cNvPr>
              <p:cNvSpPr>
                <a:spLocks/>
              </p:cNvSpPr>
              <p:nvPr/>
            </p:nvSpPr>
            <p:spPr bwMode="auto">
              <a:xfrm>
                <a:off x="3065400" y="3536273"/>
                <a:ext cx="264997" cy="90995"/>
              </a:xfrm>
              <a:custGeom>
                <a:avLst/>
                <a:gdLst>
                  <a:gd name="T0" fmla="*/ 1 w 70"/>
                  <a:gd name="T1" fmla="*/ 16 h 24"/>
                  <a:gd name="T2" fmla="*/ 1 w 70"/>
                  <a:gd name="T3" fmla="*/ 16 h 24"/>
                  <a:gd name="T4" fmla="*/ 0 w 70"/>
                  <a:gd name="T5" fmla="*/ 19 h 24"/>
                  <a:gd name="T6" fmla="*/ 4 w 70"/>
                  <a:gd name="T7" fmla="*/ 24 h 24"/>
                  <a:gd name="T8" fmla="*/ 7 w 70"/>
                  <a:gd name="T9" fmla="*/ 22 h 24"/>
                  <a:gd name="T10" fmla="*/ 7 w 70"/>
                  <a:gd name="T11" fmla="*/ 22 h 24"/>
                  <a:gd name="T12" fmla="*/ 35 w 70"/>
                  <a:gd name="T13" fmla="*/ 8 h 24"/>
                  <a:gd name="T14" fmla="*/ 63 w 70"/>
                  <a:gd name="T15" fmla="*/ 22 h 24"/>
                  <a:gd name="T16" fmla="*/ 63 w 70"/>
                  <a:gd name="T17" fmla="*/ 22 h 24"/>
                  <a:gd name="T18" fmla="*/ 66 w 70"/>
                  <a:gd name="T19" fmla="*/ 24 h 24"/>
                  <a:gd name="T20" fmla="*/ 70 w 70"/>
                  <a:gd name="T21" fmla="*/ 19 h 24"/>
                  <a:gd name="T22" fmla="*/ 69 w 70"/>
                  <a:gd name="T23" fmla="*/ 16 h 24"/>
                  <a:gd name="T24" fmla="*/ 35 w 70"/>
                  <a:gd name="T25" fmla="*/ 0 h 24"/>
                  <a:gd name="T26" fmla="*/ 1 w 70"/>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4">
                    <a:moveTo>
                      <a:pt x="1" y="16"/>
                    </a:moveTo>
                    <a:cubicBezTo>
                      <a:pt x="1" y="16"/>
                      <a:pt x="1" y="16"/>
                      <a:pt x="1" y="16"/>
                    </a:cubicBezTo>
                    <a:cubicBezTo>
                      <a:pt x="0" y="17"/>
                      <a:pt x="0" y="18"/>
                      <a:pt x="0" y="19"/>
                    </a:cubicBezTo>
                    <a:cubicBezTo>
                      <a:pt x="0" y="22"/>
                      <a:pt x="2" y="24"/>
                      <a:pt x="4" y="24"/>
                    </a:cubicBezTo>
                    <a:cubicBezTo>
                      <a:pt x="5" y="24"/>
                      <a:pt x="6" y="23"/>
                      <a:pt x="7" y="22"/>
                    </a:cubicBezTo>
                    <a:cubicBezTo>
                      <a:pt x="7" y="22"/>
                      <a:pt x="7" y="22"/>
                      <a:pt x="7" y="22"/>
                    </a:cubicBezTo>
                    <a:cubicBezTo>
                      <a:pt x="14" y="14"/>
                      <a:pt x="24" y="8"/>
                      <a:pt x="35" y="8"/>
                    </a:cubicBezTo>
                    <a:cubicBezTo>
                      <a:pt x="46" y="8"/>
                      <a:pt x="57" y="14"/>
                      <a:pt x="63" y="22"/>
                    </a:cubicBezTo>
                    <a:cubicBezTo>
                      <a:pt x="63" y="22"/>
                      <a:pt x="63" y="22"/>
                      <a:pt x="63" y="22"/>
                    </a:cubicBezTo>
                    <a:cubicBezTo>
                      <a:pt x="64" y="23"/>
                      <a:pt x="65" y="24"/>
                      <a:pt x="66" y="24"/>
                    </a:cubicBezTo>
                    <a:cubicBezTo>
                      <a:pt x="68" y="24"/>
                      <a:pt x="70" y="22"/>
                      <a:pt x="70" y="19"/>
                    </a:cubicBezTo>
                    <a:cubicBezTo>
                      <a:pt x="70" y="18"/>
                      <a:pt x="70" y="17"/>
                      <a:pt x="69" y="16"/>
                    </a:cubicBezTo>
                    <a:cubicBezTo>
                      <a:pt x="61" y="6"/>
                      <a:pt x="49" y="0"/>
                      <a:pt x="35" y="0"/>
                    </a:cubicBezTo>
                    <a:cubicBezTo>
                      <a:pt x="21" y="0"/>
                      <a:pt x="9" y="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80" name="Freeform 91">
                <a:extLst>
                  <a:ext uri="{FF2B5EF4-FFF2-40B4-BE49-F238E27FC236}">
                    <a16:creationId xmlns:a16="http://schemas.microsoft.com/office/drawing/2014/main" id="{8F58AABF-3479-406D-92D6-E20696D6B9E3}"/>
                  </a:ext>
                </a:extLst>
              </p:cNvPr>
              <p:cNvSpPr>
                <a:spLocks/>
              </p:cNvSpPr>
              <p:nvPr/>
            </p:nvSpPr>
            <p:spPr bwMode="auto">
              <a:xfrm>
                <a:off x="3110035" y="3604919"/>
                <a:ext cx="172407" cy="71838"/>
              </a:xfrm>
              <a:custGeom>
                <a:avLst/>
                <a:gdLst>
                  <a:gd name="T0" fmla="*/ 2 w 46"/>
                  <a:gd name="T1" fmla="*/ 11 h 19"/>
                  <a:gd name="T2" fmla="*/ 2 w 46"/>
                  <a:gd name="T3" fmla="*/ 17 h 19"/>
                  <a:gd name="T4" fmla="*/ 8 w 46"/>
                  <a:gd name="T5" fmla="*/ 17 h 19"/>
                  <a:gd name="T6" fmla="*/ 8 w 46"/>
                  <a:gd name="T7" fmla="*/ 17 h 19"/>
                  <a:gd name="T8" fmla="*/ 23 w 46"/>
                  <a:gd name="T9" fmla="*/ 9 h 19"/>
                  <a:gd name="T10" fmla="*/ 38 w 46"/>
                  <a:gd name="T11" fmla="*/ 17 h 19"/>
                  <a:gd name="T12" fmla="*/ 38 w 46"/>
                  <a:gd name="T13" fmla="*/ 17 h 19"/>
                  <a:gd name="T14" fmla="*/ 38 w 46"/>
                  <a:gd name="T15" fmla="*/ 17 h 19"/>
                  <a:gd name="T16" fmla="*/ 44 w 46"/>
                  <a:gd name="T17" fmla="*/ 17 h 19"/>
                  <a:gd name="T18" fmla="*/ 44 w 46"/>
                  <a:gd name="T19" fmla="*/ 11 h 19"/>
                  <a:gd name="T20" fmla="*/ 23 w 46"/>
                  <a:gd name="T21" fmla="*/ 0 h 19"/>
                  <a:gd name="T22" fmla="*/ 2 w 46"/>
                  <a:gd name="T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9">
                    <a:moveTo>
                      <a:pt x="2" y="11"/>
                    </a:moveTo>
                    <a:cubicBezTo>
                      <a:pt x="0" y="13"/>
                      <a:pt x="1" y="16"/>
                      <a:pt x="2" y="17"/>
                    </a:cubicBezTo>
                    <a:cubicBezTo>
                      <a:pt x="4" y="19"/>
                      <a:pt x="6" y="19"/>
                      <a:pt x="8" y="17"/>
                    </a:cubicBezTo>
                    <a:cubicBezTo>
                      <a:pt x="8" y="17"/>
                      <a:pt x="8" y="17"/>
                      <a:pt x="8" y="17"/>
                    </a:cubicBezTo>
                    <a:cubicBezTo>
                      <a:pt x="11" y="12"/>
                      <a:pt x="17" y="9"/>
                      <a:pt x="23" y="9"/>
                    </a:cubicBezTo>
                    <a:cubicBezTo>
                      <a:pt x="29" y="9"/>
                      <a:pt x="35" y="12"/>
                      <a:pt x="38" y="17"/>
                    </a:cubicBezTo>
                    <a:cubicBezTo>
                      <a:pt x="38" y="17"/>
                      <a:pt x="38" y="17"/>
                      <a:pt x="38" y="17"/>
                    </a:cubicBezTo>
                    <a:cubicBezTo>
                      <a:pt x="38" y="17"/>
                      <a:pt x="38" y="17"/>
                      <a:pt x="38" y="17"/>
                    </a:cubicBezTo>
                    <a:cubicBezTo>
                      <a:pt x="40" y="19"/>
                      <a:pt x="42" y="19"/>
                      <a:pt x="44" y="17"/>
                    </a:cubicBezTo>
                    <a:cubicBezTo>
                      <a:pt x="46" y="16"/>
                      <a:pt x="46" y="13"/>
                      <a:pt x="44" y="11"/>
                    </a:cubicBezTo>
                    <a:cubicBezTo>
                      <a:pt x="39" y="5"/>
                      <a:pt x="32" y="0"/>
                      <a:pt x="23" y="0"/>
                    </a:cubicBezTo>
                    <a:cubicBezTo>
                      <a:pt x="14" y="0"/>
                      <a:pt x="7" y="5"/>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81" name="Oval 92">
                <a:extLst>
                  <a:ext uri="{FF2B5EF4-FFF2-40B4-BE49-F238E27FC236}">
                    <a16:creationId xmlns:a16="http://schemas.microsoft.com/office/drawing/2014/main" id="{B409FD4F-8D6D-4BC9-B266-CD39E2872E52}"/>
                  </a:ext>
                </a:extLst>
              </p:cNvPr>
              <p:cNvSpPr>
                <a:spLocks noChangeArrowheads="1"/>
              </p:cNvSpPr>
              <p:nvPr/>
            </p:nvSpPr>
            <p:spPr bwMode="auto">
              <a:xfrm>
                <a:off x="3173889" y="3687926"/>
                <a:ext cx="44698" cy="4469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grpSp>
      </p:grpSp>
      <p:grpSp>
        <p:nvGrpSpPr>
          <p:cNvPr id="85" name="Group 84">
            <a:extLst>
              <a:ext uri="{FF2B5EF4-FFF2-40B4-BE49-F238E27FC236}">
                <a16:creationId xmlns:a16="http://schemas.microsoft.com/office/drawing/2014/main" id="{AC245FF5-3AED-4FD5-8ACA-80CC132B3605}"/>
              </a:ext>
            </a:extLst>
          </p:cNvPr>
          <p:cNvGrpSpPr/>
          <p:nvPr/>
        </p:nvGrpSpPr>
        <p:grpSpPr>
          <a:xfrm>
            <a:off x="8199671" y="2300520"/>
            <a:ext cx="2199779" cy="1579577"/>
            <a:chOff x="6842919" y="2934325"/>
            <a:chExt cx="2199779" cy="1579577"/>
          </a:xfrm>
        </p:grpSpPr>
        <p:pic>
          <p:nvPicPr>
            <p:cNvPr id="86" name="Picture 4" descr="Image result for mathworks logo">
              <a:extLst>
                <a:ext uri="{FF2B5EF4-FFF2-40B4-BE49-F238E27FC236}">
                  <a16:creationId xmlns:a16="http://schemas.microsoft.com/office/drawing/2014/main" id="{691E9D94-F00E-495D-9721-21427B395C43}"/>
                </a:ext>
              </a:extLst>
            </p:cNvPr>
            <p:cNvPicPr>
              <a:picLocks noChangeAspect="1" noChangeArrowheads="1"/>
            </p:cNvPicPr>
            <p:nvPr/>
          </p:nvPicPr>
          <p:blipFill>
            <a:blip r:embed="rId11">
              <a:lum bright="70000" contrast="-70000"/>
              <a:extLst>
                <a:ext uri="{28A0092B-C50C-407E-A947-70E740481C1C}">
                  <a14:useLocalDpi xmlns:a14="http://schemas.microsoft.com/office/drawing/2010/main" val="0"/>
                </a:ext>
              </a:extLst>
            </a:blip>
            <a:srcRect/>
            <a:stretch>
              <a:fillRect/>
            </a:stretch>
          </p:blipFill>
          <p:spPr bwMode="auto">
            <a:xfrm>
              <a:off x="6842919" y="2934325"/>
              <a:ext cx="2093204" cy="15795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7" name="Rectangle: Rounded Corners 86">
              <a:extLst>
                <a:ext uri="{FF2B5EF4-FFF2-40B4-BE49-F238E27FC236}">
                  <a16:creationId xmlns:a16="http://schemas.microsoft.com/office/drawing/2014/main" id="{0F246236-F082-483C-BD03-94D250F3D6AA}"/>
                </a:ext>
              </a:extLst>
            </p:cNvPr>
            <p:cNvSpPr/>
            <p:nvPr/>
          </p:nvSpPr>
          <p:spPr>
            <a:xfrm>
              <a:off x="6982923" y="3358738"/>
              <a:ext cx="2059775" cy="795992"/>
            </a:xfrm>
            <a:prstGeom prst="roundRect">
              <a:avLst>
                <a:gd name="adj" fmla="val 0"/>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solidFill>
                    <a:schemeClr val="tx2"/>
                  </a:solidFill>
                  <a:effectLst>
                    <a:glow rad="444500">
                      <a:schemeClr val="bg1">
                        <a:alpha val="57000"/>
                      </a:schemeClr>
                    </a:glow>
                  </a:effectLst>
                  <a:latin typeface="Arial" pitchFamily="34" charset="0"/>
                  <a:cs typeface="Arial" pitchFamily="34" charset="0"/>
                </a:rPr>
                <a:t>MATLAB Code</a:t>
              </a:r>
            </a:p>
          </p:txBody>
        </p:sp>
      </p:grpSp>
      <p:cxnSp>
        <p:nvCxnSpPr>
          <p:cNvPr id="2051" name="Connector: Elbow 2050">
            <a:extLst>
              <a:ext uri="{FF2B5EF4-FFF2-40B4-BE49-F238E27FC236}">
                <a16:creationId xmlns:a16="http://schemas.microsoft.com/office/drawing/2014/main" id="{27E05920-FC89-4537-BAAA-955A6AFDF9E3}"/>
              </a:ext>
            </a:extLst>
          </p:cNvPr>
          <p:cNvCxnSpPr>
            <a:cxnSpLocks/>
            <a:endCxn id="47" idx="1"/>
          </p:cNvCxnSpPr>
          <p:nvPr/>
        </p:nvCxnSpPr>
        <p:spPr>
          <a:xfrm rot="16200000" flipH="1">
            <a:off x="8285418" y="4049251"/>
            <a:ext cx="1549618" cy="531522"/>
          </a:xfrm>
          <a:prstGeom prst="bent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AFB03F-195B-40E9-89F9-9F8C036BBD88}"/>
              </a:ext>
            </a:extLst>
          </p:cNvPr>
          <p:cNvSpPr txBox="1"/>
          <p:nvPr/>
        </p:nvSpPr>
        <p:spPr>
          <a:xfrm>
            <a:off x="612213" y="5133020"/>
            <a:ext cx="3013967" cy="101566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latin typeface="Arial" pitchFamily="34" charset="0"/>
                <a:cs typeface="Arial" pitchFamily="34" charset="0"/>
              </a:rPr>
              <a:t>Need Technical Help?</a:t>
            </a:r>
          </a:p>
          <a:p>
            <a:pPr marL="342900" indent="-342900">
              <a:buFont typeface="Arial" panose="020B0604020202020204" pitchFamily="34" charset="0"/>
              <a:buChar char="•"/>
            </a:pPr>
            <a:r>
              <a:rPr lang="en-US" sz="2000" dirty="0">
                <a:latin typeface="Arial" pitchFamily="34" charset="0"/>
                <a:cs typeface="Arial" pitchFamily="34" charset="0"/>
              </a:rPr>
              <a:t>Technical Support</a:t>
            </a:r>
          </a:p>
          <a:p>
            <a:pPr marL="342900" indent="-342900">
              <a:buFont typeface="Arial" panose="020B0604020202020204" pitchFamily="34" charset="0"/>
              <a:buChar char="•"/>
            </a:pPr>
            <a:r>
              <a:rPr lang="en-US" sz="2000" dirty="0">
                <a:latin typeface="Arial" pitchFamily="34" charset="0"/>
                <a:cs typeface="Arial" pitchFamily="34" charset="0"/>
              </a:rPr>
              <a:t>Application Engineers</a:t>
            </a:r>
          </a:p>
        </p:txBody>
      </p:sp>
      <p:sp>
        <p:nvSpPr>
          <p:cNvPr id="4" name="TextBox 3">
            <a:extLst>
              <a:ext uri="{FF2B5EF4-FFF2-40B4-BE49-F238E27FC236}">
                <a16:creationId xmlns:a16="http://schemas.microsoft.com/office/drawing/2014/main" id="{8D1F5A6D-4C96-4C4D-A08F-FF63A317260D}"/>
              </a:ext>
            </a:extLst>
          </p:cNvPr>
          <p:cNvSpPr txBox="1"/>
          <p:nvPr/>
        </p:nvSpPr>
        <p:spPr>
          <a:xfrm>
            <a:off x="3299298" y="3429000"/>
            <a:ext cx="663102" cy="400110"/>
          </a:xfrm>
          <a:prstGeom prst="rect">
            <a:avLst/>
          </a:prstGeom>
          <a:noFill/>
        </p:spPr>
        <p:txBody>
          <a:bodyPr wrap="square" rtlCol="0">
            <a:spAutoFit/>
          </a:bodyPr>
          <a:lstStyle/>
          <a:p>
            <a:r>
              <a:rPr lang="en-US" sz="2000" dirty="0">
                <a:solidFill>
                  <a:schemeClr val="accent2"/>
                </a:solidFill>
                <a:latin typeface="Arial" pitchFamily="34" charset="0"/>
                <a:cs typeface="Arial" pitchFamily="34" charset="0"/>
              </a:rPr>
              <a:t>(…)</a:t>
            </a:r>
          </a:p>
        </p:txBody>
      </p:sp>
    </p:spTree>
    <p:extLst>
      <p:ext uri="{BB962C8B-B14F-4D97-AF65-F5344CB8AC3E}">
        <p14:creationId xmlns:p14="http://schemas.microsoft.com/office/powerpoint/2010/main" val="154568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048"/>
                                        </p:tgtEl>
                                        <p:attrNameLst>
                                          <p:attrName>style.visibility</p:attrName>
                                        </p:attrNameLst>
                                      </p:cBhvr>
                                      <p:to>
                                        <p:strVal val="visible"/>
                                      </p:to>
                                    </p:set>
                                    <p:animEffect transition="in" filter="fade">
                                      <p:cBhvr>
                                        <p:cTn id="36" dur="500"/>
                                        <p:tgtEl>
                                          <p:spTgt spid="20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10" presetClass="entr" presetSubtype="0"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nodeType="withEffect">
                                  <p:stCondLst>
                                    <p:cond delay="0"/>
                                  </p:stCondLst>
                                  <p:childTnLst>
                                    <p:set>
                                      <p:cBhvr>
                                        <p:cTn id="61" dur="1" fill="hold">
                                          <p:stCondLst>
                                            <p:cond delay="0"/>
                                          </p:stCondLst>
                                        </p:cTn>
                                        <p:tgtEl>
                                          <p:spTgt spid="2051"/>
                                        </p:tgtEl>
                                        <p:attrNameLst>
                                          <p:attrName>style.visibility</p:attrName>
                                        </p:attrNameLst>
                                      </p:cBhvr>
                                      <p:to>
                                        <p:strVal val="visible"/>
                                      </p:to>
                                    </p:set>
                                    <p:animEffect transition="in" filter="fade">
                                      <p:cBhvr>
                                        <p:cTn id="6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26" grpId="0" animBg="1"/>
      <p:bldP spid="47" grpId="0" animBg="1"/>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F5C712-D89C-4781-B5E8-FB6FAD643556}"/>
              </a:ext>
            </a:extLst>
          </p:cNvPr>
          <p:cNvSpPr/>
          <p:nvPr/>
        </p:nvSpPr>
        <p:spPr>
          <a:xfrm>
            <a:off x="419100" y="2147352"/>
            <a:ext cx="2819400" cy="362414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6" name="Rectangle 5">
            <a:extLst>
              <a:ext uri="{FF2B5EF4-FFF2-40B4-BE49-F238E27FC236}">
                <a16:creationId xmlns:a16="http://schemas.microsoft.com/office/drawing/2014/main" id="{848B6D3D-F546-4492-A0EC-633E9344549E}"/>
              </a:ext>
            </a:extLst>
          </p:cNvPr>
          <p:cNvSpPr/>
          <p:nvPr/>
        </p:nvSpPr>
        <p:spPr>
          <a:xfrm>
            <a:off x="342900" y="1600200"/>
            <a:ext cx="2971800" cy="400110"/>
          </a:xfrm>
          <a:prstGeom prst="rect">
            <a:avLst/>
          </a:prstGeom>
        </p:spPr>
        <p:txBody>
          <a:bodyPr wrap="square" anchor="ctr">
            <a:spAutoFit/>
          </a:bodyPr>
          <a:lstStyle/>
          <a:p>
            <a:pPr algn="ctr"/>
            <a:r>
              <a:rPr lang="en-US" sz="2000" b="1" dirty="0">
                <a:latin typeface="Arial" pitchFamily="34" charset="0"/>
                <a:cs typeface="Arial" pitchFamily="34" charset="0"/>
              </a:rPr>
              <a:t>Access Data</a:t>
            </a:r>
          </a:p>
        </p:txBody>
      </p:sp>
      <p:sp>
        <p:nvSpPr>
          <p:cNvPr id="7" name="Rectangle 6">
            <a:extLst>
              <a:ext uri="{FF2B5EF4-FFF2-40B4-BE49-F238E27FC236}">
                <a16:creationId xmlns:a16="http://schemas.microsoft.com/office/drawing/2014/main" id="{30F2847B-DE3F-4FC8-977B-7157490C9406}"/>
              </a:ext>
            </a:extLst>
          </p:cNvPr>
          <p:cNvSpPr/>
          <p:nvPr/>
        </p:nvSpPr>
        <p:spPr>
          <a:xfrm>
            <a:off x="8953500" y="2147352"/>
            <a:ext cx="2819400" cy="362414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8" name="Rectangle 7">
            <a:extLst>
              <a:ext uri="{FF2B5EF4-FFF2-40B4-BE49-F238E27FC236}">
                <a16:creationId xmlns:a16="http://schemas.microsoft.com/office/drawing/2014/main" id="{14F48E69-40DE-4BC0-AC92-E481F9DF3FD9}"/>
              </a:ext>
            </a:extLst>
          </p:cNvPr>
          <p:cNvSpPr/>
          <p:nvPr/>
        </p:nvSpPr>
        <p:spPr>
          <a:xfrm>
            <a:off x="8953499" y="1600200"/>
            <a:ext cx="2819401" cy="400110"/>
          </a:xfrm>
          <a:prstGeom prst="rect">
            <a:avLst/>
          </a:prstGeom>
        </p:spPr>
        <p:txBody>
          <a:bodyPr wrap="square">
            <a:spAutoFit/>
          </a:bodyPr>
          <a:lstStyle/>
          <a:p>
            <a:pPr algn="ctr"/>
            <a:r>
              <a:rPr lang="en-US" sz="2000" b="1" dirty="0">
                <a:latin typeface="Arial" pitchFamily="34" charset="0"/>
                <a:cs typeface="Arial" pitchFamily="34" charset="0"/>
              </a:rPr>
              <a:t>Share Results</a:t>
            </a:r>
          </a:p>
        </p:txBody>
      </p:sp>
      <p:sp>
        <p:nvSpPr>
          <p:cNvPr id="9" name="Rectangle 8">
            <a:extLst>
              <a:ext uri="{FF2B5EF4-FFF2-40B4-BE49-F238E27FC236}">
                <a16:creationId xmlns:a16="http://schemas.microsoft.com/office/drawing/2014/main" id="{8D30241E-1590-4B3B-BA53-00525F6E64F9}"/>
              </a:ext>
            </a:extLst>
          </p:cNvPr>
          <p:cNvSpPr/>
          <p:nvPr/>
        </p:nvSpPr>
        <p:spPr>
          <a:xfrm>
            <a:off x="3810000" y="2147352"/>
            <a:ext cx="4572000" cy="362414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10" name="Rectangle 9">
            <a:extLst>
              <a:ext uri="{FF2B5EF4-FFF2-40B4-BE49-F238E27FC236}">
                <a16:creationId xmlns:a16="http://schemas.microsoft.com/office/drawing/2014/main" id="{25426CE9-43E0-4FB5-94DA-E46F78ED68E9}"/>
              </a:ext>
            </a:extLst>
          </p:cNvPr>
          <p:cNvSpPr/>
          <p:nvPr/>
        </p:nvSpPr>
        <p:spPr>
          <a:xfrm>
            <a:off x="3810000" y="1600200"/>
            <a:ext cx="4577576" cy="400110"/>
          </a:xfrm>
          <a:prstGeom prst="rect">
            <a:avLst/>
          </a:prstGeom>
        </p:spPr>
        <p:txBody>
          <a:bodyPr wrap="square">
            <a:spAutoFit/>
          </a:bodyPr>
          <a:lstStyle/>
          <a:p>
            <a:pPr algn="ctr"/>
            <a:r>
              <a:rPr lang="en-US" sz="2000" b="1" dirty="0">
                <a:latin typeface="Arial" pitchFamily="34" charset="0"/>
                <a:cs typeface="Arial" pitchFamily="34" charset="0"/>
              </a:rPr>
              <a:t>Explore and Discover</a:t>
            </a:r>
          </a:p>
        </p:txBody>
      </p:sp>
      <p:pic>
        <p:nvPicPr>
          <p:cNvPr id="11" name="Picture 10" descr="graph3.png">
            <a:extLst>
              <a:ext uri="{FF2B5EF4-FFF2-40B4-BE49-F238E27FC236}">
                <a16:creationId xmlns:a16="http://schemas.microsoft.com/office/drawing/2014/main" id="{BFD24E94-6713-458C-A72E-C53140D3B266}"/>
              </a:ext>
            </a:extLst>
          </p:cNvPr>
          <p:cNvPicPr>
            <a:picLocks noChangeAspect="1"/>
          </p:cNvPicPr>
          <p:nvPr/>
        </p:nvPicPr>
        <p:blipFill>
          <a:blip r:embed="rId3" cstate="print"/>
          <a:stretch>
            <a:fillRect/>
          </a:stretch>
        </p:blipFill>
        <p:spPr>
          <a:xfrm>
            <a:off x="673310" y="3712051"/>
            <a:ext cx="660190" cy="630914"/>
          </a:xfrm>
          <a:prstGeom prst="rect">
            <a:avLst/>
          </a:prstGeom>
          <a:effectLst>
            <a:outerShdw blurRad="63500" dist="101600" dir="2700000" sx="97000" sy="97000" algn="tl" rotWithShape="0">
              <a:prstClr val="black">
                <a:alpha val="29000"/>
              </a:prstClr>
            </a:outerShdw>
          </a:effectLst>
        </p:spPr>
      </p:pic>
      <p:pic>
        <p:nvPicPr>
          <p:cNvPr id="12" name="Picture 11" descr="files1.png">
            <a:extLst>
              <a:ext uri="{FF2B5EF4-FFF2-40B4-BE49-F238E27FC236}">
                <a16:creationId xmlns:a16="http://schemas.microsoft.com/office/drawing/2014/main" id="{3D1258B5-C0FB-4458-84E9-9173E3F6EDDA}"/>
              </a:ext>
            </a:extLst>
          </p:cNvPr>
          <p:cNvPicPr>
            <a:picLocks noChangeAspect="1"/>
          </p:cNvPicPr>
          <p:nvPr/>
        </p:nvPicPr>
        <p:blipFill>
          <a:blip r:embed="rId4" cstate="print"/>
          <a:stretch>
            <a:fillRect/>
          </a:stretch>
        </p:blipFill>
        <p:spPr>
          <a:xfrm>
            <a:off x="673310" y="2381310"/>
            <a:ext cx="660190" cy="785626"/>
          </a:xfrm>
          <a:prstGeom prst="rect">
            <a:avLst/>
          </a:prstGeom>
          <a:effectLst>
            <a:outerShdw blurRad="63500" dist="50800" dir="2700000" sx="101000" sy="101000" algn="tl" rotWithShape="0">
              <a:prstClr val="black">
                <a:alpha val="32000"/>
              </a:prstClr>
            </a:outerShdw>
          </a:effectLst>
        </p:spPr>
      </p:pic>
      <p:pic>
        <p:nvPicPr>
          <p:cNvPr id="13" name="Picture 12" descr="doc1.png">
            <a:extLst>
              <a:ext uri="{FF2B5EF4-FFF2-40B4-BE49-F238E27FC236}">
                <a16:creationId xmlns:a16="http://schemas.microsoft.com/office/drawing/2014/main" id="{C821838C-053D-4659-ACD6-B4D3B5F60D8C}"/>
              </a:ext>
            </a:extLst>
          </p:cNvPr>
          <p:cNvPicPr>
            <a:picLocks noChangeAspect="1"/>
          </p:cNvPicPr>
          <p:nvPr/>
        </p:nvPicPr>
        <p:blipFill>
          <a:blip r:embed="rId5" cstate="print"/>
          <a:stretch>
            <a:fillRect/>
          </a:stretch>
        </p:blipFill>
        <p:spPr>
          <a:xfrm>
            <a:off x="714198" y="4913142"/>
            <a:ext cx="657402" cy="630913"/>
          </a:xfrm>
          <a:prstGeom prst="rect">
            <a:avLst/>
          </a:prstGeom>
          <a:effectLst>
            <a:outerShdw blurRad="50800" dist="38100" dir="2700000" algn="tl" rotWithShape="0">
              <a:prstClr val="black">
                <a:alpha val="40000"/>
              </a:prstClr>
            </a:outerShdw>
          </a:effectLst>
        </p:spPr>
      </p:pic>
      <p:sp>
        <p:nvSpPr>
          <p:cNvPr id="14" name="Rectangle 13">
            <a:extLst>
              <a:ext uri="{FF2B5EF4-FFF2-40B4-BE49-F238E27FC236}">
                <a16:creationId xmlns:a16="http://schemas.microsoft.com/office/drawing/2014/main" id="{C49888A0-87C9-486D-9F9A-1DED38648C8E}"/>
              </a:ext>
            </a:extLst>
          </p:cNvPr>
          <p:cNvSpPr/>
          <p:nvPr/>
        </p:nvSpPr>
        <p:spPr>
          <a:xfrm>
            <a:off x="1333500" y="2590800"/>
            <a:ext cx="1676400" cy="400110"/>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Files</a:t>
            </a:r>
          </a:p>
        </p:txBody>
      </p:sp>
      <p:sp>
        <p:nvSpPr>
          <p:cNvPr id="15" name="Rectangle 14">
            <a:extLst>
              <a:ext uri="{FF2B5EF4-FFF2-40B4-BE49-F238E27FC236}">
                <a16:creationId xmlns:a16="http://schemas.microsoft.com/office/drawing/2014/main" id="{F6369230-65AA-4F8F-93CC-AD17ACA09774}"/>
              </a:ext>
            </a:extLst>
          </p:cNvPr>
          <p:cNvSpPr/>
          <p:nvPr/>
        </p:nvSpPr>
        <p:spPr>
          <a:xfrm>
            <a:off x="1447800" y="3827453"/>
            <a:ext cx="1676400" cy="400110"/>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Hardware</a:t>
            </a:r>
          </a:p>
        </p:txBody>
      </p:sp>
      <p:sp>
        <p:nvSpPr>
          <p:cNvPr id="16" name="Rectangle 15">
            <a:extLst>
              <a:ext uri="{FF2B5EF4-FFF2-40B4-BE49-F238E27FC236}">
                <a16:creationId xmlns:a16="http://schemas.microsoft.com/office/drawing/2014/main" id="{D9DA1EB8-0417-4355-A08A-3498C2273D05}"/>
              </a:ext>
            </a:extLst>
          </p:cNvPr>
          <p:cNvSpPr/>
          <p:nvPr/>
        </p:nvSpPr>
        <p:spPr>
          <a:xfrm>
            <a:off x="1399013" y="5003482"/>
            <a:ext cx="1676400" cy="400110"/>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Software</a:t>
            </a:r>
          </a:p>
        </p:txBody>
      </p:sp>
      <p:cxnSp>
        <p:nvCxnSpPr>
          <p:cNvPr id="18" name="Straight Connector 17">
            <a:extLst>
              <a:ext uri="{FF2B5EF4-FFF2-40B4-BE49-F238E27FC236}">
                <a16:creationId xmlns:a16="http://schemas.microsoft.com/office/drawing/2014/main" id="{DB2BA2C5-3A95-4771-B073-18370E164A91}"/>
              </a:ext>
            </a:extLst>
          </p:cNvPr>
          <p:cNvCxnSpPr/>
          <p:nvPr/>
        </p:nvCxnSpPr>
        <p:spPr>
          <a:xfrm>
            <a:off x="717655" y="3448110"/>
            <a:ext cx="2222290"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5487EF-2A4A-4ECE-8E0B-858E4E6F951D}"/>
              </a:ext>
            </a:extLst>
          </p:cNvPr>
          <p:cNvCxnSpPr/>
          <p:nvPr/>
        </p:nvCxnSpPr>
        <p:spPr>
          <a:xfrm>
            <a:off x="717655" y="4667310"/>
            <a:ext cx="2222290"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0" name="Picture 19" descr="graph3.png">
            <a:extLst>
              <a:ext uri="{FF2B5EF4-FFF2-40B4-BE49-F238E27FC236}">
                <a16:creationId xmlns:a16="http://schemas.microsoft.com/office/drawing/2014/main" id="{64FA2C75-CE62-47E3-9B11-C85E9D8DB864}"/>
              </a:ext>
            </a:extLst>
          </p:cNvPr>
          <p:cNvPicPr>
            <a:picLocks noChangeAspect="1"/>
          </p:cNvPicPr>
          <p:nvPr/>
        </p:nvPicPr>
        <p:blipFill>
          <a:blip r:embed="rId6" cstate="print"/>
          <a:stretch>
            <a:fillRect/>
          </a:stretch>
        </p:blipFill>
        <p:spPr>
          <a:xfrm>
            <a:off x="4114800" y="2493653"/>
            <a:ext cx="1024689" cy="673283"/>
          </a:xfrm>
          <a:prstGeom prst="rect">
            <a:avLst/>
          </a:prstGeom>
          <a:effectLst>
            <a:outerShdw blurRad="63500" dist="63500" dir="2700000" sx="95000" sy="95000" algn="tl" rotWithShape="0">
              <a:prstClr val="black">
                <a:alpha val="40000"/>
              </a:prstClr>
            </a:outerShdw>
          </a:effectLst>
        </p:spPr>
      </p:pic>
      <p:pic>
        <p:nvPicPr>
          <p:cNvPr id="21" name="Picture 20" descr="graph3.png">
            <a:extLst>
              <a:ext uri="{FF2B5EF4-FFF2-40B4-BE49-F238E27FC236}">
                <a16:creationId xmlns:a16="http://schemas.microsoft.com/office/drawing/2014/main" id="{DCC70D3B-A270-41F3-BB7C-8DDC98FAF09A}"/>
              </a:ext>
            </a:extLst>
          </p:cNvPr>
          <p:cNvPicPr>
            <a:picLocks noChangeAspect="1"/>
          </p:cNvPicPr>
          <p:nvPr/>
        </p:nvPicPr>
        <p:blipFill>
          <a:blip r:embed="rId7" cstate="print"/>
          <a:stretch>
            <a:fillRect/>
          </a:stretch>
        </p:blipFill>
        <p:spPr>
          <a:xfrm>
            <a:off x="4114800" y="3712051"/>
            <a:ext cx="1019503" cy="665424"/>
          </a:xfrm>
          <a:prstGeom prst="rect">
            <a:avLst/>
          </a:prstGeom>
          <a:effectLst>
            <a:outerShdw blurRad="63500" dist="63500" dir="2700000" sx="95000" sy="95000" algn="tl" rotWithShape="0">
              <a:prstClr val="black">
                <a:alpha val="40000"/>
              </a:prstClr>
            </a:outerShdw>
          </a:effectLst>
        </p:spPr>
      </p:pic>
      <p:pic>
        <p:nvPicPr>
          <p:cNvPr id="22" name="Picture 21" descr="graph3.png">
            <a:extLst>
              <a:ext uri="{FF2B5EF4-FFF2-40B4-BE49-F238E27FC236}">
                <a16:creationId xmlns:a16="http://schemas.microsoft.com/office/drawing/2014/main" id="{44FAA1F7-0FF8-40C8-9853-45B326DDF340}"/>
              </a:ext>
            </a:extLst>
          </p:cNvPr>
          <p:cNvPicPr>
            <a:picLocks noChangeAspect="1"/>
          </p:cNvPicPr>
          <p:nvPr/>
        </p:nvPicPr>
        <p:blipFill>
          <a:blip r:embed="rId8" cstate="print"/>
          <a:stretch>
            <a:fillRect/>
          </a:stretch>
        </p:blipFill>
        <p:spPr>
          <a:xfrm>
            <a:off x="4109616" y="4867150"/>
            <a:ext cx="1024687" cy="672774"/>
          </a:xfrm>
          <a:prstGeom prst="rect">
            <a:avLst/>
          </a:prstGeom>
          <a:effectLst>
            <a:outerShdw blurRad="63500" dist="63500" dir="2700000" sx="95000" sy="95000" algn="tl" rotWithShape="0">
              <a:prstClr val="black">
                <a:alpha val="40000"/>
              </a:prstClr>
            </a:outerShdw>
          </a:effectLst>
        </p:spPr>
      </p:pic>
      <p:cxnSp>
        <p:nvCxnSpPr>
          <p:cNvPr id="23" name="Straight Connector 22">
            <a:extLst>
              <a:ext uri="{FF2B5EF4-FFF2-40B4-BE49-F238E27FC236}">
                <a16:creationId xmlns:a16="http://schemas.microsoft.com/office/drawing/2014/main" id="{A7541631-B55C-4294-B858-5A6BA855E0EA}"/>
              </a:ext>
            </a:extLst>
          </p:cNvPr>
          <p:cNvCxnSpPr>
            <a:cxnSpLocks/>
          </p:cNvCxnSpPr>
          <p:nvPr/>
        </p:nvCxnSpPr>
        <p:spPr>
          <a:xfrm>
            <a:off x="4109616" y="3414656"/>
            <a:ext cx="4043784"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46C171-374A-48C7-8509-F55FE61EB546}"/>
              </a:ext>
            </a:extLst>
          </p:cNvPr>
          <p:cNvCxnSpPr>
            <a:cxnSpLocks/>
          </p:cNvCxnSpPr>
          <p:nvPr/>
        </p:nvCxnSpPr>
        <p:spPr>
          <a:xfrm>
            <a:off x="4109616" y="4591110"/>
            <a:ext cx="4043784"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8464D90-F6C8-48AE-978E-04CC6FFFC9FB}"/>
              </a:ext>
            </a:extLst>
          </p:cNvPr>
          <p:cNvSpPr/>
          <p:nvPr/>
        </p:nvSpPr>
        <p:spPr>
          <a:xfrm>
            <a:off x="5215884" y="2459050"/>
            <a:ext cx="3019097" cy="707886"/>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Data Analysis and Modeling</a:t>
            </a:r>
          </a:p>
        </p:txBody>
      </p:sp>
      <p:sp>
        <p:nvSpPr>
          <p:cNvPr id="31" name="Rectangle 30">
            <a:extLst>
              <a:ext uri="{FF2B5EF4-FFF2-40B4-BE49-F238E27FC236}">
                <a16:creationId xmlns:a16="http://schemas.microsoft.com/office/drawing/2014/main" id="{122C7F41-826D-46AC-AD4B-E6CE0BDD5611}"/>
              </a:ext>
            </a:extLst>
          </p:cNvPr>
          <p:cNvSpPr/>
          <p:nvPr/>
        </p:nvSpPr>
        <p:spPr>
          <a:xfrm>
            <a:off x="5215883" y="3712051"/>
            <a:ext cx="3019097" cy="707886"/>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Algorithm Development</a:t>
            </a:r>
          </a:p>
        </p:txBody>
      </p:sp>
      <p:sp>
        <p:nvSpPr>
          <p:cNvPr id="32" name="Rectangle 31">
            <a:extLst>
              <a:ext uri="{FF2B5EF4-FFF2-40B4-BE49-F238E27FC236}">
                <a16:creationId xmlns:a16="http://schemas.microsoft.com/office/drawing/2014/main" id="{64E17088-8B4F-44D7-906D-BD6FC2CDB729}"/>
              </a:ext>
            </a:extLst>
          </p:cNvPr>
          <p:cNvSpPr/>
          <p:nvPr/>
        </p:nvSpPr>
        <p:spPr>
          <a:xfrm>
            <a:off x="5134303" y="4841130"/>
            <a:ext cx="3019097" cy="707886"/>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Application </a:t>
            </a:r>
          </a:p>
          <a:p>
            <a:pPr algn="ctr"/>
            <a:r>
              <a:rPr lang="en-US" sz="2000" b="1" dirty="0">
                <a:solidFill>
                  <a:schemeClr val="tx2"/>
                </a:solidFill>
                <a:latin typeface="Arial" pitchFamily="34" charset="0"/>
                <a:cs typeface="Arial" pitchFamily="34" charset="0"/>
              </a:rPr>
              <a:t>Creation</a:t>
            </a:r>
          </a:p>
        </p:txBody>
      </p:sp>
      <p:cxnSp>
        <p:nvCxnSpPr>
          <p:cNvPr id="26" name="Straight Connector 25">
            <a:extLst>
              <a:ext uri="{FF2B5EF4-FFF2-40B4-BE49-F238E27FC236}">
                <a16:creationId xmlns:a16="http://schemas.microsoft.com/office/drawing/2014/main" id="{A3805FD0-D425-4DA3-ABA1-27A10D8958D5}"/>
              </a:ext>
            </a:extLst>
          </p:cNvPr>
          <p:cNvCxnSpPr/>
          <p:nvPr/>
        </p:nvCxnSpPr>
        <p:spPr>
          <a:xfrm>
            <a:off x="9252054" y="3414656"/>
            <a:ext cx="2222290"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681270-AB61-40DE-95C7-3AE647FA1AD5}"/>
              </a:ext>
            </a:extLst>
          </p:cNvPr>
          <p:cNvCxnSpPr/>
          <p:nvPr/>
        </p:nvCxnSpPr>
        <p:spPr>
          <a:xfrm>
            <a:off x="9252054" y="4591110"/>
            <a:ext cx="2222290" cy="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392C16B-7462-4895-BFBB-76AC13BBD1F7}"/>
              </a:ext>
            </a:extLst>
          </p:cNvPr>
          <p:cNvSpPr/>
          <p:nvPr/>
        </p:nvSpPr>
        <p:spPr>
          <a:xfrm>
            <a:off x="10036934" y="2493653"/>
            <a:ext cx="1676400" cy="707886"/>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Embedded Code</a:t>
            </a:r>
          </a:p>
        </p:txBody>
      </p:sp>
      <p:pic>
        <p:nvPicPr>
          <p:cNvPr id="35" name="Picture 34" descr="doc1.png">
            <a:extLst>
              <a:ext uri="{FF2B5EF4-FFF2-40B4-BE49-F238E27FC236}">
                <a16:creationId xmlns:a16="http://schemas.microsoft.com/office/drawing/2014/main" id="{79FE360C-1C52-4A16-A95B-9DAE4150B5EC}"/>
              </a:ext>
            </a:extLst>
          </p:cNvPr>
          <p:cNvPicPr>
            <a:picLocks noChangeAspect="1"/>
          </p:cNvPicPr>
          <p:nvPr/>
        </p:nvPicPr>
        <p:blipFill>
          <a:blip r:embed="rId9" cstate="print"/>
          <a:stretch>
            <a:fillRect/>
          </a:stretch>
        </p:blipFill>
        <p:spPr>
          <a:xfrm>
            <a:off x="9152628" y="4819710"/>
            <a:ext cx="453179" cy="457200"/>
          </a:xfrm>
          <a:prstGeom prst="rect">
            <a:avLst/>
          </a:prstGeom>
          <a:effectLst>
            <a:outerShdw blurRad="50800" dist="38100" dir="2700000" algn="tl" rotWithShape="0">
              <a:prstClr val="black">
                <a:alpha val="40000"/>
              </a:prstClr>
            </a:outerShdw>
          </a:effectLst>
        </p:spPr>
      </p:pic>
      <p:pic>
        <p:nvPicPr>
          <p:cNvPr id="34" name="Picture 33" descr="doc1.png">
            <a:extLst>
              <a:ext uri="{FF2B5EF4-FFF2-40B4-BE49-F238E27FC236}">
                <a16:creationId xmlns:a16="http://schemas.microsoft.com/office/drawing/2014/main" id="{78620A0F-4498-4CA7-80E0-AE8F577BA8DE}"/>
              </a:ext>
            </a:extLst>
          </p:cNvPr>
          <p:cNvPicPr>
            <a:picLocks noChangeAspect="1"/>
          </p:cNvPicPr>
          <p:nvPr/>
        </p:nvPicPr>
        <p:blipFill>
          <a:blip r:embed="rId10" cstate="print"/>
          <a:stretch>
            <a:fillRect/>
          </a:stretch>
        </p:blipFill>
        <p:spPr>
          <a:xfrm>
            <a:off x="9331096" y="4945636"/>
            <a:ext cx="366345" cy="455926"/>
          </a:xfrm>
          <a:prstGeom prst="rect">
            <a:avLst/>
          </a:prstGeom>
          <a:effectLst>
            <a:outerShdw blurRad="50800" dist="38100" dir="2700000" algn="tl" rotWithShape="0">
              <a:prstClr val="black">
                <a:alpha val="40000"/>
              </a:prstClr>
            </a:outerShdw>
          </a:effectLst>
        </p:spPr>
      </p:pic>
      <p:pic>
        <p:nvPicPr>
          <p:cNvPr id="36" name="Picture 35" descr="doc1.png">
            <a:extLst>
              <a:ext uri="{FF2B5EF4-FFF2-40B4-BE49-F238E27FC236}">
                <a16:creationId xmlns:a16="http://schemas.microsoft.com/office/drawing/2014/main" id="{18DA8C05-94C5-484D-B8AC-F4F0E1EFEDED}"/>
              </a:ext>
            </a:extLst>
          </p:cNvPr>
          <p:cNvPicPr>
            <a:picLocks noChangeAspect="1"/>
          </p:cNvPicPr>
          <p:nvPr/>
        </p:nvPicPr>
        <p:blipFill>
          <a:blip r:embed="rId11" cstate="print"/>
          <a:stretch>
            <a:fillRect/>
          </a:stretch>
        </p:blipFill>
        <p:spPr>
          <a:xfrm>
            <a:off x="9463455" y="5095916"/>
            <a:ext cx="366345" cy="455925"/>
          </a:xfrm>
          <a:prstGeom prst="rect">
            <a:avLst/>
          </a:prstGeom>
          <a:effectLst>
            <a:outerShdw blurRad="50800" dist="38100" dir="2700000" algn="tl" rotWithShape="0">
              <a:prstClr val="black">
                <a:alpha val="40000"/>
              </a:prstClr>
            </a:outerShdw>
          </a:effectLst>
        </p:spPr>
      </p:pic>
      <p:sp>
        <p:nvSpPr>
          <p:cNvPr id="40" name="Rectangle 39">
            <a:extLst>
              <a:ext uri="{FF2B5EF4-FFF2-40B4-BE49-F238E27FC236}">
                <a16:creationId xmlns:a16="http://schemas.microsoft.com/office/drawing/2014/main" id="{5726C4D3-E23E-4F3E-9799-5C56A823F897}"/>
              </a:ext>
            </a:extLst>
          </p:cNvPr>
          <p:cNvSpPr/>
          <p:nvPr/>
        </p:nvSpPr>
        <p:spPr>
          <a:xfrm>
            <a:off x="9983403" y="5003492"/>
            <a:ext cx="1676400" cy="400110"/>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Reports</a:t>
            </a:r>
          </a:p>
        </p:txBody>
      </p:sp>
      <p:sp>
        <p:nvSpPr>
          <p:cNvPr id="47" name="Freeform 89">
            <a:extLst>
              <a:ext uri="{FF2B5EF4-FFF2-40B4-BE49-F238E27FC236}">
                <a16:creationId xmlns:a16="http://schemas.microsoft.com/office/drawing/2014/main" id="{A4CCEAD5-D523-45A5-9827-5E97A69A63CB}"/>
              </a:ext>
            </a:extLst>
          </p:cNvPr>
          <p:cNvSpPr>
            <a:spLocks noEditPoints="1"/>
          </p:cNvSpPr>
          <p:nvPr/>
        </p:nvSpPr>
        <p:spPr bwMode="auto">
          <a:xfrm>
            <a:off x="9233347" y="3885157"/>
            <a:ext cx="738273" cy="208668"/>
          </a:xfrm>
          <a:custGeom>
            <a:avLst/>
            <a:gdLst>
              <a:gd name="T0" fmla="*/ 12 w 302"/>
              <a:gd name="T1" fmla="*/ 0 h 115"/>
              <a:gd name="T2" fmla="*/ 0 w 302"/>
              <a:gd name="T3" fmla="*/ 12 h 115"/>
              <a:gd name="T4" fmla="*/ 0 w 302"/>
              <a:gd name="T5" fmla="*/ 103 h 115"/>
              <a:gd name="T6" fmla="*/ 12 w 302"/>
              <a:gd name="T7" fmla="*/ 115 h 115"/>
              <a:gd name="T8" fmla="*/ 290 w 302"/>
              <a:gd name="T9" fmla="*/ 115 h 115"/>
              <a:gd name="T10" fmla="*/ 302 w 302"/>
              <a:gd name="T11" fmla="*/ 103 h 115"/>
              <a:gd name="T12" fmla="*/ 302 w 302"/>
              <a:gd name="T13" fmla="*/ 12 h 115"/>
              <a:gd name="T14" fmla="*/ 290 w 302"/>
              <a:gd name="T15" fmla="*/ 0 h 115"/>
              <a:gd name="T16" fmla="*/ 12 w 302"/>
              <a:gd name="T17" fmla="*/ 0 h 115"/>
              <a:gd name="T18" fmla="*/ 200 w 302"/>
              <a:gd name="T19" fmla="*/ 48 h 115"/>
              <a:gd name="T20" fmla="*/ 191 w 302"/>
              <a:gd name="T21" fmla="*/ 39 h 115"/>
              <a:gd name="T22" fmla="*/ 200 w 302"/>
              <a:gd name="T23" fmla="*/ 31 h 115"/>
              <a:gd name="T24" fmla="*/ 208 w 302"/>
              <a:gd name="T25" fmla="*/ 39 h 115"/>
              <a:gd name="T26" fmla="*/ 200 w 302"/>
              <a:gd name="T27" fmla="*/ 48 h 115"/>
              <a:gd name="T28" fmla="*/ 230 w 302"/>
              <a:gd name="T29" fmla="*/ 48 h 115"/>
              <a:gd name="T30" fmla="*/ 221 w 302"/>
              <a:gd name="T31" fmla="*/ 39 h 115"/>
              <a:gd name="T32" fmla="*/ 230 w 302"/>
              <a:gd name="T33" fmla="*/ 31 h 115"/>
              <a:gd name="T34" fmla="*/ 238 w 302"/>
              <a:gd name="T35" fmla="*/ 39 h 115"/>
              <a:gd name="T36" fmla="*/ 230 w 302"/>
              <a:gd name="T37" fmla="*/ 48 h 115"/>
              <a:gd name="T38" fmla="*/ 260 w 302"/>
              <a:gd name="T39" fmla="*/ 48 h 115"/>
              <a:gd name="T40" fmla="*/ 251 w 302"/>
              <a:gd name="T41" fmla="*/ 39 h 115"/>
              <a:gd name="T42" fmla="*/ 260 w 302"/>
              <a:gd name="T43" fmla="*/ 31 h 115"/>
              <a:gd name="T44" fmla="*/ 268 w 302"/>
              <a:gd name="T45" fmla="*/ 39 h 115"/>
              <a:gd name="T46" fmla="*/ 260 w 302"/>
              <a:gd name="T47" fmla="*/ 4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115">
                <a:moveTo>
                  <a:pt x="12" y="0"/>
                </a:moveTo>
                <a:cubicBezTo>
                  <a:pt x="5" y="0"/>
                  <a:pt x="0" y="6"/>
                  <a:pt x="0" y="12"/>
                </a:cubicBezTo>
                <a:cubicBezTo>
                  <a:pt x="0" y="103"/>
                  <a:pt x="0" y="103"/>
                  <a:pt x="0" y="103"/>
                </a:cubicBezTo>
                <a:cubicBezTo>
                  <a:pt x="0" y="110"/>
                  <a:pt x="5" y="115"/>
                  <a:pt x="12" y="115"/>
                </a:cubicBezTo>
                <a:cubicBezTo>
                  <a:pt x="290" y="115"/>
                  <a:pt x="290" y="115"/>
                  <a:pt x="290" y="115"/>
                </a:cubicBezTo>
                <a:cubicBezTo>
                  <a:pt x="297" y="115"/>
                  <a:pt x="302" y="110"/>
                  <a:pt x="302" y="103"/>
                </a:cubicBezTo>
                <a:cubicBezTo>
                  <a:pt x="302" y="12"/>
                  <a:pt x="302" y="12"/>
                  <a:pt x="302" y="12"/>
                </a:cubicBezTo>
                <a:cubicBezTo>
                  <a:pt x="302" y="6"/>
                  <a:pt x="297" y="0"/>
                  <a:pt x="290" y="0"/>
                </a:cubicBezTo>
                <a:lnTo>
                  <a:pt x="12" y="0"/>
                </a:lnTo>
                <a:close/>
                <a:moveTo>
                  <a:pt x="200" y="48"/>
                </a:moveTo>
                <a:cubicBezTo>
                  <a:pt x="195" y="48"/>
                  <a:pt x="191" y="44"/>
                  <a:pt x="191" y="39"/>
                </a:cubicBezTo>
                <a:cubicBezTo>
                  <a:pt x="191" y="35"/>
                  <a:pt x="195" y="31"/>
                  <a:pt x="200" y="31"/>
                </a:cubicBezTo>
                <a:cubicBezTo>
                  <a:pt x="205" y="31"/>
                  <a:pt x="208" y="35"/>
                  <a:pt x="208" y="39"/>
                </a:cubicBezTo>
                <a:cubicBezTo>
                  <a:pt x="208" y="44"/>
                  <a:pt x="205" y="48"/>
                  <a:pt x="200" y="48"/>
                </a:cubicBezTo>
                <a:close/>
                <a:moveTo>
                  <a:pt x="230" y="48"/>
                </a:moveTo>
                <a:cubicBezTo>
                  <a:pt x="225" y="48"/>
                  <a:pt x="221" y="44"/>
                  <a:pt x="221" y="39"/>
                </a:cubicBezTo>
                <a:cubicBezTo>
                  <a:pt x="221" y="35"/>
                  <a:pt x="225" y="31"/>
                  <a:pt x="230" y="31"/>
                </a:cubicBezTo>
                <a:cubicBezTo>
                  <a:pt x="235" y="31"/>
                  <a:pt x="238" y="35"/>
                  <a:pt x="238" y="39"/>
                </a:cubicBezTo>
                <a:cubicBezTo>
                  <a:pt x="238" y="44"/>
                  <a:pt x="235" y="48"/>
                  <a:pt x="230" y="48"/>
                </a:cubicBezTo>
                <a:close/>
                <a:moveTo>
                  <a:pt x="260" y="48"/>
                </a:moveTo>
                <a:cubicBezTo>
                  <a:pt x="255" y="48"/>
                  <a:pt x="251" y="44"/>
                  <a:pt x="251" y="39"/>
                </a:cubicBezTo>
                <a:cubicBezTo>
                  <a:pt x="251" y="35"/>
                  <a:pt x="255" y="31"/>
                  <a:pt x="260" y="31"/>
                </a:cubicBezTo>
                <a:cubicBezTo>
                  <a:pt x="265" y="31"/>
                  <a:pt x="268" y="35"/>
                  <a:pt x="268" y="39"/>
                </a:cubicBezTo>
                <a:cubicBezTo>
                  <a:pt x="268" y="44"/>
                  <a:pt x="265" y="48"/>
                  <a:pt x="260" y="48"/>
                </a:cubicBezTo>
                <a:close/>
              </a:path>
            </a:pathLst>
          </a:custGeom>
          <a:solidFill>
            <a:schemeClr val="bg1">
              <a:lumMod val="65000"/>
            </a:schemeClr>
          </a:solidFill>
          <a:ln>
            <a:noFill/>
          </a:ln>
        </p:spPr>
        <p:txBody>
          <a:bodyPr vert="horz" wrap="square" lIns="91214" tIns="45607" rIns="91214" bIns="45607" numCol="1" anchor="t" anchorCtr="0" compatLnSpc="1">
            <a:prstTxWarp prst="textNoShape">
              <a:avLst/>
            </a:prstTxWarp>
          </a:bodyPr>
          <a:lstStyle/>
          <a:p>
            <a:endParaRPr lang="en-US" sz="1795"/>
          </a:p>
        </p:txBody>
      </p:sp>
      <p:sp>
        <p:nvSpPr>
          <p:cNvPr id="49" name="Freeform 89">
            <a:extLst>
              <a:ext uri="{FF2B5EF4-FFF2-40B4-BE49-F238E27FC236}">
                <a16:creationId xmlns:a16="http://schemas.microsoft.com/office/drawing/2014/main" id="{F63DB76D-DD8F-487E-8008-CB1D3CD97D30}"/>
              </a:ext>
            </a:extLst>
          </p:cNvPr>
          <p:cNvSpPr>
            <a:spLocks noEditPoints="1"/>
          </p:cNvSpPr>
          <p:nvPr/>
        </p:nvSpPr>
        <p:spPr bwMode="auto">
          <a:xfrm>
            <a:off x="9233347" y="4118240"/>
            <a:ext cx="738273" cy="208668"/>
          </a:xfrm>
          <a:custGeom>
            <a:avLst/>
            <a:gdLst>
              <a:gd name="T0" fmla="*/ 12 w 302"/>
              <a:gd name="T1" fmla="*/ 0 h 115"/>
              <a:gd name="T2" fmla="*/ 0 w 302"/>
              <a:gd name="T3" fmla="*/ 12 h 115"/>
              <a:gd name="T4" fmla="*/ 0 w 302"/>
              <a:gd name="T5" fmla="*/ 103 h 115"/>
              <a:gd name="T6" fmla="*/ 12 w 302"/>
              <a:gd name="T7" fmla="*/ 115 h 115"/>
              <a:gd name="T8" fmla="*/ 290 w 302"/>
              <a:gd name="T9" fmla="*/ 115 h 115"/>
              <a:gd name="T10" fmla="*/ 302 w 302"/>
              <a:gd name="T11" fmla="*/ 103 h 115"/>
              <a:gd name="T12" fmla="*/ 302 w 302"/>
              <a:gd name="T13" fmla="*/ 12 h 115"/>
              <a:gd name="T14" fmla="*/ 290 w 302"/>
              <a:gd name="T15" fmla="*/ 0 h 115"/>
              <a:gd name="T16" fmla="*/ 12 w 302"/>
              <a:gd name="T17" fmla="*/ 0 h 115"/>
              <a:gd name="T18" fmla="*/ 200 w 302"/>
              <a:gd name="T19" fmla="*/ 48 h 115"/>
              <a:gd name="T20" fmla="*/ 191 w 302"/>
              <a:gd name="T21" fmla="*/ 39 h 115"/>
              <a:gd name="T22" fmla="*/ 200 w 302"/>
              <a:gd name="T23" fmla="*/ 31 h 115"/>
              <a:gd name="T24" fmla="*/ 208 w 302"/>
              <a:gd name="T25" fmla="*/ 39 h 115"/>
              <a:gd name="T26" fmla="*/ 200 w 302"/>
              <a:gd name="T27" fmla="*/ 48 h 115"/>
              <a:gd name="T28" fmla="*/ 230 w 302"/>
              <a:gd name="T29" fmla="*/ 48 h 115"/>
              <a:gd name="T30" fmla="*/ 221 w 302"/>
              <a:gd name="T31" fmla="*/ 39 h 115"/>
              <a:gd name="T32" fmla="*/ 230 w 302"/>
              <a:gd name="T33" fmla="*/ 31 h 115"/>
              <a:gd name="T34" fmla="*/ 238 w 302"/>
              <a:gd name="T35" fmla="*/ 39 h 115"/>
              <a:gd name="T36" fmla="*/ 230 w 302"/>
              <a:gd name="T37" fmla="*/ 48 h 115"/>
              <a:gd name="T38" fmla="*/ 260 w 302"/>
              <a:gd name="T39" fmla="*/ 48 h 115"/>
              <a:gd name="T40" fmla="*/ 251 w 302"/>
              <a:gd name="T41" fmla="*/ 39 h 115"/>
              <a:gd name="T42" fmla="*/ 260 w 302"/>
              <a:gd name="T43" fmla="*/ 31 h 115"/>
              <a:gd name="T44" fmla="*/ 268 w 302"/>
              <a:gd name="T45" fmla="*/ 39 h 115"/>
              <a:gd name="T46" fmla="*/ 260 w 302"/>
              <a:gd name="T47" fmla="*/ 4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115">
                <a:moveTo>
                  <a:pt x="12" y="0"/>
                </a:moveTo>
                <a:cubicBezTo>
                  <a:pt x="5" y="0"/>
                  <a:pt x="0" y="6"/>
                  <a:pt x="0" y="12"/>
                </a:cubicBezTo>
                <a:cubicBezTo>
                  <a:pt x="0" y="103"/>
                  <a:pt x="0" y="103"/>
                  <a:pt x="0" y="103"/>
                </a:cubicBezTo>
                <a:cubicBezTo>
                  <a:pt x="0" y="110"/>
                  <a:pt x="5" y="115"/>
                  <a:pt x="12" y="115"/>
                </a:cubicBezTo>
                <a:cubicBezTo>
                  <a:pt x="290" y="115"/>
                  <a:pt x="290" y="115"/>
                  <a:pt x="290" y="115"/>
                </a:cubicBezTo>
                <a:cubicBezTo>
                  <a:pt x="297" y="115"/>
                  <a:pt x="302" y="110"/>
                  <a:pt x="302" y="103"/>
                </a:cubicBezTo>
                <a:cubicBezTo>
                  <a:pt x="302" y="12"/>
                  <a:pt x="302" y="12"/>
                  <a:pt x="302" y="12"/>
                </a:cubicBezTo>
                <a:cubicBezTo>
                  <a:pt x="302" y="6"/>
                  <a:pt x="297" y="0"/>
                  <a:pt x="290" y="0"/>
                </a:cubicBezTo>
                <a:lnTo>
                  <a:pt x="12" y="0"/>
                </a:lnTo>
                <a:close/>
                <a:moveTo>
                  <a:pt x="200" y="48"/>
                </a:moveTo>
                <a:cubicBezTo>
                  <a:pt x="195" y="48"/>
                  <a:pt x="191" y="44"/>
                  <a:pt x="191" y="39"/>
                </a:cubicBezTo>
                <a:cubicBezTo>
                  <a:pt x="191" y="35"/>
                  <a:pt x="195" y="31"/>
                  <a:pt x="200" y="31"/>
                </a:cubicBezTo>
                <a:cubicBezTo>
                  <a:pt x="205" y="31"/>
                  <a:pt x="208" y="35"/>
                  <a:pt x="208" y="39"/>
                </a:cubicBezTo>
                <a:cubicBezTo>
                  <a:pt x="208" y="44"/>
                  <a:pt x="205" y="48"/>
                  <a:pt x="200" y="48"/>
                </a:cubicBezTo>
                <a:close/>
                <a:moveTo>
                  <a:pt x="230" y="48"/>
                </a:moveTo>
                <a:cubicBezTo>
                  <a:pt x="225" y="48"/>
                  <a:pt x="221" y="44"/>
                  <a:pt x="221" y="39"/>
                </a:cubicBezTo>
                <a:cubicBezTo>
                  <a:pt x="221" y="35"/>
                  <a:pt x="225" y="31"/>
                  <a:pt x="230" y="31"/>
                </a:cubicBezTo>
                <a:cubicBezTo>
                  <a:pt x="235" y="31"/>
                  <a:pt x="238" y="35"/>
                  <a:pt x="238" y="39"/>
                </a:cubicBezTo>
                <a:cubicBezTo>
                  <a:pt x="238" y="44"/>
                  <a:pt x="235" y="48"/>
                  <a:pt x="230" y="48"/>
                </a:cubicBezTo>
                <a:close/>
                <a:moveTo>
                  <a:pt x="260" y="48"/>
                </a:moveTo>
                <a:cubicBezTo>
                  <a:pt x="255" y="48"/>
                  <a:pt x="251" y="44"/>
                  <a:pt x="251" y="39"/>
                </a:cubicBezTo>
                <a:cubicBezTo>
                  <a:pt x="251" y="35"/>
                  <a:pt x="255" y="31"/>
                  <a:pt x="260" y="31"/>
                </a:cubicBezTo>
                <a:cubicBezTo>
                  <a:pt x="265" y="31"/>
                  <a:pt x="268" y="35"/>
                  <a:pt x="268" y="39"/>
                </a:cubicBezTo>
                <a:cubicBezTo>
                  <a:pt x="268" y="44"/>
                  <a:pt x="265" y="48"/>
                  <a:pt x="260" y="48"/>
                </a:cubicBezTo>
                <a:close/>
              </a:path>
            </a:pathLst>
          </a:custGeom>
          <a:solidFill>
            <a:schemeClr val="bg1">
              <a:lumMod val="65000"/>
            </a:schemeClr>
          </a:solidFill>
          <a:ln>
            <a:noFill/>
          </a:ln>
        </p:spPr>
        <p:txBody>
          <a:bodyPr vert="horz" wrap="square" lIns="91214" tIns="45607" rIns="91214" bIns="45607" numCol="1" anchor="t" anchorCtr="0" compatLnSpc="1">
            <a:prstTxWarp prst="textNoShape">
              <a:avLst/>
            </a:prstTxWarp>
          </a:bodyPr>
          <a:lstStyle/>
          <a:p>
            <a:endParaRPr lang="en-US" sz="1795"/>
          </a:p>
        </p:txBody>
      </p:sp>
      <p:grpSp>
        <p:nvGrpSpPr>
          <p:cNvPr id="62" name="Group 61">
            <a:extLst>
              <a:ext uri="{FF2B5EF4-FFF2-40B4-BE49-F238E27FC236}">
                <a16:creationId xmlns:a16="http://schemas.microsoft.com/office/drawing/2014/main" id="{83E454E6-16A9-415E-A653-681E8A00B790}"/>
              </a:ext>
            </a:extLst>
          </p:cNvPr>
          <p:cNvGrpSpPr/>
          <p:nvPr/>
        </p:nvGrpSpPr>
        <p:grpSpPr>
          <a:xfrm>
            <a:off x="9036975" y="2565738"/>
            <a:ext cx="954586" cy="531755"/>
            <a:chOff x="863684" y="5109355"/>
            <a:chExt cx="909587" cy="682920"/>
          </a:xfrm>
        </p:grpSpPr>
        <p:pic>
          <p:nvPicPr>
            <p:cNvPr id="65" name="Picture 64">
              <a:extLst>
                <a:ext uri="{FF2B5EF4-FFF2-40B4-BE49-F238E27FC236}">
                  <a16:creationId xmlns:a16="http://schemas.microsoft.com/office/drawing/2014/main" id="{58AB46FC-9C5B-4817-ACE6-28A3A2BDA57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3684" y="5200350"/>
              <a:ext cx="909587" cy="591925"/>
            </a:xfrm>
            <a:prstGeom prst="rect">
              <a:avLst/>
            </a:prstGeom>
          </p:spPr>
        </p:pic>
        <p:grpSp>
          <p:nvGrpSpPr>
            <p:cNvPr id="66" name="Group 65">
              <a:extLst>
                <a:ext uri="{FF2B5EF4-FFF2-40B4-BE49-F238E27FC236}">
                  <a16:creationId xmlns:a16="http://schemas.microsoft.com/office/drawing/2014/main" id="{18C1B165-0A2A-4675-80B5-47FA927145DE}"/>
                </a:ext>
              </a:extLst>
            </p:cNvPr>
            <p:cNvGrpSpPr/>
            <p:nvPr/>
          </p:nvGrpSpPr>
          <p:grpSpPr>
            <a:xfrm>
              <a:off x="1380587" y="5109355"/>
              <a:ext cx="264997" cy="196351"/>
              <a:chOff x="3065400" y="3536273"/>
              <a:chExt cx="264997" cy="196351"/>
            </a:xfrm>
            <a:solidFill>
              <a:srgbClr val="0F5D3F"/>
            </a:solidFill>
          </p:grpSpPr>
          <p:sp>
            <p:nvSpPr>
              <p:cNvPr id="67" name="Freeform 90">
                <a:extLst>
                  <a:ext uri="{FF2B5EF4-FFF2-40B4-BE49-F238E27FC236}">
                    <a16:creationId xmlns:a16="http://schemas.microsoft.com/office/drawing/2014/main" id="{5A50613A-54E8-438C-BA15-315AC2C2C0C0}"/>
                  </a:ext>
                </a:extLst>
              </p:cNvPr>
              <p:cNvSpPr>
                <a:spLocks/>
              </p:cNvSpPr>
              <p:nvPr/>
            </p:nvSpPr>
            <p:spPr bwMode="auto">
              <a:xfrm>
                <a:off x="3065400" y="3536273"/>
                <a:ext cx="264997" cy="90995"/>
              </a:xfrm>
              <a:custGeom>
                <a:avLst/>
                <a:gdLst>
                  <a:gd name="T0" fmla="*/ 1 w 70"/>
                  <a:gd name="T1" fmla="*/ 16 h 24"/>
                  <a:gd name="T2" fmla="*/ 1 w 70"/>
                  <a:gd name="T3" fmla="*/ 16 h 24"/>
                  <a:gd name="T4" fmla="*/ 0 w 70"/>
                  <a:gd name="T5" fmla="*/ 19 h 24"/>
                  <a:gd name="T6" fmla="*/ 4 w 70"/>
                  <a:gd name="T7" fmla="*/ 24 h 24"/>
                  <a:gd name="T8" fmla="*/ 7 w 70"/>
                  <a:gd name="T9" fmla="*/ 22 h 24"/>
                  <a:gd name="T10" fmla="*/ 7 w 70"/>
                  <a:gd name="T11" fmla="*/ 22 h 24"/>
                  <a:gd name="T12" fmla="*/ 35 w 70"/>
                  <a:gd name="T13" fmla="*/ 8 h 24"/>
                  <a:gd name="T14" fmla="*/ 63 w 70"/>
                  <a:gd name="T15" fmla="*/ 22 h 24"/>
                  <a:gd name="T16" fmla="*/ 63 w 70"/>
                  <a:gd name="T17" fmla="*/ 22 h 24"/>
                  <a:gd name="T18" fmla="*/ 66 w 70"/>
                  <a:gd name="T19" fmla="*/ 24 h 24"/>
                  <a:gd name="T20" fmla="*/ 70 w 70"/>
                  <a:gd name="T21" fmla="*/ 19 h 24"/>
                  <a:gd name="T22" fmla="*/ 69 w 70"/>
                  <a:gd name="T23" fmla="*/ 16 h 24"/>
                  <a:gd name="T24" fmla="*/ 35 w 70"/>
                  <a:gd name="T25" fmla="*/ 0 h 24"/>
                  <a:gd name="T26" fmla="*/ 1 w 70"/>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24">
                    <a:moveTo>
                      <a:pt x="1" y="16"/>
                    </a:moveTo>
                    <a:cubicBezTo>
                      <a:pt x="1" y="16"/>
                      <a:pt x="1" y="16"/>
                      <a:pt x="1" y="16"/>
                    </a:cubicBezTo>
                    <a:cubicBezTo>
                      <a:pt x="0" y="17"/>
                      <a:pt x="0" y="18"/>
                      <a:pt x="0" y="19"/>
                    </a:cubicBezTo>
                    <a:cubicBezTo>
                      <a:pt x="0" y="22"/>
                      <a:pt x="2" y="24"/>
                      <a:pt x="4" y="24"/>
                    </a:cubicBezTo>
                    <a:cubicBezTo>
                      <a:pt x="5" y="24"/>
                      <a:pt x="6" y="23"/>
                      <a:pt x="7" y="22"/>
                    </a:cubicBezTo>
                    <a:cubicBezTo>
                      <a:pt x="7" y="22"/>
                      <a:pt x="7" y="22"/>
                      <a:pt x="7" y="22"/>
                    </a:cubicBezTo>
                    <a:cubicBezTo>
                      <a:pt x="14" y="14"/>
                      <a:pt x="24" y="8"/>
                      <a:pt x="35" y="8"/>
                    </a:cubicBezTo>
                    <a:cubicBezTo>
                      <a:pt x="46" y="8"/>
                      <a:pt x="57" y="14"/>
                      <a:pt x="63" y="22"/>
                    </a:cubicBezTo>
                    <a:cubicBezTo>
                      <a:pt x="63" y="22"/>
                      <a:pt x="63" y="22"/>
                      <a:pt x="63" y="22"/>
                    </a:cubicBezTo>
                    <a:cubicBezTo>
                      <a:pt x="64" y="23"/>
                      <a:pt x="65" y="24"/>
                      <a:pt x="66" y="24"/>
                    </a:cubicBezTo>
                    <a:cubicBezTo>
                      <a:pt x="68" y="24"/>
                      <a:pt x="70" y="22"/>
                      <a:pt x="70" y="19"/>
                    </a:cubicBezTo>
                    <a:cubicBezTo>
                      <a:pt x="70" y="18"/>
                      <a:pt x="70" y="17"/>
                      <a:pt x="69" y="16"/>
                    </a:cubicBezTo>
                    <a:cubicBezTo>
                      <a:pt x="61" y="6"/>
                      <a:pt x="49" y="0"/>
                      <a:pt x="35" y="0"/>
                    </a:cubicBezTo>
                    <a:cubicBezTo>
                      <a:pt x="21" y="0"/>
                      <a:pt x="9" y="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68" name="Freeform 91">
                <a:extLst>
                  <a:ext uri="{FF2B5EF4-FFF2-40B4-BE49-F238E27FC236}">
                    <a16:creationId xmlns:a16="http://schemas.microsoft.com/office/drawing/2014/main" id="{CD747938-3908-4399-81ED-FE85FB33D69E}"/>
                  </a:ext>
                </a:extLst>
              </p:cNvPr>
              <p:cNvSpPr>
                <a:spLocks/>
              </p:cNvSpPr>
              <p:nvPr/>
            </p:nvSpPr>
            <p:spPr bwMode="auto">
              <a:xfrm>
                <a:off x="3110035" y="3604919"/>
                <a:ext cx="172407" cy="71838"/>
              </a:xfrm>
              <a:custGeom>
                <a:avLst/>
                <a:gdLst>
                  <a:gd name="T0" fmla="*/ 2 w 46"/>
                  <a:gd name="T1" fmla="*/ 11 h 19"/>
                  <a:gd name="T2" fmla="*/ 2 w 46"/>
                  <a:gd name="T3" fmla="*/ 17 h 19"/>
                  <a:gd name="T4" fmla="*/ 8 w 46"/>
                  <a:gd name="T5" fmla="*/ 17 h 19"/>
                  <a:gd name="T6" fmla="*/ 8 w 46"/>
                  <a:gd name="T7" fmla="*/ 17 h 19"/>
                  <a:gd name="T8" fmla="*/ 23 w 46"/>
                  <a:gd name="T9" fmla="*/ 9 h 19"/>
                  <a:gd name="T10" fmla="*/ 38 w 46"/>
                  <a:gd name="T11" fmla="*/ 17 h 19"/>
                  <a:gd name="T12" fmla="*/ 38 w 46"/>
                  <a:gd name="T13" fmla="*/ 17 h 19"/>
                  <a:gd name="T14" fmla="*/ 38 w 46"/>
                  <a:gd name="T15" fmla="*/ 17 h 19"/>
                  <a:gd name="T16" fmla="*/ 44 w 46"/>
                  <a:gd name="T17" fmla="*/ 17 h 19"/>
                  <a:gd name="T18" fmla="*/ 44 w 46"/>
                  <a:gd name="T19" fmla="*/ 11 h 19"/>
                  <a:gd name="T20" fmla="*/ 23 w 46"/>
                  <a:gd name="T21" fmla="*/ 0 h 19"/>
                  <a:gd name="T22" fmla="*/ 2 w 46"/>
                  <a:gd name="T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9">
                    <a:moveTo>
                      <a:pt x="2" y="11"/>
                    </a:moveTo>
                    <a:cubicBezTo>
                      <a:pt x="0" y="13"/>
                      <a:pt x="1" y="16"/>
                      <a:pt x="2" y="17"/>
                    </a:cubicBezTo>
                    <a:cubicBezTo>
                      <a:pt x="4" y="19"/>
                      <a:pt x="6" y="19"/>
                      <a:pt x="8" y="17"/>
                    </a:cubicBezTo>
                    <a:cubicBezTo>
                      <a:pt x="8" y="17"/>
                      <a:pt x="8" y="17"/>
                      <a:pt x="8" y="17"/>
                    </a:cubicBezTo>
                    <a:cubicBezTo>
                      <a:pt x="11" y="12"/>
                      <a:pt x="17" y="9"/>
                      <a:pt x="23" y="9"/>
                    </a:cubicBezTo>
                    <a:cubicBezTo>
                      <a:pt x="29" y="9"/>
                      <a:pt x="35" y="12"/>
                      <a:pt x="38" y="17"/>
                    </a:cubicBezTo>
                    <a:cubicBezTo>
                      <a:pt x="38" y="17"/>
                      <a:pt x="38" y="17"/>
                      <a:pt x="38" y="17"/>
                    </a:cubicBezTo>
                    <a:cubicBezTo>
                      <a:pt x="38" y="17"/>
                      <a:pt x="38" y="17"/>
                      <a:pt x="38" y="17"/>
                    </a:cubicBezTo>
                    <a:cubicBezTo>
                      <a:pt x="40" y="19"/>
                      <a:pt x="42" y="19"/>
                      <a:pt x="44" y="17"/>
                    </a:cubicBezTo>
                    <a:cubicBezTo>
                      <a:pt x="46" y="16"/>
                      <a:pt x="46" y="13"/>
                      <a:pt x="44" y="11"/>
                    </a:cubicBezTo>
                    <a:cubicBezTo>
                      <a:pt x="39" y="5"/>
                      <a:pt x="32" y="0"/>
                      <a:pt x="23" y="0"/>
                    </a:cubicBezTo>
                    <a:cubicBezTo>
                      <a:pt x="14" y="0"/>
                      <a:pt x="7" y="5"/>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sp>
            <p:nvSpPr>
              <p:cNvPr id="69" name="Oval 92">
                <a:extLst>
                  <a:ext uri="{FF2B5EF4-FFF2-40B4-BE49-F238E27FC236}">
                    <a16:creationId xmlns:a16="http://schemas.microsoft.com/office/drawing/2014/main" id="{241F6493-AC55-4629-8778-E1A18236D99D}"/>
                  </a:ext>
                </a:extLst>
              </p:cNvPr>
              <p:cNvSpPr>
                <a:spLocks noChangeArrowheads="1"/>
              </p:cNvSpPr>
              <p:nvPr/>
            </p:nvSpPr>
            <p:spPr bwMode="auto">
              <a:xfrm>
                <a:off x="3173889" y="3687926"/>
                <a:ext cx="44698" cy="4469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endParaRPr lang="en-US" sz="1795"/>
              </a:p>
            </p:txBody>
          </p:sp>
        </p:grpSp>
      </p:grpSp>
      <p:sp>
        <p:nvSpPr>
          <p:cNvPr id="73" name="Rectangle 72">
            <a:extLst>
              <a:ext uri="{FF2B5EF4-FFF2-40B4-BE49-F238E27FC236}">
                <a16:creationId xmlns:a16="http://schemas.microsoft.com/office/drawing/2014/main" id="{FFC810F5-5D9A-4328-890A-C70FDB98039B}"/>
              </a:ext>
            </a:extLst>
          </p:cNvPr>
          <p:cNvSpPr/>
          <p:nvPr/>
        </p:nvSpPr>
        <p:spPr>
          <a:xfrm>
            <a:off x="10034059" y="3648940"/>
            <a:ext cx="1676400" cy="707886"/>
          </a:xfrm>
          <a:prstGeom prst="rect">
            <a:avLst/>
          </a:prstGeom>
        </p:spPr>
        <p:txBody>
          <a:bodyPr wrap="square">
            <a:spAutoFit/>
          </a:bodyPr>
          <a:lstStyle/>
          <a:p>
            <a:pPr algn="ctr"/>
            <a:r>
              <a:rPr lang="en-US" sz="2000" b="1" dirty="0">
                <a:solidFill>
                  <a:schemeClr val="tx2"/>
                </a:solidFill>
                <a:latin typeface="Arial" pitchFamily="34" charset="0"/>
                <a:cs typeface="Arial" pitchFamily="34" charset="0"/>
              </a:rPr>
              <a:t>Enterprise Application</a:t>
            </a:r>
          </a:p>
        </p:txBody>
      </p:sp>
      <p:pic>
        <p:nvPicPr>
          <p:cNvPr id="74" name="Graphic 73" descr="Thought bubble">
            <a:extLst>
              <a:ext uri="{FF2B5EF4-FFF2-40B4-BE49-F238E27FC236}">
                <a16:creationId xmlns:a16="http://schemas.microsoft.com/office/drawing/2014/main" id="{95270A26-DDF1-4F93-BF71-F39150784321}"/>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t="1" r="20236" b="51879"/>
          <a:stretch/>
        </p:blipFill>
        <p:spPr>
          <a:xfrm>
            <a:off x="9144000" y="3437845"/>
            <a:ext cx="689868" cy="416193"/>
          </a:xfrm>
          <a:prstGeom prst="rect">
            <a:avLst/>
          </a:prstGeom>
        </p:spPr>
      </p:pic>
      <p:sp>
        <p:nvSpPr>
          <p:cNvPr id="75" name="Rectangle 74">
            <a:extLst>
              <a:ext uri="{FF2B5EF4-FFF2-40B4-BE49-F238E27FC236}">
                <a16:creationId xmlns:a16="http://schemas.microsoft.com/office/drawing/2014/main" id="{B729B43B-53C6-493B-8819-0D498F8468B1}"/>
              </a:ext>
            </a:extLst>
          </p:cNvPr>
          <p:cNvSpPr/>
          <p:nvPr/>
        </p:nvSpPr>
        <p:spPr>
          <a:xfrm>
            <a:off x="3842720" y="6153090"/>
            <a:ext cx="4577576" cy="400110"/>
          </a:xfrm>
          <a:prstGeom prst="rect">
            <a:avLst/>
          </a:prstGeom>
        </p:spPr>
        <p:txBody>
          <a:bodyPr wrap="square">
            <a:spAutoFit/>
          </a:bodyPr>
          <a:lstStyle/>
          <a:p>
            <a:pPr algn="ctr"/>
            <a:r>
              <a:rPr lang="en-US" sz="2000" b="1" dirty="0">
                <a:solidFill>
                  <a:schemeClr val="accent4"/>
                </a:solidFill>
                <a:latin typeface="Arial" pitchFamily="34" charset="0"/>
                <a:cs typeface="Arial" pitchFamily="34" charset="0"/>
              </a:rPr>
              <a:t>Iterate and Automate</a:t>
            </a:r>
          </a:p>
        </p:txBody>
      </p:sp>
      <p:sp>
        <p:nvSpPr>
          <p:cNvPr id="43" name="Title 1">
            <a:extLst>
              <a:ext uri="{FF2B5EF4-FFF2-40B4-BE49-F238E27FC236}">
                <a16:creationId xmlns:a16="http://schemas.microsoft.com/office/drawing/2014/main" id="{D22D16FF-CB4F-4408-B80E-BDCEC7310E8B}"/>
              </a:ext>
            </a:extLst>
          </p:cNvPr>
          <p:cNvSpPr>
            <a:spLocks noGrp="1"/>
          </p:cNvSpPr>
          <p:nvPr>
            <p:ph type="title"/>
          </p:nvPr>
        </p:nvSpPr>
        <p:spPr>
          <a:xfrm>
            <a:off x="609602" y="457200"/>
            <a:ext cx="10769600" cy="990600"/>
          </a:xfrm>
        </p:spPr>
        <p:txBody>
          <a:bodyPr/>
          <a:lstStyle/>
          <a:p>
            <a:r>
              <a:rPr lang="en-US" dirty="0"/>
              <a:t>Image Processing Workflow</a:t>
            </a:r>
          </a:p>
        </p:txBody>
      </p:sp>
    </p:spTree>
    <p:extLst>
      <p:ext uri="{BB962C8B-B14F-4D97-AF65-F5344CB8AC3E}">
        <p14:creationId xmlns:p14="http://schemas.microsoft.com/office/powerpoint/2010/main" val="310955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500"/>
                                        <p:tgtEl>
                                          <p:spTgt spid="4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childTnLst>
                                </p:cTn>
                              </p:par>
                              <p:par>
                                <p:cTn id="106" presetID="10" presetClass="entr" presetSubtype="0" fill="hold" nodeType="with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fade">
                                      <p:cBhvr>
                                        <p:cTn id="108" dur="500"/>
                                        <p:tgtEl>
                                          <p:spTgt spid="6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par>
                                <p:cTn id="112" presetID="10" presetClass="entr" presetSubtype="0" fill="hold" nodeType="with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fade">
                                      <p:cBhvr>
                                        <p:cTn id="11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4" grpId="0"/>
      <p:bldP spid="15" grpId="0"/>
      <p:bldP spid="16" grpId="0"/>
      <p:bldP spid="28" grpId="0"/>
      <p:bldP spid="31" grpId="0"/>
      <p:bldP spid="32" grpId="0"/>
      <p:bldP spid="30" grpId="0"/>
      <p:bldP spid="40" grpId="0"/>
      <p:bldP spid="47" grpId="0" animBg="1"/>
      <p:bldP spid="49" grpId="0" animBg="1"/>
      <p:bldP spid="73"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D2EB-8469-4663-B03C-3A653D412E41}"/>
              </a:ext>
            </a:extLst>
          </p:cNvPr>
          <p:cNvSpPr>
            <a:spLocks noGrp="1"/>
          </p:cNvSpPr>
          <p:nvPr>
            <p:ph type="title"/>
          </p:nvPr>
        </p:nvSpPr>
        <p:spPr/>
        <p:txBody>
          <a:bodyPr/>
          <a:lstStyle/>
          <a:p>
            <a:r>
              <a:rPr lang="en-US" dirty="0"/>
              <a:t>IPCV Apps Accelerate Workflow </a:t>
            </a:r>
          </a:p>
        </p:txBody>
      </p:sp>
      <p:grpSp>
        <p:nvGrpSpPr>
          <p:cNvPr id="4" name="Group 3">
            <a:extLst>
              <a:ext uri="{FF2B5EF4-FFF2-40B4-BE49-F238E27FC236}">
                <a16:creationId xmlns:a16="http://schemas.microsoft.com/office/drawing/2014/main" id="{D09E3A79-71B6-4724-944C-401E10D27068}"/>
              </a:ext>
            </a:extLst>
          </p:cNvPr>
          <p:cNvGrpSpPr/>
          <p:nvPr/>
        </p:nvGrpSpPr>
        <p:grpSpPr>
          <a:xfrm>
            <a:off x="2514600" y="1600200"/>
            <a:ext cx="3352800" cy="4648200"/>
            <a:chOff x="4981946" y="3059564"/>
            <a:chExt cx="2474270" cy="3529998"/>
          </a:xfrm>
        </p:grpSpPr>
        <p:pic>
          <p:nvPicPr>
            <p:cNvPr id="5" name="Picture 4">
              <a:extLst>
                <a:ext uri="{FF2B5EF4-FFF2-40B4-BE49-F238E27FC236}">
                  <a16:creationId xmlns:a16="http://schemas.microsoft.com/office/drawing/2014/main" id="{49483F3C-2191-4C1E-B816-3F65CC6EC325}"/>
                </a:ext>
              </a:extLst>
            </p:cNvPr>
            <p:cNvPicPr>
              <a:picLocks noChangeAspect="1"/>
            </p:cNvPicPr>
            <p:nvPr/>
          </p:nvPicPr>
          <p:blipFill rotWithShape="1">
            <a:blip r:embed="rId3"/>
            <a:srcRect l="24772" t="17194" r="50471" b="38824"/>
            <a:stretch/>
          </p:blipFill>
          <p:spPr>
            <a:xfrm>
              <a:off x="5039162" y="4619114"/>
              <a:ext cx="2417054" cy="712193"/>
            </a:xfrm>
            <a:prstGeom prst="rect">
              <a:avLst/>
            </a:prstGeom>
          </p:spPr>
        </p:pic>
        <p:pic>
          <p:nvPicPr>
            <p:cNvPr id="6" name="Picture 5">
              <a:extLst>
                <a:ext uri="{FF2B5EF4-FFF2-40B4-BE49-F238E27FC236}">
                  <a16:creationId xmlns:a16="http://schemas.microsoft.com/office/drawing/2014/main" id="{7BED8301-352E-4604-8D1E-E286939D44B8}"/>
                </a:ext>
              </a:extLst>
            </p:cNvPr>
            <p:cNvPicPr>
              <a:picLocks noChangeAspect="1"/>
            </p:cNvPicPr>
            <p:nvPr/>
          </p:nvPicPr>
          <p:blipFill rotWithShape="1">
            <a:blip r:embed="rId3"/>
            <a:srcRect r="74723"/>
            <a:stretch/>
          </p:blipFill>
          <p:spPr>
            <a:xfrm>
              <a:off x="4988355" y="3059564"/>
              <a:ext cx="2467861" cy="1619250"/>
            </a:xfrm>
            <a:prstGeom prst="rect">
              <a:avLst/>
            </a:prstGeom>
          </p:spPr>
        </p:pic>
        <p:pic>
          <p:nvPicPr>
            <p:cNvPr id="7" name="Picture 6">
              <a:extLst>
                <a:ext uri="{FF2B5EF4-FFF2-40B4-BE49-F238E27FC236}">
                  <a16:creationId xmlns:a16="http://schemas.microsoft.com/office/drawing/2014/main" id="{CDBD3677-EC66-4597-B4BA-0F8D26BEC1A1}"/>
                </a:ext>
              </a:extLst>
            </p:cNvPr>
            <p:cNvPicPr>
              <a:picLocks noChangeAspect="1"/>
            </p:cNvPicPr>
            <p:nvPr/>
          </p:nvPicPr>
          <p:blipFill rotWithShape="1">
            <a:blip r:embed="rId3"/>
            <a:srcRect l="49423" t="15827" r="25820" b="32353"/>
            <a:stretch/>
          </p:blipFill>
          <p:spPr>
            <a:xfrm>
              <a:off x="5039162" y="5232982"/>
              <a:ext cx="2417054" cy="839095"/>
            </a:xfrm>
            <a:prstGeom prst="rect">
              <a:avLst/>
            </a:prstGeom>
          </p:spPr>
        </p:pic>
        <p:pic>
          <p:nvPicPr>
            <p:cNvPr id="8" name="Picture 7">
              <a:extLst>
                <a:ext uri="{FF2B5EF4-FFF2-40B4-BE49-F238E27FC236}">
                  <a16:creationId xmlns:a16="http://schemas.microsoft.com/office/drawing/2014/main" id="{22A824AD-BDB4-4010-B46D-96ACF45EE2A6}"/>
                </a:ext>
              </a:extLst>
            </p:cNvPr>
            <p:cNvPicPr>
              <a:picLocks noChangeAspect="1"/>
            </p:cNvPicPr>
            <p:nvPr/>
          </p:nvPicPr>
          <p:blipFill rotWithShape="1">
            <a:blip r:embed="rId3"/>
            <a:srcRect l="74076" t="16067" r="968" b="39949"/>
            <a:stretch/>
          </p:blipFill>
          <p:spPr>
            <a:xfrm>
              <a:off x="5019742" y="5877369"/>
              <a:ext cx="2436474" cy="712193"/>
            </a:xfrm>
            <a:prstGeom prst="rect">
              <a:avLst/>
            </a:prstGeom>
          </p:spPr>
        </p:pic>
        <p:pic>
          <p:nvPicPr>
            <p:cNvPr id="9" name="Picture 8">
              <a:extLst>
                <a:ext uri="{FF2B5EF4-FFF2-40B4-BE49-F238E27FC236}">
                  <a16:creationId xmlns:a16="http://schemas.microsoft.com/office/drawing/2014/main" id="{2BEF6D11-AE52-468A-9778-9EB83267642F}"/>
                </a:ext>
              </a:extLst>
            </p:cNvPr>
            <p:cNvPicPr>
              <a:picLocks noChangeAspect="1"/>
            </p:cNvPicPr>
            <p:nvPr/>
          </p:nvPicPr>
          <p:blipFill rotWithShape="1">
            <a:blip r:embed="rId3"/>
            <a:srcRect l="24772" t="17194" r="74642" b="38824"/>
            <a:stretch/>
          </p:blipFill>
          <p:spPr>
            <a:xfrm>
              <a:off x="4985169" y="4647691"/>
              <a:ext cx="57215" cy="712193"/>
            </a:xfrm>
            <a:prstGeom prst="rect">
              <a:avLst/>
            </a:prstGeom>
          </p:spPr>
        </p:pic>
        <p:pic>
          <p:nvPicPr>
            <p:cNvPr id="10" name="Picture 9">
              <a:extLst>
                <a:ext uri="{FF2B5EF4-FFF2-40B4-BE49-F238E27FC236}">
                  <a16:creationId xmlns:a16="http://schemas.microsoft.com/office/drawing/2014/main" id="{20F34B43-B918-4A37-B208-6D4DEB13698D}"/>
                </a:ext>
              </a:extLst>
            </p:cNvPr>
            <p:cNvPicPr>
              <a:picLocks noChangeAspect="1"/>
            </p:cNvPicPr>
            <p:nvPr/>
          </p:nvPicPr>
          <p:blipFill rotWithShape="1">
            <a:blip r:embed="rId3"/>
            <a:srcRect l="24772" t="17194" r="74642" b="38824"/>
            <a:stretch/>
          </p:blipFill>
          <p:spPr>
            <a:xfrm>
              <a:off x="4981947" y="5248242"/>
              <a:ext cx="57215" cy="712193"/>
            </a:xfrm>
            <a:prstGeom prst="rect">
              <a:avLst/>
            </a:prstGeom>
          </p:spPr>
        </p:pic>
        <p:pic>
          <p:nvPicPr>
            <p:cNvPr id="11" name="Picture 10">
              <a:extLst>
                <a:ext uri="{FF2B5EF4-FFF2-40B4-BE49-F238E27FC236}">
                  <a16:creationId xmlns:a16="http://schemas.microsoft.com/office/drawing/2014/main" id="{C135346F-8D20-47F6-A9D7-B1CBD9C142C6}"/>
                </a:ext>
              </a:extLst>
            </p:cNvPr>
            <p:cNvPicPr>
              <a:picLocks noChangeAspect="1"/>
            </p:cNvPicPr>
            <p:nvPr/>
          </p:nvPicPr>
          <p:blipFill rotWithShape="1">
            <a:blip r:embed="rId3"/>
            <a:srcRect l="24772" t="17194" r="74642" b="38824"/>
            <a:stretch/>
          </p:blipFill>
          <p:spPr>
            <a:xfrm>
              <a:off x="4981946" y="5866856"/>
              <a:ext cx="57215" cy="712193"/>
            </a:xfrm>
            <a:prstGeom prst="rect">
              <a:avLst/>
            </a:prstGeom>
          </p:spPr>
        </p:pic>
      </p:grpSp>
      <p:sp>
        <p:nvSpPr>
          <p:cNvPr id="12" name="Rectangle 11">
            <a:extLst>
              <a:ext uri="{FF2B5EF4-FFF2-40B4-BE49-F238E27FC236}">
                <a16:creationId xmlns:a16="http://schemas.microsoft.com/office/drawing/2014/main" id="{2D87470A-3BAD-46F0-965A-BCDB4127B5BF}"/>
              </a:ext>
            </a:extLst>
          </p:cNvPr>
          <p:cNvSpPr/>
          <p:nvPr/>
        </p:nvSpPr>
        <p:spPr>
          <a:xfrm>
            <a:off x="2523285" y="1600200"/>
            <a:ext cx="3344115" cy="4648200"/>
          </a:xfrm>
          <a:prstGeom prst="rect">
            <a:avLst/>
          </a:prstGeom>
          <a:no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dirty="0">
              <a:latin typeface="Arial" pitchFamily="34" charset="0"/>
              <a:cs typeface="Arial" pitchFamily="34" charset="0"/>
            </a:endParaRPr>
          </a:p>
        </p:txBody>
      </p:sp>
      <p:pic>
        <p:nvPicPr>
          <p:cNvPr id="13" name="Picture 12">
            <a:extLst>
              <a:ext uri="{FF2B5EF4-FFF2-40B4-BE49-F238E27FC236}">
                <a16:creationId xmlns:a16="http://schemas.microsoft.com/office/drawing/2014/main" id="{D4B6997C-D3AC-4124-8C9A-03175A8E84D6}"/>
              </a:ext>
            </a:extLst>
          </p:cNvPr>
          <p:cNvPicPr>
            <a:picLocks noChangeAspect="1"/>
          </p:cNvPicPr>
          <p:nvPr/>
        </p:nvPicPr>
        <p:blipFill>
          <a:blip r:embed="rId4"/>
          <a:stretch>
            <a:fillRect/>
          </a:stretch>
        </p:blipFill>
        <p:spPr>
          <a:xfrm>
            <a:off x="6400800" y="2417932"/>
            <a:ext cx="3209925" cy="2628900"/>
          </a:xfrm>
          <a:prstGeom prst="rect">
            <a:avLst/>
          </a:prstGeom>
          <a:ln w="28575">
            <a:solidFill>
              <a:schemeClr val="tx1"/>
            </a:solidFill>
          </a:ln>
        </p:spPr>
      </p:pic>
    </p:spTree>
    <p:extLst>
      <p:ext uri="{BB962C8B-B14F-4D97-AF65-F5344CB8AC3E}">
        <p14:creationId xmlns:p14="http://schemas.microsoft.com/office/powerpoint/2010/main" val="86778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C145-BA79-42DF-AD79-D174C05469A8}"/>
              </a:ext>
            </a:extLst>
          </p:cNvPr>
          <p:cNvSpPr>
            <a:spLocks noGrp="1"/>
          </p:cNvSpPr>
          <p:nvPr>
            <p:ph type="title"/>
          </p:nvPr>
        </p:nvSpPr>
        <p:spPr/>
        <p:txBody>
          <a:bodyPr/>
          <a:lstStyle/>
          <a:p>
            <a:r>
              <a:rPr lang="en-US" dirty="0"/>
              <a:t>Apps for Morphology and Segmentation</a:t>
            </a:r>
          </a:p>
        </p:txBody>
      </p:sp>
      <p:pic>
        <p:nvPicPr>
          <p:cNvPr id="4" name="Picture 3">
            <a:extLst>
              <a:ext uri="{FF2B5EF4-FFF2-40B4-BE49-F238E27FC236}">
                <a16:creationId xmlns:a16="http://schemas.microsoft.com/office/drawing/2014/main" id="{56DA1242-8E14-4392-8CDD-F5E6F763703A}"/>
              </a:ext>
            </a:extLst>
          </p:cNvPr>
          <p:cNvPicPr>
            <a:picLocks noChangeAspect="1"/>
          </p:cNvPicPr>
          <p:nvPr/>
        </p:nvPicPr>
        <p:blipFill rotWithShape="1">
          <a:blip r:embed="rId2"/>
          <a:srcRect t="759" b="759"/>
          <a:stretch/>
        </p:blipFill>
        <p:spPr>
          <a:xfrm>
            <a:off x="2514600" y="1516380"/>
            <a:ext cx="3581400" cy="2148840"/>
          </a:xfrm>
          <a:prstGeom prst="rect">
            <a:avLst/>
          </a:prstGeom>
          <a:ln w="28575">
            <a:solidFill>
              <a:schemeClr val="tx1"/>
            </a:solidFill>
          </a:ln>
        </p:spPr>
      </p:pic>
      <p:pic>
        <p:nvPicPr>
          <p:cNvPr id="5" name="Picture 4">
            <a:extLst>
              <a:ext uri="{FF2B5EF4-FFF2-40B4-BE49-F238E27FC236}">
                <a16:creationId xmlns:a16="http://schemas.microsoft.com/office/drawing/2014/main" id="{B55E180C-93A2-4FB6-B90D-A1345072B0F9}"/>
              </a:ext>
            </a:extLst>
          </p:cNvPr>
          <p:cNvPicPr>
            <a:picLocks noChangeAspect="1"/>
          </p:cNvPicPr>
          <p:nvPr/>
        </p:nvPicPr>
        <p:blipFill rotWithShape="1">
          <a:blip r:embed="rId3"/>
          <a:srcRect t="2101" b="2101"/>
          <a:stretch/>
        </p:blipFill>
        <p:spPr>
          <a:xfrm>
            <a:off x="6324600" y="1516380"/>
            <a:ext cx="3581400" cy="2148840"/>
          </a:xfrm>
          <a:prstGeom prst="rect">
            <a:avLst/>
          </a:prstGeom>
          <a:ln w="28575">
            <a:solidFill>
              <a:schemeClr val="tx1"/>
            </a:solidFill>
          </a:ln>
        </p:spPr>
      </p:pic>
      <p:pic>
        <p:nvPicPr>
          <p:cNvPr id="6" name="Picture 5">
            <a:extLst>
              <a:ext uri="{FF2B5EF4-FFF2-40B4-BE49-F238E27FC236}">
                <a16:creationId xmlns:a16="http://schemas.microsoft.com/office/drawing/2014/main" id="{D9E2B6A0-88D0-49D6-B915-EF9A0276223A}"/>
              </a:ext>
            </a:extLst>
          </p:cNvPr>
          <p:cNvPicPr>
            <a:picLocks noChangeAspect="1"/>
          </p:cNvPicPr>
          <p:nvPr/>
        </p:nvPicPr>
        <p:blipFill rotWithShape="1">
          <a:blip r:embed="rId4"/>
          <a:srcRect t="2101" b="2101"/>
          <a:stretch/>
        </p:blipFill>
        <p:spPr>
          <a:xfrm>
            <a:off x="2514600" y="4028705"/>
            <a:ext cx="3581400" cy="2148840"/>
          </a:xfrm>
          <a:prstGeom prst="rect">
            <a:avLst/>
          </a:prstGeom>
          <a:ln w="28575">
            <a:solidFill>
              <a:schemeClr val="tx1"/>
            </a:solidFill>
          </a:ln>
        </p:spPr>
      </p:pic>
      <p:pic>
        <p:nvPicPr>
          <p:cNvPr id="7" name="Picture 6">
            <a:extLst>
              <a:ext uri="{FF2B5EF4-FFF2-40B4-BE49-F238E27FC236}">
                <a16:creationId xmlns:a16="http://schemas.microsoft.com/office/drawing/2014/main" id="{2917CA9D-9252-4544-8380-1600D089DD86}"/>
              </a:ext>
            </a:extLst>
          </p:cNvPr>
          <p:cNvPicPr>
            <a:picLocks noChangeAspect="1"/>
          </p:cNvPicPr>
          <p:nvPr/>
        </p:nvPicPr>
        <p:blipFill rotWithShape="1">
          <a:blip r:embed="rId5"/>
          <a:srcRect t="2101" b="2101"/>
          <a:stretch/>
        </p:blipFill>
        <p:spPr>
          <a:xfrm>
            <a:off x="6324600" y="4030980"/>
            <a:ext cx="3581400" cy="2148840"/>
          </a:xfrm>
          <a:prstGeom prst="rect">
            <a:avLst/>
          </a:prstGeom>
          <a:ln w="28575">
            <a:solidFill>
              <a:schemeClr val="tx1"/>
            </a:solidFill>
          </a:ln>
        </p:spPr>
      </p:pic>
      <p:sp>
        <p:nvSpPr>
          <p:cNvPr id="10" name="Content Placeholder 2">
            <a:extLst>
              <a:ext uri="{FF2B5EF4-FFF2-40B4-BE49-F238E27FC236}">
                <a16:creationId xmlns:a16="http://schemas.microsoft.com/office/drawing/2014/main" id="{F7095467-83FA-4530-8AAB-CF74DC7F2839}"/>
              </a:ext>
            </a:extLst>
          </p:cNvPr>
          <p:cNvSpPr>
            <a:spLocks noGrp="1"/>
          </p:cNvSpPr>
          <p:nvPr>
            <p:ph idx="1"/>
          </p:nvPr>
        </p:nvSpPr>
        <p:spPr>
          <a:xfrm>
            <a:off x="76200" y="2227031"/>
            <a:ext cx="2440675" cy="990601"/>
          </a:xfrm>
        </p:spPr>
        <p:txBody>
          <a:bodyPr/>
          <a:lstStyle/>
          <a:p>
            <a:pPr marL="0" indent="0" algn="ctr">
              <a:buNone/>
            </a:pPr>
            <a:r>
              <a:rPr lang="en-US" b="1" dirty="0"/>
              <a:t>Image Morphology</a:t>
            </a:r>
          </a:p>
          <a:p>
            <a:pPr marL="0" indent="0" algn="ctr">
              <a:buNone/>
            </a:pPr>
            <a:r>
              <a:rPr lang="en-US" i="1" dirty="0"/>
              <a:t>(file exchange)</a:t>
            </a:r>
          </a:p>
        </p:txBody>
      </p:sp>
      <p:sp>
        <p:nvSpPr>
          <p:cNvPr id="11" name="Content Placeholder 2">
            <a:extLst>
              <a:ext uri="{FF2B5EF4-FFF2-40B4-BE49-F238E27FC236}">
                <a16:creationId xmlns:a16="http://schemas.microsoft.com/office/drawing/2014/main" id="{A9C75764-C226-4973-BC7C-0AD86818A64F}"/>
              </a:ext>
            </a:extLst>
          </p:cNvPr>
          <p:cNvSpPr txBox="1">
            <a:spLocks/>
          </p:cNvSpPr>
          <p:nvPr/>
        </p:nvSpPr>
        <p:spPr>
          <a:xfrm>
            <a:off x="9871881" y="2242952"/>
            <a:ext cx="2440675" cy="9906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b="1" dirty="0"/>
              <a:t>Color Thresholder</a:t>
            </a:r>
            <a:endParaRPr lang="en-US" i="1" dirty="0"/>
          </a:p>
        </p:txBody>
      </p:sp>
      <p:sp>
        <p:nvSpPr>
          <p:cNvPr id="12" name="Content Placeholder 2">
            <a:extLst>
              <a:ext uri="{FF2B5EF4-FFF2-40B4-BE49-F238E27FC236}">
                <a16:creationId xmlns:a16="http://schemas.microsoft.com/office/drawing/2014/main" id="{2B74A37E-9E29-4B7E-8957-312F41E3F04A}"/>
              </a:ext>
            </a:extLst>
          </p:cNvPr>
          <p:cNvSpPr txBox="1">
            <a:spLocks/>
          </p:cNvSpPr>
          <p:nvPr/>
        </p:nvSpPr>
        <p:spPr>
          <a:xfrm>
            <a:off x="9863920" y="4607824"/>
            <a:ext cx="2440675" cy="9906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b="1" dirty="0"/>
              <a:t>Image Region Analyzer</a:t>
            </a:r>
            <a:endParaRPr lang="en-US" i="1" dirty="0"/>
          </a:p>
        </p:txBody>
      </p:sp>
      <p:sp>
        <p:nvSpPr>
          <p:cNvPr id="13" name="Content Placeholder 2">
            <a:extLst>
              <a:ext uri="{FF2B5EF4-FFF2-40B4-BE49-F238E27FC236}">
                <a16:creationId xmlns:a16="http://schemas.microsoft.com/office/drawing/2014/main" id="{8B9D9D3F-8D5B-4C03-B09A-26189B56CCDE}"/>
              </a:ext>
            </a:extLst>
          </p:cNvPr>
          <p:cNvSpPr txBox="1">
            <a:spLocks/>
          </p:cNvSpPr>
          <p:nvPr/>
        </p:nvSpPr>
        <p:spPr>
          <a:xfrm>
            <a:off x="35257" y="4607824"/>
            <a:ext cx="2440675" cy="9906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b="1" dirty="0"/>
              <a:t>Image </a:t>
            </a:r>
            <a:r>
              <a:rPr lang="en-US" b="1" dirty="0" err="1"/>
              <a:t>Segmenter</a:t>
            </a:r>
            <a:endParaRPr lang="en-US" i="1" dirty="0"/>
          </a:p>
        </p:txBody>
      </p:sp>
    </p:spTree>
    <p:extLst>
      <p:ext uri="{BB962C8B-B14F-4D97-AF65-F5344CB8AC3E}">
        <p14:creationId xmlns:p14="http://schemas.microsoft.com/office/powerpoint/2010/main" val="3586461205"/>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9" id="{8CB18E25-FDCF-FE47-B60E-1BE218BED890}" vid="{B0147505-00DB-FE41-B045-7DC51E0995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3E32C3022BA344AE607CE1B766CD2B" ma:contentTypeVersion="9" ma:contentTypeDescription="Create a new document." ma:contentTypeScope="" ma:versionID="97e3e8e1a3329138ca21b91127b8c85d">
  <xsd:schema xmlns:xsd="http://www.w3.org/2001/XMLSchema" xmlns:xs="http://www.w3.org/2001/XMLSchema" xmlns:p="http://schemas.microsoft.com/office/2006/metadata/properties" xmlns:ns2="a70944c9-f5be-4b0f-89c7-00caf47c665c" targetNamespace="http://schemas.microsoft.com/office/2006/metadata/properties" ma:root="true" ma:fieldsID="1b633c84db1960610f43e341038169af" ns2:_="">
    <xsd:import namespace="a70944c9-f5be-4b0f-89c7-00caf47c66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44c9-f5be-4b0f-89c7-00caf47c66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9A8614EE-C191-4085-9BE4-2CB382F21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44c9-f5be-4b0f-89c7-00caf47c66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4</TotalTime>
  <Words>507</Words>
  <Application>Microsoft Office PowerPoint</Application>
  <PresentationFormat>Widescreen</PresentationFormat>
  <Paragraphs>75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MW_Public_widescreen</vt:lpstr>
      <vt:lpstr>Presentation Title</vt:lpstr>
      <vt:lpstr>IPCV Applications</vt:lpstr>
      <vt:lpstr>Image Processing &amp; Computer Vision</vt:lpstr>
      <vt:lpstr>Why Use MATLAB?</vt:lpstr>
      <vt:lpstr>Image Processing Workflow</vt:lpstr>
      <vt:lpstr>IPCV Apps Accelerate Workflow </vt:lpstr>
      <vt:lpstr>Apps for Morphology and Segmentation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Bruce Tannenbaum</dc:creator>
  <cp:keywords>Version 20.0</cp:keywords>
  <dc:description/>
  <cp:lastModifiedBy>Bruce Tannenbaum</cp:lastModifiedBy>
  <cp:revision>1</cp:revision>
  <dcterms:created xsi:type="dcterms:W3CDTF">2020-01-29T16:36:23Z</dcterms:created>
  <dcterms:modified xsi:type="dcterms:W3CDTF">2020-01-29T16:41:15Z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0x010100E23E32C3022BA344AE607CE1B766CD2B</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