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76" r:id="rId2"/>
    <p:sldId id="277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93" r:id="rId15"/>
    <p:sldId id="289" r:id="rId16"/>
    <p:sldId id="292" r:id="rId17"/>
    <p:sldId id="290" r:id="rId18"/>
    <p:sldId id="29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7474"/>
    <a:srgbClr val="F3D9D9"/>
    <a:srgbClr val="E5B0B0"/>
    <a:srgbClr val="FF0000"/>
    <a:srgbClr val="008000"/>
    <a:srgbClr val="176DAD"/>
    <a:srgbClr val="0D78C9"/>
    <a:srgbClr val="024C84"/>
    <a:srgbClr val="993200"/>
    <a:srgbClr val="4D4E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12" y="24"/>
      </p:cViewPr>
      <p:guideLst>
        <p:guide orient="horz" pos="2160"/>
        <p:guide pos="384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02" d="100"/>
          <a:sy n="102" d="100"/>
        </p:scale>
        <p:origin x="352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993C83-2184-4286-ABE1-941A40B40C8F}" type="datetimeFigureOut">
              <a:rPr lang="en-US" smtClean="0"/>
              <a:pPr/>
              <a:t>3/7/2018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603001-E0F2-47E5-A338-816CC267AF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657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53241F-7ED4-45AC-844C-15DB0D5F9CCD}" type="datetimeFigureOut">
              <a:rPr lang="en-US" smtClean="0"/>
              <a:pPr/>
              <a:t>3/7/2018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73B8C3-A209-4A55-9261-22C2A02B31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081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B8C3-A209-4A55-9261-22C2A02B315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244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ackground" descr="bluemesh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4067" y="1287"/>
            <a:ext cx="12209092" cy="6856713"/>
          </a:xfrm>
          <a:prstGeom prst="rect">
            <a:avLst/>
          </a:prstGeom>
        </p:spPr>
      </p:pic>
      <p:sp>
        <p:nvSpPr>
          <p:cNvPr id="21" name="Title"/>
          <p:cNvSpPr>
            <a:spLocks noGrp="1"/>
          </p:cNvSpPr>
          <p:nvPr>
            <p:ph type="ctrTitle"/>
          </p:nvPr>
        </p:nvSpPr>
        <p:spPr>
          <a:xfrm>
            <a:off x="914400" y="914400"/>
            <a:ext cx="10363200" cy="1828800"/>
          </a:xfrm>
        </p:spPr>
        <p:txBody>
          <a:bodyPr/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Subtitle"/>
          <p:cNvSpPr>
            <a:spLocks noGrp="1"/>
          </p:cNvSpPr>
          <p:nvPr>
            <p:ph type="subTitle" idx="1"/>
          </p:nvPr>
        </p:nvSpPr>
        <p:spPr>
          <a:xfrm>
            <a:off x="914400" y="3203579"/>
            <a:ext cx="10363200" cy="987425"/>
          </a:xfrm>
        </p:spPr>
        <p:txBody>
          <a:bodyPr>
            <a:normAutofit/>
          </a:bodyPr>
          <a:lstStyle>
            <a:lvl1pPr marL="0" indent="0" algn="l">
              <a:buNone/>
              <a:defRPr sz="1604" b="1">
                <a:solidFill>
                  <a:schemeClr val="tx1"/>
                </a:solidFill>
              </a:defRPr>
            </a:lvl1pPr>
            <a:lvl2pPr marL="458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6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5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333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917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50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83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667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3" name="Copyright"/>
          <p:cNvSpPr txBox="1"/>
          <p:nvPr userDrawn="1"/>
        </p:nvSpPr>
        <p:spPr>
          <a:xfrm>
            <a:off x="10227052" y="6527632"/>
            <a:ext cx="2438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© 2015 The MathWorks, Inc.</a:t>
            </a:r>
          </a:p>
        </p:txBody>
      </p:sp>
      <p:cxnSp>
        <p:nvCxnSpPr>
          <p:cNvPr id="26" name="GrayLine"/>
          <p:cNvCxnSpPr/>
          <p:nvPr userDrawn="1"/>
        </p:nvCxnSpPr>
        <p:spPr>
          <a:xfrm>
            <a:off x="-4067" y="4376652"/>
            <a:ext cx="12209092" cy="0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Logo" descr="09_MW_logo_CMYK_REV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330730" y="141139"/>
            <a:ext cx="1620665" cy="3205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4824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09602" y="457200"/>
            <a:ext cx="10769600" cy="990600"/>
          </a:xfrm>
        </p:spPr>
        <p:txBody>
          <a:bodyPr/>
          <a:lstStyle>
            <a:lvl1pPr>
              <a:defRPr sz="2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"/>
          <p:cNvSpPr>
            <a:spLocks noGrp="1"/>
          </p:cNvSpPr>
          <p:nvPr>
            <p:ph idx="1"/>
          </p:nvPr>
        </p:nvSpPr>
        <p:spPr>
          <a:xfrm>
            <a:off x="609602" y="1600200"/>
            <a:ext cx="10769600" cy="4648200"/>
          </a:xfrm>
        </p:spPr>
        <p:txBody>
          <a:bodyPr/>
          <a:lstStyle>
            <a:lvl1pPr>
              <a:buSzPct val="75000"/>
              <a:defRPr sz="2400"/>
            </a:lvl1pPr>
            <a:lvl2pPr>
              <a:lnSpc>
                <a:spcPct val="105000"/>
              </a:lnSpc>
              <a:defRPr sz="2000"/>
            </a:lvl2pPr>
            <a:lvl3pPr>
              <a:lnSpc>
                <a:spcPct val="105000"/>
              </a:lnSpc>
              <a:buSzPct val="75000"/>
              <a:defRPr sz="1604"/>
            </a:lvl3pPr>
            <a:lvl4pPr>
              <a:lnSpc>
                <a:spcPct val="105000"/>
              </a:lnSpc>
              <a:defRPr/>
            </a:lvl4pPr>
            <a:lvl5pPr>
              <a:lnSpc>
                <a:spcPct val="105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09602" y="457200"/>
            <a:ext cx="10769600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"/>
          <p:cNvSpPr>
            <a:spLocks noGrp="1"/>
          </p:cNvSpPr>
          <p:nvPr>
            <p:ph type="title"/>
          </p:nvPr>
        </p:nvSpPr>
        <p:spPr>
          <a:xfrm>
            <a:off x="609600" y="457200"/>
            <a:ext cx="9448800" cy="990600"/>
          </a:xfrm>
        </p:spPr>
        <p:txBody>
          <a:bodyPr anchor="t" anchorCtr="0"/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"/>
          <p:cNvSpPr>
            <a:spLocks noGrp="1"/>
          </p:cNvSpPr>
          <p:nvPr>
            <p:ph sz="half" idx="10" hasCustomPrompt="1"/>
          </p:nvPr>
        </p:nvSpPr>
        <p:spPr>
          <a:xfrm>
            <a:off x="609601" y="2819400"/>
            <a:ext cx="5080001" cy="3200400"/>
          </a:xfrm>
        </p:spPr>
        <p:txBody>
          <a:bodyPr/>
          <a:lstStyle>
            <a:lvl1pPr>
              <a:buClr>
                <a:srgbClr val="125687"/>
              </a:buClr>
              <a:buSzTx/>
              <a:defRPr sz="1800" baseline="0"/>
            </a:lvl1pPr>
            <a:lvl2pPr>
              <a:defRPr sz="1604"/>
            </a:lvl2pPr>
            <a:lvl3pPr>
              <a:buNone/>
              <a:defRPr sz="1604"/>
            </a:lvl3pPr>
            <a:lvl4pPr>
              <a:defRPr sz="1805"/>
            </a:lvl4pPr>
            <a:lvl5pPr>
              <a:defRPr sz="1805"/>
            </a:lvl5pPr>
            <a:lvl6pPr>
              <a:defRPr sz="1805"/>
            </a:lvl6pPr>
            <a:lvl7pPr>
              <a:defRPr sz="1805"/>
            </a:lvl7pPr>
            <a:lvl8pPr>
              <a:defRPr sz="1805"/>
            </a:lvl8pPr>
            <a:lvl9pPr>
              <a:defRPr sz="1805"/>
            </a:lvl9pPr>
          </a:lstStyle>
          <a:p>
            <a:pPr lvl="0">
              <a:buClr>
                <a:srgbClr val="125687"/>
              </a:buClr>
              <a:buSzTx/>
            </a:pPr>
            <a:r>
              <a:rPr lang="en-US" dirty="0"/>
              <a:t>Click to add b</a:t>
            </a:r>
            <a:r>
              <a:rPr lang="en-US" sz="1805" dirty="0">
                <a:solidFill>
                  <a:prstClr val="black"/>
                </a:solidFill>
              </a:rPr>
              <a:t>rief summary and benefits of feature (ideally three bullets)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Headline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1" y="1600200"/>
            <a:ext cx="5080001" cy="838200"/>
          </a:xfrm>
        </p:spPr>
        <p:txBody>
          <a:bodyPr anchor="t"/>
          <a:lstStyle>
            <a:lvl1pPr marL="0" indent="0" algn="l">
              <a:buNone/>
              <a:defRPr sz="2000" b="1" baseline="0"/>
            </a:lvl1pPr>
          </a:lstStyle>
          <a:p>
            <a:pPr lvl="0"/>
            <a:r>
              <a:rPr lang="en-US" dirty="0"/>
              <a:t>Click to add headline</a:t>
            </a:r>
            <a:r>
              <a:rPr lang="en-US" sz="2005" b="1" dirty="0">
                <a:solidFill>
                  <a:prstClr val="black"/>
                </a:solidFill>
              </a:rPr>
              <a:t> providing value of feature</a:t>
            </a:r>
            <a:endParaRPr lang="en-US" dirty="0"/>
          </a:p>
        </p:txBody>
      </p:sp>
      <p:sp>
        <p:nvSpPr>
          <p:cNvPr id="14" name="ProductName"/>
          <p:cNvSpPr>
            <a:spLocks noGrp="1"/>
          </p:cNvSpPr>
          <p:nvPr>
            <p:ph type="body" sz="half" idx="12" hasCustomPrompt="1"/>
          </p:nvPr>
        </p:nvSpPr>
        <p:spPr>
          <a:xfrm>
            <a:off x="609602" y="6172200"/>
            <a:ext cx="5473700" cy="533400"/>
          </a:xfrm>
        </p:spPr>
        <p:txBody>
          <a:bodyPr anchor="b" anchorCtr="0"/>
          <a:lstStyle>
            <a:lvl1pPr marL="230761" indent="-229170">
              <a:buClrTx/>
              <a:buSzPct val="125000"/>
              <a:buFont typeface="Courier New" pitchFamily="49" charset="0"/>
              <a:buChar char="»"/>
              <a:defRPr sz="1604" b="0">
                <a:latin typeface="Courier New" pitchFamily="49" charset="0"/>
                <a:cs typeface="Courier New" pitchFamily="49" charset="0"/>
              </a:defRPr>
            </a:lvl1pPr>
          </a:lstStyle>
          <a:p>
            <a:pPr lvl="0"/>
            <a:r>
              <a:rPr lang="en-US" dirty="0"/>
              <a:t>Click to add </a:t>
            </a:r>
            <a:r>
              <a:rPr lang="en-US" sz="1604" dirty="0" err="1">
                <a:latin typeface="Courier New" pitchFamily="49" charset="0"/>
                <a:cs typeface="Courier New" pitchFamily="49" charset="0"/>
              </a:rPr>
              <a:t>product_example_name</a:t>
            </a:r>
            <a:r>
              <a:rPr lang="en-US" sz="1604" dirty="0">
                <a:latin typeface="Courier New" pitchFamily="49" charset="0"/>
                <a:cs typeface="Courier New" pitchFamily="49" charset="0"/>
              </a:rPr>
              <a:t>.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963084" y="1914529"/>
            <a:ext cx="10363200" cy="1362075"/>
          </a:xfrm>
        </p:spPr>
        <p:txBody>
          <a:bodyPr anchor="t"/>
          <a:lstStyle>
            <a:lvl1pPr algn="ctr">
              <a:defRPr sz="3200" b="1" cap="none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Section Header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09602" y="457200"/>
            <a:ext cx="10769600" cy="990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LeftContent"/>
          <p:cNvSpPr>
            <a:spLocks noGrp="1"/>
          </p:cNvSpPr>
          <p:nvPr>
            <p:ph sz="half" idx="1"/>
          </p:nvPr>
        </p:nvSpPr>
        <p:spPr>
          <a:xfrm>
            <a:off x="609602" y="1600200"/>
            <a:ext cx="5181600" cy="46481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4"/>
            </a:lvl3pPr>
            <a:lvl4pPr>
              <a:defRPr sz="1805"/>
            </a:lvl4pPr>
            <a:lvl5pPr>
              <a:defRPr sz="1805"/>
            </a:lvl5pPr>
            <a:lvl6pPr>
              <a:defRPr sz="1805"/>
            </a:lvl6pPr>
            <a:lvl7pPr>
              <a:defRPr sz="1805"/>
            </a:lvl7pPr>
            <a:lvl8pPr>
              <a:defRPr sz="1805"/>
            </a:lvl8pPr>
            <a:lvl9pPr>
              <a:defRPr sz="180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RightContent"/>
          <p:cNvSpPr>
            <a:spLocks noGrp="1"/>
          </p:cNvSpPr>
          <p:nvPr>
            <p:ph sz="half" idx="2"/>
          </p:nvPr>
        </p:nvSpPr>
        <p:spPr>
          <a:xfrm>
            <a:off x="6197602" y="1600200"/>
            <a:ext cx="5181600" cy="46481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4"/>
            </a:lvl3pPr>
            <a:lvl4pPr>
              <a:defRPr sz="1805"/>
            </a:lvl4pPr>
            <a:lvl5pPr>
              <a:defRPr sz="1805"/>
            </a:lvl5pPr>
            <a:lvl6pPr>
              <a:defRPr sz="1805"/>
            </a:lvl6pPr>
            <a:lvl7pPr>
              <a:defRPr sz="1805"/>
            </a:lvl7pPr>
            <a:lvl8pPr>
              <a:defRPr sz="1805"/>
            </a:lvl8pPr>
            <a:lvl9pPr>
              <a:defRPr sz="180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"/>
          <p:cNvSpPr txBox="1">
            <a:spLocks noChangeArrowheads="1"/>
          </p:cNvSpPr>
          <p:nvPr userDrawn="1"/>
        </p:nvSpPr>
        <p:spPr bwMode="auto">
          <a:xfrm>
            <a:off x="607484" y="1600200"/>
            <a:ext cx="10765536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marL="342164" lvl="0" indent="-342164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8340" algn="l"/>
              </a:tabLst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Edit</a:t>
            </a:r>
            <a:r>
              <a:rPr lang="en-US" sz="2400" baseline="0" dirty="0">
                <a:latin typeface="Arial" pitchFamily="34" charset="0"/>
                <a:cs typeface="Arial" pitchFamily="34" charset="0"/>
              </a:rPr>
              <a:t> in Slide Master view to 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nter agenda items</a:t>
            </a:r>
          </a:p>
          <a:p>
            <a:pPr marL="342164" lvl="0" indent="-342164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8340" algn="l"/>
              </a:tabLst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Bullet 2</a:t>
            </a:r>
          </a:p>
          <a:p>
            <a:pPr marL="342164" lvl="0" indent="-342164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8340" algn="l"/>
              </a:tabLst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Bullet</a:t>
            </a:r>
            <a:r>
              <a:rPr lang="en-US" sz="2400" baseline="0" dirty="0">
                <a:latin typeface="Arial" pitchFamily="34" charset="0"/>
                <a:cs typeface="Arial" pitchFamily="34" charset="0"/>
              </a:rPr>
              <a:t> 3</a:t>
            </a:r>
          </a:p>
          <a:p>
            <a:pPr marL="342164" lvl="0" indent="-342164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8340" algn="l"/>
              </a:tabLst>
            </a:pPr>
            <a:r>
              <a:rPr lang="en-US" sz="2400" baseline="0" dirty="0">
                <a:latin typeface="Arial" pitchFamily="34" charset="0"/>
                <a:cs typeface="Arial" pitchFamily="34" charset="0"/>
              </a:rPr>
              <a:t>Bullet 4</a:t>
            </a:r>
          </a:p>
          <a:p>
            <a:pPr marL="342164" lvl="0" indent="-342164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8340" algn="l"/>
              </a:tabLst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itle"/>
          <p:cNvSpPr txBox="1">
            <a:spLocks noChangeArrowheads="1"/>
          </p:cNvSpPr>
          <p:nvPr userDrawn="1"/>
        </p:nvSpPr>
        <p:spPr bwMode="auto">
          <a:xfrm>
            <a:off x="607484" y="464695"/>
            <a:ext cx="10765536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marL="0" marR="0" indent="0" algn="l" defTabSz="9166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Edit in Slide</a:t>
            </a:r>
            <a:r>
              <a:rPr lang="en-US" sz="2800" b="1" baseline="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Master view to e</a:t>
            </a:r>
            <a:r>
              <a:rPr lang="en-US" sz="28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nter agenda</a:t>
            </a:r>
            <a:r>
              <a:rPr lang="en-US" sz="2800" b="1" baseline="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title</a:t>
            </a:r>
            <a:endParaRPr lang="en-US" sz="2800" b="1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769600" cy="9906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321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09602" y="457200"/>
            <a:ext cx="10769600" cy="990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"/>
          <p:cNvSpPr>
            <a:spLocks noGrp="1"/>
          </p:cNvSpPr>
          <p:nvPr>
            <p:ph type="body" idx="1"/>
          </p:nvPr>
        </p:nvSpPr>
        <p:spPr>
          <a:xfrm>
            <a:off x="609602" y="1600200"/>
            <a:ext cx="10769600" cy="4648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SlideNumber"/>
          <p:cNvSpPr/>
          <p:nvPr/>
        </p:nvSpPr>
        <p:spPr>
          <a:xfrm>
            <a:off x="11582400" y="6484954"/>
            <a:ext cx="609600" cy="381001"/>
          </a:xfrm>
          <a:prstGeom prst="rect">
            <a:avLst/>
          </a:prstGeom>
          <a:noFill/>
          <a:ln w="12700">
            <a:noFill/>
          </a:ln>
        </p:spPr>
        <p:txBody>
          <a:bodyPr wrap="square" anchor="ctr">
            <a:noAutofit/>
          </a:bodyPr>
          <a:lstStyle/>
          <a:p>
            <a:pPr algn="ctr"/>
            <a:fld id="{47FBD1EF-0801-4063-B668-C71608ACC70F}" type="slidenum">
              <a:rPr kumimoji="0" lang="en-US" sz="1203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algn="ctr"/>
              <a:t>‹#›</a:t>
            </a:fld>
            <a:endParaRPr lang="en-US" sz="1203" b="1" dirty="0">
              <a:solidFill>
                <a:schemeClr val="tx2"/>
              </a:solidFill>
            </a:endParaRPr>
          </a:p>
        </p:txBody>
      </p:sp>
      <p:pic>
        <p:nvPicPr>
          <p:cNvPr id="12" name="Logo" descr="logo647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679339" y="23675"/>
            <a:ext cx="1327516" cy="36026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Line"/>
          <p:cNvCxnSpPr/>
          <p:nvPr/>
        </p:nvCxnSpPr>
        <p:spPr>
          <a:xfrm rot="10800000" flipV="1">
            <a:off x="229170" y="176521"/>
            <a:ext cx="10297392" cy="211602"/>
          </a:xfrm>
          <a:prstGeom prst="bentConnector3">
            <a:avLst>
              <a:gd name="adj1" fmla="val 100013"/>
            </a:avLst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59" r:id="rId4"/>
    <p:sldLayoutId id="2147483663" r:id="rId5"/>
    <p:sldLayoutId id="2147483651" r:id="rId6"/>
    <p:sldLayoutId id="2147483652" r:id="rId7"/>
    <p:sldLayoutId id="2147483664" r:id="rId8"/>
    <p:sldLayoutId id="2147483665" r:id="rId9"/>
    <p:sldLayoutId id="2147483666" r:id="rId10"/>
  </p:sldLayoutIdLst>
  <p:hf hdr="0" ftr="0" dt="0"/>
  <p:txStyles>
    <p:titleStyle>
      <a:lvl1pPr algn="l" defTabSz="916680" rtl="0" eaLnBrk="1" latinLnBrk="0" hangingPunct="1">
        <a:spcBef>
          <a:spcPct val="0"/>
        </a:spcBef>
        <a:buNone/>
        <a:defRPr sz="2800" b="1" kern="120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3755" indent="-343755" algn="l" defTabSz="91668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4802" indent="-286462" algn="l" defTabSz="91668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5850" indent="-229170" algn="l" defTabSz="91668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§"/>
        <a:defRPr sz="1604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4190" indent="-229170" algn="l" defTabSz="916680" rtl="0" eaLnBrk="1" latinLnBrk="0" hangingPunct="1">
        <a:spcBef>
          <a:spcPct val="20000"/>
        </a:spcBef>
        <a:buFont typeface="Arial" pitchFamily="34" charset="0"/>
        <a:buNone/>
        <a:defRPr sz="1604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62531" indent="-229170" algn="l" defTabSz="91668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»"/>
        <a:defRPr sz="1404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20871" indent="-229170" algn="l" defTabSz="916680" rtl="0" eaLnBrk="1" latinLnBrk="0" hangingPunct="1">
        <a:spcBef>
          <a:spcPct val="20000"/>
        </a:spcBef>
        <a:buFont typeface="Arial" pitchFamily="34" charset="0"/>
        <a:buChar char="•"/>
        <a:defRPr sz="2005" kern="1200">
          <a:solidFill>
            <a:schemeClr val="tx1"/>
          </a:solidFill>
          <a:latin typeface="+mn-lt"/>
          <a:ea typeface="+mn-ea"/>
          <a:cs typeface="+mn-cs"/>
        </a:defRPr>
      </a:lvl6pPr>
      <a:lvl7pPr marL="2979211" indent="-229170" algn="l" defTabSz="916680" rtl="0" eaLnBrk="1" latinLnBrk="0" hangingPunct="1">
        <a:spcBef>
          <a:spcPct val="20000"/>
        </a:spcBef>
        <a:buFont typeface="Arial" pitchFamily="34" charset="0"/>
        <a:buChar char="•"/>
        <a:defRPr sz="2005" kern="1200">
          <a:solidFill>
            <a:schemeClr val="tx1"/>
          </a:solidFill>
          <a:latin typeface="+mn-lt"/>
          <a:ea typeface="+mn-ea"/>
          <a:cs typeface="+mn-cs"/>
        </a:defRPr>
      </a:lvl7pPr>
      <a:lvl8pPr marL="3437551" indent="-229170" algn="l" defTabSz="916680" rtl="0" eaLnBrk="1" latinLnBrk="0" hangingPunct="1">
        <a:spcBef>
          <a:spcPct val="20000"/>
        </a:spcBef>
        <a:buFont typeface="Arial" pitchFamily="34" charset="0"/>
        <a:buChar char="•"/>
        <a:defRPr sz="2005" kern="1200">
          <a:solidFill>
            <a:schemeClr val="tx1"/>
          </a:solidFill>
          <a:latin typeface="+mn-lt"/>
          <a:ea typeface="+mn-ea"/>
          <a:cs typeface="+mn-cs"/>
        </a:defRPr>
      </a:lvl8pPr>
      <a:lvl9pPr marL="3895891" indent="-229170" algn="l" defTabSz="916680" rtl="0" eaLnBrk="1" latinLnBrk="0" hangingPunct="1">
        <a:spcBef>
          <a:spcPct val="20000"/>
        </a:spcBef>
        <a:buFont typeface="Arial" pitchFamily="34" charset="0"/>
        <a:buChar char="•"/>
        <a:defRPr sz="20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1pPr>
      <a:lvl2pPr marL="458340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2pPr>
      <a:lvl3pPr marL="916680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3pPr>
      <a:lvl4pPr marL="1375020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4pPr>
      <a:lvl5pPr marL="1833361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5pPr>
      <a:lvl6pPr marL="2291701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6pPr>
      <a:lvl7pPr marL="2750041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7pPr>
      <a:lvl8pPr marL="3208381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8pPr>
      <a:lvl9pPr marL="3666721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3327" y="1453307"/>
            <a:ext cx="1682496" cy="560832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411235"/>
            <a:ext cx="1744714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hteck 9"/>
          <p:cNvSpPr/>
          <p:nvPr/>
        </p:nvSpPr>
        <p:spPr>
          <a:xfrm>
            <a:off x="1857375" y="1449334"/>
            <a:ext cx="1682496" cy="53340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llipse 2"/>
          <p:cNvSpPr/>
          <p:nvPr/>
        </p:nvSpPr>
        <p:spPr>
          <a:xfrm>
            <a:off x="2369061" y="1563635"/>
            <a:ext cx="304801" cy="304801"/>
          </a:xfrm>
          <a:prstGeom prst="ellipse">
            <a:avLst/>
          </a:prstGeom>
          <a:solidFill>
            <a:schemeClr val="bg1"/>
          </a:solidFill>
          <a:ln>
            <a:solidFill>
              <a:srgbClr val="77777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Ellipse 7"/>
          <p:cNvSpPr/>
          <p:nvPr/>
        </p:nvSpPr>
        <p:spPr>
          <a:xfrm>
            <a:off x="2728453" y="1563635"/>
            <a:ext cx="304801" cy="304801"/>
          </a:xfrm>
          <a:prstGeom prst="ellipse">
            <a:avLst/>
          </a:prstGeom>
          <a:solidFill>
            <a:schemeClr val="bg1"/>
          </a:solidFill>
          <a:ln>
            <a:solidFill>
              <a:srgbClr val="77777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Pfeil nach links und rechts 8"/>
          <p:cNvSpPr/>
          <p:nvPr/>
        </p:nvSpPr>
        <p:spPr>
          <a:xfrm flipV="1">
            <a:off x="2462794" y="1653131"/>
            <a:ext cx="473972" cy="132630"/>
          </a:xfrm>
          <a:prstGeom prst="leftRightArrow">
            <a:avLst>
              <a:gd name="adj1" fmla="val 45373"/>
              <a:gd name="adj2" fmla="val 89330"/>
            </a:avLst>
          </a:prstGeom>
          <a:solidFill>
            <a:srgbClr val="C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111349"/>
            <a:ext cx="1744714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Rechteck 12"/>
          <p:cNvSpPr/>
          <p:nvPr/>
        </p:nvSpPr>
        <p:spPr>
          <a:xfrm>
            <a:off x="1857375" y="2149448"/>
            <a:ext cx="1682496" cy="53340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1" name="Gruppieren 40"/>
          <p:cNvGrpSpPr/>
          <p:nvPr/>
        </p:nvGrpSpPr>
        <p:grpSpPr>
          <a:xfrm rot="10800000">
            <a:off x="2395139" y="2263749"/>
            <a:ext cx="396761" cy="304801"/>
            <a:chOff x="2575019" y="2161995"/>
            <a:chExt cx="396761" cy="304801"/>
          </a:xfrm>
        </p:grpSpPr>
        <p:sp>
          <p:nvSpPr>
            <p:cNvPr id="15" name="Ellipse 14"/>
            <p:cNvSpPr/>
            <p:nvPr/>
          </p:nvSpPr>
          <p:spPr>
            <a:xfrm>
              <a:off x="2666979" y="2161995"/>
              <a:ext cx="304801" cy="30480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777777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7" name="Gerade Verbindung 16"/>
            <p:cNvCxnSpPr/>
            <p:nvPr/>
          </p:nvCxnSpPr>
          <p:spPr>
            <a:xfrm flipH="1">
              <a:off x="2575019" y="2161995"/>
              <a:ext cx="58666" cy="304801"/>
            </a:xfrm>
            <a:prstGeom prst="line">
              <a:avLst/>
            </a:prstGeom>
            <a:ln w="38100">
              <a:solidFill>
                <a:srgbClr val="777777"/>
              </a:solidFill>
              <a:headEnd type="oval" w="sm" len="sm"/>
              <a:tailEnd type="oval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7061" y="1416071"/>
            <a:ext cx="1744714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Rechteck 20"/>
          <p:cNvSpPr/>
          <p:nvPr/>
        </p:nvSpPr>
        <p:spPr>
          <a:xfrm>
            <a:off x="5715636" y="1454170"/>
            <a:ext cx="1682496" cy="53340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Ellipse 21"/>
          <p:cNvSpPr/>
          <p:nvPr/>
        </p:nvSpPr>
        <p:spPr>
          <a:xfrm>
            <a:off x="6227322" y="1568471"/>
            <a:ext cx="304801" cy="304801"/>
          </a:xfrm>
          <a:prstGeom prst="ellipse">
            <a:avLst/>
          </a:prstGeom>
          <a:solidFill>
            <a:schemeClr val="bg1"/>
          </a:solidFill>
          <a:ln>
            <a:solidFill>
              <a:srgbClr val="77777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Ellipse 22"/>
          <p:cNvSpPr/>
          <p:nvPr/>
        </p:nvSpPr>
        <p:spPr>
          <a:xfrm>
            <a:off x="6586714" y="1568471"/>
            <a:ext cx="304801" cy="304801"/>
          </a:xfrm>
          <a:prstGeom prst="ellipse">
            <a:avLst/>
          </a:prstGeom>
          <a:solidFill>
            <a:schemeClr val="bg1"/>
          </a:solidFill>
          <a:ln>
            <a:solidFill>
              <a:srgbClr val="77777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438" y="3900446"/>
            <a:ext cx="1744714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Pfeil nach rechts 30"/>
          <p:cNvSpPr/>
          <p:nvPr/>
        </p:nvSpPr>
        <p:spPr>
          <a:xfrm>
            <a:off x="6335336" y="1657967"/>
            <a:ext cx="235608" cy="132630"/>
          </a:xfrm>
          <a:prstGeom prst="rightArrow">
            <a:avLst>
              <a:gd name="adj1" fmla="val 42818"/>
              <a:gd name="adj2" fmla="val 93090"/>
            </a:avLst>
          </a:prstGeom>
          <a:solidFill>
            <a:srgbClr val="008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Pfeil nach rechts 31"/>
          <p:cNvSpPr/>
          <p:nvPr/>
        </p:nvSpPr>
        <p:spPr>
          <a:xfrm flipH="1">
            <a:off x="6555937" y="1657967"/>
            <a:ext cx="235608" cy="132630"/>
          </a:xfrm>
          <a:prstGeom prst="rightArrow">
            <a:avLst>
              <a:gd name="adj1" fmla="val 42818"/>
              <a:gd name="adj2" fmla="val 93090"/>
            </a:avLst>
          </a:prstGeom>
          <a:solidFill>
            <a:srgbClr val="008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9832" y="6058030"/>
            <a:ext cx="1744714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Rechteck 33"/>
          <p:cNvSpPr/>
          <p:nvPr/>
        </p:nvSpPr>
        <p:spPr>
          <a:xfrm>
            <a:off x="5848407" y="6096129"/>
            <a:ext cx="1682496" cy="53340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Pfeil nach links und rechts 38"/>
          <p:cNvSpPr/>
          <p:nvPr/>
        </p:nvSpPr>
        <p:spPr>
          <a:xfrm flipV="1">
            <a:off x="2462794" y="2349832"/>
            <a:ext cx="473972" cy="132630"/>
          </a:xfrm>
          <a:prstGeom prst="leftRightArrow">
            <a:avLst>
              <a:gd name="adj1" fmla="val 45373"/>
              <a:gd name="adj2" fmla="val 89330"/>
            </a:avLst>
          </a:prstGeom>
          <a:solidFill>
            <a:srgbClr val="C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Rechteck 25"/>
          <p:cNvSpPr/>
          <p:nvPr/>
        </p:nvSpPr>
        <p:spPr>
          <a:xfrm>
            <a:off x="3810001" y="1453307"/>
            <a:ext cx="1675823" cy="5608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Ellipse 26"/>
          <p:cNvSpPr/>
          <p:nvPr/>
        </p:nvSpPr>
        <p:spPr>
          <a:xfrm flipH="1">
            <a:off x="4385224" y="1564071"/>
            <a:ext cx="304801" cy="304801"/>
          </a:xfrm>
          <a:prstGeom prst="ellipse">
            <a:avLst/>
          </a:prstGeom>
          <a:solidFill>
            <a:schemeClr val="bg1"/>
          </a:solidFill>
          <a:ln>
            <a:solidFill>
              <a:srgbClr val="777777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8" name="Gerade Verbindung 27"/>
          <p:cNvCxnSpPr/>
          <p:nvPr/>
        </p:nvCxnSpPr>
        <p:spPr>
          <a:xfrm>
            <a:off x="4763659" y="1564071"/>
            <a:ext cx="58666" cy="304801"/>
          </a:xfrm>
          <a:prstGeom prst="line">
            <a:avLst/>
          </a:prstGeom>
          <a:ln w="38100">
            <a:solidFill>
              <a:srgbClr val="777777"/>
            </a:solidFill>
            <a:headEnd type="oval" w="sm" len="sm"/>
            <a:tailEnd type="oval" w="sm" len="sm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8" name="Pfeil nach links und rechts 37"/>
          <p:cNvSpPr/>
          <p:nvPr/>
        </p:nvSpPr>
        <p:spPr>
          <a:xfrm flipH="1" flipV="1">
            <a:off x="4481710" y="1650156"/>
            <a:ext cx="473972" cy="132630"/>
          </a:xfrm>
          <a:prstGeom prst="leftRightArrow">
            <a:avLst>
              <a:gd name="adj1" fmla="val 45373"/>
              <a:gd name="adj2" fmla="val 89330"/>
            </a:avLst>
          </a:prstGeom>
          <a:solidFill>
            <a:srgbClr val="CC00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Freihandform 42"/>
          <p:cNvSpPr/>
          <p:nvPr/>
        </p:nvSpPr>
        <p:spPr>
          <a:xfrm flipH="1">
            <a:off x="4619652" y="1608471"/>
            <a:ext cx="180000" cy="216000"/>
          </a:xfrm>
          <a:custGeom>
            <a:avLst/>
            <a:gdLst>
              <a:gd name="connsiteX0" fmla="*/ 0 w 271462"/>
              <a:gd name="connsiteY0" fmla="*/ 433387 h 433387"/>
              <a:gd name="connsiteX1" fmla="*/ 138112 w 271462"/>
              <a:gd name="connsiteY1" fmla="*/ 433387 h 433387"/>
              <a:gd name="connsiteX2" fmla="*/ 138112 w 271462"/>
              <a:gd name="connsiteY2" fmla="*/ 0 h 433387"/>
              <a:gd name="connsiteX3" fmla="*/ 271462 w 271462"/>
              <a:gd name="connsiteY3" fmla="*/ 0 h 433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462" h="433387">
                <a:moveTo>
                  <a:pt x="0" y="433387"/>
                </a:moveTo>
                <a:lnTo>
                  <a:pt x="138112" y="433387"/>
                </a:lnTo>
                <a:lnTo>
                  <a:pt x="138112" y="0"/>
                </a:lnTo>
                <a:lnTo>
                  <a:pt x="271462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3327" y="2143271"/>
            <a:ext cx="1682496" cy="560832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4" name="Rechteck 43"/>
          <p:cNvSpPr/>
          <p:nvPr/>
        </p:nvSpPr>
        <p:spPr>
          <a:xfrm>
            <a:off x="3810001" y="2143271"/>
            <a:ext cx="1675823" cy="5608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Ellipse 34"/>
          <p:cNvSpPr/>
          <p:nvPr/>
        </p:nvSpPr>
        <p:spPr>
          <a:xfrm>
            <a:off x="4350261" y="2271287"/>
            <a:ext cx="304801" cy="304801"/>
          </a:xfrm>
          <a:prstGeom prst="ellipse">
            <a:avLst/>
          </a:prstGeom>
          <a:solidFill>
            <a:schemeClr val="bg1"/>
          </a:solidFill>
          <a:ln>
            <a:solidFill>
              <a:srgbClr val="777777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Ellipse 35"/>
          <p:cNvSpPr/>
          <p:nvPr/>
        </p:nvSpPr>
        <p:spPr>
          <a:xfrm>
            <a:off x="4709653" y="2271287"/>
            <a:ext cx="304801" cy="304801"/>
          </a:xfrm>
          <a:prstGeom prst="ellipse">
            <a:avLst/>
          </a:prstGeom>
          <a:solidFill>
            <a:schemeClr val="bg1"/>
          </a:solidFill>
          <a:ln>
            <a:solidFill>
              <a:srgbClr val="777777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Pfeil nach links und rechts 36"/>
          <p:cNvSpPr/>
          <p:nvPr/>
        </p:nvSpPr>
        <p:spPr>
          <a:xfrm flipV="1">
            <a:off x="4443994" y="2360783"/>
            <a:ext cx="473972" cy="132630"/>
          </a:xfrm>
          <a:prstGeom prst="leftRightArrow">
            <a:avLst>
              <a:gd name="adj1" fmla="val 45373"/>
              <a:gd name="adj2" fmla="val 89330"/>
            </a:avLst>
          </a:prstGeom>
          <a:solidFill>
            <a:srgbClr val="CC0000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Freihandform 41"/>
          <p:cNvSpPr/>
          <p:nvPr/>
        </p:nvSpPr>
        <p:spPr>
          <a:xfrm flipH="1">
            <a:off x="4595044" y="2317830"/>
            <a:ext cx="180000" cy="216000"/>
          </a:xfrm>
          <a:custGeom>
            <a:avLst/>
            <a:gdLst>
              <a:gd name="connsiteX0" fmla="*/ 0 w 271462"/>
              <a:gd name="connsiteY0" fmla="*/ 433387 h 433387"/>
              <a:gd name="connsiteX1" fmla="*/ 138112 w 271462"/>
              <a:gd name="connsiteY1" fmla="*/ 433387 h 433387"/>
              <a:gd name="connsiteX2" fmla="*/ 138112 w 271462"/>
              <a:gd name="connsiteY2" fmla="*/ 0 h 433387"/>
              <a:gd name="connsiteX3" fmla="*/ 271462 w 271462"/>
              <a:gd name="connsiteY3" fmla="*/ 0 h 433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462" h="433387">
                <a:moveTo>
                  <a:pt x="0" y="433387"/>
                </a:moveTo>
                <a:lnTo>
                  <a:pt x="138112" y="433387"/>
                </a:lnTo>
                <a:lnTo>
                  <a:pt x="138112" y="0"/>
                </a:lnTo>
                <a:lnTo>
                  <a:pt x="271462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419" y="2857833"/>
            <a:ext cx="1744714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Group 4"/>
          <p:cNvGrpSpPr/>
          <p:nvPr/>
        </p:nvGrpSpPr>
        <p:grpSpPr>
          <a:xfrm flipH="1">
            <a:off x="1853994" y="2895932"/>
            <a:ext cx="1682496" cy="533401"/>
            <a:chOff x="3757100" y="3586007"/>
            <a:chExt cx="1682496" cy="533401"/>
          </a:xfrm>
        </p:grpSpPr>
        <p:sp>
          <p:nvSpPr>
            <p:cNvPr id="46" name="Rechteck 9"/>
            <p:cNvSpPr/>
            <p:nvPr/>
          </p:nvSpPr>
          <p:spPr>
            <a:xfrm>
              <a:off x="3757100" y="3586007"/>
              <a:ext cx="1682496" cy="53340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4312435" y="3657600"/>
              <a:ext cx="579943" cy="390218"/>
              <a:chOff x="4312435" y="3657600"/>
              <a:chExt cx="579943" cy="390218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4312435" y="3657600"/>
                <a:ext cx="392834" cy="390218"/>
                <a:chOff x="4274820" y="3631589"/>
                <a:chExt cx="445204" cy="442240"/>
              </a:xfrm>
            </p:grpSpPr>
            <p:sp>
              <p:nvSpPr>
                <p:cNvPr id="47" name="Ellipse 2"/>
                <p:cNvSpPr/>
                <p:nvPr/>
              </p:nvSpPr>
              <p:spPr>
                <a:xfrm>
                  <a:off x="4274820" y="3631589"/>
                  <a:ext cx="445204" cy="44224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777777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b="1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48" name="Ellipse 7"/>
                <p:cNvSpPr/>
                <p:nvPr/>
              </p:nvSpPr>
              <p:spPr>
                <a:xfrm>
                  <a:off x="4442818" y="3726659"/>
                  <a:ext cx="253790" cy="2521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777777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b="1" dirty="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49" name="Pfeil nach links und rechts 8"/>
              <p:cNvSpPr/>
              <p:nvPr/>
            </p:nvSpPr>
            <p:spPr>
              <a:xfrm flipV="1">
                <a:off x="4488796" y="3789805"/>
                <a:ext cx="403582" cy="132630"/>
              </a:xfrm>
              <a:prstGeom prst="leftRightArrow">
                <a:avLst>
                  <a:gd name="adj1" fmla="val 45373"/>
                  <a:gd name="adj2" fmla="val 89330"/>
                </a:avLst>
              </a:prstGeom>
              <a:solidFill>
                <a:srgbClr val="CC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pic>
        <p:nvPicPr>
          <p:cNvPr id="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4284" y="2305460"/>
            <a:ext cx="1744714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Rechteck 9"/>
          <p:cNvSpPr/>
          <p:nvPr/>
        </p:nvSpPr>
        <p:spPr>
          <a:xfrm>
            <a:off x="7562859" y="2343559"/>
            <a:ext cx="1682496" cy="53340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Ellipse 2"/>
          <p:cNvSpPr/>
          <p:nvPr/>
        </p:nvSpPr>
        <p:spPr>
          <a:xfrm>
            <a:off x="8074545" y="2457860"/>
            <a:ext cx="304801" cy="30480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>
              <a:rot lat="0" lon="0" rev="0"/>
            </a:lightRig>
          </a:scene3d>
          <a:sp3d prstMaterial="dkEdge">
            <a:bevelT w="2540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Ellipse 7"/>
          <p:cNvSpPr/>
          <p:nvPr/>
        </p:nvSpPr>
        <p:spPr>
          <a:xfrm>
            <a:off x="8433937" y="2457860"/>
            <a:ext cx="304801" cy="30480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>
              <a:rot lat="0" lon="0" rev="0"/>
            </a:lightRig>
          </a:scene3d>
          <a:sp3d prstMaterial="dkEdge">
            <a:bevelT w="2540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Pfeil nach links und rechts 8"/>
          <p:cNvSpPr/>
          <p:nvPr/>
        </p:nvSpPr>
        <p:spPr>
          <a:xfrm flipV="1">
            <a:off x="8168278" y="2547356"/>
            <a:ext cx="473972" cy="132630"/>
          </a:xfrm>
          <a:prstGeom prst="leftRightArrow">
            <a:avLst>
              <a:gd name="adj1" fmla="val 45373"/>
              <a:gd name="adj2" fmla="val 89330"/>
            </a:avLst>
          </a:prstGeom>
          <a:solidFill>
            <a:srgbClr val="C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4284" y="3042659"/>
            <a:ext cx="1744714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Rechteck 12"/>
          <p:cNvSpPr/>
          <p:nvPr/>
        </p:nvSpPr>
        <p:spPr>
          <a:xfrm>
            <a:off x="7562859" y="3080758"/>
            <a:ext cx="1682496" cy="53340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Parallelogram 5"/>
          <p:cNvSpPr/>
          <p:nvPr/>
        </p:nvSpPr>
        <p:spPr>
          <a:xfrm rot="16200000">
            <a:off x="8275692" y="3215929"/>
            <a:ext cx="402928" cy="223738"/>
          </a:xfrm>
          <a:prstGeom prst="parallelogram">
            <a:avLst/>
          </a:prstGeom>
          <a:gradFill flip="none" rotWithShape="1">
            <a:gsLst>
              <a:gs pos="10000">
                <a:schemeClr val="tx1">
                  <a:lumMod val="50000"/>
                  <a:lumOff val="50000"/>
                </a:schemeClr>
              </a:gs>
              <a:gs pos="70000">
                <a:srgbClr val="F2F2F2"/>
              </a:gs>
              <a:gs pos="58000">
                <a:srgbClr val="C0C0C0"/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8000000" scaled="0"/>
            <a:tileRect/>
          </a:gradFill>
          <a:ln>
            <a:solidFill>
              <a:srgbClr val="77777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6" name="Ellipse 14"/>
          <p:cNvSpPr/>
          <p:nvPr/>
        </p:nvSpPr>
        <p:spPr>
          <a:xfrm>
            <a:off x="8100623" y="3195059"/>
            <a:ext cx="304801" cy="30480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>
              <a:rot lat="0" lon="0" rev="0"/>
            </a:lightRig>
          </a:scene3d>
          <a:sp3d prstMaterial="dkEdge">
            <a:bevelT w="2540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8" name="Pfeil nach links und rechts 38"/>
          <p:cNvSpPr/>
          <p:nvPr/>
        </p:nvSpPr>
        <p:spPr>
          <a:xfrm flipV="1">
            <a:off x="8168278" y="3281142"/>
            <a:ext cx="473972" cy="132630"/>
          </a:xfrm>
          <a:prstGeom prst="leftRightArrow">
            <a:avLst>
              <a:gd name="adj1" fmla="val 45373"/>
              <a:gd name="adj2" fmla="val 89330"/>
            </a:avLst>
          </a:prstGeom>
          <a:solidFill>
            <a:srgbClr val="C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0903" y="3814543"/>
            <a:ext cx="1744714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Rechteck 9"/>
          <p:cNvSpPr/>
          <p:nvPr/>
        </p:nvSpPr>
        <p:spPr>
          <a:xfrm flipH="1">
            <a:off x="7559478" y="3852642"/>
            <a:ext cx="1682496" cy="53340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8259499" y="3924234"/>
            <a:ext cx="427141" cy="400527"/>
            <a:chOff x="862927" y="5557320"/>
            <a:chExt cx="541114" cy="400527"/>
          </a:xfrm>
        </p:grpSpPr>
        <p:sp>
          <p:nvSpPr>
            <p:cNvPr id="7" name="Can 6"/>
            <p:cNvSpPr/>
            <p:nvPr/>
          </p:nvSpPr>
          <p:spPr>
            <a:xfrm rot="16200000">
              <a:off x="937427" y="5491233"/>
              <a:ext cx="400527" cy="532701"/>
            </a:xfrm>
            <a:prstGeom prst="can">
              <a:avLst>
                <a:gd name="adj" fmla="val 65530"/>
              </a:avLst>
            </a:prstGeom>
            <a:gradFill flip="none" rotWithShape="1">
              <a:gsLst>
                <a:gs pos="2100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solidFill>
                <a:srgbClr val="777777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9" name="Ellipse 2"/>
            <p:cNvSpPr/>
            <p:nvPr/>
          </p:nvSpPr>
          <p:spPr>
            <a:xfrm flipH="1">
              <a:off x="862927" y="5560785"/>
              <a:ext cx="268311" cy="390218"/>
            </a:xfrm>
            <a:prstGeom prst="ellipse">
              <a:avLst/>
            </a:prstGeom>
            <a:gradFill flip="none" rotWithShape="1">
              <a:gsLst>
                <a:gs pos="10000">
                  <a:srgbClr val="808080"/>
                </a:gs>
                <a:gs pos="40000">
                  <a:srgbClr val="E5E5E5"/>
                </a:gs>
                <a:gs pos="23000">
                  <a:schemeClr val="bg1">
                    <a:shade val="67500"/>
                    <a:satMod val="115000"/>
                  </a:schemeClr>
                </a:gs>
                <a:gs pos="100000">
                  <a:srgbClr val="808080"/>
                </a:gs>
              </a:gsLst>
              <a:lin ang="16200000" scaled="1"/>
              <a:tileRect/>
            </a:gradFill>
            <a:ln>
              <a:solidFill>
                <a:srgbClr val="77777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67" name="Ellipse 7"/>
          <p:cNvSpPr/>
          <p:nvPr/>
        </p:nvSpPr>
        <p:spPr>
          <a:xfrm flipH="1">
            <a:off x="8196210" y="4008122"/>
            <a:ext cx="223936" cy="22244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>
              <a:rot lat="0" lon="0" rev="0"/>
            </a:lightRig>
          </a:scene3d>
          <a:sp3d prstMaterial="dkEdge">
            <a:bevelT w="2540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7" name="Pfeil nach links und rechts 8"/>
          <p:cNvSpPr/>
          <p:nvPr/>
        </p:nvSpPr>
        <p:spPr>
          <a:xfrm flipH="1" flipV="1">
            <a:off x="8224362" y="4041970"/>
            <a:ext cx="403582" cy="132630"/>
          </a:xfrm>
          <a:prstGeom prst="leftRightArrow">
            <a:avLst>
              <a:gd name="adj1" fmla="val 45373"/>
              <a:gd name="adj2" fmla="val 89330"/>
            </a:avLst>
          </a:prstGeom>
          <a:solidFill>
            <a:srgbClr val="C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0903" y="4536106"/>
            <a:ext cx="1744714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Rechteck 9"/>
          <p:cNvSpPr/>
          <p:nvPr/>
        </p:nvSpPr>
        <p:spPr>
          <a:xfrm>
            <a:off x="7559478" y="4574205"/>
            <a:ext cx="1682496" cy="53340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1" name="Ellipse 2"/>
          <p:cNvSpPr>
            <a:spLocks noChangeAspect="1"/>
          </p:cNvSpPr>
          <p:nvPr/>
        </p:nvSpPr>
        <p:spPr>
          <a:xfrm>
            <a:off x="8368902" y="4725135"/>
            <a:ext cx="231547" cy="23154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>
              <a:rot lat="0" lon="0" rev="0"/>
            </a:lightRig>
          </a:scene3d>
          <a:sp3d prstMaterial="dkEdge">
            <a:bevelT w="2540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3" name="Pfeil nach links und rechts 8"/>
          <p:cNvSpPr/>
          <p:nvPr/>
        </p:nvSpPr>
        <p:spPr>
          <a:xfrm flipV="1">
            <a:off x="8415425" y="4778002"/>
            <a:ext cx="387068" cy="132630"/>
          </a:xfrm>
          <a:prstGeom prst="leftRightArrow">
            <a:avLst>
              <a:gd name="adj1" fmla="val 45373"/>
              <a:gd name="adj2" fmla="val 89330"/>
            </a:avLst>
          </a:prstGeom>
          <a:solidFill>
            <a:srgbClr val="C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2" name="Ellipse 7"/>
          <p:cNvSpPr>
            <a:spLocks noChangeAspect="1"/>
          </p:cNvSpPr>
          <p:nvPr/>
        </p:nvSpPr>
        <p:spPr>
          <a:xfrm>
            <a:off x="8189506" y="4629903"/>
            <a:ext cx="422009" cy="422009"/>
          </a:xfrm>
          <a:prstGeom prst="ellipse">
            <a:avLst/>
          </a:prstGeom>
          <a:solidFill>
            <a:schemeClr val="bg1">
              <a:lumMod val="65000"/>
              <a:alpha val="27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>
              <a:rot lat="0" lon="0" rev="0"/>
            </a:lightRig>
          </a:scene3d>
          <a:sp3d prstMaterial="dkEdge">
            <a:bevelT w="2540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Mask Images</a:t>
            </a:r>
          </a:p>
        </p:txBody>
      </p:sp>
      <p:pic>
        <p:nvPicPr>
          <p:cNvPr id="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419" y="3852644"/>
            <a:ext cx="1744714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4" name="Rechteck 9"/>
          <p:cNvSpPr/>
          <p:nvPr/>
        </p:nvSpPr>
        <p:spPr>
          <a:xfrm flipH="1">
            <a:off x="1853994" y="3890743"/>
            <a:ext cx="1682496" cy="53340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86" name="Group 85"/>
          <p:cNvGrpSpPr/>
          <p:nvPr/>
        </p:nvGrpSpPr>
        <p:grpSpPr>
          <a:xfrm flipH="1">
            <a:off x="2588332" y="4536106"/>
            <a:ext cx="392833" cy="390218"/>
            <a:chOff x="4274820" y="4281852"/>
            <a:chExt cx="445204" cy="442240"/>
          </a:xfrm>
        </p:grpSpPr>
        <p:sp>
          <p:nvSpPr>
            <p:cNvPr id="88" name="Ellipse 2"/>
            <p:cNvSpPr/>
            <p:nvPr/>
          </p:nvSpPr>
          <p:spPr>
            <a:xfrm>
              <a:off x="4274820" y="4281852"/>
              <a:ext cx="445204" cy="44224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777777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9" name="Ellipse 7"/>
            <p:cNvSpPr/>
            <p:nvPr/>
          </p:nvSpPr>
          <p:spPr>
            <a:xfrm>
              <a:off x="4442818" y="4376922"/>
              <a:ext cx="253790" cy="2521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777777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6" name="Rectangle 15"/>
          <p:cNvSpPr/>
          <p:nvPr/>
        </p:nvSpPr>
        <p:spPr>
          <a:xfrm>
            <a:off x="2457450" y="4024166"/>
            <a:ext cx="153774" cy="273548"/>
          </a:xfrm>
          <a:prstGeom prst="rect">
            <a:avLst/>
          </a:prstGeom>
          <a:solidFill>
            <a:schemeClr val="bg1"/>
          </a:solidFill>
          <a:ln>
            <a:solidFill>
              <a:srgbClr val="77777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0" name="Rectangle 89"/>
          <p:cNvSpPr/>
          <p:nvPr/>
        </p:nvSpPr>
        <p:spPr>
          <a:xfrm rot="20700000">
            <a:off x="2652820" y="4067633"/>
            <a:ext cx="221725" cy="177953"/>
          </a:xfrm>
          <a:prstGeom prst="rect">
            <a:avLst/>
          </a:prstGeom>
          <a:solidFill>
            <a:schemeClr val="bg1"/>
          </a:solidFill>
          <a:ln>
            <a:solidFill>
              <a:srgbClr val="77777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7" name="Pfeil nach links und rechts 8"/>
          <p:cNvSpPr/>
          <p:nvPr/>
        </p:nvSpPr>
        <p:spPr>
          <a:xfrm flipH="1" flipV="1">
            <a:off x="2452988" y="4108811"/>
            <a:ext cx="403582" cy="132630"/>
          </a:xfrm>
          <a:prstGeom prst="leftRightArrow">
            <a:avLst>
              <a:gd name="adj1" fmla="val 45373"/>
              <a:gd name="adj2" fmla="val 89330"/>
            </a:avLst>
          </a:prstGeom>
          <a:solidFill>
            <a:srgbClr val="C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419" y="5135791"/>
            <a:ext cx="1744714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Rechteck 9"/>
          <p:cNvSpPr/>
          <p:nvPr/>
        </p:nvSpPr>
        <p:spPr>
          <a:xfrm flipH="1">
            <a:off x="1853994" y="5173890"/>
            <a:ext cx="1682496" cy="53340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2474295" y="5478780"/>
            <a:ext cx="457056" cy="172744"/>
            <a:chOff x="2286001" y="4854582"/>
            <a:chExt cx="540260" cy="204193"/>
          </a:xfrm>
        </p:grpSpPr>
        <p:sp>
          <p:nvSpPr>
            <p:cNvPr id="18" name="Rounded Rectangle 17"/>
            <p:cNvSpPr/>
            <p:nvPr/>
          </p:nvSpPr>
          <p:spPr>
            <a:xfrm>
              <a:off x="2286001" y="4854582"/>
              <a:ext cx="540260" cy="20419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rgbClr val="777777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Oval 18"/>
            <p:cNvSpPr>
              <a:spLocks noChangeAspect="1"/>
            </p:cNvSpPr>
            <p:nvPr/>
          </p:nvSpPr>
          <p:spPr>
            <a:xfrm>
              <a:off x="2316480" y="4887561"/>
              <a:ext cx="138235" cy="13823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0" name="Oval 79"/>
            <p:cNvSpPr>
              <a:spLocks noChangeAspect="1"/>
            </p:cNvSpPr>
            <p:nvPr/>
          </p:nvSpPr>
          <p:spPr>
            <a:xfrm>
              <a:off x="2654497" y="4887561"/>
              <a:ext cx="138235" cy="13823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77" name="Rectangle 76"/>
          <p:cNvSpPr/>
          <p:nvPr/>
        </p:nvSpPr>
        <p:spPr>
          <a:xfrm>
            <a:off x="2734222" y="5251091"/>
            <a:ext cx="263808" cy="177953"/>
          </a:xfrm>
          <a:prstGeom prst="rect">
            <a:avLst/>
          </a:prstGeom>
          <a:solidFill>
            <a:schemeClr val="bg1"/>
          </a:solidFill>
          <a:ln>
            <a:solidFill>
              <a:srgbClr val="77777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8" name="Pfeil nach links und rechts 8"/>
          <p:cNvSpPr/>
          <p:nvPr/>
        </p:nvSpPr>
        <p:spPr>
          <a:xfrm flipH="1" flipV="1">
            <a:off x="2467308" y="5380143"/>
            <a:ext cx="403582" cy="132630"/>
          </a:xfrm>
          <a:prstGeom prst="leftRightArrow">
            <a:avLst>
              <a:gd name="adj1" fmla="val 45373"/>
              <a:gd name="adj2" fmla="val 89330"/>
            </a:avLst>
          </a:prstGeom>
          <a:solidFill>
            <a:srgbClr val="C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4284" y="5292954"/>
            <a:ext cx="1744714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3" name="Rechteck 12"/>
          <p:cNvSpPr/>
          <p:nvPr/>
        </p:nvSpPr>
        <p:spPr>
          <a:xfrm>
            <a:off x="7562859" y="5331053"/>
            <a:ext cx="1682496" cy="53340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 flipH="1">
            <a:off x="8210252" y="5376629"/>
            <a:ext cx="476388" cy="427906"/>
            <a:chOff x="9469319" y="5376629"/>
            <a:chExt cx="476388" cy="427906"/>
          </a:xfrm>
        </p:grpSpPr>
        <p:sp>
          <p:nvSpPr>
            <p:cNvPr id="85" name="Parallelogram 84"/>
            <p:cNvSpPr/>
            <p:nvPr/>
          </p:nvSpPr>
          <p:spPr>
            <a:xfrm rot="16200000">
              <a:off x="9571078" y="5429905"/>
              <a:ext cx="427906" cy="321353"/>
            </a:xfrm>
            <a:prstGeom prst="parallelogram">
              <a:avLst/>
            </a:prstGeom>
            <a:gradFill flip="none" rotWithShape="1">
              <a:gsLst>
                <a:gs pos="10000">
                  <a:schemeClr val="tx1">
                    <a:lumMod val="50000"/>
                    <a:lumOff val="50000"/>
                  </a:schemeClr>
                </a:gs>
                <a:gs pos="70000">
                  <a:srgbClr val="F2F2F2"/>
                </a:gs>
                <a:gs pos="58000">
                  <a:srgbClr val="C0C0C0"/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8000000" scaled="0"/>
              <a:tileRect/>
            </a:gradFill>
            <a:ln>
              <a:solidFill>
                <a:srgbClr val="777777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2" name="Pfeil nach links und rechts 38"/>
            <p:cNvSpPr/>
            <p:nvPr/>
          </p:nvSpPr>
          <p:spPr>
            <a:xfrm flipV="1">
              <a:off x="9525205" y="5524266"/>
              <a:ext cx="376112" cy="132630"/>
            </a:xfrm>
            <a:prstGeom prst="leftRightArrow">
              <a:avLst>
                <a:gd name="adj1" fmla="val 45373"/>
                <a:gd name="adj2" fmla="val 89330"/>
              </a:avLst>
            </a:prstGeom>
            <a:solidFill>
              <a:srgbClr val="CC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4" name="Parallelogram 93"/>
            <p:cNvSpPr/>
            <p:nvPr/>
          </p:nvSpPr>
          <p:spPr>
            <a:xfrm rot="16200000">
              <a:off x="9448427" y="5527572"/>
              <a:ext cx="167804" cy="126020"/>
            </a:xfrm>
            <a:prstGeom prst="parallelogram">
              <a:avLst/>
            </a:prstGeom>
            <a:gradFill flip="none" rotWithShape="1">
              <a:gsLst>
                <a:gs pos="10000">
                  <a:schemeClr val="tx1">
                    <a:lumMod val="50000"/>
                    <a:lumOff val="50000"/>
                  </a:schemeClr>
                </a:gs>
                <a:gs pos="70000">
                  <a:srgbClr val="F2F2F2"/>
                </a:gs>
                <a:gs pos="58000">
                  <a:srgbClr val="C0C0C0"/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8000000" scaled="0"/>
              <a:tileRect/>
            </a:gradFill>
            <a:ln>
              <a:solidFill>
                <a:srgbClr val="777777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10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8472" y="4420335"/>
            <a:ext cx="1744714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8" name="Rechteck 9"/>
          <p:cNvSpPr/>
          <p:nvPr/>
        </p:nvSpPr>
        <p:spPr>
          <a:xfrm flipH="1">
            <a:off x="3837047" y="4458434"/>
            <a:ext cx="1682496" cy="53340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9" name="Parallelogram 108"/>
          <p:cNvSpPr/>
          <p:nvPr/>
        </p:nvSpPr>
        <p:spPr>
          <a:xfrm rot="10800000" flipH="1" flipV="1">
            <a:off x="4491015" y="4645980"/>
            <a:ext cx="428402" cy="117353"/>
          </a:xfrm>
          <a:prstGeom prst="parallelogram">
            <a:avLst/>
          </a:prstGeom>
          <a:gradFill flip="none" rotWithShape="1">
            <a:gsLst>
              <a:gs pos="10000">
                <a:schemeClr val="tx1">
                  <a:lumMod val="50000"/>
                  <a:lumOff val="50000"/>
                </a:schemeClr>
              </a:gs>
              <a:gs pos="70000">
                <a:srgbClr val="F2F2F2"/>
              </a:gs>
              <a:gs pos="58000">
                <a:srgbClr val="C0C0C0"/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8000000" scaled="0"/>
            <a:tileRect/>
          </a:gradFill>
          <a:ln>
            <a:solidFill>
              <a:srgbClr val="77777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10" name="Group 109"/>
          <p:cNvGrpSpPr/>
          <p:nvPr/>
        </p:nvGrpSpPr>
        <p:grpSpPr>
          <a:xfrm>
            <a:off x="4457348" y="4763324"/>
            <a:ext cx="457056" cy="172744"/>
            <a:chOff x="2286001" y="4854582"/>
            <a:chExt cx="540260" cy="204193"/>
          </a:xfrm>
        </p:grpSpPr>
        <p:sp>
          <p:nvSpPr>
            <p:cNvPr id="111" name="Rounded Rectangle 110"/>
            <p:cNvSpPr/>
            <p:nvPr/>
          </p:nvSpPr>
          <p:spPr>
            <a:xfrm>
              <a:off x="2286001" y="4854582"/>
              <a:ext cx="540260" cy="20419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rgbClr val="777777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2" name="Oval 111"/>
            <p:cNvSpPr>
              <a:spLocks noChangeAspect="1"/>
            </p:cNvSpPr>
            <p:nvPr/>
          </p:nvSpPr>
          <p:spPr>
            <a:xfrm>
              <a:off x="2316480" y="4887561"/>
              <a:ext cx="138235" cy="13823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3" name="Oval 112"/>
            <p:cNvSpPr>
              <a:spLocks noChangeAspect="1"/>
            </p:cNvSpPr>
            <p:nvPr/>
          </p:nvSpPr>
          <p:spPr>
            <a:xfrm>
              <a:off x="2654497" y="4887561"/>
              <a:ext cx="138235" cy="13823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14" name="Pfeil nach links und rechts 8"/>
          <p:cNvSpPr/>
          <p:nvPr/>
        </p:nvSpPr>
        <p:spPr>
          <a:xfrm flipH="1" flipV="1">
            <a:off x="4450361" y="4664687"/>
            <a:ext cx="403582" cy="132630"/>
          </a:xfrm>
          <a:prstGeom prst="leftRightArrow">
            <a:avLst>
              <a:gd name="adj1" fmla="val 45373"/>
              <a:gd name="adj2" fmla="val 89330"/>
            </a:avLst>
          </a:prstGeom>
          <a:solidFill>
            <a:srgbClr val="C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5" name="Parallelogram 114"/>
          <p:cNvSpPr/>
          <p:nvPr/>
        </p:nvSpPr>
        <p:spPr>
          <a:xfrm rot="10800000" flipH="1" flipV="1">
            <a:off x="4595047" y="4574206"/>
            <a:ext cx="301478" cy="90482"/>
          </a:xfrm>
          <a:prstGeom prst="parallelogram">
            <a:avLst/>
          </a:prstGeom>
          <a:gradFill flip="none" rotWithShape="1">
            <a:gsLst>
              <a:gs pos="10000">
                <a:schemeClr val="tx1">
                  <a:lumMod val="50000"/>
                  <a:lumOff val="50000"/>
                </a:schemeClr>
              </a:gs>
              <a:gs pos="70000">
                <a:srgbClr val="F2F2F2"/>
              </a:gs>
              <a:gs pos="58000">
                <a:srgbClr val="C0C0C0"/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8000000" scaled="0"/>
            <a:tileRect/>
          </a:gradFill>
          <a:ln>
            <a:solidFill>
              <a:srgbClr val="77777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228" y="1400720"/>
            <a:ext cx="2232271" cy="1191664"/>
          </a:xfrm>
          <a:prstGeom prst="rect">
            <a:avLst/>
          </a:prstGeom>
        </p:spPr>
      </p:pic>
      <p:sp>
        <p:nvSpPr>
          <p:cNvPr id="55" name="Rectangle 54"/>
          <p:cNvSpPr>
            <a:spLocks noChangeAspect="1"/>
          </p:cNvSpPr>
          <p:nvPr/>
        </p:nvSpPr>
        <p:spPr>
          <a:xfrm>
            <a:off x="3973283" y="5172646"/>
            <a:ext cx="1342584" cy="53464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4302455" y="5220402"/>
            <a:ext cx="583584" cy="439134"/>
            <a:chOff x="4335833" y="5212390"/>
            <a:chExt cx="583584" cy="439134"/>
          </a:xfrm>
        </p:grpSpPr>
        <p:grpSp>
          <p:nvGrpSpPr>
            <p:cNvPr id="95" name="Group 94"/>
            <p:cNvGrpSpPr/>
            <p:nvPr/>
          </p:nvGrpSpPr>
          <p:grpSpPr>
            <a:xfrm>
              <a:off x="4457348" y="5478780"/>
              <a:ext cx="457056" cy="172744"/>
              <a:chOff x="2286001" y="4854582"/>
              <a:chExt cx="540260" cy="204193"/>
            </a:xfrm>
          </p:grpSpPr>
          <p:sp>
            <p:nvSpPr>
              <p:cNvPr id="96" name="Rounded Rectangle 95"/>
              <p:cNvSpPr/>
              <p:nvPr/>
            </p:nvSpPr>
            <p:spPr>
              <a:xfrm>
                <a:off x="2286001" y="4854582"/>
                <a:ext cx="540260" cy="20419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rgbClr val="777777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7" name="Oval 96"/>
              <p:cNvSpPr>
                <a:spLocks noChangeAspect="1"/>
              </p:cNvSpPr>
              <p:nvPr/>
            </p:nvSpPr>
            <p:spPr>
              <a:xfrm>
                <a:off x="2316480" y="4887561"/>
                <a:ext cx="138235" cy="138235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8" name="Oval 97"/>
              <p:cNvSpPr>
                <a:spLocks noChangeAspect="1"/>
              </p:cNvSpPr>
              <p:nvPr/>
            </p:nvSpPr>
            <p:spPr>
              <a:xfrm>
                <a:off x="2654497" y="4887561"/>
                <a:ext cx="138235" cy="138235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02" name="Parallelogram 101"/>
            <p:cNvSpPr/>
            <p:nvPr/>
          </p:nvSpPr>
          <p:spPr>
            <a:xfrm rot="10800000" flipH="1" flipV="1">
              <a:off x="4491015" y="5361436"/>
              <a:ext cx="428402" cy="117353"/>
            </a:xfrm>
            <a:prstGeom prst="parallelogram">
              <a:avLst/>
            </a:prstGeom>
            <a:gradFill flip="none" rotWithShape="1">
              <a:gsLst>
                <a:gs pos="10000">
                  <a:schemeClr val="tx1">
                    <a:lumMod val="50000"/>
                    <a:lumOff val="50000"/>
                  </a:schemeClr>
                </a:gs>
                <a:gs pos="70000">
                  <a:srgbClr val="F2F2F2"/>
                </a:gs>
                <a:gs pos="58000">
                  <a:srgbClr val="C0C0C0"/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8000000" scaled="0"/>
              <a:tileRect/>
            </a:gradFill>
            <a:ln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4558481" y="5212390"/>
              <a:ext cx="289424" cy="150247"/>
              <a:chOff x="4558481" y="5304168"/>
              <a:chExt cx="289424" cy="150247"/>
            </a:xfrm>
          </p:grpSpPr>
          <p:sp>
            <p:nvSpPr>
              <p:cNvPr id="104" name="Parallelogram 103"/>
              <p:cNvSpPr/>
              <p:nvPr/>
            </p:nvSpPr>
            <p:spPr>
              <a:xfrm rot="10800000" flipH="1" flipV="1">
                <a:off x="4584099" y="5336587"/>
                <a:ext cx="238226" cy="86425"/>
              </a:xfrm>
              <a:prstGeom prst="parallelogram">
                <a:avLst/>
              </a:prstGeom>
              <a:gradFill flip="none" rotWithShape="1">
                <a:gsLst>
                  <a:gs pos="10000">
                    <a:schemeClr val="tx1">
                      <a:lumMod val="50000"/>
                      <a:lumOff val="50000"/>
                    </a:schemeClr>
                  </a:gs>
                  <a:gs pos="70000">
                    <a:srgbClr val="F2F2F2"/>
                  </a:gs>
                  <a:gs pos="58000">
                    <a:srgbClr val="C0C0C0"/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8000000" scaled="0"/>
                <a:tileRect/>
              </a:gradFill>
              <a:ln>
                <a:solidFill>
                  <a:srgbClr val="777777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6" name="Oval 125"/>
              <p:cNvSpPr>
                <a:spLocks noChangeAspect="1"/>
              </p:cNvSpPr>
              <p:nvPr/>
            </p:nvSpPr>
            <p:spPr>
              <a:xfrm rot="16200000" flipV="1">
                <a:off x="4801424" y="5305908"/>
                <a:ext cx="46481" cy="46481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7" name="Oval 126"/>
              <p:cNvSpPr>
                <a:spLocks noChangeAspect="1"/>
              </p:cNvSpPr>
              <p:nvPr/>
            </p:nvSpPr>
            <p:spPr>
              <a:xfrm rot="16200000" flipV="1">
                <a:off x="4582156" y="5304168"/>
                <a:ext cx="46481" cy="46481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4" name="Oval 123"/>
              <p:cNvSpPr>
                <a:spLocks noChangeAspect="1"/>
              </p:cNvSpPr>
              <p:nvPr/>
            </p:nvSpPr>
            <p:spPr>
              <a:xfrm rot="16200000" flipV="1">
                <a:off x="4776411" y="5407934"/>
                <a:ext cx="46481" cy="46481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5" name="Oval 124"/>
              <p:cNvSpPr>
                <a:spLocks noChangeAspect="1"/>
              </p:cNvSpPr>
              <p:nvPr/>
            </p:nvSpPr>
            <p:spPr>
              <a:xfrm rot="16200000" flipV="1">
                <a:off x="4558481" y="5402484"/>
                <a:ext cx="46481" cy="46481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28" name="Pfeil nach links und rechts 8"/>
            <p:cNvSpPr/>
            <p:nvPr/>
          </p:nvSpPr>
          <p:spPr>
            <a:xfrm flipH="1" flipV="1">
              <a:off x="4335833" y="5351674"/>
              <a:ext cx="403582" cy="132630"/>
            </a:xfrm>
            <a:prstGeom prst="leftRightArrow">
              <a:avLst>
                <a:gd name="adj1" fmla="val 45373"/>
                <a:gd name="adj2" fmla="val 89330"/>
              </a:avLst>
            </a:prstGeom>
            <a:solidFill>
              <a:srgbClr val="CC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4514180" y="5651524"/>
              <a:ext cx="343393" cy="0"/>
            </a:xfrm>
            <a:prstGeom prst="line">
              <a:avLst/>
            </a:prstGeom>
            <a:gradFill flip="none" rotWithShape="1">
              <a:gsLst>
                <a:gs pos="10000">
                  <a:schemeClr val="tx1">
                    <a:lumMod val="50000"/>
                    <a:lumOff val="50000"/>
                  </a:schemeClr>
                </a:gs>
                <a:gs pos="70000">
                  <a:srgbClr val="F2F2F2"/>
                </a:gs>
                <a:gs pos="58000">
                  <a:srgbClr val="C0C0C0"/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8000000" scaled="0"/>
              <a:tileRect/>
            </a:gradFill>
            <a:ln cap="rnd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pic>
        <p:nvPicPr>
          <p:cNvPr id="11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4044" y="3042659"/>
            <a:ext cx="1744714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7" name="Rechteck 12"/>
          <p:cNvSpPr/>
          <p:nvPr/>
        </p:nvSpPr>
        <p:spPr>
          <a:xfrm>
            <a:off x="9452619" y="3080758"/>
            <a:ext cx="1682496" cy="53340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8" name="Parallelogram 117"/>
          <p:cNvSpPr/>
          <p:nvPr/>
        </p:nvSpPr>
        <p:spPr>
          <a:xfrm rot="16200000">
            <a:off x="10165452" y="3215929"/>
            <a:ext cx="402928" cy="223738"/>
          </a:xfrm>
          <a:prstGeom prst="parallelogram">
            <a:avLst/>
          </a:prstGeom>
          <a:gradFill flip="none" rotWithShape="1">
            <a:gsLst>
              <a:gs pos="10000">
                <a:schemeClr val="tx1">
                  <a:lumMod val="50000"/>
                  <a:lumOff val="50000"/>
                </a:schemeClr>
              </a:gs>
              <a:gs pos="70000">
                <a:srgbClr val="F2F2F2"/>
              </a:gs>
              <a:gs pos="58000">
                <a:srgbClr val="C0C0C0"/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8000000" scaled="0"/>
            <a:tileRect/>
          </a:gradFill>
          <a:ln>
            <a:solidFill>
              <a:srgbClr val="77777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9" name="Ellipse 14"/>
          <p:cNvSpPr/>
          <p:nvPr/>
        </p:nvSpPr>
        <p:spPr>
          <a:xfrm>
            <a:off x="9990383" y="3195059"/>
            <a:ext cx="304801" cy="30480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>
              <a:rot lat="0" lon="0" rev="0"/>
            </a:lightRig>
          </a:scene3d>
          <a:sp3d prstMaterial="dkEdge">
            <a:bevelT w="2540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0" name="Pfeil nach links und rechts 38"/>
          <p:cNvSpPr/>
          <p:nvPr/>
        </p:nvSpPr>
        <p:spPr>
          <a:xfrm flipV="1">
            <a:off x="10058038" y="3281142"/>
            <a:ext cx="473972" cy="132630"/>
          </a:xfrm>
          <a:prstGeom prst="leftRightArrow">
            <a:avLst>
              <a:gd name="adj1" fmla="val 45373"/>
              <a:gd name="adj2" fmla="val 89330"/>
            </a:avLst>
          </a:prstGeom>
          <a:solidFill>
            <a:srgbClr val="C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1" name="Freihandform 41"/>
          <p:cNvSpPr/>
          <p:nvPr/>
        </p:nvSpPr>
        <p:spPr>
          <a:xfrm flipH="1">
            <a:off x="10191548" y="3238524"/>
            <a:ext cx="180000" cy="216000"/>
          </a:xfrm>
          <a:custGeom>
            <a:avLst/>
            <a:gdLst>
              <a:gd name="connsiteX0" fmla="*/ 0 w 271462"/>
              <a:gd name="connsiteY0" fmla="*/ 433387 h 433387"/>
              <a:gd name="connsiteX1" fmla="*/ 138112 w 271462"/>
              <a:gd name="connsiteY1" fmla="*/ 433387 h 433387"/>
              <a:gd name="connsiteX2" fmla="*/ 138112 w 271462"/>
              <a:gd name="connsiteY2" fmla="*/ 0 h 433387"/>
              <a:gd name="connsiteX3" fmla="*/ 271462 w 271462"/>
              <a:gd name="connsiteY3" fmla="*/ 0 h 433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462" h="433387">
                <a:moveTo>
                  <a:pt x="0" y="433387"/>
                </a:moveTo>
                <a:lnTo>
                  <a:pt x="138112" y="433387"/>
                </a:lnTo>
                <a:lnTo>
                  <a:pt x="138112" y="0"/>
                </a:lnTo>
                <a:lnTo>
                  <a:pt x="271462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5224" y="3814543"/>
            <a:ext cx="1744714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3" name="Rechteck 9"/>
          <p:cNvSpPr/>
          <p:nvPr/>
        </p:nvSpPr>
        <p:spPr>
          <a:xfrm flipH="1">
            <a:off x="9413799" y="3852642"/>
            <a:ext cx="1682496" cy="53340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76" name="Group 75"/>
          <p:cNvGrpSpPr/>
          <p:nvPr/>
        </p:nvGrpSpPr>
        <p:grpSpPr>
          <a:xfrm>
            <a:off x="10281548" y="3918585"/>
            <a:ext cx="333340" cy="400050"/>
            <a:chOff x="10627995" y="3918585"/>
            <a:chExt cx="333340" cy="400050"/>
          </a:xfrm>
        </p:grpSpPr>
        <p:sp>
          <p:nvSpPr>
            <p:cNvPr id="50" name="Freeform: Shape 49"/>
            <p:cNvSpPr/>
            <p:nvPr/>
          </p:nvSpPr>
          <p:spPr>
            <a:xfrm>
              <a:off x="10627995" y="3918585"/>
              <a:ext cx="259080" cy="400050"/>
            </a:xfrm>
            <a:custGeom>
              <a:avLst/>
              <a:gdLst>
                <a:gd name="connsiteX0" fmla="*/ 80010 w 259080"/>
                <a:gd name="connsiteY0" fmla="*/ 0 h 400050"/>
                <a:gd name="connsiteX1" fmla="*/ 251460 w 259080"/>
                <a:gd name="connsiteY1" fmla="*/ 156210 h 400050"/>
                <a:gd name="connsiteX2" fmla="*/ 259080 w 259080"/>
                <a:gd name="connsiteY2" fmla="*/ 224790 h 400050"/>
                <a:gd name="connsiteX3" fmla="*/ 249555 w 259080"/>
                <a:gd name="connsiteY3" fmla="*/ 251460 h 400050"/>
                <a:gd name="connsiteX4" fmla="*/ 154305 w 259080"/>
                <a:gd name="connsiteY4" fmla="*/ 329565 h 400050"/>
                <a:gd name="connsiteX5" fmla="*/ 83820 w 259080"/>
                <a:gd name="connsiteY5" fmla="*/ 396240 h 400050"/>
                <a:gd name="connsiteX6" fmla="*/ 55245 w 259080"/>
                <a:gd name="connsiteY6" fmla="*/ 400050 h 400050"/>
                <a:gd name="connsiteX7" fmla="*/ 22860 w 259080"/>
                <a:gd name="connsiteY7" fmla="*/ 340995 h 400050"/>
                <a:gd name="connsiteX8" fmla="*/ 0 w 259080"/>
                <a:gd name="connsiteY8" fmla="*/ 226695 h 400050"/>
                <a:gd name="connsiteX9" fmla="*/ 11430 w 259080"/>
                <a:gd name="connsiteY9" fmla="*/ 110490 h 400050"/>
                <a:gd name="connsiteX10" fmla="*/ 32385 w 259080"/>
                <a:gd name="connsiteY10" fmla="*/ 36195 h 400050"/>
                <a:gd name="connsiteX11" fmla="*/ 80010 w 259080"/>
                <a:gd name="connsiteY11" fmla="*/ 0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9080" h="400050">
                  <a:moveTo>
                    <a:pt x="80010" y="0"/>
                  </a:moveTo>
                  <a:lnTo>
                    <a:pt x="251460" y="156210"/>
                  </a:lnTo>
                  <a:lnTo>
                    <a:pt x="259080" y="224790"/>
                  </a:lnTo>
                  <a:lnTo>
                    <a:pt x="249555" y="251460"/>
                  </a:lnTo>
                  <a:lnTo>
                    <a:pt x="154305" y="329565"/>
                  </a:lnTo>
                  <a:lnTo>
                    <a:pt x="83820" y="396240"/>
                  </a:lnTo>
                  <a:lnTo>
                    <a:pt x="55245" y="400050"/>
                  </a:lnTo>
                  <a:lnTo>
                    <a:pt x="22860" y="340995"/>
                  </a:lnTo>
                  <a:lnTo>
                    <a:pt x="0" y="226695"/>
                  </a:lnTo>
                  <a:lnTo>
                    <a:pt x="11430" y="110490"/>
                  </a:lnTo>
                  <a:lnTo>
                    <a:pt x="32385" y="36195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5" name="Isosceles Triangle 134"/>
            <p:cNvSpPr/>
            <p:nvPr/>
          </p:nvSpPr>
          <p:spPr>
            <a:xfrm rot="5400000">
              <a:off x="10627163" y="4005601"/>
              <a:ext cx="388310" cy="227481"/>
            </a:xfrm>
            <a:prstGeom prst="triangle">
              <a:avLst/>
            </a:prstGeom>
            <a:gradFill flip="none" rotWithShape="1">
              <a:gsLst>
                <a:gs pos="0">
                  <a:schemeClr val="bg1">
                    <a:lumMod val="85000"/>
                    <a:shade val="30000"/>
                    <a:satMod val="115000"/>
                  </a:schemeClr>
                </a:gs>
                <a:gs pos="50000">
                  <a:schemeClr val="bg1">
                    <a:lumMod val="85000"/>
                    <a:shade val="67500"/>
                    <a:satMod val="115000"/>
                  </a:schemeClr>
                </a:gs>
                <a:gs pos="100000">
                  <a:schemeClr val="bg1">
                    <a:lumMod val="85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6" name="Oval 135"/>
            <p:cNvSpPr/>
            <p:nvPr/>
          </p:nvSpPr>
          <p:spPr>
            <a:xfrm rot="16200000">
              <a:off x="10503398" y="4050295"/>
              <a:ext cx="394457" cy="13809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7" name="Oval 136"/>
            <p:cNvSpPr/>
            <p:nvPr/>
          </p:nvSpPr>
          <p:spPr>
            <a:xfrm rot="16200000">
              <a:off x="10578316" y="4082779"/>
              <a:ext cx="244621" cy="73124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  <a:shade val="30000"/>
                    <a:satMod val="115000"/>
                  </a:schemeClr>
                </a:gs>
                <a:gs pos="50000">
                  <a:schemeClr val="bg1">
                    <a:lumMod val="85000"/>
                    <a:shade val="67500"/>
                    <a:satMod val="115000"/>
                  </a:schemeClr>
                </a:gs>
                <a:gs pos="100000">
                  <a:schemeClr val="bg1">
                    <a:lumMod val="8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8" name="Rectangle 137"/>
            <p:cNvSpPr/>
            <p:nvPr/>
          </p:nvSpPr>
          <p:spPr>
            <a:xfrm rot="16200000">
              <a:off x="10837969" y="4063442"/>
              <a:ext cx="168546" cy="78186"/>
            </a:xfrm>
            <a:custGeom>
              <a:avLst/>
              <a:gdLst>
                <a:gd name="connsiteX0" fmla="*/ 0 w 168546"/>
                <a:gd name="connsiteY0" fmla="*/ 0 h 81996"/>
                <a:gd name="connsiteX1" fmla="*/ 168546 w 168546"/>
                <a:gd name="connsiteY1" fmla="*/ 0 h 81996"/>
                <a:gd name="connsiteX2" fmla="*/ 168546 w 168546"/>
                <a:gd name="connsiteY2" fmla="*/ 81996 h 81996"/>
                <a:gd name="connsiteX3" fmla="*/ 0 w 168546"/>
                <a:gd name="connsiteY3" fmla="*/ 81996 h 81996"/>
                <a:gd name="connsiteX4" fmla="*/ 0 w 168546"/>
                <a:gd name="connsiteY4" fmla="*/ 0 h 81996"/>
                <a:gd name="connsiteX0" fmla="*/ 0 w 168546"/>
                <a:gd name="connsiteY0" fmla="*/ 0 h 81996"/>
                <a:gd name="connsiteX1" fmla="*/ 168546 w 168546"/>
                <a:gd name="connsiteY1" fmla="*/ 0 h 81996"/>
                <a:gd name="connsiteX2" fmla="*/ 168546 w 168546"/>
                <a:gd name="connsiteY2" fmla="*/ 81996 h 81996"/>
                <a:gd name="connsiteX3" fmla="*/ 49530 w 168546"/>
                <a:gd name="connsiteY3" fmla="*/ 78186 h 81996"/>
                <a:gd name="connsiteX4" fmla="*/ 0 w 168546"/>
                <a:gd name="connsiteY4" fmla="*/ 0 h 81996"/>
                <a:gd name="connsiteX0" fmla="*/ 0 w 168546"/>
                <a:gd name="connsiteY0" fmla="*/ 0 h 78186"/>
                <a:gd name="connsiteX1" fmla="*/ 168546 w 168546"/>
                <a:gd name="connsiteY1" fmla="*/ 0 h 78186"/>
                <a:gd name="connsiteX2" fmla="*/ 111396 w 168546"/>
                <a:gd name="connsiteY2" fmla="*/ 51516 h 78186"/>
                <a:gd name="connsiteX3" fmla="*/ 49530 w 168546"/>
                <a:gd name="connsiteY3" fmla="*/ 78186 h 78186"/>
                <a:gd name="connsiteX4" fmla="*/ 0 w 168546"/>
                <a:gd name="connsiteY4" fmla="*/ 0 h 7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546" h="78186">
                  <a:moveTo>
                    <a:pt x="0" y="0"/>
                  </a:moveTo>
                  <a:lnTo>
                    <a:pt x="168546" y="0"/>
                  </a:lnTo>
                  <a:lnTo>
                    <a:pt x="111396" y="51516"/>
                  </a:lnTo>
                  <a:lnTo>
                    <a:pt x="49530" y="781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0" name="Arc 139"/>
            <p:cNvSpPr/>
            <p:nvPr/>
          </p:nvSpPr>
          <p:spPr>
            <a:xfrm rot="5400000">
              <a:off x="10800008" y="4096941"/>
              <a:ext cx="122113" cy="44169"/>
            </a:xfrm>
            <a:prstGeom prst="arc">
              <a:avLst>
                <a:gd name="adj1" fmla="val 11007006"/>
                <a:gd name="adj2" fmla="val 21400176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32" name="Ellipse 7"/>
          <p:cNvSpPr/>
          <p:nvPr/>
        </p:nvSpPr>
        <p:spPr>
          <a:xfrm flipH="1">
            <a:off x="10050531" y="4008122"/>
            <a:ext cx="223936" cy="22244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>
              <a:rot lat="0" lon="0" rev="0"/>
            </a:lightRig>
          </a:scene3d>
          <a:sp3d prstMaterial="dkEdge">
            <a:bevelT w="2540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3" name="Pfeil nach links und rechts 8"/>
          <p:cNvSpPr/>
          <p:nvPr/>
        </p:nvSpPr>
        <p:spPr>
          <a:xfrm flipH="1" flipV="1">
            <a:off x="10078683" y="4041970"/>
            <a:ext cx="403582" cy="132630"/>
          </a:xfrm>
          <a:prstGeom prst="leftRightArrow">
            <a:avLst>
              <a:gd name="adj1" fmla="val 45373"/>
              <a:gd name="adj2" fmla="val 89330"/>
            </a:avLst>
          </a:prstGeom>
          <a:solidFill>
            <a:srgbClr val="C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29" name="Picture 2">
            <a:extLst>
              <a:ext uri="{FF2B5EF4-FFF2-40B4-BE49-F238E27FC236}">
                <a16:creationId xmlns:a16="http://schemas.microsoft.com/office/drawing/2014/main" id="{AFDBD844-4B0B-47FD-94C7-1B17D30AFA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9001" y="4513564"/>
            <a:ext cx="1743686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0" name="Rechteck 9">
            <a:extLst>
              <a:ext uri="{FF2B5EF4-FFF2-40B4-BE49-F238E27FC236}">
                <a16:creationId xmlns:a16="http://schemas.microsoft.com/office/drawing/2014/main" id="{1DEE4263-E40F-468A-B006-6B8924676127}"/>
              </a:ext>
            </a:extLst>
          </p:cNvPr>
          <p:cNvSpPr/>
          <p:nvPr/>
        </p:nvSpPr>
        <p:spPr>
          <a:xfrm flipH="1">
            <a:off x="9417558" y="4551663"/>
            <a:ext cx="1681504" cy="53340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E251FFBA-D6E6-43A4-B718-B931F3EE69A4}"/>
              </a:ext>
            </a:extLst>
          </p:cNvPr>
          <p:cNvGrpSpPr/>
          <p:nvPr/>
        </p:nvGrpSpPr>
        <p:grpSpPr>
          <a:xfrm>
            <a:off x="10117209" y="4623255"/>
            <a:ext cx="426890" cy="400527"/>
            <a:chOff x="862927" y="5557320"/>
            <a:chExt cx="541114" cy="400527"/>
          </a:xfrm>
        </p:grpSpPr>
        <p:sp>
          <p:nvSpPr>
            <p:cNvPr id="134" name="Can 6">
              <a:extLst>
                <a:ext uri="{FF2B5EF4-FFF2-40B4-BE49-F238E27FC236}">
                  <a16:creationId xmlns:a16="http://schemas.microsoft.com/office/drawing/2014/main" id="{F4C7B031-9151-48B5-B320-6D9331B49D14}"/>
                </a:ext>
              </a:extLst>
            </p:cNvPr>
            <p:cNvSpPr/>
            <p:nvPr/>
          </p:nvSpPr>
          <p:spPr>
            <a:xfrm rot="16200000">
              <a:off x="937427" y="5491233"/>
              <a:ext cx="400527" cy="532701"/>
            </a:xfrm>
            <a:prstGeom prst="can">
              <a:avLst>
                <a:gd name="adj" fmla="val 65530"/>
              </a:avLst>
            </a:prstGeom>
            <a:gradFill flip="none" rotWithShape="1">
              <a:gsLst>
                <a:gs pos="2100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solidFill>
                <a:srgbClr val="777777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9" name="Ellipse 2">
              <a:extLst>
                <a:ext uri="{FF2B5EF4-FFF2-40B4-BE49-F238E27FC236}">
                  <a16:creationId xmlns:a16="http://schemas.microsoft.com/office/drawing/2014/main" id="{E4034E9E-7EC0-4D13-B143-596D30A51839}"/>
                </a:ext>
              </a:extLst>
            </p:cNvPr>
            <p:cNvSpPr/>
            <p:nvPr/>
          </p:nvSpPr>
          <p:spPr>
            <a:xfrm flipH="1">
              <a:off x="862927" y="5560785"/>
              <a:ext cx="268311" cy="390218"/>
            </a:xfrm>
            <a:prstGeom prst="ellipse">
              <a:avLst/>
            </a:prstGeom>
            <a:gradFill flip="none" rotWithShape="1">
              <a:gsLst>
                <a:gs pos="10000">
                  <a:srgbClr val="808080"/>
                </a:gs>
                <a:gs pos="40000">
                  <a:srgbClr val="E5E5E5"/>
                </a:gs>
                <a:gs pos="23000">
                  <a:schemeClr val="bg1">
                    <a:shade val="67500"/>
                    <a:satMod val="115000"/>
                  </a:schemeClr>
                </a:gs>
                <a:gs pos="100000">
                  <a:srgbClr val="808080"/>
                </a:gs>
              </a:gsLst>
              <a:lin ang="16200000" scaled="1"/>
              <a:tileRect/>
            </a:gradFill>
            <a:ln>
              <a:solidFill>
                <a:srgbClr val="77777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41" name="Ellipse 7">
            <a:extLst>
              <a:ext uri="{FF2B5EF4-FFF2-40B4-BE49-F238E27FC236}">
                <a16:creationId xmlns:a16="http://schemas.microsoft.com/office/drawing/2014/main" id="{B7E157DE-8064-468A-BEEA-965635B6A5D5}"/>
              </a:ext>
            </a:extLst>
          </p:cNvPr>
          <p:cNvSpPr/>
          <p:nvPr/>
        </p:nvSpPr>
        <p:spPr>
          <a:xfrm flipH="1">
            <a:off x="10053860" y="4707143"/>
            <a:ext cx="223804" cy="22244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>
              <a:rot lat="0" lon="0" rev="0"/>
            </a:lightRig>
          </a:scene3d>
          <a:sp3d prstMaterial="dkEdge">
            <a:bevelT w="2540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2" name="Pfeil nach links und rechts 8">
            <a:extLst>
              <a:ext uri="{FF2B5EF4-FFF2-40B4-BE49-F238E27FC236}">
                <a16:creationId xmlns:a16="http://schemas.microsoft.com/office/drawing/2014/main" id="{CE994D68-2F93-4511-85DD-5EDA2DACD2A8}"/>
              </a:ext>
            </a:extLst>
          </p:cNvPr>
          <p:cNvSpPr/>
          <p:nvPr/>
        </p:nvSpPr>
        <p:spPr>
          <a:xfrm flipH="1" flipV="1">
            <a:off x="10082065" y="4740991"/>
            <a:ext cx="403344" cy="132630"/>
          </a:xfrm>
          <a:prstGeom prst="leftRightArrow">
            <a:avLst>
              <a:gd name="adj1" fmla="val 45373"/>
              <a:gd name="adj2" fmla="val 89330"/>
            </a:avLst>
          </a:prstGeom>
          <a:solidFill>
            <a:srgbClr val="C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4" name="Freihandform 41">
            <a:extLst>
              <a:ext uri="{FF2B5EF4-FFF2-40B4-BE49-F238E27FC236}">
                <a16:creationId xmlns:a16="http://schemas.microsoft.com/office/drawing/2014/main" id="{4BE7F0DC-74EE-497E-8A73-5E0F13CC7E47}"/>
              </a:ext>
            </a:extLst>
          </p:cNvPr>
          <p:cNvSpPr/>
          <p:nvPr/>
        </p:nvSpPr>
        <p:spPr>
          <a:xfrm flipH="1">
            <a:off x="10191601" y="4707143"/>
            <a:ext cx="179894" cy="216000"/>
          </a:xfrm>
          <a:custGeom>
            <a:avLst/>
            <a:gdLst>
              <a:gd name="connsiteX0" fmla="*/ 0 w 271462"/>
              <a:gd name="connsiteY0" fmla="*/ 433387 h 433387"/>
              <a:gd name="connsiteX1" fmla="*/ 138112 w 271462"/>
              <a:gd name="connsiteY1" fmla="*/ 433387 h 433387"/>
              <a:gd name="connsiteX2" fmla="*/ 138112 w 271462"/>
              <a:gd name="connsiteY2" fmla="*/ 0 h 433387"/>
              <a:gd name="connsiteX3" fmla="*/ 271462 w 271462"/>
              <a:gd name="connsiteY3" fmla="*/ 0 h 433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462" h="433387">
                <a:moveTo>
                  <a:pt x="0" y="433387"/>
                </a:moveTo>
                <a:lnTo>
                  <a:pt x="138112" y="433387"/>
                </a:lnTo>
                <a:lnTo>
                  <a:pt x="138112" y="0"/>
                </a:lnTo>
                <a:lnTo>
                  <a:pt x="271462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45" name="Picture 2">
            <a:extLst>
              <a:ext uri="{FF2B5EF4-FFF2-40B4-BE49-F238E27FC236}">
                <a16:creationId xmlns:a16="http://schemas.microsoft.com/office/drawing/2014/main" id="{D31C630B-6526-444A-9C38-ABCEE3F11E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9001" y="5281979"/>
            <a:ext cx="1743686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6" name="Rechteck 9">
            <a:extLst>
              <a:ext uri="{FF2B5EF4-FFF2-40B4-BE49-F238E27FC236}">
                <a16:creationId xmlns:a16="http://schemas.microsoft.com/office/drawing/2014/main" id="{C1B6F22B-1B29-41A8-AE3D-E6C2967732B2}"/>
              </a:ext>
            </a:extLst>
          </p:cNvPr>
          <p:cNvSpPr/>
          <p:nvPr/>
        </p:nvSpPr>
        <p:spPr>
          <a:xfrm flipH="1">
            <a:off x="9417558" y="5320078"/>
            <a:ext cx="1681504" cy="53340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952DFCC0-2914-4C72-B78A-C3A4A3AC2A63}"/>
              </a:ext>
            </a:extLst>
          </p:cNvPr>
          <p:cNvGrpSpPr/>
          <p:nvPr/>
        </p:nvGrpSpPr>
        <p:grpSpPr>
          <a:xfrm>
            <a:off x="10036245" y="5369729"/>
            <a:ext cx="486150" cy="407694"/>
            <a:chOff x="10044041" y="6008959"/>
            <a:chExt cx="486150" cy="407694"/>
          </a:xfrm>
        </p:grpSpPr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12E77548-BE3B-40DE-AB2D-0700012DADAC}"/>
                </a:ext>
              </a:extLst>
            </p:cNvPr>
            <p:cNvGrpSpPr/>
            <p:nvPr/>
          </p:nvGrpSpPr>
          <p:grpSpPr>
            <a:xfrm>
              <a:off x="10073135" y="6243909"/>
              <a:ext cx="457056" cy="172744"/>
              <a:chOff x="2286001" y="4854582"/>
              <a:chExt cx="540260" cy="204193"/>
            </a:xfrm>
          </p:grpSpPr>
          <p:sp>
            <p:nvSpPr>
              <p:cNvPr id="164" name="Rounded Rectangle 95">
                <a:extLst>
                  <a:ext uri="{FF2B5EF4-FFF2-40B4-BE49-F238E27FC236}">
                    <a16:creationId xmlns:a16="http://schemas.microsoft.com/office/drawing/2014/main" id="{7B8AC13C-2E8A-456A-BCFB-116238902DAE}"/>
                  </a:ext>
                </a:extLst>
              </p:cNvPr>
              <p:cNvSpPr/>
              <p:nvPr/>
            </p:nvSpPr>
            <p:spPr>
              <a:xfrm>
                <a:off x="2286001" y="4854582"/>
                <a:ext cx="540260" cy="20419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E778CC86-84B6-4C1E-ACC5-3FB9624E97B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16480" y="4887561"/>
                <a:ext cx="138235" cy="138235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9927DC3E-35D8-46F0-A353-B47234F0BBE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54497" y="4887561"/>
                <a:ext cx="138235" cy="138235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B61263D8-49F8-4009-9FD0-D94D138EE3B0}"/>
                </a:ext>
              </a:extLst>
            </p:cNvPr>
            <p:cNvCxnSpPr/>
            <p:nvPr/>
          </p:nvCxnSpPr>
          <p:spPr>
            <a:xfrm>
              <a:off x="10129967" y="6416653"/>
              <a:ext cx="343393" cy="0"/>
            </a:xfrm>
            <a:prstGeom prst="line">
              <a:avLst/>
            </a:prstGeom>
            <a:gradFill flip="none" rotWithShape="1">
              <a:gsLst>
                <a:gs pos="10000">
                  <a:schemeClr val="tx1">
                    <a:lumMod val="50000"/>
                    <a:lumOff val="50000"/>
                  </a:schemeClr>
                </a:gs>
                <a:gs pos="70000">
                  <a:srgbClr val="F2F2F2"/>
                </a:gs>
                <a:gs pos="58000">
                  <a:srgbClr val="C0C0C0"/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8000000" scaled="0"/>
              <a:tileRect/>
            </a:gradFill>
            <a:ln cap="rnd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7" name="Ellipse 7">
              <a:extLst>
                <a:ext uri="{FF2B5EF4-FFF2-40B4-BE49-F238E27FC236}">
                  <a16:creationId xmlns:a16="http://schemas.microsoft.com/office/drawing/2014/main" id="{66625CA7-64E4-4338-964E-27230E696ED9}"/>
                </a:ext>
              </a:extLst>
            </p:cNvPr>
            <p:cNvSpPr/>
            <p:nvPr/>
          </p:nvSpPr>
          <p:spPr>
            <a:xfrm flipH="1">
              <a:off x="10198352" y="6008959"/>
              <a:ext cx="223804" cy="22244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>
                <a:rot lat="0" lon="0" rev="0"/>
              </a:lightRig>
            </a:scene3d>
            <a:sp3d prstMaterial="dkEdge">
              <a:bevelT w="2540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7" name="Pfeil nach links und rechts 8">
              <a:extLst>
                <a:ext uri="{FF2B5EF4-FFF2-40B4-BE49-F238E27FC236}">
                  <a16:creationId xmlns:a16="http://schemas.microsoft.com/office/drawing/2014/main" id="{34ED21A5-DF93-4BA5-9EBE-316B8A813FB2}"/>
                </a:ext>
              </a:extLst>
            </p:cNvPr>
            <p:cNvSpPr/>
            <p:nvPr/>
          </p:nvSpPr>
          <p:spPr>
            <a:xfrm flipH="1" flipV="1">
              <a:off x="10044041" y="6100477"/>
              <a:ext cx="403582" cy="132630"/>
            </a:xfrm>
            <a:prstGeom prst="leftRightArrow">
              <a:avLst>
                <a:gd name="adj1" fmla="val 45373"/>
                <a:gd name="adj2" fmla="val 89330"/>
              </a:avLst>
            </a:prstGeom>
            <a:solidFill>
              <a:srgbClr val="CC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7523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254955" y="3938005"/>
            <a:ext cx="6815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>
                <a:latin typeface="Arial" pitchFamily="34" charset="0"/>
                <a:cs typeface="Arial" pitchFamily="34" charset="0"/>
              </a:rPr>
              <a:t>v</a:t>
            </a:r>
            <a:r>
              <a:rPr lang="de-DE" sz="1200" baseline="-25000" dirty="0" err="1">
                <a:latin typeface="Arial" pitchFamily="34" charset="0"/>
                <a:cs typeface="Arial" pitchFamily="34" charset="0"/>
              </a:rPr>
              <a:t>poc</a:t>
            </a:r>
            <a:r>
              <a:rPr lang="de-DE" sz="1200" dirty="0">
                <a:latin typeface="Arial" pitchFamily="34" charset="0"/>
                <a:cs typeface="Arial" pitchFamily="34" charset="0"/>
              </a:rPr>
              <a:t>&lt;</a:t>
            </a:r>
            <a:r>
              <a:rPr lang="de-DE" sz="1200" dirty="0" err="1">
                <a:latin typeface="Arial" pitchFamily="34" charset="0"/>
                <a:cs typeface="Arial" pitchFamily="34" charset="0"/>
              </a:rPr>
              <a:t>v</a:t>
            </a:r>
            <a:r>
              <a:rPr lang="de-DE" sz="1200" baseline="-25000" dirty="0" err="1">
                <a:latin typeface="Arial" pitchFamily="34" charset="0"/>
                <a:cs typeface="Arial" pitchFamily="34" charset="0"/>
              </a:rPr>
              <a:t>th</a:t>
            </a:r>
            <a:endParaRPr lang="de-DE" sz="1200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60152" y="3938005"/>
            <a:ext cx="8338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>
                <a:latin typeface="Arial" pitchFamily="34" charset="0"/>
                <a:cs typeface="Arial" pitchFamily="34" charset="0"/>
              </a:rPr>
              <a:t>v</a:t>
            </a:r>
            <a:r>
              <a:rPr lang="de-DE" sz="1200" baseline="-25000" dirty="0" err="1">
                <a:latin typeface="Arial" pitchFamily="34" charset="0"/>
                <a:cs typeface="Arial" pitchFamily="34" charset="0"/>
              </a:rPr>
              <a:t>poc</a:t>
            </a:r>
            <a:r>
              <a:rPr lang="de-DE" sz="1200" dirty="0">
                <a:latin typeface="Arial" pitchFamily="34" charset="0"/>
                <a:cs typeface="Arial" pitchFamily="34" charset="0"/>
              </a:rPr>
              <a:t>*</a:t>
            </a:r>
            <a:r>
              <a:rPr lang="el-GR" sz="1200" dirty="0">
                <a:latin typeface="Arial" pitchFamily="34" charset="0"/>
                <a:cs typeface="Arial" pitchFamily="34" charset="0"/>
              </a:rPr>
              <a:t>μ</a:t>
            </a:r>
            <a:r>
              <a:rPr lang="de-DE" sz="1200" baseline="-25000" dirty="0">
                <a:latin typeface="Arial" pitchFamily="34" charset="0"/>
                <a:cs typeface="Arial" pitchFamily="34" charset="0"/>
              </a:rPr>
              <a:t>s</a:t>
            </a:r>
            <a:r>
              <a:rPr lang="de-DE" sz="1200" dirty="0">
                <a:latin typeface="Arial" pitchFamily="34" charset="0"/>
                <a:cs typeface="Arial" pitchFamily="34" charset="0"/>
              </a:rPr>
              <a:t>/</a:t>
            </a:r>
            <a:r>
              <a:rPr lang="de-DE" sz="1200" dirty="0" err="1">
                <a:latin typeface="Arial" pitchFamily="34" charset="0"/>
                <a:cs typeface="Arial" pitchFamily="34" charset="0"/>
              </a:rPr>
              <a:t>v</a:t>
            </a:r>
            <a:r>
              <a:rPr lang="de-DE" sz="1200" baseline="-25000" dirty="0" err="1">
                <a:latin typeface="Arial" pitchFamily="34" charset="0"/>
                <a:cs typeface="Arial" pitchFamily="34" charset="0"/>
              </a:rPr>
              <a:t>th</a:t>
            </a:r>
            <a:endParaRPr lang="de-DE" sz="1200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57514" y="4647694"/>
            <a:ext cx="1250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>
                <a:latin typeface="Arial" pitchFamily="34" charset="0"/>
                <a:cs typeface="Arial" pitchFamily="34" charset="0"/>
              </a:rPr>
              <a:t>v</a:t>
            </a:r>
            <a:r>
              <a:rPr lang="de-DE" sz="1200" baseline="-25000" dirty="0" err="1">
                <a:latin typeface="Arial" pitchFamily="34" charset="0"/>
                <a:cs typeface="Arial" pitchFamily="34" charset="0"/>
              </a:rPr>
              <a:t>poc</a:t>
            </a:r>
            <a:r>
              <a:rPr lang="de-DE" sz="1200" dirty="0">
                <a:latin typeface="Arial" pitchFamily="34" charset="0"/>
                <a:cs typeface="Arial" pitchFamily="34" charset="0"/>
              </a:rPr>
              <a:t>&gt;</a:t>
            </a:r>
            <a:r>
              <a:rPr lang="de-DE" sz="1200" dirty="0" err="1">
                <a:latin typeface="Arial" pitchFamily="34" charset="0"/>
                <a:cs typeface="Arial" pitchFamily="34" charset="0"/>
              </a:rPr>
              <a:t>v</a:t>
            </a:r>
            <a:r>
              <a:rPr lang="de-DE" sz="1200" baseline="-25000" dirty="0" err="1">
                <a:latin typeface="Arial" pitchFamily="34" charset="0"/>
                <a:cs typeface="Arial" pitchFamily="34" charset="0"/>
              </a:rPr>
              <a:t>th</a:t>
            </a:r>
            <a:endParaRPr lang="de-DE" sz="1200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66247" y="4624501"/>
            <a:ext cx="3241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200" dirty="0">
                <a:latin typeface="Arial" pitchFamily="34" charset="0"/>
                <a:cs typeface="Arial" pitchFamily="34" charset="0"/>
              </a:rPr>
              <a:t>μ</a:t>
            </a:r>
            <a:r>
              <a:rPr lang="de-DE" sz="1200" baseline="-25000" dirty="0">
                <a:latin typeface="Arial" pitchFamily="34" charset="0"/>
                <a:cs typeface="Arial" pitchFamily="34" charset="0"/>
              </a:rPr>
              <a:t>k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4370587" y="1875275"/>
            <a:ext cx="387675" cy="383161"/>
            <a:chOff x="6602016" y="2402126"/>
            <a:chExt cx="313356" cy="309708"/>
          </a:xfrm>
        </p:grpSpPr>
        <p:grpSp>
          <p:nvGrpSpPr>
            <p:cNvPr id="16" name="Group 15"/>
            <p:cNvGrpSpPr/>
            <p:nvPr/>
          </p:nvGrpSpPr>
          <p:grpSpPr>
            <a:xfrm>
              <a:off x="6602016" y="2402126"/>
              <a:ext cx="267640" cy="264520"/>
              <a:chOff x="7154466" y="1565200"/>
              <a:chExt cx="399988" cy="395325"/>
            </a:xfrm>
          </p:grpSpPr>
          <p:cxnSp>
            <p:nvCxnSpPr>
              <p:cNvPr id="18" name="Straight Arrow Connector 17"/>
              <p:cNvCxnSpPr/>
              <p:nvPr/>
            </p:nvCxnSpPr>
            <p:spPr>
              <a:xfrm flipV="1">
                <a:off x="7554454" y="1565200"/>
                <a:ext cx="0" cy="395325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 flipH="1">
                <a:off x="7154466" y="1960525"/>
                <a:ext cx="399981" cy="0"/>
              </a:xfrm>
              <a:prstGeom prst="straightConnector1">
                <a:avLst/>
              </a:prstGeom>
              <a:ln w="28575">
                <a:solidFill>
                  <a:srgbClr val="008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Oval 16"/>
            <p:cNvSpPr/>
            <p:nvPr/>
          </p:nvSpPr>
          <p:spPr>
            <a:xfrm>
              <a:off x="6823932" y="2620394"/>
              <a:ext cx="91440" cy="91440"/>
            </a:xfrm>
            <a:prstGeom prst="ellipse">
              <a:avLst/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3550879" y="5969227"/>
            <a:ext cx="5918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Arial" pitchFamily="34" charset="0"/>
                <a:cs typeface="Arial" pitchFamily="34" charset="0"/>
              </a:rPr>
              <a:t>F</a:t>
            </a:r>
            <a:r>
              <a:rPr lang="de-DE" sz="1200" baseline="-25000" dirty="0">
                <a:latin typeface="Arial" pitchFamily="34" charset="0"/>
                <a:cs typeface="Arial" pitchFamily="34" charset="0"/>
              </a:rPr>
              <a:t>f</a:t>
            </a:r>
            <a:r>
              <a:rPr lang="de-DE" sz="1200" dirty="0">
                <a:latin typeface="Arial" pitchFamily="34" charset="0"/>
                <a:cs typeface="Arial" pitchFamily="34" charset="0"/>
              </a:rPr>
              <a:t> = 0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815959" y="1806536"/>
            <a:ext cx="2469009" cy="501995"/>
          </a:xfrm>
          <a:prstGeom prst="rect">
            <a:avLst/>
          </a:prstGeom>
          <a:solidFill>
            <a:srgbClr val="DDDDDD"/>
          </a:solidFill>
          <a:ln>
            <a:solidFill>
              <a:srgbClr val="80808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4724007" y="1869261"/>
            <a:ext cx="385049" cy="383161"/>
            <a:chOff x="6604138" y="2402126"/>
            <a:chExt cx="311234" cy="309708"/>
          </a:xfrm>
        </p:grpSpPr>
        <p:grpSp>
          <p:nvGrpSpPr>
            <p:cNvPr id="29" name="Group 28"/>
            <p:cNvGrpSpPr/>
            <p:nvPr/>
          </p:nvGrpSpPr>
          <p:grpSpPr>
            <a:xfrm>
              <a:off x="6604138" y="2402126"/>
              <a:ext cx="266078" cy="264520"/>
              <a:chOff x="7157608" y="1565200"/>
              <a:chExt cx="397652" cy="395325"/>
            </a:xfrm>
          </p:grpSpPr>
          <p:cxnSp>
            <p:nvCxnSpPr>
              <p:cNvPr id="31" name="Straight Arrow Connector 30"/>
              <p:cNvCxnSpPr/>
              <p:nvPr/>
            </p:nvCxnSpPr>
            <p:spPr>
              <a:xfrm flipV="1">
                <a:off x="7554454" y="1565200"/>
                <a:ext cx="0" cy="395325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 flipH="1">
                <a:off x="7157608" y="1960525"/>
                <a:ext cx="397652" cy="0"/>
              </a:xfrm>
              <a:prstGeom prst="straightConnector1">
                <a:avLst/>
              </a:prstGeom>
              <a:ln w="28575">
                <a:solidFill>
                  <a:srgbClr val="008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Oval 29"/>
            <p:cNvSpPr/>
            <p:nvPr/>
          </p:nvSpPr>
          <p:spPr>
            <a:xfrm>
              <a:off x="6823932" y="2620394"/>
              <a:ext cx="91440" cy="91440"/>
            </a:xfrm>
            <a:prstGeom prst="ellipse">
              <a:avLst/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35" name="Straight Connector 34"/>
          <p:cNvCxnSpPr/>
          <p:nvPr/>
        </p:nvCxnSpPr>
        <p:spPr>
          <a:xfrm>
            <a:off x="3815959" y="1812900"/>
            <a:ext cx="2469009" cy="0"/>
          </a:xfrm>
          <a:prstGeom prst="line">
            <a:avLst/>
          </a:prstGeom>
          <a:ln w="38100">
            <a:solidFill>
              <a:srgbClr val="FF0000"/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280176" y="1989920"/>
            <a:ext cx="5341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Arial" pitchFamily="34" charset="0"/>
                <a:cs typeface="Arial" pitchFamily="34" charset="0"/>
              </a:rPr>
              <a:t>Base</a:t>
            </a:r>
          </a:p>
        </p:txBody>
      </p:sp>
      <p:sp>
        <p:nvSpPr>
          <p:cNvPr id="25" name="Oval 24"/>
          <p:cNvSpPr/>
          <p:nvPr/>
        </p:nvSpPr>
        <p:spPr>
          <a:xfrm>
            <a:off x="4032227" y="705292"/>
            <a:ext cx="1095279" cy="1095279"/>
          </a:xfrm>
          <a:prstGeom prst="ellipse">
            <a:avLst/>
          </a:prstGeom>
          <a:solidFill>
            <a:srgbClr val="DDDDDD">
              <a:alpha val="67000"/>
            </a:srgbClr>
          </a:solidFill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 rot="6300000">
            <a:off x="4578245" y="994234"/>
            <a:ext cx="385734" cy="383161"/>
            <a:chOff x="6603585" y="2402126"/>
            <a:chExt cx="311787" cy="309708"/>
          </a:xfrm>
        </p:grpSpPr>
        <p:grpSp>
          <p:nvGrpSpPr>
            <p:cNvPr id="11" name="Group 10"/>
            <p:cNvGrpSpPr/>
            <p:nvPr/>
          </p:nvGrpSpPr>
          <p:grpSpPr>
            <a:xfrm>
              <a:off x="6603585" y="2402126"/>
              <a:ext cx="266078" cy="264520"/>
              <a:chOff x="7156801" y="1565200"/>
              <a:chExt cx="397653" cy="395325"/>
            </a:xfrm>
          </p:grpSpPr>
          <p:cxnSp>
            <p:nvCxnSpPr>
              <p:cNvPr id="13" name="Straight Arrow Connector 12"/>
              <p:cNvCxnSpPr/>
              <p:nvPr/>
            </p:nvCxnSpPr>
            <p:spPr>
              <a:xfrm flipV="1">
                <a:off x="7554454" y="1565200"/>
                <a:ext cx="0" cy="395325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 flipH="1">
                <a:off x="7156801" y="1960525"/>
                <a:ext cx="397653" cy="0"/>
              </a:xfrm>
              <a:prstGeom prst="straightConnector1">
                <a:avLst/>
              </a:prstGeom>
              <a:ln w="28575">
                <a:solidFill>
                  <a:srgbClr val="008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Oval 11"/>
            <p:cNvSpPr/>
            <p:nvPr/>
          </p:nvSpPr>
          <p:spPr>
            <a:xfrm>
              <a:off x="6823932" y="2620394"/>
              <a:ext cx="91440" cy="91440"/>
            </a:xfrm>
            <a:prstGeom prst="ellipse">
              <a:avLst/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5343774" y="1017082"/>
            <a:ext cx="7633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Arial" pitchFamily="34" charset="0"/>
                <a:cs typeface="Arial" pitchFamily="34" charset="0"/>
              </a:rPr>
              <a:t>Follower</a:t>
            </a:r>
          </a:p>
        </p:txBody>
      </p:sp>
      <p:cxnSp>
        <p:nvCxnSpPr>
          <p:cNvPr id="66" name="Straight Arrow Connector 65"/>
          <p:cNvCxnSpPr/>
          <p:nvPr/>
        </p:nvCxnSpPr>
        <p:spPr>
          <a:xfrm flipH="1">
            <a:off x="5120550" y="1140861"/>
            <a:ext cx="296607" cy="3968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7708019" y="7131733"/>
            <a:ext cx="11384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>
                <a:latin typeface="Arial" pitchFamily="34" charset="0"/>
                <a:cs typeface="Arial" pitchFamily="34" charset="0"/>
              </a:rPr>
              <a:t>r</a:t>
            </a:r>
            <a:r>
              <a:rPr lang="de-DE" sz="1200" baseline="-25000" dirty="0" err="1">
                <a:latin typeface="Arial" pitchFamily="34" charset="0"/>
                <a:cs typeface="Arial" pitchFamily="34" charset="0"/>
              </a:rPr>
              <a:t>pen</a:t>
            </a:r>
            <a:r>
              <a:rPr lang="de-DE" sz="1200" dirty="0">
                <a:latin typeface="Arial" pitchFamily="34" charset="0"/>
                <a:cs typeface="Arial" pitchFamily="34" charset="0"/>
              </a:rPr>
              <a:t>&gt;0, </a:t>
            </a:r>
            <a:r>
              <a:rPr lang="de-DE" sz="1200" dirty="0" err="1">
                <a:latin typeface="Arial" pitchFamily="34" charset="0"/>
                <a:cs typeface="Arial" pitchFamily="34" charset="0"/>
              </a:rPr>
              <a:t>v</a:t>
            </a:r>
            <a:r>
              <a:rPr lang="de-DE" sz="1200" baseline="-25000" dirty="0" err="1">
                <a:latin typeface="Arial" pitchFamily="34" charset="0"/>
                <a:cs typeface="Arial" pitchFamily="34" charset="0"/>
              </a:rPr>
              <a:t>pen</a:t>
            </a:r>
            <a:r>
              <a:rPr lang="de-DE" sz="1200" dirty="0">
                <a:latin typeface="Arial" pitchFamily="34" charset="0"/>
                <a:cs typeface="Arial" pitchFamily="34" charset="0"/>
              </a:rPr>
              <a:t>&gt;0</a:t>
            </a:r>
            <a:endParaRPr lang="de-DE" sz="1200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729439" y="7131733"/>
            <a:ext cx="10550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Arial" pitchFamily="34" charset="0"/>
                <a:cs typeface="Arial" pitchFamily="34" charset="0"/>
              </a:rPr>
              <a:t>k*</a:t>
            </a:r>
            <a:r>
              <a:rPr lang="de-DE" sz="1200" dirty="0" err="1">
                <a:latin typeface="Arial" pitchFamily="34" charset="0"/>
                <a:cs typeface="Arial" pitchFamily="34" charset="0"/>
              </a:rPr>
              <a:t>x</a:t>
            </a:r>
            <a:r>
              <a:rPr lang="de-DE" sz="1200" baseline="-25000" dirty="0" err="1">
                <a:latin typeface="Arial" pitchFamily="34" charset="0"/>
                <a:cs typeface="Arial" pitchFamily="34" charset="0"/>
              </a:rPr>
              <a:t>pen</a:t>
            </a:r>
            <a:r>
              <a:rPr lang="de-DE" sz="1200" dirty="0" err="1">
                <a:latin typeface="Arial" pitchFamily="34" charset="0"/>
                <a:cs typeface="Arial" pitchFamily="34" charset="0"/>
              </a:rPr>
              <a:t>+b</a:t>
            </a:r>
            <a:r>
              <a:rPr lang="de-DE" sz="1200" dirty="0">
                <a:latin typeface="Arial" pitchFamily="34" charset="0"/>
                <a:cs typeface="Arial" pitchFamily="34" charset="0"/>
              </a:rPr>
              <a:t>*</a:t>
            </a:r>
            <a:r>
              <a:rPr lang="de-DE" sz="1200" dirty="0" err="1">
                <a:latin typeface="Arial" pitchFamily="34" charset="0"/>
                <a:cs typeface="Arial" pitchFamily="34" charset="0"/>
              </a:rPr>
              <a:t>v</a:t>
            </a:r>
            <a:r>
              <a:rPr lang="de-DE" sz="1200" baseline="-25000" dirty="0" err="1">
                <a:latin typeface="Arial" pitchFamily="34" charset="0"/>
                <a:cs typeface="Arial" pitchFamily="34" charset="0"/>
              </a:rPr>
              <a:t>pen</a:t>
            </a:r>
            <a:endParaRPr lang="de-DE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708019" y="7392202"/>
            <a:ext cx="11384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>
                <a:latin typeface="Arial" pitchFamily="34" charset="0"/>
                <a:cs typeface="Arial" pitchFamily="34" charset="0"/>
              </a:rPr>
              <a:t>r</a:t>
            </a:r>
            <a:r>
              <a:rPr lang="de-DE" sz="1200" baseline="-25000" dirty="0" err="1">
                <a:latin typeface="Arial" pitchFamily="34" charset="0"/>
                <a:cs typeface="Arial" pitchFamily="34" charset="0"/>
              </a:rPr>
              <a:t>pen</a:t>
            </a:r>
            <a:r>
              <a:rPr lang="de-DE" sz="1200" dirty="0">
                <a:latin typeface="Arial" pitchFamily="34" charset="0"/>
                <a:cs typeface="Arial" pitchFamily="34" charset="0"/>
              </a:rPr>
              <a:t>&gt;0, </a:t>
            </a:r>
            <a:r>
              <a:rPr lang="de-DE" sz="1200" dirty="0" err="1">
                <a:latin typeface="Arial" pitchFamily="34" charset="0"/>
                <a:cs typeface="Arial" pitchFamily="34" charset="0"/>
              </a:rPr>
              <a:t>v</a:t>
            </a:r>
            <a:r>
              <a:rPr lang="de-DE" sz="1200" baseline="-25000" dirty="0" err="1">
                <a:latin typeface="Arial" pitchFamily="34" charset="0"/>
                <a:cs typeface="Arial" pitchFamily="34" charset="0"/>
              </a:rPr>
              <a:t>pen</a:t>
            </a:r>
            <a:r>
              <a:rPr lang="de-DE" sz="1200" dirty="0">
                <a:latin typeface="Arial" pitchFamily="34" charset="0"/>
                <a:cs typeface="Arial" pitchFamily="34" charset="0"/>
              </a:rPr>
              <a:t>&lt;0</a:t>
            </a:r>
            <a:endParaRPr lang="de-DE" sz="1200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729438" y="7392202"/>
            <a:ext cx="570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Arial" pitchFamily="34" charset="0"/>
                <a:cs typeface="Arial" pitchFamily="34" charset="0"/>
              </a:rPr>
              <a:t>k*</a:t>
            </a:r>
            <a:r>
              <a:rPr lang="de-DE" sz="1200" dirty="0" err="1">
                <a:latin typeface="Arial" pitchFamily="34" charset="0"/>
                <a:cs typeface="Arial" pitchFamily="34" charset="0"/>
              </a:rPr>
              <a:t>x</a:t>
            </a:r>
            <a:r>
              <a:rPr lang="de-DE" sz="1200" baseline="-25000" dirty="0" err="1">
                <a:latin typeface="Arial" pitchFamily="34" charset="0"/>
                <a:cs typeface="Arial" pitchFamily="34" charset="0"/>
              </a:rPr>
              <a:t>pen</a:t>
            </a:r>
            <a:endParaRPr lang="de-DE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708018" y="7639429"/>
            <a:ext cx="12073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>
                <a:latin typeface="Arial" pitchFamily="34" charset="0"/>
                <a:cs typeface="Arial" pitchFamily="34" charset="0"/>
              </a:rPr>
              <a:t>x</a:t>
            </a:r>
            <a:r>
              <a:rPr lang="de-DE" sz="1200" baseline="-25000" dirty="0" err="1">
                <a:latin typeface="Arial" pitchFamily="34" charset="0"/>
                <a:cs typeface="Arial" pitchFamily="34" charset="0"/>
              </a:rPr>
              <a:t>pen</a:t>
            </a:r>
            <a:r>
              <a:rPr lang="de-DE" sz="1200" dirty="0">
                <a:latin typeface="Arial" pitchFamily="34" charset="0"/>
                <a:cs typeface="Arial" pitchFamily="34" charset="0"/>
              </a:rPr>
              <a:t>&lt;=0</a:t>
            </a:r>
            <a:endParaRPr lang="de-DE" sz="1200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729439" y="7639429"/>
            <a:ext cx="5918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Arial" pitchFamily="34" charset="0"/>
                <a:cs typeface="Arial" pitchFamily="34" charset="0"/>
              </a:rPr>
              <a:t>F</a:t>
            </a:r>
            <a:r>
              <a:rPr lang="de-DE" sz="1200" baseline="-25000" dirty="0">
                <a:latin typeface="Arial" pitchFamily="34" charset="0"/>
                <a:cs typeface="Arial" pitchFamily="34" charset="0"/>
              </a:rPr>
              <a:t>r</a:t>
            </a:r>
            <a:r>
              <a:rPr lang="de-DE" sz="1200" dirty="0">
                <a:latin typeface="Arial" pitchFamily="34" charset="0"/>
                <a:cs typeface="Arial" pitchFamily="34" charset="0"/>
              </a:rPr>
              <a:t> = 0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3550880" y="2842113"/>
            <a:ext cx="5478231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200" dirty="0">
                <a:latin typeface="Arial" pitchFamily="34" charset="0"/>
                <a:cs typeface="Arial" pitchFamily="34" charset="0"/>
              </a:rPr>
              <a:t>F</a:t>
            </a:r>
            <a:r>
              <a:rPr lang="de-DE" sz="1200" baseline="-25000" dirty="0">
                <a:latin typeface="Arial" pitchFamily="34" charset="0"/>
                <a:cs typeface="Arial" pitchFamily="34" charset="0"/>
              </a:rPr>
              <a:t>f</a:t>
            </a:r>
            <a:r>
              <a:rPr lang="de-DE" sz="1200" dirty="0">
                <a:latin typeface="Arial" pitchFamily="34" charset="0"/>
                <a:cs typeface="Arial" pitchFamily="34" charset="0"/>
              </a:rPr>
              <a:t>  = F</a:t>
            </a:r>
            <a:r>
              <a:rPr lang="de-DE" sz="1200" baseline="-25000" dirty="0">
                <a:latin typeface="Arial" pitchFamily="34" charset="0"/>
                <a:cs typeface="Arial" pitchFamily="34" charset="0"/>
              </a:rPr>
              <a:t>N</a:t>
            </a:r>
            <a:r>
              <a:rPr lang="de-DE" sz="1200" dirty="0">
                <a:latin typeface="Arial" pitchFamily="34" charset="0"/>
                <a:cs typeface="Arial" pitchFamily="34" charset="0"/>
              </a:rPr>
              <a:t>*</a:t>
            </a:r>
            <a:r>
              <a:rPr lang="el-GR" sz="1200" dirty="0">
                <a:latin typeface="Arial" pitchFamily="34" charset="0"/>
                <a:cs typeface="Arial" pitchFamily="34" charset="0"/>
              </a:rPr>
              <a:t>μ</a:t>
            </a:r>
            <a:r>
              <a:rPr lang="de-DE" sz="1200" dirty="0">
                <a:latin typeface="Arial" pitchFamily="34" charset="0"/>
                <a:cs typeface="Arial" pitchFamily="34" charset="0"/>
              </a:rPr>
              <a:t>; </a:t>
            </a:r>
            <a:r>
              <a:rPr lang="el-GR" sz="1200" dirty="0">
                <a:latin typeface="Arial" pitchFamily="34" charset="0"/>
                <a:cs typeface="Arial" pitchFamily="34" charset="0"/>
              </a:rPr>
              <a:t>μ</a:t>
            </a:r>
            <a:r>
              <a:rPr lang="de-DE" sz="1200" dirty="0">
                <a:latin typeface="Arial" pitchFamily="34" charset="0"/>
                <a:cs typeface="Arial" pitchFamily="34" charset="0"/>
              </a:rPr>
              <a:t>=</a:t>
            </a:r>
            <a:r>
              <a:rPr lang="de-DE" sz="1200" i="1" dirty="0">
                <a:latin typeface="Arial" pitchFamily="34" charset="0"/>
                <a:cs typeface="Arial" pitchFamily="34" charset="0"/>
              </a:rPr>
              <a:t>f</a:t>
            </a:r>
            <a:r>
              <a:rPr lang="de-DE" sz="1200" dirty="0">
                <a:latin typeface="Arial" pitchFamily="34" charset="0"/>
                <a:cs typeface="Arial" pitchFamily="34" charset="0"/>
              </a:rPr>
              <a:t>(</a:t>
            </a:r>
            <a:r>
              <a:rPr lang="de-DE" sz="1200" dirty="0" err="1">
                <a:latin typeface="Arial" pitchFamily="34" charset="0"/>
                <a:cs typeface="Arial" pitchFamily="34" charset="0"/>
              </a:rPr>
              <a:t>v</a:t>
            </a:r>
            <a:r>
              <a:rPr lang="de-DE" sz="1200" baseline="-25000" dirty="0" err="1">
                <a:latin typeface="Arial" pitchFamily="34" charset="0"/>
                <a:cs typeface="Arial" pitchFamily="34" charset="0"/>
              </a:rPr>
              <a:t>poc</a:t>
            </a:r>
            <a:r>
              <a:rPr lang="de-DE" sz="1200" dirty="0">
                <a:latin typeface="Arial" pitchFamily="34" charset="0"/>
                <a:cs typeface="Arial" pitchFamily="34" charset="0"/>
              </a:rPr>
              <a:t>) </a:t>
            </a:r>
          </a:p>
          <a:p>
            <a:r>
              <a:rPr lang="de-DE" sz="1200" dirty="0">
                <a:latin typeface="Arial" pitchFamily="34" charset="0"/>
                <a:cs typeface="Arial" pitchFamily="34" charset="0"/>
              </a:rPr>
              <a:t>Friction </a:t>
            </a:r>
            <a:r>
              <a:rPr lang="de-DE" sz="1200" dirty="0" err="1">
                <a:latin typeface="Arial" pitchFamily="34" charset="0"/>
                <a:cs typeface="Arial" pitchFamily="34" charset="0"/>
              </a:rPr>
              <a:t>force</a:t>
            </a:r>
            <a:r>
              <a:rPr lang="de-DE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1200" dirty="0" err="1">
                <a:latin typeface="Arial" pitchFamily="34" charset="0"/>
                <a:cs typeface="Arial" pitchFamily="34" charset="0"/>
              </a:rPr>
              <a:t>is</a:t>
            </a:r>
            <a:r>
              <a:rPr lang="de-DE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1200" dirty="0" err="1">
                <a:latin typeface="Arial" pitchFamily="34" charset="0"/>
                <a:cs typeface="Arial" pitchFamily="34" charset="0"/>
              </a:rPr>
              <a:t>coefficient</a:t>
            </a:r>
            <a:r>
              <a:rPr lang="de-DE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1200" dirty="0" err="1">
                <a:latin typeface="Arial" pitchFamily="34" charset="0"/>
                <a:cs typeface="Arial" pitchFamily="34" charset="0"/>
              </a:rPr>
              <a:t>of</a:t>
            </a:r>
            <a:r>
              <a:rPr lang="de-DE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1200" dirty="0" err="1">
                <a:latin typeface="Arial" pitchFamily="34" charset="0"/>
                <a:cs typeface="Arial" pitchFamily="34" charset="0"/>
              </a:rPr>
              <a:t>friction</a:t>
            </a:r>
            <a:r>
              <a:rPr lang="de-DE" sz="1200" dirty="0">
                <a:latin typeface="Arial" pitchFamily="34" charset="0"/>
                <a:cs typeface="Arial" pitchFamily="34" charset="0"/>
              </a:rPr>
              <a:t>*Normal Force, </a:t>
            </a:r>
            <a:r>
              <a:rPr lang="de-DE" sz="1200" dirty="0" err="1">
                <a:latin typeface="Arial" pitchFamily="34" charset="0"/>
                <a:cs typeface="Arial" pitchFamily="34" charset="0"/>
              </a:rPr>
              <a:t>where</a:t>
            </a:r>
            <a:r>
              <a:rPr lang="de-DE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1200" dirty="0" err="1">
                <a:latin typeface="Arial" pitchFamily="34" charset="0"/>
                <a:cs typeface="Arial" pitchFamily="34" charset="0"/>
              </a:rPr>
              <a:t>the</a:t>
            </a:r>
            <a:br>
              <a:rPr lang="de-DE" sz="1200" dirty="0">
                <a:latin typeface="Arial" pitchFamily="34" charset="0"/>
                <a:cs typeface="Arial" pitchFamily="34" charset="0"/>
              </a:rPr>
            </a:br>
            <a:r>
              <a:rPr lang="de-DE" sz="1200" dirty="0" err="1">
                <a:latin typeface="Arial" pitchFamily="34" charset="0"/>
                <a:cs typeface="Arial" pitchFamily="34" charset="0"/>
              </a:rPr>
              <a:t>coefficient</a:t>
            </a:r>
            <a:r>
              <a:rPr lang="de-DE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1200" dirty="0" err="1">
                <a:latin typeface="Arial" pitchFamily="34" charset="0"/>
                <a:cs typeface="Arial" pitchFamily="34" charset="0"/>
              </a:rPr>
              <a:t>of</a:t>
            </a:r>
            <a:r>
              <a:rPr lang="de-DE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1200" dirty="0" err="1">
                <a:latin typeface="Arial" pitchFamily="34" charset="0"/>
                <a:cs typeface="Arial" pitchFamily="34" charset="0"/>
              </a:rPr>
              <a:t>friction</a:t>
            </a:r>
            <a:r>
              <a:rPr lang="de-DE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1200" dirty="0" err="1">
                <a:latin typeface="Arial" pitchFamily="34" charset="0"/>
                <a:cs typeface="Arial" pitchFamily="34" charset="0"/>
              </a:rPr>
              <a:t>is</a:t>
            </a:r>
            <a:r>
              <a:rPr lang="de-DE" sz="1200" dirty="0">
                <a:latin typeface="Arial" pitchFamily="34" charset="0"/>
                <a:cs typeface="Arial" pitchFamily="34" charset="0"/>
              </a:rPr>
              <a:t> a </a:t>
            </a:r>
            <a:r>
              <a:rPr lang="de-DE" sz="1200" dirty="0" err="1">
                <a:latin typeface="Arial" pitchFamily="34" charset="0"/>
                <a:cs typeface="Arial" pitchFamily="34" charset="0"/>
              </a:rPr>
              <a:t>function</a:t>
            </a:r>
            <a:r>
              <a:rPr lang="de-DE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1200" dirty="0" err="1">
                <a:latin typeface="Arial" pitchFamily="34" charset="0"/>
                <a:cs typeface="Arial" pitchFamily="34" charset="0"/>
              </a:rPr>
              <a:t>of</a:t>
            </a:r>
            <a:r>
              <a:rPr lang="de-DE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1200" dirty="0" err="1">
                <a:latin typeface="Arial" pitchFamily="34" charset="0"/>
                <a:cs typeface="Arial" pitchFamily="34" charset="0"/>
              </a:rPr>
              <a:t>the</a:t>
            </a:r>
            <a:r>
              <a:rPr lang="de-DE" sz="1200" dirty="0">
                <a:latin typeface="Arial" pitchFamily="34" charset="0"/>
                <a:cs typeface="Arial" pitchFamily="34" charset="0"/>
              </a:rPr>
              <a:t> relative </a:t>
            </a:r>
            <a:r>
              <a:rPr lang="de-DE" sz="1200" dirty="0" err="1">
                <a:latin typeface="Arial" pitchFamily="34" charset="0"/>
                <a:cs typeface="Arial" pitchFamily="34" charset="0"/>
              </a:rPr>
              <a:t>velocity</a:t>
            </a:r>
            <a:r>
              <a:rPr lang="de-DE" sz="1200" dirty="0">
                <a:latin typeface="Arial" pitchFamily="34" charset="0"/>
                <a:cs typeface="Arial" pitchFamily="34" charset="0"/>
              </a:rPr>
              <a:t> at </a:t>
            </a:r>
            <a:r>
              <a:rPr lang="de-DE" sz="1200" dirty="0" err="1">
                <a:latin typeface="Arial" pitchFamily="34" charset="0"/>
                <a:cs typeface="Arial" pitchFamily="34" charset="0"/>
              </a:rPr>
              <a:t>the</a:t>
            </a:r>
            <a:r>
              <a:rPr lang="de-DE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1200" dirty="0" err="1">
                <a:latin typeface="Arial" pitchFamily="34" charset="0"/>
                <a:cs typeface="Arial" pitchFamily="34" charset="0"/>
              </a:rPr>
              <a:t>point</a:t>
            </a:r>
            <a:r>
              <a:rPr lang="de-DE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1200" dirty="0" err="1">
                <a:latin typeface="Arial" pitchFamily="34" charset="0"/>
                <a:cs typeface="Arial" pitchFamily="34" charset="0"/>
              </a:rPr>
              <a:t>of</a:t>
            </a:r>
            <a:r>
              <a:rPr lang="de-DE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1200" dirty="0" err="1">
                <a:latin typeface="Arial" pitchFamily="34" charset="0"/>
                <a:cs typeface="Arial" pitchFamily="34" charset="0"/>
              </a:rPr>
              <a:t>contact</a:t>
            </a:r>
            <a:r>
              <a:rPr lang="de-DE" sz="1200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20" name="Left Brace 19"/>
          <p:cNvSpPr/>
          <p:nvPr/>
        </p:nvSpPr>
        <p:spPr>
          <a:xfrm>
            <a:off x="3898432" y="3988500"/>
            <a:ext cx="155448" cy="933184"/>
          </a:xfrm>
          <a:prstGeom prst="leftBrace">
            <a:avLst>
              <a:gd name="adj1" fmla="val 53267"/>
              <a:gd name="adj2" fmla="val 50000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TextBox 62"/>
          <p:cNvSpPr txBox="1"/>
          <p:nvPr/>
        </p:nvSpPr>
        <p:spPr>
          <a:xfrm>
            <a:off x="3480384" y="4317393"/>
            <a:ext cx="4680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200" dirty="0">
                <a:latin typeface="Arial" pitchFamily="34" charset="0"/>
                <a:cs typeface="Arial" pitchFamily="34" charset="0"/>
              </a:rPr>
              <a:t>μ</a:t>
            </a:r>
            <a:r>
              <a:rPr lang="de-DE" sz="1200" dirty="0">
                <a:latin typeface="Arial" pitchFamily="34" charset="0"/>
                <a:cs typeface="Arial" pitchFamily="34" charset="0"/>
              </a:rPr>
              <a:t> =</a:t>
            </a:r>
            <a:endParaRPr lang="de-DE" sz="1200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Left Brace 64"/>
          <p:cNvSpPr/>
          <p:nvPr/>
        </p:nvSpPr>
        <p:spPr>
          <a:xfrm>
            <a:off x="6621172" y="7182229"/>
            <a:ext cx="155448" cy="734199"/>
          </a:xfrm>
          <a:prstGeom prst="leftBrace">
            <a:avLst>
              <a:gd name="adj1" fmla="val 53267"/>
              <a:gd name="adj2" fmla="val 50000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TextBox 66"/>
          <p:cNvSpPr txBox="1"/>
          <p:nvPr/>
        </p:nvSpPr>
        <p:spPr>
          <a:xfrm>
            <a:off x="6203124" y="7392202"/>
            <a:ext cx="4680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latin typeface="Arial" pitchFamily="34" charset="0"/>
                <a:cs typeface="Arial" pitchFamily="34" charset="0"/>
              </a:rPr>
              <a:t>F</a:t>
            </a:r>
            <a:r>
              <a:rPr lang="de-DE" sz="1200" baseline="-25000" dirty="0">
                <a:latin typeface="Arial" pitchFamily="34" charset="0"/>
                <a:cs typeface="Arial" pitchFamily="34" charset="0"/>
              </a:rPr>
              <a:t>r</a:t>
            </a:r>
            <a:r>
              <a:rPr lang="de-DE" sz="1200" dirty="0">
                <a:latin typeface="Arial" pitchFamily="34" charset="0"/>
                <a:cs typeface="Arial" pitchFamily="34" charset="0"/>
              </a:rPr>
              <a:t> =</a:t>
            </a:r>
            <a:endParaRPr lang="de-DE" sz="1200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820437" y="6889094"/>
            <a:ext cx="15824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u="sng" dirty="0">
                <a:latin typeface="Arial" pitchFamily="34" charset="0"/>
                <a:cs typeface="Arial" pitchFamily="34" charset="0"/>
              </a:rPr>
              <a:t>Circle </a:t>
            </a:r>
            <a:r>
              <a:rPr lang="de-DE" sz="1200" u="sng" dirty="0" err="1">
                <a:latin typeface="Arial" pitchFamily="34" charset="0"/>
                <a:cs typeface="Arial" pitchFamily="34" charset="0"/>
              </a:rPr>
              <a:t>to</a:t>
            </a:r>
            <a:r>
              <a:rPr lang="de-DE" sz="1200" u="sng" dirty="0">
                <a:latin typeface="Arial" pitchFamily="34" charset="0"/>
                <a:cs typeface="Arial" pitchFamily="34" charset="0"/>
              </a:rPr>
              <a:t> Circle, Ring</a:t>
            </a:r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3550880" y="2818310"/>
            <a:ext cx="5135921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151080" y="2679811"/>
            <a:ext cx="193552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200" b="1" u="sng" dirty="0">
                <a:latin typeface="Arial" pitchFamily="34" charset="0"/>
                <a:cs typeface="Arial" pitchFamily="34" charset="0"/>
              </a:rPr>
              <a:t>Stick-Slip </a:t>
            </a:r>
            <a:r>
              <a:rPr lang="de-DE" sz="1200" b="1" u="sng" dirty="0" err="1">
                <a:latin typeface="Arial" pitchFamily="34" charset="0"/>
                <a:cs typeface="Arial" pitchFamily="34" charset="0"/>
              </a:rPr>
              <a:t>Continuous</a:t>
            </a:r>
            <a:endParaRPr lang="de-DE" sz="1200" b="1" u="sng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1" name="Straight Connector 80"/>
          <p:cNvCxnSpPr/>
          <p:nvPr/>
        </p:nvCxnSpPr>
        <p:spPr>
          <a:xfrm flipH="1">
            <a:off x="3550880" y="5937640"/>
            <a:ext cx="5135921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5834145" y="5799141"/>
            <a:ext cx="569388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de-DE" sz="1200" b="1" u="sng" dirty="0">
                <a:latin typeface="Arial" pitchFamily="34" charset="0"/>
                <a:cs typeface="Arial" pitchFamily="34" charset="0"/>
              </a:rPr>
              <a:t>None</a:t>
            </a:r>
          </a:p>
        </p:txBody>
      </p:sp>
      <p:cxnSp>
        <p:nvCxnSpPr>
          <p:cNvPr id="36" name="Straight Connector 35"/>
          <p:cNvCxnSpPr/>
          <p:nvPr/>
        </p:nvCxnSpPr>
        <p:spPr>
          <a:xfrm>
            <a:off x="6156615" y="7131733"/>
            <a:ext cx="0" cy="87618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10078543" y="617108"/>
            <a:ext cx="1407753" cy="307777"/>
          </a:xfrm>
          <a:prstGeom prst="rect">
            <a:avLst/>
          </a:prstGeom>
          <a:solidFill>
            <a:schemeClr val="bg1"/>
          </a:solidFill>
          <a:ln>
            <a:solidFill>
              <a:srgbClr val="DDDDD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>
                <a:latin typeface="Arial" pitchFamily="34" charset="0"/>
                <a:cs typeface="Arial" pitchFamily="34" charset="0"/>
              </a:rPr>
              <a:t>Friction Force</a:t>
            </a:r>
          </a:p>
        </p:txBody>
      </p:sp>
      <p:sp>
        <p:nvSpPr>
          <p:cNvPr id="90" name="Down Arrow 89"/>
          <p:cNvSpPr/>
          <p:nvPr/>
        </p:nvSpPr>
        <p:spPr>
          <a:xfrm>
            <a:off x="4509078" y="1789200"/>
            <a:ext cx="161308" cy="409304"/>
          </a:xfrm>
          <a:prstGeom prst="downArrow">
            <a:avLst>
              <a:gd name="adj1" fmla="val 50000"/>
              <a:gd name="adj2" fmla="val 80098"/>
            </a:avLst>
          </a:prstGeom>
          <a:solidFill>
            <a:srgbClr val="C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9" name="Down Arrow 88"/>
          <p:cNvSpPr/>
          <p:nvPr/>
        </p:nvSpPr>
        <p:spPr>
          <a:xfrm rot="5400000">
            <a:off x="4317758" y="1591451"/>
            <a:ext cx="161308" cy="409304"/>
          </a:xfrm>
          <a:prstGeom prst="downArrow">
            <a:avLst>
              <a:gd name="adj1" fmla="val 50000"/>
              <a:gd name="adj2" fmla="val 80098"/>
            </a:avLst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Circular Arrow 36"/>
          <p:cNvSpPr/>
          <p:nvPr/>
        </p:nvSpPr>
        <p:spPr>
          <a:xfrm rot="4500000">
            <a:off x="4103911" y="778585"/>
            <a:ext cx="948426" cy="948424"/>
          </a:xfrm>
          <a:prstGeom prst="circularArrow">
            <a:avLst>
              <a:gd name="adj1" fmla="val 4593"/>
              <a:gd name="adj2" fmla="val 1142319"/>
              <a:gd name="adj3" fmla="val 19757340"/>
              <a:gd name="adj4" fmla="val 15812868"/>
              <a:gd name="adj5" fmla="val 6300"/>
            </a:avLst>
          </a:prstGeom>
          <a:solidFill>
            <a:srgbClr val="5F5F5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6" name="Down Arrow 115"/>
          <p:cNvSpPr/>
          <p:nvPr/>
        </p:nvSpPr>
        <p:spPr>
          <a:xfrm rot="16200000">
            <a:off x="6695966" y="1428524"/>
            <a:ext cx="161308" cy="409304"/>
          </a:xfrm>
          <a:prstGeom prst="downArrow">
            <a:avLst>
              <a:gd name="adj1" fmla="val 50000"/>
              <a:gd name="adj2" fmla="val 80098"/>
            </a:avLst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7" name="Down Arrow 116"/>
          <p:cNvSpPr/>
          <p:nvPr/>
        </p:nvSpPr>
        <p:spPr>
          <a:xfrm rot="16200000">
            <a:off x="6695966" y="1125777"/>
            <a:ext cx="161308" cy="409304"/>
          </a:xfrm>
          <a:prstGeom prst="downArrow">
            <a:avLst>
              <a:gd name="adj1" fmla="val 50000"/>
              <a:gd name="adj2" fmla="val 80098"/>
            </a:avLst>
          </a:prstGeom>
          <a:solidFill>
            <a:srgbClr val="C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8" name="Circular Arrow 117"/>
          <p:cNvSpPr/>
          <p:nvPr/>
        </p:nvSpPr>
        <p:spPr>
          <a:xfrm rot="2700000">
            <a:off x="6521241" y="1781593"/>
            <a:ext cx="469020" cy="469016"/>
          </a:xfrm>
          <a:prstGeom prst="circularArrow">
            <a:avLst>
              <a:gd name="adj1" fmla="val 8276"/>
              <a:gd name="adj2" fmla="val 1265133"/>
              <a:gd name="adj3" fmla="val 17409933"/>
              <a:gd name="adj4" fmla="val 9185260"/>
              <a:gd name="adj5" fmla="val 8580"/>
            </a:avLst>
          </a:prstGeom>
          <a:solidFill>
            <a:srgbClr val="5F5F5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9" name="Down Arrow 118"/>
          <p:cNvSpPr/>
          <p:nvPr/>
        </p:nvSpPr>
        <p:spPr>
          <a:xfrm rot="18900000">
            <a:off x="4649096" y="1255198"/>
            <a:ext cx="93430" cy="264379"/>
          </a:xfrm>
          <a:prstGeom prst="downArrow">
            <a:avLst>
              <a:gd name="adj1" fmla="val 50000"/>
              <a:gd name="adj2" fmla="val 135150"/>
            </a:avLst>
          </a:prstGeom>
          <a:solidFill>
            <a:srgbClr val="5F5F5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0" name="Down Arrow 119"/>
          <p:cNvSpPr/>
          <p:nvPr/>
        </p:nvSpPr>
        <p:spPr>
          <a:xfrm rot="15300000">
            <a:off x="5143523" y="2025669"/>
            <a:ext cx="93430" cy="264379"/>
          </a:xfrm>
          <a:prstGeom prst="downArrow">
            <a:avLst>
              <a:gd name="adj1" fmla="val 50000"/>
              <a:gd name="adj2" fmla="val 135150"/>
            </a:avLst>
          </a:prstGeom>
          <a:solidFill>
            <a:srgbClr val="5F5F5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1" name="Down Arrow 120"/>
          <p:cNvSpPr/>
          <p:nvPr/>
        </p:nvSpPr>
        <p:spPr>
          <a:xfrm rot="16200000">
            <a:off x="6722502" y="1985924"/>
            <a:ext cx="108236" cy="407662"/>
          </a:xfrm>
          <a:prstGeom prst="downArrow">
            <a:avLst>
              <a:gd name="adj1" fmla="val 50000"/>
              <a:gd name="adj2" fmla="val 135150"/>
            </a:avLst>
          </a:prstGeom>
          <a:solidFill>
            <a:srgbClr val="5F5F5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6999311" y="1482292"/>
            <a:ext cx="1407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Arial" pitchFamily="34" charset="0"/>
                <a:cs typeface="Arial" pitchFamily="34" charset="0"/>
              </a:rPr>
              <a:t>Friction Force (F</a:t>
            </a:r>
            <a:r>
              <a:rPr lang="de-DE" sz="1200" baseline="-25000" dirty="0">
                <a:latin typeface="Arial" pitchFamily="34" charset="0"/>
                <a:cs typeface="Arial" pitchFamily="34" charset="0"/>
              </a:rPr>
              <a:t>f</a:t>
            </a:r>
            <a:r>
              <a:rPr lang="de-DE" sz="1200" dirty="0">
                <a:latin typeface="Arial" pitchFamily="34" charset="0"/>
                <a:cs typeface="Arial" pitchFamily="34" charset="0"/>
              </a:rPr>
              <a:t>)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6999311" y="1191648"/>
            <a:ext cx="14654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Arial" pitchFamily="34" charset="0"/>
                <a:cs typeface="Arial" pitchFamily="34" charset="0"/>
              </a:rPr>
              <a:t>Normal Force (F</a:t>
            </a:r>
            <a:r>
              <a:rPr lang="de-DE" sz="1200" baseline="-25000" dirty="0">
                <a:latin typeface="Arial" pitchFamily="34" charset="0"/>
                <a:cs typeface="Arial" pitchFamily="34" charset="0"/>
              </a:rPr>
              <a:t>N</a:t>
            </a:r>
            <a:r>
              <a:rPr lang="de-DE" sz="1200" dirty="0">
                <a:latin typeface="Arial" pitchFamily="34" charset="0"/>
                <a:cs typeface="Arial" pitchFamily="34" charset="0"/>
              </a:rPr>
              <a:t>)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6999311" y="1762103"/>
            <a:ext cx="12838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Arial" pitchFamily="34" charset="0"/>
                <a:cs typeface="Arial" pitchFamily="34" charset="0"/>
              </a:rPr>
              <a:t>Angular </a:t>
            </a:r>
            <a:r>
              <a:rPr lang="de-DE" sz="1200" dirty="0" err="1">
                <a:latin typeface="Arial" pitchFamily="34" charset="0"/>
                <a:cs typeface="Arial" pitchFamily="34" charset="0"/>
              </a:rPr>
              <a:t>Velocity</a:t>
            </a:r>
            <a:endParaRPr lang="de-DE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6999312" y="2055810"/>
            <a:ext cx="16276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>
                <a:latin typeface="Arial" pitchFamily="34" charset="0"/>
                <a:cs typeface="Arial" pitchFamily="34" charset="0"/>
              </a:rPr>
              <a:t>Translational</a:t>
            </a:r>
            <a:r>
              <a:rPr lang="de-DE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1200" dirty="0" err="1">
                <a:latin typeface="Arial" pitchFamily="34" charset="0"/>
                <a:cs typeface="Arial" pitchFamily="34" charset="0"/>
              </a:rPr>
              <a:t>Velocity</a:t>
            </a:r>
            <a:endParaRPr lang="de-DE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4541659" y="1745063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6" name="Oval 125"/>
          <p:cNvSpPr/>
          <p:nvPr/>
        </p:nvSpPr>
        <p:spPr>
          <a:xfrm>
            <a:off x="6701751" y="2430969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6999311" y="2334648"/>
            <a:ext cx="1277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Arial" pitchFamily="34" charset="0"/>
                <a:cs typeface="Arial" pitchFamily="34" charset="0"/>
              </a:rPr>
              <a:t>Point </a:t>
            </a:r>
            <a:r>
              <a:rPr lang="de-DE" sz="1200" dirty="0" err="1">
                <a:latin typeface="Arial" pitchFamily="34" charset="0"/>
                <a:cs typeface="Arial" pitchFamily="34" charset="0"/>
              </a:rPr>
              <a:t>of</a:t>
            </a:r>
            <a:r>
              <a:rPr lang="de-DE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1200" dirty="0" err="1">
                <a:latin typeface="Arial" pitchFamily="34" charset="0"/>
                <a:cs typeface="Arial" pitchFamily="34" charset="0"/>
              </a:rPr>
              <a:t>Contact</a:t>
            </a:r>
            <a:endParaRPr lang="de-DE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717405" y="2344226"/>
            <a:ext cx="26661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>
                <a:latin typeface="Arial" pitchFamily="34" charset="0"/>
                <a:cs typeface="Arial" pitchFamily="34" charset="0"/>
              </a:rPr>
              <a:t>Similar</a:t>
            </a:r>
            <a:r>
              <a:rPr lang="de-DE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1200" dirty="0" err="1">
                <a:latin typeface="Arial" pitchFamily="34" charset="0"/>
                <a:cs typeface="Arial" pitchFamily="34" charset="0"/>
              </a:rPr>
              <a:t>for</a:t>
            </a:r>
            <a:r>
              <a:rPr lang="de-DE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1200" dirty="0" err="1">
                <a:latin typeface="Arial" pitchFamily="34" charset="0"/>
                <a:cs typeface="Arial" pitchFamily="34" charset="0"/>
              </a:rPr>
              <a:t>other</a:t>
            </a:r>
            <a:r>
              <a:rPr lang="de-DE" sz="1200" dirty="0">
                <a:latin typeface="Arial" pitchFamily="34" charset="0"/>
                <a:cs typeface="Arial" pitchFamily="34" charset="0"/>
              </a:rPr>
              <a:t> Base-Follower </a:t>
            </a:r>
            <a:r>
              <a:rPr lang="de-DE" sz="1200" dirty="0" err="1">
                <a:latin typeface="Arial" pitchFamily="34" charset="0"/>
                <a:cs typeface="Arial" pitchFamily="34" charset="0"/>
              </a:rPr>
              <a:t>pairs</a:t>
            </a:r>
            <a:endParaRPr lang="de-DE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3980272" y="3634002"/>
            <a:ext cx="1807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u="sng" dirty="0" err="1">
                <a:latin typeface="Arial" pitchFamily="34" charset="0"/>
                <a:cs typeface="Arial" pitchFamily="34" charset="0"/>
              </a:rPr>
              <a:t>Coefficient</a:t>
            </a:r>
            <a:r>
              <a:rPr lang="de-DE" sz="1200" u="sng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1200" u="sng" dirty="0" err="1">
                <a:latin typeface="Arial" pitchFamily="34" charset="0"/>
                <a:cs typeface="Arial" pitchFamily="34" charset="0"/>
              </a:rPr>
              <a:t>of</a:t>
            </a:r>
            <a:r>
              <a:rPr lang="de-DE" sz="1200" u="sng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1200" u="sng" dirty="0" err="1">
                <a:latin typeface="Arial" pitchFamily="34" charset="0"/>
                <a:cs typeface="Arial" pitchFamily="34" charset="0"/>
              </a:rPr>
              <a:t>friction</a:t>
            </a:r>
            <a:r>
              <a:rPr lang="de-DE" sz="1200" u="sng" dirty="0">
                <a:latin typeface="Arial" pitchFamily="34" charset="0"/>
                <a:cs typeface="Arial" pitchFamily="34" charset="0"/>
              </a:rPr>
              <a:t> (</a:t>
            </a:r>
            <a:r>
              <a:rPr lang="el-GR" sz="1200" u="sng" dirty="0">
                <a:latin typeface="Arial" pitchFamily="34" charset="0"/>
                <a:cs typeface="Arial" pitchFamily="34" charset="0"/>
              </a:rPr>
              <a:t>μ</a:t>
            </a:r>
            <a:r>
              <a:rPr lang="de-DE" sz="1200" u="sng" dirty="0">
                <a:latin typeface="Arial" pitchFamily="34" charset="0"/>
                <a:cs typeface="Arial" pitchFamily="34" charset="0"/>
              </a:rPr>
              <a:t>)</a:t>
            </a:r>
          </a:p>
        </p:txBody>
      </p:sp>
      <p:grpSp>
        <p:nvGrpSpPr>
          <p:cNvPr id="144" name="Group 143"/>
          <p:cNvGrpSpPr/>
          <p:nvPr/>
        </p:nvGrpSpPr>
        <p:grpSpPr>
          <a:xfrm>
            <a:off x="6786434" y="3514216"/>
            <a:ext cx="2230437" cy="2246474"/>
            <a:chOff x="5562600" y="3514216"/>
            <a:chExt cx="2230437" cy="2246474"/>
          </a:xfrm>
        </p:grpSpPr>
        <p:sp>
          <p:nvSpPr>
            <p:cNvPr id="91" name="Text Box 22"/>
            <p:cNvSpPr txBox="1">
              <a:spLocks noChangeArrowheads="1"/>
            </p:cNvSpPr>
            <p:nvPr/>
          </p:nvSpPr>
          <p:spPr bwMode="auto">
            <a:xfrm>
              <a:off x="5586984" y="5114417"/>
              <a:ext cx="2133918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l-GR" sz="1100" dirty="0">
                  <a:solidFill>
                    <a:srgbClr val="3333FF"/>
                  </a:solidFill>
                  <a:cs typeface="Arial" charset="0"/>
                </a:rPr>
                <a:t>μ</a:t>
              </a:r>
              <a:r>
                <a:rPr lang="de-DE" sz="1100" baseline="-10000" dirty="0">
                  <a:solidFill>
                    <a:srgbClr val="3333FF"/>
                  </a:solidFill>
                </a:rPr>
                <a:t>s    </a:t>
              </a:r>
              <a:r>
                <a:rPr lang="de-DE" sz="1100" dirty="0">
                  <a:solidFill>
                    <a:srgbClr val="3333FF"/>
                  </a:solidFill>
                </a:rPr>
                <a:t>= </a:t>
              </a:r>
              <a:r>
                <a:rPr lang="de-DE" sz="1100" dirty="0" err="1">
                  <a:solidFill>
                    <a:srgbClr val="3333FF"/>
                  </a:solidFill>
                </a:rPr>
                <a:t>Static</a:t>
              </a:r>
              <a:r>
                <a:rPr lang="de-DE" sz="1100" dirty="0">
                  <a:solidFill>
                    <a:srgbClr val="3333FF"/>
                  </a:solidFill>
                </a:rPr>
                <a:t> </a:t>
              </a:r>
              <a:r>
                <a:rPr lang="de-DE" sz="1100" dirty="0" err="1">
                  <a:solidFill>
                    <a:srgbClr val="3333FF"/>
                  </a:solidFill>
                </a:rPr>
                <a:t>Friction</a:t>
              </a:r>
              <a:r>
                <a:rPr lang="de-DE" sz="1100" dirty="0">
                  <a:solidFill>
                    <a:srgbClr val="3333FF"/>
                  </a:solidFill>
                </a:rPr>
                <a:t> </a:t>
              </a:r>
              <a:r>
                <a:rPr lang="de-DE" sz="1100" dirty="0" err="1">
                  <a:solidFill>
                    <a:srgbClr val="3333FF"/>
                  </a:solidFill>
                </a:rPr>
                <a:t>Coefficient</a:t>
              </a:r>
              <a:r>
                <a:rPr lang="de-DE" sz="1100" dirty="0"/>
                <a:t> </a:t>
              </a:r>
            </a:p>
          </p:txBody>
        </p:sp>
        <p:sp>
          <p:nvSpPr>
            <p:cNvPr id="92" name="Text Box 23"/>
            <p:cNvSpPr txBox="1">
              <a:spLocks noChangeArrowheads="1"/>
            </p:cNvSpPr>
            <p:nvPr/>
          </p:nvSpPr>
          <p:spPr bwMode="auto">
            <a:xfrm>
              <a:off x="5586984" y="5304363"/>
              <a:ext cx="2206053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l-GR" sz="1100" dirty="0">
                  <a:solidFill>
                    <a:srgbClr val="008000"/>
                  </a:solidFill>
                  <a:cs typeface="Arial" charset="0"/>
                </a:rPr>
                <a:t>μ</a:t>
              </a:r>
              <a:r>
                <a:rPr lang="de-DE" sz="1100" baseline="-10000" dirty="0">
                  <a:solidFill>
                    <a:srgbClr val="008000"/>
                  </a:solidFill>
                </a:rPr>
                <a:t>k </a:t>
              </a:r>
              <a:r>
                <a:rPr lang="de-DE" sz="1100" dirty="0">
                  <a:solidFill>
                    <a:srgbClr val="3333FF"/>
                  </a:solidFill>
                </a:rPr>
                <a:t>  </a:t>
              </a:r>
              <a:r>
                <a:rPr lang="de-DE" sz="1100" dirty="0">
                  <a:solidFill>
                    <a:srgbClr val="008000"/>
                  </a:solidFill>
                </a:rPr>
                <a:t>=</a:t>
              </a:r>
              <a:r>
                <a:rPr lang="de-DE" sz="1100" dirty="0">
                  <a:solidFill>
                    <a:srgbClr val="3333FF"/>
                  </a:solidFill>
                </a:rPr>
                <a:t> </a:t>
              </a:r>
              <a:r>
                <a:rPr lang="de-DE" sz="1100" dirty="0" err="1">
                  <a:solidFill>
                    <a:srgbClr val="008000"/>
                  </a:solidFill>
                  <a:cs typeface="Arial" charset="0"/>
                </a:rPr>
                <a:t>Kinetic</a:t>
              </a:r>
              <a:r>
                <a:rPr lang="de-DE" sz="1100" dirty="0">
                  <a:solidFill>
                    <a:srgbClr val="3333FF"/>
                  </a:solidFill>
                </a:rPr>
                <a:t> </a:t>
              </a:r>
              <a:r>
                <a:rPr lang="de-DE" sz="1100" dirty="0" err="1">
                  <a:solidFill>
                    <a:srgbClr val="008000"/>
                  </a:solidFill>
                  <a:cs typeface="Arial" charset="0"/>
                </a:rPr>
                <a:t>Friction</a:t>
              </a:r>
              <a:r>
                <a:rPr lang="de-DE" sz="1100" dirty="0">
                  <a:solidFill>
                    <a:srgbClr val="3333FF"/>
                  </a:solidFill>
                </a:rPr>
                <a:t> </a:t>
              </a:r>
              <a:r>
                <a:rPr lang="de-DE" sz="1100" dirty="0" err="1">
                  <a:solidFill>
                    <a:srgbClr val="008000"/>
                  </a:solidFill>
                  <a:cs typeface="Arial" charset="0"/>
                </a:rPr>
                <a:t>Coefficient</a:t>
              </a:r>
              <a:r>
                <a:rPr lang="de-DE" sz="1100" dirty="0"/>
                <a:t> </a:t>
              </a:r>
            </a:p>
          </p:txBody>
        </p:sp>
        <p:sp>
          <p:nvSpPr>
            <p:cNvPr id="93" name="Text Box 24"/>
            <p:cNvSpPr txBox="1">
              <a:spLocks noChangeArrowheads="1"/>
            </p:cNvSpPr>
            <p:nvPr/>
          </p:nvSpPr>
          <p:spPr bwMode="auto">
            <a:xfrm>
              <a:off x="5586984" y="5499080"/>
              <a:ext cx="1931764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1" hangingPunct="1"/>
              <a:r>
                <a:rPr lang="en-US" sz="1100" dirty="0" err="1">
                  <a:solidFill>
                    <a:srgbClr val="CC00CC"/>
                  </a:solidFill>
                </a:rPr>
                <a:t>v</a:t>
              </a:r>
              <a:r>
                <a:rPr lang="en-US" sz="1400" baseline="-25000" dirty="0" err="1">
                  <a:solidFill>
                    <a:srgbClr val="CC00CC"/>
                  </a:solidFill>
                </a:rPr>
                <a:t>th</a:t>
              </a:r>
              <a:r>
                <a:rPr lang="en-US" sz="1400" baseline="-25000" dirty="0">
                  <a:solidFill>
                    <a:srgbClr val="CC00CC"/>
                  </a:solidFill>
                </a:rPr>
                <a:t> </a:t>
              </a:r>
              <a:r>
                <a:rPr lang="en-US" sz="1100" dirty="0">
                  <a:solidFill>
                    <a:srgbClr val="CC00CC"/>
                  </a:solidFill>
                </a:rPr>
                <a:t> = Velocity Threshold</a:t>
              </a:r>
              <a:endParaRPr lang="de-DE" sz="1100" dirty="0">
                <a:solidFill>
                  <a:srgbClr val="CC00CC"/>
                </a:solidFill>
              </a:endParaRPr>
            </a:p>
          </p:txBody>
        </p:sp>
        <p:grpSp>
          <p:nvGrpSpPr>
            <p:cNvPr id="143" name="Group 142"/>
            <p:cNvGrpSpPr/>
            <p:nvPr/>
          </p:nvGrpSpPr>
          <p:grpSpPr>
            <a:xfrm>
              <a:off x="5562600" y="3514216"/>
              <a:ext cx="2110956" cy="1919763"/>
              <a:chOff x="5562600" y="3382084"/>
              <a:chExt cx="2110956" cy="1919763"/>
            </a:xfrm>
          </p:grpSpPr>
          <p:grpSp>
            <p:nvGrpSpPr>
              <p:cNvPr id="94" name="Group 26"/>
              <p:cNvGrpSpPr>
                <a:grpSpLocks/>
              </p:cNvGrpSpPr>
              <p:nvPr/>
            </p:nvGrpSpPr>
            <p:grpSpPr bwMode="auto">
              <a:xfrm>
                <a:off x="5562600" y="3382084"/>
                <a:ext cx="2110956" cy="1919763"/>
                <a:chOff x="769" y="2353"/>
                <a:chExt cx="1888" cy="1717"/>
              </a:xfrm>
            </p:grpSpPr>
            <p:sp>
              <p:nvSpPr>
                <p:cNvPr id="95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962" y="2353"/>
                  <a:ext cx="165" cy="24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endParaRPr lang="de-DE" sz="1200"/>
                </a:p>
              </p:txBody>
            </p:sp>
            <p:sp>
              <p:nvSpPr>
                <p:cNvPr id="96" name="Line 28"/>
                <p:cNvSpPr>
                  <a:spLocks noChangeShapeType="1"/>
                </p:cNvSpPr>
                <p:nvPr/>
              </p:nvSpPr>
              <p:spPr bwMode="auto">
                <a:xfrm>
                  <a:off x="1598" y="2456"/>
                  <a:ext cx="0" cy="1235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triangle" w="med" len="med"/>
                  <a:tailEnd/>
                </a:ln>
              </p:spPr>
              <p:txBody>
                <a:bodyPr/>
                <a:lstStyle/>
                <a:p>
                  <a:endParaRPr lang="de-DE" sz="1200"/>
                </a:p>
              </p:txBody>
            </p:sp>
            <p:sp>
              <p:nvSpPr>
                <p:cNvPr id="97" name="Line 29"/>
                <p:cNvSpPr>
                  <a:spLocks noChangeShapeType="1"/>
                </p:cNvSpPr>
                <p:nvPr/>
              </p:nvSpPr>
              <p:spPr bwMode="auto">
                <a:xfrm>
                  <a:off x="769" y="3171"/>
                  <a:ext cx="165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de-DE" sz="1200"/>
                </a:p>
              </p:txBody>
            </p:sp>
            <p:sp>
              <p:nvSpPr>
                <p:cNvPr id="102" name="AutoShape 36"/>
                <p:cNvSpPr>
                  <a:spLocks noChangeArrowheads="1"/>
                </p:cNvSpPr>
                <p:nvPr/>
              </p:nvSpPr>
              <p:spPr bwMode="auto">
                <a:xfrm>
                  <a:off x="1522" y="2645"/>
                  <a:ext cx="151" cy="37"/>
                </a:xfrm>
                <a:prstGeom prst="diamond">
                  <a:avLst/>
                </a:prstGeom>
                <a:solidFill>
                  <a:srgbClr val="3333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 sz="1200"/>
                </a:p>
              </p:txBody>
            </p:sp>
            <p:sp>
              <p:nvSpPr>
                <p:cNvPr id="103" name="AutoShape 37"/>
                <p:cNvSpPr>
                  <a:spLocks noChangeArrowheads="1"/>
                </p:cNvSpPr>
                <p:nvPr/>
              </p:nvSpPr>
              <p:spPr bwMode="auto">
                <a:xfrm>
                  <a:off x="1522" y="2863"/>
                  <a:ext cx="151" cy="37"/>
                </a:xfrm>
                <a:prstGeom prst="diamond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 sz="1200"/>
                </a:p>
              </p:txBody>
            </p:sp>
            <p:sp>
              <p:nvSpPr>
                <p:cNvPr id="104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962" y="3822"/>
                  <a:ext cx="165" cy="24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endParaRPr lang="de-DE" sz="1200"/>
                </a:p>
              </p:txBody>
            </p:sp>
            <p:sp>
              <p:nvSpPr>
                <p:cNvPr id="105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1334" y="2789"/>
                  <a:ext cx="290" cy="24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l-GR" sz="1200">
                      <a:solidFill>
                        <a:srgbClr val="008000"/>
                      </a:solidFill>
                      <a:cs typeface="Arial" charset="0"/>
                    </a:rPr>
                    <a:t>μ</a:t>
                  </a:r>
                  <a:r>
                    <a:rPr lang="de-DE" sz="1200" baseline="-10000">
                      <a:solidFill>
                        <a:srgbClr val="008000"/>
                      </a:solidFill>
                    </a:rPr>
                    <a:t>k</a:t>
                  </a:r>
                </a:p>
              </p:txBody>
            </p:sp>
            <p:sp>
              <p:nvSpPr>
                <p:cNvPr id="106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1334" y="2531"/>
                  <a:ext cx="290" cy="24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l-GR" sz="1200">
                      <a:solidFill>
                        <a:srgbClr val="3333FF"/>
                      </a:solidFill>
                      <a:cs typeface="Arial" charset="0"/>
                    </a:rPr>
                    <a:t>μ</a:t>
                  </a:r>
                  <a:r>
                    <a:rPr lang="de-DE" sz="1200" baseline="-10000">
                      <a:solidFill>
                        <a:srgbClr val="3333FF"/>
                      </a:solidFill>
                    </a:rPr>
                    <a:t>s</a:t>
                  </a:r>
                </a:p>
              </p:txBody>
            </p:sp>
            <p:sp>
              <p:nvSpPr>
                <p:cNvPr id="107" name="AutoShape 41"/>
                <p:cNvSpPr>
                  <a:spLocks noChangeArrowheads="1"/>
                </p:cNvSpPr>
                <p:nvPr/>
              </p:nvSpPr>
              <p:spPr bwMode="auto">
                <a:xfrm rot="5400000">
                  <a:off x="1743" y="3153"/>
                  <a:ext cx="150" cy="37"/>
                </a:xfrm>
                <a:prstGeom prst="diamond">
                  <a:avLst/>
                </a:prstGeom>
                <a:solidFill>
                  <a:srgbClr val="CC00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 sz="1200"/>
                </a:p>
              </p:txBody>
            </p:sp>
            <p:sp>
              <p:nvSpPr>
                <p:cNvPr id="108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1673" y="3184"/>
                  <a:ext cx="340" cy="24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1" hangingPunct="1"/>
                  <a:r>
                    <a:rPr lang="en-US" sz="1200" dirty="0" err="1">
                      <a:solidFill>
                        <a:srgbClr val="CC00CC"/>
                      </a:solidFill>
                    </a:rPr>
                    <a:t>v</a:t>
                  </a:r>
                  <a:r>
                    <a:rPr lang="en-US" sz="1600" baseline="-25000" dirty="0" err="1">
                      <a:solidFill>
                        <a:srgbClr val="CC00CC"/>
                      </a:solidFill>
                    </a:rPr>
                    <a:t>th</a:t>
                  </a:r>
                  <a:endParaRPr lang="de-DE" sz="1600" baseline="30000" dirty="0">
                    <a:solidFill>
                      <a:srgbClr val="CC00CC"/>
                    </a:solidFill>
                  </a:endParaRPr>
                </a:p>
              </p:txBody>
            </p:sp>
            <p:sp>
              <p:nvSpPr>
                <p:cNvPr id="109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1634" y="2380"/>
                  <a:ext cx="277" cy="3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l-GR" sz="1600" b="1" dirty="0">
                      <a:cs typeface="Arial" charset="0"/>
                    </a:rPr>
                    <a:t>μ</a:t>
                  </a:r>
                  <a:endParaRPr lang="de-DE" sz="1600" b="1" baseline="-10000" dirty="0"/>
                </a:p>
              </p:txBody>
            </p:sp>
            <p:sp>
              <p:nvSpPr>
                <p:cNvPr id="110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2390" y="2983"/>
                  <a:ext cx="267" cy="3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de-DE" sz="1600" b="1">
                      <a:cs typeface="Arial" charset="0"/>
                    </a:rPr>
                    <a:t>v</a:t>
                  </a:r>
                  <a:endParaRPr lang="de-DE" sz="1600" b="1" baseline="-10000"/>
                </a:p>
              </p:txBody>
            </p:sp>
            <p:sp>
              <p:nvSpPr>
                <p:cNvPr id="111" name="AutoShape 45"/>
                <p:cNvSpPr>
                  <a:spLocks noChangeArrowheads="1"/>
                </p:cNvSpPr>
                <p:nvPr/>
              </p:nvSpPr>
              <p:spPr bwMode="auto">
                <a:xfrm rot="5400000">
                  <a:off x="1853" y="3153"/>
                  <a:ext cx="150" cy="37"/>
                </a:xfrm>
                <a:prstGeom prst="diamond">
                  <a:avLst/>
                </a:prstGeom>
                <a:solidFill>
                  <a:srgbClr val="CC00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 sz="1200"/>
                </a:p>
              </p:txBody>
            </p:sp>
            <p:sp>
              <p:nvSpPr>
                <p:cNvPr id="112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1936" y="3322"/>
                  <a:ext cx="621" cy="24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eaLnBrk="1" hangingPunct="1"/>
                  <a:r>
                    <a:rPr lang="en-US" sz="1200" dirty="0">
                      <a:solidFill>
                        <a:srgbClr val="CC00CC"/>
                      </a:solidFill>
                    </a:rPr>
                    <a:t>1.5*</a:t>
                  </a:r>
                  <a:r>
                    <a:rPr lang="en-US" sz="1200" dirty="0" err="1">
                      <a:solidFill>
                        <a:srgbClr val="CC00CC"/>
                      </a:solidFill>
                    </a:rPr>
                    <a:t>v</a:t>
                  </a:r>
                  <a:r>
                    <a:rPr lang="en-US" sz="1600" baseline="-25000" dirty="0" err="1">
                      <a:solidFill>
                        <a:srgbClr val="CC00CC"/>
                      </a:solidFill>
                    </a:rPr>
                    <a:t>th</a:t>
                  </a:r>
                  <a:endParaRPr lang="de-DE" sz="1600" baseline="30000" dirty="0">
                    <a:solidFill>
                      <a:srgbClr val="CC00CC"/>
                    </a:solidFill>
                  </a:endParaRPr>
                </a:p>
              </p:txBody>
            </p:sp>
            <p:sp>
              <p:nvSpPr>
                <p:cNvPr id="113" name="Line 47"/>
                <p:cNvSpPr>
                  <a:spLocks noChangeShapeType="1"/>
                </p:cNvSpPr>
                <p:nvPr/>
              </p:nvSpPr>
              <p:spPr bwMode="auto">
                <a:xfrm flipH="1" flipV="1">
                  <a:off x="1975" y="3210"/>
                  <a:ext cx="113" cy="151"/>
                </a:xfrm>
                <a:prstGeom prst="line">
                  <a:avLst/>
                </a:prstGeom>
                <a:noFill/>
                <a:ln w="28575">
                  <a:solidFill>
                    <a:srgbClr val="CC00CC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de-DE" sz="1200"/>
                </a:p>
              </p:txBody>
            </p:sp>
          </p:grpSp>
          <p:grpSp>
            <p:nvGrpSpPr>
              <p:cNvPr id="132" name="Group 131"/>
              <p:cNvGrpSpPr/>
              <p:nvPr/>
            </p:nvGrpSpPr>
            <p:grpSpPr>
              <a:xfrm>
                <a:off x="5683955" y="3716471"/>
                <a:ext cx="1611798" cy="1162139"/>
                <a:chOff x="5683955" y="3716471"/>
                <a:chExt cx="1611798" cy="1162139"/>
              </a:xfrm>
            </p:grpSpPr>
            <p:sp>
              <p:nvSpPr>
                <p:cNvPr id="55" name="Freeform 54"/>
                <p:cNvSpPr/>
                <p:nvPr/>
              </p:nvSpPr>
              <p:spPr>
                <a:xfrm>
                  <a:off x="6488033" y="3716471"/>
                  <a:ext cx="807720" cy="586740"/>
                </a:xfrm>
                <a:custGeom>
                  <a:avLst/>
                  <a:gdLst>
                    <a:gd name="connsiteX0" fmla="*/ 0 w 807720"/>
                    <a:gd name="connsiteY0" fmla="*/ 586740 h 586740"/>
                    <a:gd name="connsiteX1" fmla="*/ 236220 w 807720"/>
                    <a:gd name="connsiteY1" fmla="*/ 0 h 586740"/>
                    <a:gd name="connsiteX2" fmla="*/ 365760 w 807720"/>
                    <a:gd name="connsiteY2" fmla="*/ 266700 h 586740"/>
                    <a:gd name="connsiteX3" fmla="*/ 807720 w 807720"/>
                    <a:gd name="connsiteY3" fmla="*/ 266700 h 586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07720" h="586740">
                      <a:moveTo>
                        <a:pt x="0" y="586740"/>
                      </a:moveTo>
                      <a:lnTo>
                        <a:pt x="236220" y="0"/>
                      </a:lnTo>
                      <a:lnTo>
                        <a:pt x="365760" y="266700"/>
                      </a:lnTo>
                      <a:lnTo>
                        <a:pt x="807720" y="266700"/>
                      </a:lnTo>
                    </a:path>
                  </a:pathLst>
                </a:cu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31" name="Freeform 130"/>
                <p:cNvSpPr/>
                <p:nvPr/>
              </p:nvSpPr>
              <p:spPr>
                <a:xfrm rot="10800000">
                  <a:off x="5683955" y="4291870"/>
                  <a:ext cx="807720" cy="586740"/>
                </a:xfrm>
                <a:custGeom>
                  <a:avLst/>
                  <a:gdLst>
                    <a:gd name="connsiteX0" fmla="*/ 0 w 807720"/>
                    <a:gd name="connsiteY0" fmla="*/ 586740 h 586740"/>
                    <a:gd name="connsiteX1" fmla="*/ 236220 w 807720"/>
                    <a:gd name="connsiteY1" fmla="*/ 0 h 586740"/>
                    <a:gd name="connsiteX2" fmla="*/ 365760 w 807720"/>
                    <a:gd name="connsiteY2" fmla="*/ 266700 h 586740"/>
                    <a:gd name="connsiteX3" fmla="*/ 807720 w 807720"/>
                    <a:gd name="connsiteY3" fmla="*/ 266700 h 586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07720" h="586740">
                      <a:moveTo>
                        <a:pt x="0" y="586740"/>
                      </a:moveTo>
                      <a:lnTo>
                        <a:pt x="236220" y="0"/>
                      </a:lnTo>
                      <a:lnTo>
                        <a:pt x="365760" y="266700"/>
                      </a:lnTo>
                      <a:lnTo>
                        <a:pt x="807720" y="266700"/>
                      </a:lnTo>
                    </a:path>
                  </a:pathLst>
                </a:cu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</p:grpSp>
      <p:grpSp>
        <p:nvGrpSpPr>
          <p:cNvPr id="137" name="Group 136"/>
          <p:cNvGrpSpPr/>
          <p:nvPr/>
        </p:nvGrpSpPr>
        <p:grpSpPr>
          <a:xfrm>
            <a:off x="3965888" y="4190620"/>
            <a:ext cx="1232194" cy="507696"/>
            <a:chOff x="2436151" y="5265942"/>
            <a:chExt cx="1232194" cy="507696"/>
          </a:xfrm>
        </p:grpSpPr>
        <p:sp>
          <p:nvSpPr>
            <p:cNvPr id="7" name="TextBox 6"/>
            <p:cNvSpPr txBox="1"/>
            <p:nvPr/>
          </p:nvSpPr>
          <p:spPr>
            <a:xfrm>
              <a:off x="2436151" y="5370794"/>
              <a:ext cx="6783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200" dirty="0">
                  <a:latin typeface="Arial" pitchFamily="34" charset="0"/>
                  <a:cs typeface="Arial" pitchFamily="34" charset="0"/>
                </a:rPr>
                <a:t>μ</a:t>
              </a:r>
              <a:r>
                <a:rPr lang="de-DE" sz="1200" baseline="-25000" dirty="0">
                  <a:latin typeface="Arial" pitchFamily="34" charset="0"/>
                  <a:cs typeface="Arial" pitchFamily="34" charset="0"/>
                </a:rPr>
                <a:t>s</a:t>
              </a:r>
              <a:r>
                <a:rPr lang="de-DE" sz="1200" dirty="0">
                  <a:latin typeface="Arial" pitchFamily="34" charset="0"/>
                  <a:cs typeface="Arial" pitchFamily="34" charset="0"/>
                </a:rPr>
                <a:t>-</a:t>
              </a:r>
              <a:r>
                <a:rPr lang="de-DE" sz="1200" dirty="0" err="1">
                  <a:latin typeface="Arial" pitchFamily="34" charset="0"/>
                  <a:cs typeface="Arial" pitchFamily="34" charset="0"/>
                </a:rPr>
                <a:t>v</a:t>
              </a:r>
              <a:r>
                <a:rPr lang="de-DE" sz="1200" baseline="-25000" dirty="0" err="1">
                  <a:latin typeface="Arial" pitchFamily="34" charset="0"/>
                  <a:cs typeface="Arial" pitchFamily="34" charset="0"/>
                </a:rPr>
                <a:t>poc</a:t>
              </a:r>
              <a:r>
                <a:rPr lang="de-DE" sz="1200" dirty="0">
                  <a:latin typeface="Arial" pitchFamily="34" charset="0"/>
                  <a:cs typeface="Arial" pitchFamily="34" charset="0"/>
                </a:rPr>
                <a:t>*</a:t>
              </a: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3047662" y="5496639"/>
              <a:ext cx="6206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>
                  <a:latin typeface="Arial" pitchFamily="34" charset="0"/>
                  <a:cs typeface="Arial" pitchFamily="34" charset="0"/>
                </a:rPr>
                <a:t>0.5*</a:t>
              </a:r>
              <a:r>
                <a:rPr lang="de-DE" sz="1200" dirty="0" err="1">
                  <a:latin typeface="Arial" pitchFamily="34" charset="0"/>
                  <a:cs typeface="Arial" pitchFamily="34" charset="0"/>
                </a:rPr>
                <a:t>v</a:t>
              </a:r>
              <a:r>
                <a:rPr lang="de-DE" sz="1200" baseline="-25000" dirty="0" err="1">
                  <a:latin typeface="Arial" pitchFamily="34" charset="0"/>
                  <a:cs typeface="Arial" pitchFamily="34" charset="0"/>
                </a:rPr>
                <a:t>th</a:t>
              </a:r>
              <a:endParaRPr lang="de-DE" sz="1200" baseline="-25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3030210" y="5265942"/>
              <a:ext cx="61747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>
                  <a:latin typeface="Arial" pitchFamily="34" charset="0"/>
                  <a:cs typeface="Arial" pitchFamily="34" charset="0"/>
                </a:rPr>
                <a:t>(</a:t>
              </a:r>
              <a:r>
                <a:rPr lang="el-GR" sz="1200" dirty="0">
                  <a:latin typeface="Arial" pitchFamily="34" charset="0"/>
                  <a:cs typeface="Arial" pitchFamily="34" charset="0"/>
                </a:rPr>
                <a:t>μ</a:t>
              </a:r>
              <a:r>
                <a:rPr lang="de-DE" sz="1200" baseline="-25000" dirty="0">
                  <a:latin typeface="Arial" pitchFamily="34" charset="0"/>
                  <a:cs typeface="Arial" pitchFamily="34" charset="0"/>
                </a:rPr>
                <a:t>s</a:t>
              </a:r>
              <a:r>
                <a:rPr lang="de-DE" sz="1200" dirty="0">
                  <a:latin typeface="Arial" pitchFamily="34" charset="0"/>
                  <a:cs typeface="Arial" pitchFamily="34" charset="0"/>
                </a:rPr>
                <a:t>-</a:t>
              </a:r>
              <a:r>
                <a:rPr lang="el-GR" sz="1200" dirty="0">
                  <a:latin typeface="Arial" pitchFamily="34" charset="0"/>
                  <a:cs typeface="Arial" pitchFamily="34" charset="0"/>
                </a:rPr>
                <a:t>μ</a:t>
              </a:r>
              <a:r>
                <a:rPr lang="de-DE" sz="1200" baseline="-250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de-DE" sz="1200" dirty="0">
                  <a:latin typeface="Arial" pitchFamily="34" charset="0"/>
                  <a:cs typeface="Arial" pitchFamily="34" charset="0"/>
                </a:rPr>
                <a:t>)</a:t>
              </a:r>
            </a:p>
          </p:txBody>
        </p:sp>
        <p:cxnSp>
          <p:nvCxnSpPr>
            <p:cNvPr id="136" name="Straight Connector 135"/>
            <p:cNvCxnSpPr/>
            <p:nvPr/>
          </p:nvCxnSpPr>
          <p:spPr>
            <a:xfrm>
              <a:off x="3121134" y="5542941"/>
              <a:ext cx="47541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8" name="TextBox 137"/>
          <p:cNvSpPr txBox="1"/>
          <p:nvPr/>
        </p:nvSpPr>
        <p:spPr>
          <a:xfrm>
            <a:off x="5256947" y="4300911"/>
            <a:ext cx="15294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>
                <a:latin typeface="Arial" pitchFamily="34" charset="0"/>
                <a:cs typeface="Arial" pitchFamily="34" charset="0"/>
              </a:rPr>
              <a:t>v</a:t>
            </a:r>
            <a:r>
              <a:rPr lang="de-DE" sz="1200" baseline="-25000" dirty="0" err="1">
                <a:latin typeface="Arial" pitchFamily="34" charset="0"/>
                <a:cs typeface="Arial" pitchFamily="34" charset="0"/>
              </a:rPr>
              <a:t>th</a:t>
            </a:r>
            <a:r>
              <a:rPr lang="de-DE" sz="1200" baseline="-25000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1200" dirty="0">
                <a:latin typeface="Arial" pitchFamily="34" charset="0"/>
                <a:cs typeface="Arial" pitchFamily="34" charset="0"/>
              </a:rPr>
              <a:t>&lt;= </a:t>
            </a:r>
            <a:r>
              <a:rPr lang="de-DE" sz="1200" dirty="0" err="1">
                <a:latin typeface="Arial" pitchFamily="34" charset="0"/>
                <a:cs typeface="Arial" pitchFamily="34" charset="0"/>
              </a:rPr>
              <a:t>v</a:t>
            </a:r>
            <a:r>
              <a:rPr lang="de-DE" sz="1200" baseline="-25000" dirty="0" err="1">
                <a:latin typeface="Arial" pitchFamily="34" charset="0"/>
                <a:cs typeface="Arial" pitchFamily="34" charset="0"/>
              </a:rPr>
              <a:t>poc</a:t>
            </a:r>
            <a:r>
              <a:rPr lang="de-DE" sz="1200" dirty="0">
                <a:latin typeface="Arial" pitchFamily="34" charset="0"/>
                <a:cs typeface="Arial" pitchFamily="34" charset="0"/>
              </a:rPr>
              <a:t>&lt;=1.5*</a:t>
            </a:r>
            <a:r>
              <a:rPr lang="de-DE" sz="1200" dirty="0" err="1">
                <a:latin typeface="Arial" pitchFamily="34" charset="0"/>
                <a:cs typeface="Arial" pitchFamily="34" charset="0"/>
              </a:rPr>
              <a:t>v</a:t>
            </a:r>
            <a:r>
              <a:rPr lang="de-DE" sz="1200" baseline="-25000" dirty="0" err="1">
                <a:latin typeface="Arial" pitchFamily="34" charset="0"/>
                <a:cs typeface="Arial" pitchFamily="34" charset="0"/>
              </a:rPr>
              <a:t>th</a:t>
            </a:r>
            <a:endParaRPr lang="de-DE" sz="1200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9" name="Text Box 22"/>
          <p:cNvSpPr txBox="1">
            <a:spLocks noChangeArrowheads="1"/>
          </p:cNvSpPr>
          <p:nvPr/>
        </p:nvSpPr>
        <p:spPr bwMode="auto">
          <a:xfrm>
            <a:off x="3801727" y="5114417"/>
            <a:ext cx="2273379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100" dirty="0" err="1">
                <a:latin typeface="Arial" pitchFamily="34" charset="0"/>
                <a:cs typeface="Arial" pitchFamily="34" charset="0"/>
              </a:rPr>
              <a:t>v</a:t>
            </a:r>
            <a:r>
              <a:rPr lang="de-DE" sz="1100" baseline="-25000" dirty="0" err="1">
                <a:latin typeface="Arial" pitchFamily="34" charset="0"/>
                <a:cs typeface="Arial" pitchFamily="34" charset="0"/>
              </a:rPr>
              <a:t>poc</a:t>
            </a:r>
            <a:r>
              <a:rPr lang="de-DE" sz="1100" baseline="-10000" dirty="0"/>
              <a:t>    </a:t>
            </a:r>
            <a:r>
              <a:rPr lang="de-DE" sz="1100" dirty="0"/>
              <a:t>= </a:t>
            </a:r>
            <a:r>
              <a:rPr lang="de-DE" sz="1100" dirty="0" err="1"/>
              <a:t>Velocity</a:t>
            </a:r>
            <a:r>
              <a:rPr lang="de-DE" sz="1100" dirty="0"/>
              <a:t> at </a:t>
            </a:r>
            <a:r>
              <a:rPr lang="de-DE" sz="1100" dirty="0" err="1"/>
              <a:t>point</a:t>
            </a:r>
            <a:r>
              <a:rPr lang="de-DE" sz="1100" dirty="0"/>
              <a:t> </a:t>
            </a:r>
            <a:r>
              <a:rPr lang="de-DE" sz="1100" dirty="0" err="1"/>
              <a:t>of</a:t>
            </a:r>
            <a:r>
              <a:rPr lang="de-DE" sz="1100" dirty="0"/>
              <a:t> </a:t>
            </a:r>
            <a:r>
              <a:rPr lang="de-DE" sz="1100" dirty="0" err="1"/>
              <a:t>contact</a:t>
            </a:r>
            <a:endParaRPr lang="de-DE" sz="1100" dirty="0"/>
          </a:p>
        </p:txBody>
      </p:sp>
      <p:sp>
        <p:nvSpPr>
          <p:cNvPr id="140" name="Text Box 22"/>
          <p:cNvSpPr txBox="1">
            <a:spLocks noChangeArrowheads="1"/>
          </p:cNvSpPr>
          <p:nvPr/>
        </p:nvSpPr>
        <p:spPr bwMode="auto">
          <a:xfrm>
            <a:off x="3801727" y="5375382"/>
            <a:ext cx="1771639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100" dirty="0" err="1">
                <a:latin typeface="Arial" pitchFamily="34" charset="0"/>
                <a:cs typeface="Arial" pitchFamily="34" charset="0"/>
              </a:rPr>
              <a:t>v</a:t>
            </a:r>
            <a:r>
              <a:rPr lang="de-DE" sz="1100" baseline="-25000" dirty="0" err="1">
                <a:latin typeface="Arial" pitchFamily="34" charset="0"/>
                <a:cs typeface="Arial" pitchFamily="34" charset="0"/>
              </a:rPr>
              <a:t>th</a:t>
            </a:r>
            <a:r>
              <a:rPr lang="de-DE" sz="1100" baseline="-10000" dirty="0"/>
              <a:t>       </a:t>
            </a:r>
            <a:r>
              <a:rPr lang="de-DE" sz="1100" dirty="0"/>
              <a:t>= </a:t>
            </a:r>
            <a:r>
              <a:rPr lang="de-DE" sz="1100" dirty="0" err="1"/>
              <a:t>Threshold</a:t>
            </a:r>
            <a:r>
              <a:rPr lang="de-DE" sz="1100" dirty="0"/>
              <a:t> </a:t>
            </a:r>
            <a:r>
              <a:rPr lang="de-DE" sz="1100" dirty="0" err="1"/>
              <a:t>velocity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2018375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62040" y="-20869"/>
            <a:ext cx="4786888" cy="307777"/>
          </a:xfrm>
          <a:prstGeom prst="rect">
            <a:avLst/>
          </a:prstGeom>
          <a:solidFill>
            <a:schemeClr val="bg1"/>
          </a:solidFill>
          <a:ln>
            <a:solidFill>
              <a:srgbClr val="DDDDD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latin typeface="Arial" pitchFamily="34" charset="0"/>
                <a:cs typeface="Arial" pitchFamily="34" charset="0"/>
              </a:rPr>
              <a:t>Using the Simscape Multibody Contact Forces Library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83433" y="977564"/>
            <a:ext cx="25555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itchFamily="34" charset="0"/>
                <a:cs typeface="Arial" pitchFamily="34" charset="0"/>
              </a:rPr>
              <a:t>1. Identify the surfaces or points</a:t>
            </a:r>
            <a:br>
              <a:rPr lang="en-US" sz="1200" b="1" dirty="0">
                <a:latin typeface="Arial" pitchFamily="34" charset="0"/>
                <a:cs typeface="Arial" pitchFamily="34" charset="0"/>
              </a:rPr>
            </a:br>
            <a:r>
              <a:rPr lang="en-US" sz="1200" b="1" dirty="0">
                <a:latin typeface="Arial" pitchFamily="34" charset="0"/>
                <a:cs typeface="Arial" pitchFamily="34" charset="0"/>
              </a:rPr>
              <a:t>    that may touch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83432" y="2032988"/>
            <a:ext cx="29065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itchFamily="34" charset="0"/>
                <a:cs typeface="Arial" pitchFamily="34" charset="0"/>
              </a:rPr>
              <a:t>2. Categorize contacts according to</a:t>
            </a:r>
            <a:br>
              <a:rPr lang="en-US" sz="1200" b="1" dirty="0">
                <a:latin typeface="Arial" pitchFamily="34" charset="0"/>
                <a:cs typeface="Arial" pitchFamily="34" charset="0"/>
              </a:rPr>
            </a:br>
            <a:r>
              <a:rPr lang="en-US" sz="1200" b="1" dirty="0">
                <a:latin typeface="Arial" pitchFamily="34" charset="0"/>
                <a:cs typeface="Arial" pitchFamily="34" charset="0"/>
              </a:rPr>
              <a:t>    available contact forces</a:t>
            </a:r>
            <a:br>
              <a:rPr lang="en-US" sz="1200" b="1" dirty="0">
                <a:latin typeface="Arial" pitchFamily="34" charset="0"/>
                <a:cs typeface="Arial" pitchFamily="34" charset="0"/>
              </a:rPr>
            </a:br>
            <a:r>
              <a:rPr lang="en-US" sz="1200" dirty="0">
                <a:latin typeface="Arial" pitchFamily="34" charset="0"/>
                <a:cs typeface="Arial" pitchFamily="34" charset="0"/>
              </a:rPr>
              <a:t>    (circle-circle, circle-ring, circle-line,…)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83433" y="3373016"/>
            <a:ext cx="28729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itchFamily="34" charset="0"/>
                <a:cs typeface="Arial" pitchFamily="34" charset="0"/>
              </a:rPr>
              <a:t>3. Identify or create reference frames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79972" y="4686955"/>
            <a:ext cx="56012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itchFamily="34" charset="0"/>
                <a:cs typeface="Arial" pitchFamily="34" charset="0"/>
              </a:rPr>
              <a:t>6. Assign parameters and test.</a:t>
            </a:r>
            <a:br>
              <a:rPr lang="en-US" sz="1200" b="1" dirty="0">
                <a:latin typeface="Arial" pitchFamily="34" charset="0"/>
                <a:cs typeface="Arial" pitchFamily="34" charset="0"/>
              </a:rPr>
            </a:br>
            <a:r>
              <a:rPr lang="en-US" sz="1200" b="1" dirty="0">
                <a:latin typeface="Arial" pitchFamily="34" charset="0"/>
                <a:cs typeface="Arial" pitchFamily="34" charset="0"/>
              </a:rPr>
              <a:t>   Solver tolerances should be &lt;=1e-4 and max step size should be &lt;=1e-2.</a:t>
            </a:r>
            <a:br>
              <a:rPr lang="en-US" sz="1200" b="1" dirty="0">
                <a:latin typeface="Arial" pitchFamily="34" charset="0"/>
                <a:cs typeface="Arial" pitchFamily="34" charset="0"/>
              </a:rPr>
            </a:br>
            <a:r>
              <a:rPr lang="en-US" sz="1200" b="1" dirty="0">
                <a:latin typeface="Arial" pitchFamily="34" charset="0"/>
                <a:cs typeface="Arial" pitchFamily="34" charset="0"/>
              </a:rPr>
              <a:t>    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3877622" y="1991929"/>
            <a:ext cx="1635367" cy="1062797"/>
            <a:chOff x="1234440" y="4366743"/>
            <a:chExt cx="2396627" cy="1557526"/>
          </a:xfrm>
        </p:grpSpPr>
        <p:sp>
          <p:nvSpPr>
            <p:cNvPr id="33" name="Arc 32"/>
            <p:cNvSpPr/>
            <p:nvPr/>
          </p:nvSpPr>
          <p:spPr>
            <a:xfrm rot="16200000">
              <a:off x="3271403" y="4406013"/>
              <a:ext cx="326736" cy="326736"/>
            </a:xfrm>
            <a:prstGeom prst="arc">
              <a:avLst>
                <a:gd name="adj1" fmla="val 11359549"/>
                <a:gd name="adj2" fmla="val 21100176"/>
              </a:avLst>
            </a:prstGeom>
            <a:ln w="38100">
              <a:solidFill>
                <a:srgbClr val="33CCCC"/>
              </a:solidFill>
              <a:prstDash val="solid"/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cxnSp>
          <p:nvCxnSpPr>
            <p:cNvPr id="34" name="Straight Connector 33"/>
            <p:cNvCxnSpPr/>
            <p:nvPr/>
          </p:nvCxnSpPr>
          <p:spPr>
            <a:xfrm rot="5400000" flipV="1">
              <a:off x="3166688" y="4589458"/>
              <a:ext cx="290804" cy="637955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>
              <a:off x="3137338" y="5443112"/>
              <a:ext cx="290804" cy="637955"/>
            </a:xfrm>
            <a:prstGeom prst="line">
              <a:avLst/>
            </a:prstGeom>
            <a:ln w="38100">
              <a:solidFill>
                <a:srgbClr val="990099"/>
              </a:solidFill>
              <a:prstDash val="solid"/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Arc 35"/>
            <p:cNvSpPr/>
            <p:nvPr/>
          </p:nvSpPr>
          <p:spPr>
            <a:xfrm rot="5400000" flipH="1">
              <a:off x="3027450" y="5084024"/>
              <a:ext cx="487906" cy="487906"/>
            </a:xfrm>
            <a:prstGeom prst="arc">
              <a:avLst>
                <a:gd name="adj1" fmla="val 9854536"/>
                <a:gd name="adj2" fmla="val 1121278"/>
              </a:avLst>
            </a:prstGeom>
            <a:ln w="38100">
              <a:solidFill>
                <a:schemeClr val="accent6">
                  <a:lumMod val="75000"/>
                </a:schemeClr>
              </a:solidFill>
              <a:prstDash val="solid"/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1371600" y="4542372"/>
              <a:ext cx="1828802" cy="1180303"/>
              <a:chOff x="1371600" y="4542372"/>
              <a:chExt cx="396782" cy="1180303"/>
            </a:xfrm>
          </p:grpSpPr>
          <p:sp>
            <p:nvSpPr>
              <p:cNvPr id="43" name="Freeform 42"/>
              <p:cNvSpPr/>
              <p:nvPr/>
            </p:nvSpPr>
            <p:spPr>
              <a:xfrm>
                <a:off x="1371600" y="4542372"/>
                <a:ext cx="396782" cy="410628"/>
              </a:xfrm>
              <a:custGeom>
                <a:avLst/>
                <a:gdLst>
                  <a:gd name="connsiteX0" fmla="*/ 0 w 375920"/>
                  <a:gd name="connsiteY0" fmla="*/ 396240 h 396240"/>
                  <a:gd name="connsiteX1" fmla="*/ 0 w 375920"/>
                  <a:gd name="connsiteY1" fmla="*/ 0 h 396240"/>
                  <a:gd name="connsiteX2" fmla="*/ 375920 w 375920"/>
                  <a:gd name="connsiteY2" fmla="*/ 0 h 396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5920" h="396240">
                    <a:moveTo>
                      <a:pt x="0" y="396240"/>
                    </a:moveTo>
                    <a:lnTo>
                      <a:pt x="0" y="0"/>
                    </a:lnTo>
                    <a:lnTo>
                      <a:pt x="375920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44" name="Freeform 43"/>
              <p:cNvSpPr/>
              <p:nvPr/>
            </p:nvSpPr>
            <p:spPr>
              <a:xfrm>
                <a:off x="1371600" y="4892853"/>
                <a:ext cx="345440" cy="72395"/>
              </a:xfrm>
              <a:custGeom>
                <a:avLst/>
                <a:gdLst>
                  <a:gd name="connsiteX0" fmla="*/ 0 w 375920"/>
                  <a:gd name="connsiteY0" fmla="*/ 396240 h 396240"/>
                  <a:gd name="connsiteX1" fmla="*/ 0 w 375920"/>
                  <a:gd name="connsiteY1" fmla="*/ 0 h 396240"/>
                  <a:gd name="connsiteX2" fmla="*/ 375920 w 375920"/>
                  <a:gd name="connsiteY2" fmla="*/ 0 h 396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5920" h="396240">
                    <a:moveTo>
                      <a:pt x="0" y="396240"/>
                    </a:moveTo>
                    <a:lnTo>
                      <a:pt x="0" y="0"/>
                    </a:lnTo>
                    <a:lnTo>
                      <a:pt x="375920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grpSp>
            <p:nvGrpSpPr>
              <p:cNvPr id="45" name="Group 44"/>
              <p:cNvGrpSpPr/>
              <p:nvPr/>
            </p:nvGrpSpPr>
            <p:grpSpPr>
              <a:xfrm flipV="1">
                <a:off x="1371600" y="5159292"/>
                <a:ext cx="396782" cy="563383"/>
                <a:chOff x="1371600" y="5456871"/>
                <a:chExt cx="396782" cy="563383"/>
              </a:xfrm>
            </p:grpSpPr>
            <p:sp>
              <p:nvSpPr>
                <p:cNvPr id="46" name="Freeform 45"/>
                <p:cNvSpPr/>
                <p:nvPr/>
              </p:nvSpPr>
              <p:spPr>
                <a:xfrm>
                  <a:off x="1371600" y="5456871"/>
                  <a:ext cx="345440" cy="533199"/>
                </a:xfrm>
                <a:custGeom>
                  <a:avLst/>
                  <a:gdLst>
                    <a:gd name="connsiteX0" fmla="*/ 0 w 375920"/>
                    <a:gd name="connsiteY0" fmla="*/ 396240 h 396240"/>
                    <a:gd name="connsiteX1" fmla="*/ 0 w 375920"/>
                    <a:gd name="connsiteY1" fmla="*/ 0 h 396240"/>
                    <a:gd name="connsiteX2" fmla="*/ 375920 w 375920"/>
                    <a:gd name="connsiteY2" fmla="*/ 0 h 3962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75920" h="396240">
                      <a:moveTo>
                        <a:pt x="0" y="396240"/>
                      </a:moveTo>
                      <a:lnTo>
                        <a:pt x="0" y="0"/>
                      </a:lnTo>
                      <a:lnTo>
                        <a:pt x="375920" y="0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47" name="Freeform 46"/>
                <p:cNvSpPr/>
                <p:nvPr/>
              </p:nvSpPr>
              <p:spPr>
                <a:xfrm>
                  <a:off x="1371600" y="5863817"/>
                  <a:ext cx="396782" cy="156437"/>
                </a:xfrm>
                <a:custGeom>
                  <a:avLst/>
                  <a:gdLst>
                    <a:gd name="connsiteX0" fmla="*/ 0 w 375920"/>
                    <a:gd name="connsiteY0" fmla="*/ 396240 h 396240"/>
                    <a:gd name="connsiteX1" fmla="*/ 0 w 375920"/>
                    <a:gd name="connsiteY1" fmla="*/ 0 h 396240"/>
                    <a:gd name="connsiteX2" fmla="*/ 375920 w 375920"/>
                    <a:gd name="connsiteY2" fmla="*/ 0 h 3962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75920" h="396240">
                      <a:moveTo>
                        <a:pt x="0" y="396240"/>
                      </a:moveTo>
                      <a:lnTo>
                        <a:pt x="0" y="0"/>
                      </a:lnTo>
                      <a:lnTo>
                        <a:pt x="375920" y="0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</p:grpSp>
        </p:grpSp>
        <p:sp>
          <p:nvSpPr>
            <p:cNvPr id="39" name="TextBox 38"/>
            <p:cNvSpPr txBox="1"/>
            <p:nvPr/>
          </p:nvSpPr>
          <p:spPr>
            <a:xfrm>
              <a:off x="1517713" y="4366743"/>
              <a:ext cx="1382637" cy="3721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91440" tIns="45720" rIns="91440" bIns="45720" rtlCol="0" anchor="ctr">
              <a:spAutoFit/>
            </a:bodyPr>
            <a:lstStyle/>
            <a:p>
              <a:pPr algn="ctr"/>
              <a:r>
                <a:rPr lang="en-US" sz="1050" dirty="0">
                  <a:latin typeface="Arial" pitchFamily="34" charset="0"/>
                  <a:cs typeface="Arial" pitchFamily="34" charset="0"/>
                </a:rPr>
                <a:t>Circle to Circle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576090" y="4700255"/>
              <a:ext cx="1265885" cy="3721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050" dirty="0">
                  <a:latin typeface="Arial" pitchFamily="34" charset="0"/>
                  <a:cs typeface="Arial" pitchFamily="34" charset="0"/>
                </a:rPr>
                <a:t>Circle to Line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517713" y="5123722"/>
              <a:ext cx="1382637" cy="3721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050" dirty="0">
                  <a:latin typeface="Arial" pitchFamily="34" charset="0"/>
                  <a:cs typeface="Arial" pitchFamily="34" charset="0"/>
                </a:rPr>
                <a:t>Circle to Circle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576090" y="5552156"/>
              <a:ext cx="1265885" cy="3721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050" dirty="0">
                  <a:latin typeface="Arial" pitchFamily="34" charset="0"/>
                  <a:cs typeface="Arial" pitchFamily="34" charset="0"/>
                </a:rPr>
                <a:t>Circle to Line</a:t>
              </a:r>
            </a:p>
          </p:txBody>
        </p:sp>
        <p:sp>
          <p:nvSpPr>
            <p:cNvPr id="38" name="Oval 37"/>
            <p:cNvSpPr/>
            <p:nvPr/>
          </p:nvSpPr>
          <p:spPr>
            <a:xfrm>
              <a:off x="1234440" y="4958862"/>
              <a:ext cx="274321" cy="27432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4097586" y="808241"/>
            <a:ext cx="1268429" cy="991716"/>
            <a:chOff x="5172661" y="118821"/>
            <a:chExt cx="2677268" cy="2093211"/>
          </a:xfrm>
        </p:grpSpPr>
        <p:grpSp>
          <p:nvGrpSpPr>
            <p:cNvPr id="85" name="Group 84"/>
            <p:cNvGrpSpPr/>
            <p:nvPr/>
          </p:nvGrpSpPr>
          <p:grpSpPr>
            <a:xfrm>
              <a:off x="5172661" y="796724"/>
              <a:ext cx="2677268" cy="1415308"/>
              <a:chOff x="1186867" y="1960526"/>
              <a:chExt cx="2677268" cy="1415308"/>
            </a:xfrm>
          </p:grpSpPr>
          <p:sp>
            <p:nvSpPr>
              <p:cNvPr id="86" name="Freeform 85"/>
              <p:cNvSpPr/>
              <p:nvPr/>
            </p:nvSpPr>
            <p:spPr>
              <a:xfrm rot="16200000">
                <a:off x="1563158" y="1881787"/>
                <a:ext cx="1376680" cy="1574800"/>
              </a:xfrm>
              <a:custGeom>
                <a:avLst/>
                <a:gdLst>
                  <a:gd name="connsiteX0" fmla="*/ 421640 w 1376680"/>
                  <a:gd name="connsiteY0" fmla="*/ 0 h 1574800"/>
                  <a:gd name="connsiteX1" fmla="*/ 1000760 w 1376680"/>
                  <a:gd name="connsiteY1" fmla="*/ 0 h 1574800"/>
                  <a:gd name="connsiteX2" fmla="*/ 1376680 w 1376680"/>
                  <a:gd name="connsiteY2" fmla="*/ 1574800 h 1574800"/>
                  <a:gd name="connsiteX3" fmla="*/ 0 w 1376680"/>
                  <a:gd name="connsiteY3" fmla="*/ 1574800 h 1574800"/>
                  <a:gd name="connsiteX4" fmla="*/ 421640 w 1376680"/>
                  <a:gd name="connsiteY4" fmla="*/ 0 h 1574800"/>
                  <a:gd name="connsiteX0" fmla="*/ 375920 w 1376680"/>
                  <a:gd name="connsiteY0" fmla="*/ 0 h 1574800"/>
                  <a:gd name="connsiteX1" fmla="*/ 1000760 w 1376680"/>
                  <a:gd name="connsiteY1" fmla="*/ 0 h 1574800"/>
                  <a:gd name="connsiteX2" fmla="*/ 1376680 w 1376680"/>
                  <a:gd name="connsiteY2" fmla="*/ 1574800 h 1574800"/>
                  <a:gd name="connsiteX3" fmla="*/ 0 w 1376680"/>
                  <a:gd name="connsiteY3" fmla="*/ 1574800 h 1574800"/>
                  <a:gd name="connsiteX4" fmla="*/ 375920 w 1376680"/>
                  <a:gd name="connsiteY4" fmla="*/ 0 h 157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76680" h="1574800">
                    <a:moveTo>
                      <a:pt x="375920" y="0"/>
                    </a:moveTo>
                    <a:lnTo>
                      <a:pt x="1000760" y="0"/>
                    </a:lnTo>
                    <a:lnTo>
                      <a:pt x="1376680" y="1574800"/>
                    </a:lnTo>
                    <a:lnTo>
                      <a:pt x="0" y="1574800"/>
                    </a:lnTo>
                    <a:lnTo>
                      <a:pt x="375920" y="0"/>
                    </a:lnTo>
                    <a:close/>
                  </a:path>
                </a:pathLst>
              </a:custGeom>
              <a:solidFill>
                <a:srgbClr val="62AA8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7" name="Oval 86"/>
              <p:cNvSpPr/>
              <p:nvPr/>
            </p:nvSpPr>
            <p:spPr>
              <a:xfrm rot="16200000">
                <a:off x="1186867" y="2341527"/>
                <a:ext cx="653306" cy="653306"/>
              </a:xfrm>
              <a:prstGeom prst="ellipse">
                <a:avLst/>
              </a:prstGeom>
              <a:solidFill>
                <a:srgbClr val="62AA84"/>
              </a:solidFill>
              <a:ln w="19050">
                <a:noFill/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8" name="Oval 87"/>
              <p:cNvSpPr/>
              <p:nvPr/>
            </p:nvSpPr>
            <p:spPr>
              <a:xfrm rot="16200000">
                <a:off x="2448827" y="1960526"/>
                <a:ext cx="1415308" cy="1415308"/>
              </a:xfrm>
              <a:prstGeom prst="ellipse">
                <a:avLst/>
              </a:prstGeom>
              <a:solidFill>
                <a:srgbClr val="62AA84"/>
              </a:solidFill>
              <a:ln w="19050">
                <a:noFill/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89" name="Group 88"/>
              <p:cNvGrpSpPr/>
              <p:nvPr/>
            </p:nvGrpSpPr>
            <p:grpSpPr>
              <a:xfrm rot="16200000">
                <a:off x="1820985" y="1329547"/>
                <a:ext cx="1409032" cy="2677267"/>
                <a:chOff x="1331030" y="2994289"/>
                <a:chExt cx="1409032" cy="2677267"/>
              </a:xfrm>
            </p:grpSpPr>
            <p:sp>
              <p:nvSpPr>
                <p:cNvPr id="94" name="Arc 93"/>
                <p:cNvSpPr/>
                <p:nvPr/>
              </p:nvSpPr>
              <p:spPr>
                <a:xfrm>
                  <a:off x="1708893" y="2994289"/>
                  <a:ext cx="653306" cy="653306"/>
                </a:xfrm>
                <a:prstGeom prst="arc">
                  <a:avLst>
                    <a:gd name="adj1" fmla="val 11359549"/>
                    <a:gd name="adj2" fmla="val 21100176"/>
                  </a:avLst>
                </a:prstGeom>
                <a:ln w="38100">
                  <a:solidFill>
                    <a:srgbClr val="33CCCC"/>
                  </a:solidFill>
                  <a:prstDash val="solid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5" name="Arc 94"/>
                <p:cNvSpPr/>
                <p:nvPr/>
              </p:nvSpPr>
              <p:spPr>
                <a:xfrm rot="10800000">
                  <a:off x="1331030" y="4262524"/>
                  <a:ext cx="1409032" cy="1409032"/>
                </a:xfrm>
                <a:prstGeom prst="arc">
                  <a:avLst>
                    <a:gd name="adj1" fmla="val 10122456"/>
                    <a:gd name="adj2" fmla="val 657488"/>
                  </a:avLst>
                </a:prstGeom>
                <a:ln w="38100">
                  <a:solidFill>
                    <a:schemeClr val="accent6">
                      <a:lumMod val="75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97" name="Straight Connector 96"/>
                <p:cNvCxnSpPr>
                  <a:stCxn id="94" idx="2"/>
                </p:cNvCxnSpPr>
                <p:nvPr/>
              </p:nvCxnSpPr>
              <p:spPr>
                <a:xfrm>
                  <a:off x="2358753" y="3273616"/>
                  <a:ext cx="366159" cy="1549844"/>
                </a:xfrm>
                <a:prstGeom prst="line">
                  <a:avLst/>
                </a:prstGeom>
                <a:ln w="38100">
                  <a:solidFill>
                    <a:srgbClr val="990099"/>
                  </a:solidFill>
                  <a:prstDash val="solid"/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/>
                <p:nvPr/>
              </p:nvCxnSpPr>
              <p:spPr>
                <a:xfrm flipH="1">
                  <a:off x="1349577" y="3268980"/>
                  <a:ext cx="365760" cy="155448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  <a:prstDash val="solid"/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00" name="Group 99"/>
            <p:cNvGrpSpPr/>
            <p:nvPr/>
          </p:nvGrpSpPr>
          <p:grpSpPr>
            <a:xfrm>
              <a:off x="5549855" y="118821"/>
              <a:ext cx="627068" cy="942691"/>
              <a:chOff x="6937932" y="322540"/>
              <a:chExt cx="627068" cy="942691"/>
            </a:xfrm>
          </p:grpSpPr>
          <p:sp>
            <p:nvSpPr>
              <p:cNvPr id="101" name="Rectangle 100"/>
              <p:cNvSpPr/>
              <p:nvPr/>
            </p:nvSpPr>
            <p:spPr>
              <a:xfrm>
                <a:off x="7109121" y="322540"/>
                <a:ext cx="292511" cy="746804"/>
              </a:xfrm>
              <a:prstGeom prst="rect">
                <a:avLst/>
              </a:prstGeom>
              <a:solidFill>
                <a:srgbClr val="6421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2" name="Block Arc 101"/>
              <p:cNvSpPr/>
              <p:nvPr/>
            </p:nvSpPr>
            <p:spPr>
              <a:xfrm rot="10800000">
                <a:off x="6937932" y="631898"/>
                <a:ext cx="627068" cy="627068"/>
              </a:xfrm>
              <a:prstGeom prst="blockArc">
                <a:avLst>
                  <a:gd name="adj1" fmla="val 10800000"/>
                  <a:gd name="adj2" fmla="val 0"/>
                  <a:gd name="adj3" fmla="val 49051"/>
                </a:avLst>
              </a:prstGeom>
              <a:solidFill>
                <a:srgbClr val="6421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3" name="Oval 102"/>
              <p:cNvSpPr/>
              <p:nvPr/>
            </p:nvSpPr>
            <p:spPr>
              <a:xfrm>
                <a:off x="6946890" y="647121"/>
                <a:ext cx="618110" cy="618110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199" name="Group 198"/>
          <p:cNvGrpSpPr/>
          <p:nvPr/>
        </p:nvGrpSpPr>
        <p:grpSpPr>
          <a:xfrm>
            <a:off x="3991004" y="3118129"/>
            <a:ext cx="1900451" cy="1210154"/>
            <a:chOff x="4397672" y="4298232"/>
            <a:chExt cx="3715631" cy="2366009"/>
          </a:xfrm>
        </p:grpSpPr>
        <p:grpSp>
          <p:nvGrpSpPr>
            <p:cNvPr id="138" name="Group 137"/>
            <p:cNvGrpSpPr/>
            <p:nvPr/>
          </p:nvGrpSpPr>
          <p:grpSpPr>
            <a:xfrm>
              <a:off x="4963791" y="4507607"/>
              <a:ext cx="627068" cy="942691"/>
              <a:chOff x="6937932" y="322540"/>
              <a:chExt cx="627068" cy="942691"/>
            </a:xfrm>
          </p:grpSpPr>
          <p:sp>
            <p:nvSpPr>
              <p:cNvPr id="139" name="Rectangle 138"/>
              <p:cNvSpPr/>
              <p:nvPr/>
            </p:nvSpPr>
            <p:spPr>
              <a:xfrm>
                <a:off x="7109121" y="322540"/>
                <a:ext cx="292511" cy="746804"/>
              </a:xfrm>
              <a:prstGeom prst="rect">
                <a:avLst/>
              </a:prstGeom>
              <a:solidFill>
                <a:srgbClr val="6421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0" name="Block Arc 139"/>
              <p:cNvSpPr/>
              <p:nvPr/>
            </p:nvSpPr>
            <p:spPr>
              <a:xfrm rot="10800000">
                <a:off x="6937932" y="631898"/>
                <a:ext cx="627068" cy="627068"/>
              </a:xfrm>
              <a:prstGeom prst="blockArc">
                <a:avLst>
                  <a:gd name="adj1" fmla="val 10800000"/>
                  <a:gd name="adj2" fmla="val 0"/>
                  <a:gd name="adj3" fmla="val 49051"/>
                </a:avLst>
              </a:prstGeom>
              <a:solidFill>
                <a:srgbClr val="6421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1" name="Oval 140"/>
              <p:cNvSpPr/>
              <p:nvPr/>
            </p:nvSpPr>
            <p:spPr>
              <a:xfrm>
                <a:off x="6946890" y="647121"/>
                <a:ext cx="618110" cy="618110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43" name="Group 142"/>
            <p:cNvGrpSpPr/>
            <p:nvPr/>
          </p:nvGrpSpPr>
          <p:grpSpPr>
            <a:xfrm>
              <a:off x="4397672" y="5248933"/>
              <a:ext cx="2677654" cy="1415308"/>
              <a:chOff x="1186481" y="1960526"/>
              <a:chExt cx="2677654" cy="1415308"/>
            </a:xfrm>
          </p:grpSpPr>
          <p:sp>
            <p:nvSpPr>
              <p:cNvPr id="144" name="Freeform 143"/>
              <p:cNvSpPr/>
              <p:nvPr/>
            </p:nvSpPr>
            <p:spPr>
              <a:xfrm rot="16200000">
                <a:off x="1563158" y="1881787"/>
                <a:ext cx="1376680" cy="1574800"/>
              </a:xfrm>
              <a:custGeom>
                <a:avLst/>
                <a:gdLst>
                  <a:gd name="connsiteX0" fmla="*/ 421640 w 1376680"/>
                  <a:gd name="connsiteY0" fmla="*/ 0 h 1574800"/>
                  <a:gd name="connsiteX1" fmla="*/ 1000760 w 1376680"/>
                  <a:gd name="connsiteY1" fmla="*/ 0 h 1574800"/>
                  <a:gd name="connsiteX2" fmla="*/ 1376680 w 1376680"/>
                  <a:gd name="connsiteY2" fmla="*/ 1574800 h 1574800"/>
                  <a:gd name="connsiteX3" fmla="*/ 0 w 1376680"/>
                  <a:gd name="connsiteY3" fmla="*/ 1574800 h 1574800"/>
                  <a:gd name="connsiteX4" fmla="*/ 421640 w 1376680"/>
                  <a:gd name="connsiteY4" fmla="*/ 0 h 1574800"/>
                  <a:gd name="connsiteX0" fmla="*/ 375920 w 1376680"/>
                  <a:gd name="connsiteY0" fmla="*/ 0 h 1574800"/>
                  <a:gd name="connsiteX1" fmla="*/ 1000760 w 1376680"/>
                  <a:gd name="connsiteY1" fmla="*/ 0 h 1574800"/>
                  <a:gd name="connsiteX2" fmla="*/ 1376680 w 1376680"/>
                  <a:gd name="connsiteY2" fmla="*/ 1574800 h 1574800"/>
                  <a:gd name="connsiteX3" fmla="*/ 0 w 1376680"/>
                  <a:gd name="connsiteY3" fmla="*/ 1574800 h 1574800"/>
                  <a:gd name="connsiteX4" fmla="*/ 375920 w 1376680"/>
                  <a:gd name="connsiteY4" fmla="*/ 0 h 157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76680" h="1574800">
                    <a:moveTo>
                      <a:pt x="375920" y="0"/>
                    </a:moveTo>
                    <a:lnTo>
                      <a:pt x="1000760" y="0"/>
                    </a:lnTo>
                    <a:lnTo>
                      <a:pt x="1376680" y="1574800"/>
                    </a:lnTo>
                    <a:lnTo>
                      <a:pt x="0" y="1574800"/>
                    </a:lnTo>
                    <a:lnTo>
                      <a:pt x="375920" y="0"/>
                    </a:lnTo>
                    <a:close/>
                  </a:path>
                </a:pathLst>
              </a:custGeom>
              <a:solidFill>
                <a:srgbClr val="62AA8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5" name="Oval 144"/>
              <p:cNvSpPr/>
              <p:nvPr/>
            </p:nvSpPr>
            <p:spPr>
              <a:xfrm rot="16200000">
                <a:off x="1186867" y="2341527"/>
                <a:ext cx="653306" cy="653306"/>
              </a:xfrm>
              <a:prstGeom prst="ellipse">
                <a:avLst/>
              </a:prstGeom>
              <a:solidFill>
                <a:srgbClr val="62AA84"/>
              </a:solidFill>
              <a:ln w="19050">
                <a:noFill/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6" name="Oval 145"/>
              <p:cNvSpPr/>
              <p:nvPr/>
            </p:nvSpPr>
            <p:spPr>
              <a:xfrm rot="16200000">
                <a:off x="2448827" y="1960526"/>
                <a:ext cx="1415308" cy="1415308"/>
              </a:xfrm>
              <a:prstGeom prst="ellipse">
                <a:avLst/>
              </a:prstGeom>
              <a:solidFill>
                <a:srgbClr val="62AA84"/>
              </a:solidFill>
              <a:ln w="19050">
                <a:noFill/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147" name="Group 146"/>
              <p:cNvGrpSpPr/>
              <p:nvPr/>
            </p:nvGrpSpPr>
            <p:grpSpPr>
              <a:xfrm rot="16200000">
                <a:off x="1820792" y="1329354"/>
                <a:ext cx="1409032" cy="2677653"/>
                <a:chOff x="1331030" y="2993903"/>
                <a:chExt cx="1409032" cy="2677653"/>
              </a:xfrm>
            </p:grpSpPr>
            <p:sp>
              <p:nvSpPr>
                <p:cNvPr id="152" name="Arc 151"/>
                <p:cNvSpPr/>
                <p:nvPr/>
              </p:nvSpPr>
              <p:spPr>
                <a:xfrm>
                  <a:off x="1708893" y="2994289"/>
                  <a:ext cx="653306" cy="653306"/>
                </a:xfrm>
                <a:prstGeom prst="arc">
                  <a:avLst>
                    <a:gd name="adj1" fmla="val 11359549"/>
                    <a:gd name="adj2" fmla="val 21100176"/>
                  </a:avLst>
                </a:prstGeom>
                <a:ln w="38100">
                  <a:solidFill>
                    <a:srgbClr val="33CCCC"/>
                  </a:solidFill>
                  <a:prstDash val="solid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53" name="Arc 152"/>
                <p:cNvSpPr/>
                <p:nvPr/>
              </p:nvSpPr>
              <p:spPr>
                <a:xfrm rot="10800000">
                  <a:off x="1331030" y="4262524"/>
                  <a:ext cx="1409032" cy="1409032"/>
                </a:xfrm>
                <a:prstGeom prst="arc">
                  <a:avLst>
                    <a:gd name="adj1" fmla="val 10122456"/>
                    <a:gd name="adj2" fmla="val 657488"/>
                  </a:avLst>
                </a:prstGeom>
                <a:ln w="38100">
                  <a:solidFill>
                    <a:schemeClr val="accent6">
                      <a:lumMod val="75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54" name="Arc 153"/>
                <p:cNvSpPr/>
                <p:nvPr/>
              </p:nvSpPr>
              <p:spPr>
                <a:xfrm rot="900000">
                  <a:off x="1331030" y="4259389"/>
                  <a:ext cx="1409032" cy="1409032"/>
                </a:xfrm>
                <a:prstGeom prst="arc">
                  <a:avLst>
                    <a:gd name="adj1" fmla="val 15989855"/>
                    <a:gd name="adj2" fmla="val 20050072"/>
                  </a:avLst>
                </a:prstGeom>
                <a:ln w="19050">
                  <a:solidFill>
                    <a:srgbClr val="0F5D3F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155" name="Straight Connector 154"/>
                <p:cNvCxnSpPr>
                  <a:stCxn id="152" idx="2"/>
                </p:cNvCxnSpPr>
                <p:nvPr/>
              </p:nvCxnSpPr>
              <p:spPr>
                <a:xfrm>
                  <a:off x="2358753" y="3273616"/>
                  <a:ext cx="366159" cy="1549844"/>
                </a:xfrm>
                <a:prstGeom prst="line">
                  <a:avLst/>
                </a:prstGeom>
                <a:ln w="38100">
                  <a:solidFill>
                    <a:srgbClr val="990099"/>
                  </a:solidFill>
                  <a:prstDash val="solid"/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6" name="Arc 155"/>
                <p:cNvSpPr/>
                <p:nvPr/>
              </p:nvSpPr>
              <p:spPr>
                <a:xfrm>
                  <a:off x="1708893" y="2993903"/>
                  <a:ext cx="653306" cy="653306"/>
                </a:xfrm>
                <a:prstGeom prst="arc">
                  <a:avLst>
                    <a:gd name="adj1" fmla="val 6083623"/>
                    <a:gd name="adj2" fmla="val 10638610"/>
                  </a:avLst>
                </a:prstGeom>
                <a:ln w="19050">
                  <a:solidFill>
                    <a:srgbClr val="0F5D3F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157" name="Straight Connector 156"/>
                <p:cNvCxnSpPr/>
                <p:nvPr/>
              </p:nvCxnSpPr>
              <p:spPr>
                <a:xfrm flipH="1">
                  <a:off x="1349577" y="3268980"/>
                  <a:ext cx="365760" cy="155448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  <a:prstDash val="solid"/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8" name="Oval 147"/>
              <p:cNvSpPr/>
              <p:nvPr/>
            </p:nvSpPr>
            <p:spPr>
              <a:xfrm rot="16200000" flipH="1">
                <a:off x="3087328" y="2599025"/>
                <a:ext cx="138312" cy="13831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150" name="Straight Arrow Connector 149"/>
              <p:cNvCxnSpPr>
                <a:endCxn id="146" idx="7"/>
              </p:cNvCxnSpPr>
              <p:nvPr/>
            </p:nvCxnSpPr>
            <p:spPr>
              <a:xfrm rot="16200000" flipV="1">
                <a:off x="2655590" y="2168296"/>
                <a:ext cx="501394" cy="500387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Arrow Connector 150"/>
              <p:cNvCxnSpPr/>
              <p:nvPr/>
            </p:nvCxnSpPr>
            <p:spPr>
              <a:xfrm>
                <a:off x="1509560" y="2672076"/>
                <a:ext cx="233601" cy="238948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headEnd w="sm" len="lg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2" name="Group 161"/>
            <p:cNvGrpSpPr/>
            <p:nvPr/>
          </p:nvGrpSpPr>
          <p:grpSpPr>
            <a:xfrm>
              <a:off x="6129699" y="5726516"/>
              <a:ext cx="267251" cy="269618"/>
              <a:chOff x="6608383" y="2402126"/>
              <a:chExt cx="306989" cy="309708"/>
            </a:xfrm>
          </p:grpSpPr>
          <p:grpSp>
            <p:nvGrpSpPr>
              <p:cNvPr id="163" name="Group 162"/>
              <p:cNvGrpSpPr/>
              <p:nvPr/>
            </p:nvGrpSpPr>
            <p:grpSpPr>
              <a:xfrm>
                <a:off x="6608383" y="2402126"/>
                <a:ext cx="262594" cy="264520"/>
                <a:chOff x="7163893" y="1565200"/>
                <a:chExt cx="392442" cy="395325"/>
              </a:xfrm>
            </p:grpSpPr>
            <p:cxnSp>
              <p:nvCxnSpPr>
                <p:cNvPr id="165" name="Straight Arrow Connector 164"/>
                <p:cNvCxnSpPr/>
                <p:nvPr/>
              </p:nvCxnSpPr>
              <p:spPr>
                <a:xfrm flipV="1">
                  <a:off x="7554454" y="1565200"/>
                  <a:ext cx="0" cy="395325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Arrow Connector 165"/>
                <p:cNvCxnSpPr/>
                <p:nvPr/>
              </p:nvCxnSpPr>
              <p:spPr>
                <a:xfrm flipH="1">
                  <a:off x="7163893" y="1960525"/>
                  <a:ext cx="392442" cy="0"/>
                </a:xfrm>
                <a:prstGeom prst="straightConnector1">
                  <a:avLst/>
                </a:prstGeom>
                <a:ln w="12700">
                  <a:solidFill>
                    <a:srgbClr val="008000"/>
                  </a:solidFill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4" name="Oval 163"/>
              <p:cNvSpPr/>
              <p:nvPr/>
            </p:nvSpPr>
            <p:spPr>
              <a:xfrm>
                <a:off x="6823932" y="2620394"/>
                <a:ext cx="91440" cy="91440"/>
              </a:xfrm>
              <a:prstGeom prst="ellipse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67" name="Group 166"/>
            <p:cNvGrpSpPr/>
            <p:nvPr/>
          </p:nvGrpSpPr>
          <p:grpSpPr>
            <a:xfrm>
              <a:off x="5296108" y="5456199"/>
              <a:ext cx="291889" cy="502530"/>
              <a:chOff x="5785969" y="2167792"/>
              <a:chExt cx="291889" cy="502530"/>
            </a:xfrm>
          </p:grpSpPr>
          <p:cxnSp>
            <p:nvCxnSpPr>
              <p:cNvPr id="168" name="Straight Connector 167"/>
              <p:cNvCxnSpPr/>
              <p:nvPr/>
            </p:nvCxnSpPr>
            <p:spPr>
              <a:xfrm>
                <a:off x="5941817" y="2167792"/>
                <a:ext cx="136041" cy="50253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9" name="Group 168"/>
              <p:cNvGrpSpPr/>
              <p:nvPr/>
            </p:nvGrpSpPr>
            <p:grpSpPr>
              <a:xfrm rot="20700000">
                <a:off x="5785969" y="2240895"/>
                <a:ext cx="249147" cy="269618"/>
                <a:chOff x="6629179" y="2402126"/>
                <a:chExt cx="286193" cy="309708"/>
              </a:xfrm>
            </p:grpSpPr>
            <p:grpSp>
              <p:nvGrpSpPr>
                <p:cNvPr id="170" name="Group 169"/>
                <p:cNvGrpSpPr/>
                <p:nvPr/>
              </p:nvGrpSpPr>
              <p:grpSpPr>
                <a:xfrm>
                  <a:off x="6629179" y="2402126"/>
                  <a:ext cx="240489" cy="296181"/>
                  <a:chOff x="7195044" y="1565200"/>
                  <a:chExt cx="359410" cy="442642"/>
                </a:xfrm>
              </p:grpSpPr>
              <p:cxnSp>
                <p:nvCxnSpPr>
                  <p:cNvPr id="172" name="Straight Arrow Connector 171"/>
                  <p:cNvCxnSpPr/>
                  <p:nvPr/>
                </p:nvCxnSpPr>
                <p:spPr>
                  <a:xfrm flipV="1">
                    <a:off x="7554454" y="1565200"/>
                    <a:ext cx="0" cy="395325"/>
                  </a:xfrm>
                  <a:prstGeom prst="straightConnector1">
                    <a:avLst/>
                  </a:prstGeom>
                  <a:ln w="12700">
                    <a:solidFill>
                      <a:srgbClr val="FF0000"/>
                    </a:solidFill>
                    <a:tailEnd type="triangle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3" name="Straight Arrow Connector 172"/>
                  <p:cNvCxnSpPr/>
                  <p:nvPr/>
                </p:nvCxnSpPr>
                <p:spPr>
                  <a:xfrm rot="900000" flipH="1">
                    <a:off x="7195044" y="1913210"/>
                    <a:ext cx="353176" cy="94632"/>
                  </a:xfrm>
                  <a:prstGeom prst="straightConnector1">
                    <a:avLst/>
                  </a:prstGeom>
                  <a:ln w="12700">
                    <a:solidFill>
                      <a:srgbClr val="008000"/>
                    </a:solidFill>
                    <a:tailEnd type="triangle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71" name="Oval 170"/>
                <p:cNvSpPr/>
                <p:nvPr/>
              </p:nvSpPr>
              <p:spPr>
                <a:xfrm>
                  <a:off x="6823932" y="2620394"/>
                  <a:ext cx="91440" cy="91440"/>
                </a:xfrm>
                <a:prstGeom prst="ellipse">
                  <a:avLst/>
                </a:prstGeom>
                <a:solidFill>
                  <a:srgbClr val="0066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b="1" dirty="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  <p:cxnSp>
          <p:nvCxnSpPr>
            <p:cNvPr id="174" name="Straight Connector 173"/>
            <p:cNvCxnSpPr/>
            <p:nvPr/>
          </p:nvCxnSpPr>
          <p:spPr>
            <a:xfrm rot="12600000">
              <a:off x="5454784" y="5952566"/>
              <a:ext cx="136041" cy="50253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5" name="Group 174"/>
            <p:cNvGrpSpPr/>
            <p:nvPr/>
          </p:nvGrpSpPr>
          <p:grpSpPr>
            <a:xfrm rot="11700000">
              <a:off x="5462385" y="6157440"/>
              <a:ext cx="258610" cy="269617"/>
              <a:chOff x="6618309" y="2402127"/>
              <a:chExt cx="297063" cy="309707"/>
            </a:xfrm>
          </p:grpSpPr>
          <p:grpSp>
            <p:nvGrpSpPr>
              <p:cNvPr id="176" name="Group 175"/>
              <p:cNvGrpSpPr/>
              <p:nvPr/>
            </p:nvGrpSpPr>
            <p:grpSpPr>
              <a:xfrm>
                <a:off x="6618309" y="2402127"/>
                <a:ext cx="251354" cy="297611"/>
                <a:chOff x="7178806" y="1565200"/>
                <a:chExt cx="375648" cy="444779"/>
              </a:xfrm>
            </p:grpSpPr>
            <p:cxnSp>
              <p:nvCxnSpPr>
                <p:cNvPr id="178" name="Straight Arrow Connector 177"/>
                <p:cNvCxnSpPr/>
                <p:nvPr/>
              </p:nvCxnSpPr>
              <p:spPr>
                <a:xfrm flipV="1">
                  <a:off x="7554454" y="1565200"/>
                  <a:ext cx="0" cy="395325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Arrow Connector 178"/>
                <p:cNvCxnSpPr/>
                <p:nvPr/>
              </p:nvCxnSpPr>
              <p:spPr>
                <a:xfrm rot="9900000">
                  <a:off x="7178806" y="1911072"/>
                  <a:ext cx="369129" cy="98907"/>
                </a:xfrm>
                <a:prstGeom prst="straightConnector1">
                  <a:avLst/>
                </a:prstGeom>
                <a:ln w="12700">
                  <a:solidFill>
                    <a:srgbClr val="008000"/>
                  </a:solidFill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7" name="Oval 176"/>
              <p:cNvSpPr/>
              <p:nvPr/>
            </p:nvSpPr>
            <p:spPr>
              <a:xfrm>
                <a:off x="6823932" y="2620394"/>
                <a:ext cx="91440" cy="91440"/>
              </a:xfrm>
              <a:prstGeom prst="ellipse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80" name="Group 179"/>
            <p:cNvGrpSpPr/>
            <p:nvPr/>
          </p:nvGrpSpPr>
          <p:grpSpPr>
            <a:xfrm>
              <a:off x="4506594" y="5726516"/>
              <a:ext cx="269301" cy="269618"/>
              <a:chOff x="6606029" y="2402126"/>
              <a:chExt cx="309343" cy="309708"/>
            </a:xfrm>
          </p:grpSpPr>
          <p:grpSp>
            <p:nvGrpSpPr>
              <p:cNvPr id="181" name="Group 180"/>
              <p:cNvGrpSpPr/>
              <p:nvPr/>
            </p:nvGrpSpPr>
            <p:grpSpPr>
              <a:xfrm>
                <a:off x="6606029" y="2402126"/>
                <a:ext cx="263621" cy="264520"/>
                <a:chOff x="7160472" y="1565200"/>
                <a:chExt cx="393982" cy="395325"/>
              </a:xfrm>
            </p:grpSpPr>
            <p:cxnSp>
              <p:nvCxnSpPr>
                <p:cNvPr id="183" name="Straight Arrow Connector 182"/>
                <p:cNvCxnSpPr/>
                <p:nvPr/>
              </p:nvCxnSpPr>
              <p:spPr>
                <a:xfrm flipV="1">
                  <a:off x="7554454" y="1565200"/>
                  <a:ext cx="0" cy="395325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Straight Arrow Connector 183"/>
                <p:cNvCxnSpPr/>
                <p:nvPr/>
              </p:nvCxnSpPr>
              <p:spPr>
                <a:xfrm flipH="1">
                  <a:off x="7160472" y="1960525"/>
                  <a:ext cx="393975" cy="0"/>
                </a:xfrm>
                <a:prstGeom prst="straightConnector1">
                  <a:avLst/>
                </a:prstGeom>
                <a:ln w="12700">
                  <a:solidFill>
                    <a:srgbClr val="008000"/>
                  </a:solidFill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2" name="Oval 181"/>
              <p:cNvSpPr/>
              <p:nvPr/>
            </p:nvSpPr>
            <p:spPr>
              <a:xfrm>
                <a:off x="6823932" y="2620394"/>
                <a:ext cx="91440" cy="91440"/>
              </a:xfrm>
              <a:prstGeom prst="ellipse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85" name="TextBox 184"/>
            <p:cNvSpPr txBox="1"/>
            <p:nvPr/>
          </p:nvSpPr>
          <p:spPr>
            <a:xfrm>
              <a:off x="5959562" y="4502199"/>
              <a:ext cx="2153741" cy="72209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latin typeface="Arial" pitchFamily="34" charset="0"/>
                  <a:cs typeface="Arial" pitchFamily="34" charset="0"/>
                </a:rPr>
                <a:t>Reference frames</a:t>
              </a:r>
            </a:p>
            <a:p>
              <a:pPr algn="ctr"/>
              <a:r>
                <a:rPr lang="en-US" sz="900" dirty="0">
                  <a:latin typeface="Arial" pitchFamily="34" charset="0"/>
                  <a:cs typeface="Arial" pitchFamily="34" charset="0"/>
                </a:rPr>
                <a:t>for forces</a:t>
              </a:r>
            </a:p>
          </p:txBody>
        </p:sp>
        <p:grpSp>
          <p:nvGrpSpPr>
            <p:cNvPr id="186" name="Group 185"/>
            <p:cNvGrpSpPr/>
            <p:nvPr/>
          </p:nvGrpSpPr>
          <p:grpSpPr>
            <a:xfrm>
              <a:off x="5581093" y="4298232"/>
              <a:ext cx="678468" cy="753006"/>
              <a:chOff x="2112891" y="4451974"/>
              <a:chExt cx="678468" cy="753006"/>
            </a:xfrm>
          </p:grpSpPr>
          <p:sp>
            <p:nvSpPr>
              <p:cNvPr id="188" name="TextBox 187"/>
              <p:cNvSpPr txBox="1"/>
              <p:nvPr/>
            </p:nvSpPr>
            <p:spPr>
              <a:xfrm>
                <a:off x="2279877" y="4451974"/>
                <a:ext cx="511482" cy="4513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900" dirty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X</a:t>
                </a:r>
              </a:p>
            </p:txBody>
          </p:sp>
          <p:sp>
            <p:nvSpPr>
              <p:cNvPr id="189" name="TextBox 188"/>
              <p:cNvSpPr txBox="1"/>
              <p:nvPr/>
            </p:nvSpPr>
            <p:spPr>
              <a:xfrm>
                <a:off x="2112891" y="4735122"/>
                <a:ext cx="242962" cy="4513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900" dirty="0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  <a:t>Y</a:t>
                </a:r>
              </a:p>
            </p:txBody>
          </p:sp>
          <p:grpSp>
            <p:nvGrpSpPr>
              <p:cNvPr id="187" name="Group 186"/>
              <p:cNvGrpSpPr/>
              <p:nvPr/>
            </p:nvGrpSpPr>
            <p:grpSpPr>
              <a:xfrm>
                <a:off x="2219444" y="4821819"/>
                <a:ext cx="389337" cy="383161"/>
                <a:chOff x="6600673" y="2402126"/>
                <a:chExt cx="314699" cy="309708"/>
              </a:xfrm>
            </p:grpSpPr>
            <p:grpSp>
              <p:nvGrpSpPr>
                <p:cNvPr id="190" name="Group 189"/>
                <p:cNvGrpSpPr/>
                <p:nvPr/>
              </p:nvGrpSpPr>
              <p:grpSpPr>
                <a:xfrm>
                  <a:off x="6600673" y="2402126"/>
                  <a:ext cx="268990" cy="264520"/>
                  <a:chOff x="7152449" y="1565200"/>
                  <a:chExt cx="402005" cy="395325"/>
                </a:xfrm>
              </p:grpSpPr>
              <p:cxnSp>
                <p:nvCxnSpPr>
                  <p:cNvPr id="192" name="Straight Arrow Connector 191"/>
                  <p:cNvCxnSpPr/>
                  <p:nvPr/>
                </p:nvCxnSpPr>
                <p:spPr>
                  <a:xfrm flipV="1">
                    <a:off x="7554454" y="1565200"/>
                    <a:ext cx="0" cy="395325"/>
                  </a:xfrm>
                  <a:prstGeom prst="straightConnector1">
                    <a:avLst/>
                  </a:prstGeom>
                  <a:ln w="12700">
                    <a:solidFill>
                      <a:srgbClr val="FF0000"/>
                    </a:solidFill>
                    <a:tailEnd type="triangle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3" name="Straight Arrow Connector 192"/>
                  <p:cNvCxnSpPr/>
                  <p:nvPr/>
                </p:nvCxnSpPr>
                <p:spPr>
                  <a:xfrm flipH="1">
                    <a:off x="7152449" y="1960525"/>
                    <a:ext cx="401998" cy="0"/>
                  </a:xfrm>
                  <a:prstGeom prst="straightConnector1">
                    <a:avLst/>
                  </a:prstGeom>
                  <a:ln w="12700">
                    <a:solidFill>
                      <a:srgbClr val="008000"/>
                    </a:solidFill>
                    <a:tailEnd type="triangle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91" name="Oval 190"/>
                <p:cNvSpPr/>
                <p:nvPr/>
              </p:nvSpPr>
              <p:spPr>
                <a:xfrm>
                  <a:off x="6823932" y="2620394"/>
                  <a:ext cx="91440" cy="91440"/>
                </a:xfrm>
                <a:prstGeom prst="ellipse">
                  <a:avLst/>
                </a:prstGeom>
                <a:solidFill>
                  <a:srgbClr val="0066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b="1" dirty="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  <p:grpSp>
          <p:nvGrpSpPr>
            <p:cNvPr id="194" name="Group 193"/>
            <p:cNvGrpSpPr/>
            <p:nvPr/>
          </p:nvGrpSpPr>
          <p:grpSpPr>
            <a:xfrm>
              <a:off x="5082170" y="4929707"/>
              <a:ext cx="249147" cy="269618"/>
              <a:chOff x="6629179" y="2402126"/>
              <a:chExt cx="286193" cy="309708"/>
            </a:xfrm>
          </p:grpSpPr>
          <p:grpSp>
            <p:nvGrpSpPr>
              <p:cNvPr id="195" name="Group 194"/>
              <p:cNvGrpSpPr/>
              <p:nvPr/>
            </p:nvGrpSpPr>
            <p:grpSpPr>
              <a:xfrm>
                <a:off x="6629179" y="2402126"/>
                <a:ext cx="240489" cy="296181"/>
                <a:chOff x="7195044" y="1565200"/>
                <a:chExt cx="359410" cy="442642"/>
              </a:xfrm>
            </p:grpSpPr>
            <p:cxnSp>
              <p:nvCxnSpPr>
                <p:cNvPr id="197" name="Straight Arrow Connector 196"/>
                <p:cNvCxnSpPr/>
                <p:nvPr/>
              </p:nvCxnSpPr>
              <p:spPr>
                <a:xfrm flipV="1">
                  <a:off x="7554454" y="1565200"/>
                  <a:ext cx="0" cy="395325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8" name="Straight Arrow Connector 197"/>
                <p:cNvCxnSpPr/>
                <p:nvPr/>
              </p:nvCxnSpPr>
              <p:spPr>
                <a:xfrm rot="900000" flipH="1">
                  <a:off x="7195044" y="1913210"/>
                  <a:ext cx="353176" cy="94632"/>
                </a:xfrm>
                <a:prstGeom prst="straightConnector1">
                  <a:avLst/>
                </a:prstGeom>
                <a:ln w="12700">
                  <a:solidFill>
                    <a:srgbClr val="008000"/>
                  </a:solidFill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6" name="Oval 195"/>
              <p:cNvSpPr/>
              <p:nvPr/>
            </p:nvSpPr>
            <p:spPr>
              <a:xfrm>
                <a:off x="6823932" y="2620394"/>
                <a:ext cx="91440" cy="91440"/>
              </a:xfrm>
              <a:prstGeom prst="ellipse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pic>
        <p:nvPicPr>
          <p:cNvPr id="200" name="Picture 19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2040" y="5157192"/>
            <a:ext cx="3756986" cy="845893"/>
          </a:xfrm>
          <a:prstGeom prst="rect">
            <a:avLst/>
          </a:prstGeom>
        </p:spPr>
      </p:pic>
      <p:sp>
        <p:nvSpPr>
          <p:cNvPr id="96" name="TextBox 95"/>
          <p:cNvSpPr txBox="1"/>
          <p:nvPr/>
        </p:nvSpPr>
        <p:spPr>
          <a:xfrm>
            <a:off x="983433" y="4544730"/>
            <a:ext cx="32960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itchFamily="34" charset="0"/>
                <a:cs typeface="Arial" pitchFamily="34" charset="0"/>
              </a:rPr>
              <a:t>4. Connect frames to contact force models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9383" y="4531276"/>
            <a:ext cx="1597767" cy="958659"/>
          </a:xfrm>
          <a:prstGeom prst="rect">
            <a:avLst/>
          </a:prstGeom>
          <a:solidFill>
            <a:schemeClr val="bg1"/>
          </a:solidFill>
          <a:ln>
            <a:solidFill>
              <a:srgbClr val="DDDDD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b="51416"/>
          <a:stretch/>
        </p:blipFill>
        <p:spPr>
          <a:xfrm>
            <a:off x="2502179" y="3736989"/>
            <a:ext cx="1217844" cy="584897"/>
          </a:xfrm>
          <a:prstGeom prst="rect">
            <a:avLst/>
          </a:prstGeom>
          <a:solidFill>
            <a:schemeClr val="bg1"/>
          </a:solidFill>
          <a:ln>
            <a:solidFill>
              <a:srgbClr val="DDDDD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2040" y="1349421"/>
            <a:ext cx="3732569" cy="103868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62040" y="2846040"/>
            <a:ext cx="1501270" cy="51058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68204" y="2879333"/>
            <a:ext cx="1518092" cy="1649692"/>
          </a:xfrm>
          <a:prstGeom prst="rect">
            <a:avLst/>
          </a:prstGeom>
        </p:spPr>
      </p:pic>
      <p:sp>
        <p:nvSpPr>
          <p:cNvPr id="105" name="TextBox 104"/>
          <p:cNvSpPr txBox="1"/>
          <p:nvPr/>
        </p:nvSpPr>
        <p:spPr>
          <a:xfrm>
            <a:off x="6679972" y="624246"/>
            <a:ext cx="2861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itchFamily="34" charset="0"/>
                <a:cs typeface="Arial" pitchFamily="34" charset="0"/>
              </a:rPr>
              <a:t>5. Verify location of contact surfaces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6679972" y="1050544"/>
            <a:ext cx="36984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itchFamily="34" charset="0"/>
                <a:cs typeface="Arial" pitchFamily="34" charset="0"/>
              </a:rPr>
              <a:t>Enable surface visualization on contact force blocks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6679972" y="2550327"/>
            <a:ext cx="3449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itchFamily="34" charset="0"/>
                <a:cs typeface="Arial" pitchFamily="34" charset="0"/>
              </a:rPr>
              <a:t>Hide solids in Mechanics Explorer (if necessary)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6679972" y="3515676"/>
            <a:ext cx="1984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itchFamily="34" charset="0"/>
                <a:cs typeface="Arial" pitchFamily="34" charset="0"/>
              </a:rPr>
              <a:t>Check location of surfaces</a:t>
            </a:r>
            <a:br>
              <a:rPr lang="en-US" sz="1200" dirty="0">
                <a:latin typeface="Arial" pitchFamily="34" charset="0"/>
                <a:cs typeface="Arial" pitchFamily="34" charset="0"/>
              </a:rPr>
            </a:br>
            <a:r>
              <a:rPr lang="en-US" sz="1200" dirty="0">
                <a:latin typeface="Arial" pitchFamily="34" charset="0"/>
                <a:cs typeface="Arial" pitchFamily="34" charset="0"/>
              </a:rPr>
              <a:t>in Mechanics Explorer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6502165" y="116632"/>
            <a:ext cx="0" cy="6192688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805626" y="116632"/>
            <a:ext cx="0" cy="6192688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000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Box 64"/>
          <p:cNvSpPr txBox="1"/>
          <p:nvPr/>
        </p:nvSpPr>
        <p:spPr>
          <a:xfrm>
            <a:off x="3079602" y="3464464"/>
            <a:ext cx="1939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b="1" dirty="0">
                <a:latin typeface="Arial" pitchFamily="34" charset="0"/>
                <a:cs typeface="Arial" pitchFamily="34" charset="0"/>
              </a:rPr>
              <a:t>Follower </a:t>
            </a:r>
            <a:r>
              <a:rPr lang="de-DE" sz="1200" b="1" dirty="0" err="1">
                <a:latin typeface="Arial" pitchFamily="34" charset="0"/>
                <a:cs typeface="Arial" pitchFamily="34" charset="0"/>
              </a:rPr>
              <a:t>Sphere</a:t>
            </a:r>
            <a:r>
              <a:rPr lang="de-DE" sz="1200" b="1" dirty="0">
                <a:latin typeface="Arial" pitchFamily="34" charset="0"/>
                <a:cs typeface="Arial" pitchFamily="34" charset="0"/>
              </a:rPr>
              <a:t> Radius</a:t>
            </a:r>
            <a:br>
              <a:rPr lang="de-DE" sz="1200" dirty="0">
                <a:latin typeface="Arial" pitchFamily="34" charset="0"/>
                <a:cs typeface="Arial" pitchFamily="34" charset="0"/>
              </a:rPr>
            </a:br>
            <a:r>
              <a:rPr lang="de-DE" sz="1200" dirty="0" err="1">
                <a:latin typeface="Arial" pitchFamily="34" charset="0"/>
                <a:cs typeface="Arial" pitchFamily="34" charset="0"/>
              </a:rPr>
              <a:t>distance</a:t>
            </a:r>
            <a:r>
              <a:rPr lang="de-DE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1200" dirty="0" err="1">
                <a:latin typeface="Arial" pitchFamily="34" charset="0"/>
                <a:cs typeface="Arial" pitchFamily="34" charset="0"/>
              </a:rPr>
              <a:t>from</a:t>
            </a:r>
            <a:r>
              <a:rPr lang="de-DE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1200" dirty="0" err="1">
                <a:latin typeface="Arial" pitchFamily="34" charset="0"/>
                <a:cs typeface="Arial" pitchFamily="34" charset="0"/>
              </a:rPr>
              <a:t>SphF</a:t>
            </a:r>
            <a:endParaRPr lang="de-DE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523330" y="1199523"/>
            <a:ext cx="2919389" cy="307777"/>
          </a:xfrm>
          <a:prstGeom prst="rect">
            <a:avLst/>
          </a:prstGeom>
          <a:solidFill>
            <a:schemeClr val="bg1"/>
          </a:solidFill>
          <a:ln>
            <a:solidFill>
              <a:srgbClr val="DDDDD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de-DE" sz="1400" b="1" dirty="0" err="1">
                <a:latin typeface="Arial" pitchFamily="34" charset="0"/>
                <a:cs typeface="Arial" pitchFamily="34" charset="0"/>
              </a:rPr>
              <a:t>Sphere</a:t>
            </a:r>
            <a:r>
              <a:rPr lang="de-DE" sz="1400" b="1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1400" b="1" dirty="0" err="1">
                <a:latin typeface="Arial" pitchFamily="34" charset="0"/>
                <a:cs typeface="Arial" pitchFamily="34" charset="0"/>
              </a:rPr>
              <a:t>to</a:t>
            </a:r>
            <a:r>
              <a:rPr lang="de-DE" sz="1400" b="1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1400" b="1" dirty="0" err="1">
                <a:latin typeface="Arial" pitchFamily="34" charset="0"/>
                <a:cs typeface="Arial" pitchFamily="34" charset="0"/>
              </a:rPr>
              <a:t>Sphere</a:t>
            </a:r>
            <a:r>
              <a:rPr lang="de-DE" sz="1400" b="1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1400" b="1" dirty="0" err="1">
                <a:latin typeface="Arial" pitchFamily="34" charset="0"/>
                <a:cs typeface="Arial" pitchFamily="34" charset="0"/>
              </a:rPr>
              <a:t>Contact</a:t>
            </a:r>
            <a:r>
              <a:rPr lang="de-DE" sz="1400" b="1" dirty="0">
                <a:latin typeface="Arial" pitchFamily="34" charset="0"/>
                <a:cs typeface="Arial" pitchFamily="34" charset="0"/>
              </a:rPr>
              <a:t> Force</a:t>
            </a:r>
          </a:p>
        </p:txBody>
      </p:sp>
      <p:sp>
        <p:nvSpPr>
          <p:cNvPr id="6" name="Ellipse 14"/>
          <p:cNvSpPr/>
          <p:nvPr/>
        </p:nvSpPr>
        <p:spPr>
          <a:xfrm>
            <a:off x="4715879" y="2457450"/>
            <a:ext cx="1039586" cy="103958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>
              <a:rot lat="0" lon="0" rev="0"/>
            </a:lightRig>
          </a:scene3d>
          <a:sp3d>
            <a:bevelT w="482600" h="247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7" name="Ellipse 14"/>
          <p:cNvSpPr/>
          <p:nvPr/>
        </p:nvSpPr>
        <p:spPr>
          <a:xfrm>
            <a:off x="5181600" y="3332151"/>
            <a:ext cx="1316592" cy="131659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>
              <a:rot lat="0" lon="0" rev="0"/>
            </a:lightRig>
          </a:scene3d>
          <a:sp3d>
            <a:bevelT w="482600" h="247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487054" y="4012847"/>
            <a:ext cx="1670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b="1" dirty="0">
                <a:latin typeface="Arial" pitchFamily="34" charset="0"/>
                <a:cs typeface="Arial" pitchFamily="34" charset="0"/>
              </a:rPr>
              <a:t>Base </a:t>
            </a:r>
            <a:r>
              <a:rPr lang="de-DE" sz="1200" b="1" dirty="0" err="1">
                <a:latin typeface="Arial" pitchFamily="34" charset="0"/>
                <a:cs typeface="Arial" pitchFamily="34" charset="0"/>
              </a:rPr>
              <a:t>Sphere</a:t>
            </a:r>
            <a:r>
              <a:rPr lang="de-DE" sz="1200" b="1" dirty="0">
                <a:latin typeface="Arial" pitchFamily="34" charset="0"/>
                <a:cs typeface="Arial" pitchFamily="34" charset="0"/>
              </a:rPr>
              <a:t> Radius</a:t>
            </a:r>
            <a:br>
              <a:rPr lang="de-DE" sz="1200" dirty="0">
                <a:latin typeface="Arial" pitchFamily="34" charset="0"/>
                <a:cs typeface="Arial" pitchFamily="34" charset="0"/>
              </a:rPr>
            </a:br>
            <a:r>
              <a:rPr lang="de-DE" sz="1200" dirty="0" err="1">
                <a:latin typeface="Arial" pitchFamily="34" charset="0"/>
                <a:cs typeface="Arial" pitchFamily="34" charset="0"/>
              </a:rPr>
              <a:t>distance</a:t>
            </a:r>
            <a:r>
              <a:rPr lang="de-DE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1200" dirty="0" err="1">
                <a:latin typeface="Arial" pitchFamily="34" charset="0"/>
                <a:cs typeface="Arial" pitchFamily="34" charset="0"/>
              </a:rPr>
              <a:t>from</a:t>
            </a:r>
            <a:r>
              <a:rPr lang="de-DE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1200" dirty="0" err="1">
                <a:latin typeface="Arial" pitchFamily="34" charset="0"/>
                <a:cs typeface="Arial" pitchFamily="34" charset="0"/>
              </a:rPr>
              <a:t>SphB</a:t>
            </a:r>
            <a:endParaRPr lang="de-DE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4702365" y="2446975"/>
            <a:ext cx="1064192" cy="1064192"/>
          </a:xfrm>
          <a:prstGeom prst="ellipse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5180592" y="3331143"/>
            <a:ext cx="1317600" cy="1317600"/>
          </a:xfrm>
          <a:prstGeom prst="ellipse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7489" y="2549118"/>
            <a:ext cx="1726870" cy="607696"/>
          </a:xfrm>
          <a:prstGeom prst="rect">
            <a:avLst/>
          </a:prstGeom>
          <a:solidFill>
            <a:schemeClr val="bg1"/>
          </a:solidFill>
          <a:ln>
            <a:solidFill>
              <a:srgbClr val="DDDDD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15" name="Group 14"/>
          <p:cNvGrpSpPr/>
          <p:nvPr/>
        </p:nvGrpSpPr>
        <p:grpSpPr>
          <a:xfrm>
            <a:off x="2878577" y="4533877"/>
            <a:ext cx="1809566" cy="791911"/>
            <a:chOff x="3968749" y="4822992"/>
            <a:chExt cx="1809566" cy="791911"/>
          </a:xfrm>
        </p:grpSpPr>
        <p:sp>
          <p:nvSpPr>
            <p:cNvPr id="63" name="TextBox 62"/>
            <p:cNvSpPr txBox="1"/>
            <p:nvPr/>
          </p:nvSpPr>
          <p:spPr>
            <a:xfrm>
              <a:off x="4373762" y="4953000"/>
              <a:ext cx="14045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200" dirty="0">
                  <a:latin typeface="Arial" pitchFamily="34" charset="0"/>
                  <a:cs typeface="Arial" pitchFamily="34" charset="0"/>
                </a:rPr>
                <a:t>Reference </a:t>
              </a:r>
              <a:r>
                <a:rPr lang="de-DE" sz="1200" dirty="0" err="1">
                  <a:latin typeface="Arial" pitchFamily="34" charset="0"/>
                  <a:cs typeface="Arial" pitchFamily="34" charset="0"/>
                </a:rPr>
                <a:t>frames</a:t>
              </a:r>
              <a:br>
                <a:rPr lang="de-DE" sz="1200" dirty="0">
                  <a:latin typeface="Arial" pitchFamily="34" charset="0"/>
                  <a:cs typeface="Arial" pitchFamily="34" charset="0"/>
                </a:rPr>
              </a:br>
              <a:r>
                <a:rPr lang="de-DE" sz="1200" dirty="0" err="1">
                  <a:latin typeface="Arial" pitchFamily="34" charset="0"/>
                  <a:cs typeface="Arial" pitchFamily="34" charset="0"/>
                </a:rPr>
                <a:t>for</a:t>
              </a:r>
              <a:r>
                <a:rPr lang="de-DE" sz="12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de-DE" sz="1200" dirty="0" err="1">
                  <a:latin typeface="Arial" pitchFamily="34" charset="0"/>
                  <a:cs typeface="Arial" pitchFamily="34" charset="0"/>
                </a:rPr>
                <a:t>forces</a:t>
              </a:r>
              <a:endParaRPr lang="de-DE" sz="1200" dirty="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3968749" y="4822992"/>
              <a:ext cx="441114" cy="791911"/>
              <a:chOff x="2145103" y="4680322"/>
              <a:chExt cx="441114" cy="791911"/>
            </a:xfrm>
          </p:grpSpPr>
          <p:grpSp>
            <p:nvGrpSpPr>
              <p:cNvPr id="66" name="Group 65"/>
              <p:cNvGrpSpPr/>
              <p:nvPr/>
            </p:nvGrpSpPr>
            <p:grpSpPr>
              <a:xfrm>
                <a:off x="2219440" y="4821811"/>
                <a:ext cx="366777" cy="362649"/>
                <a:chOff x="6600673" y="2402126"/>
                <a:chExt cx="296464" cy="293129"/>
              </a:xfrm>
            </p:grpSpPr>
            <p:grpSp>
              <p:nvGrpSpPr>
                <p:cNvPr id="72" name="Group 71"/>
                <p:cNvGrpSpPr/>
                <p:nvPr/>
              </p:nvGrpSpPr>
              <p:grpSpPr>
                <a:xfrm>
                  <a:off x="6600673" y="2402126"/>
                  <a:ext cx="268990" cy="264520"/>
                  <a:chOff x="7152449" y="1565200"/>
                  <a:chExt cx="402005" cy="395325"/>
                </a:xfrm>
              </p:grpSpPr>
              <p:cxnSp>
                <p:nvCxnSpPr>
                  <p:cNvPr id="75" name="Straight Arrow Connector 74"/>
                  <p:cNvCxnSpPr/>
                  <p:nvPr/>
                </p:nvCxnSpPr>
                <p:spPr>
                  <a:xfrm flipV="1">
                    <a:off x="7554454" y="1565200"/>
                    <a:ext cx="0" cy="395325"/>
                  </a:xfrm>
                  <a:prstGeom prst="straightConnector1">
                    <a:avLst/>
                  </a:prstGeom>
                  <a:ln w="28575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Straight Arrow Connector 75"/>
                  <p:cNvCxnSpPr/>
                  <p:nvPr/>
                </p:nvCxnSpPr>
                <p:spPr>
                  <a:xfrm flipH="1">
                    <a:off x="7152449" y="1960525"/>
                    <a:ext cx="401998" cy="0"/>
                  </a:xfrm>
                  <a:prstGeom prst="straightConnector1">
                    <a:avLst/>
                  </a:prstGeom>
                  <a:ln w="28575">
                    <a:solidFill>
                      <a:srgbClr val="008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3" name="Oval 72"/>
                <p:cNvSpPr/>
                <p:nvPr/>
              </p:nvSpPr>
              <p:spPr>
                <a:xfrm>
                  <a:off x="6838941" y="2641511"/>
                  <a:ext cx="58196" cy="53744"/>
                </a:xfrm>
                <a:prstGeom prst="ellipse">
                  <a:avLst/>
                </a:prstGeom>
                <a:solidFill>
                  <a:srgbClr val="0066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b="1" dirty="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68" name="TextBox 67"/>
              <p:cNvSpPr txBox="1"/>
              <p:nvPr/>
            </p:nvSpPr>
            <p:spPr>
              <a:xfrm>
                <a:off x="2302943" y="4680322"/>
                <a:ext cx="27924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100" dirty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X</a:t>
                </a: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2172884" y="4866214"/>
                <a:ext cx="24296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100" dirty="0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  <a:t>Y</a:t>
                </a: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2145103" y="5210623"/>
                <a:ext cx="24296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100" dirty="0">
                    <a:solidFill>
                      <a:srgbClr val="0066FF"/>
                    </a:solidFill>
                    <a:latin typeface="Arial" pitchFamily="34" charset="0"/>
                    <a:cs typeface="Arial" pitchFamily="34" charset="0"/>
                  </a:rPr>
                  <a:t>Z</a:t>
                </a:r>
              </a:p>
            </p:txBody>
          </p:sp>
        </p:grpSp>
        <p:cxnSp>
          <p:nvCxnSpPr>
            <p:cNvPr id="86" name="Straight Arrow Connector 85"/>
            <p:cNvCxnSpPr/>
            <p:nvPr/>
          </p:nvCxnSpPr>
          <p:spPr>
            <a:xfrm flipH="1">
              <a:off x="4162656" y="5296004"/>
              <a:ext cx="218404" cy="197468"/>
            </a:xfrm>
            <a:prstGeom prst="straightConnector1">
              <a:avLst/>
            </a:prstGeom>
            <a:ln w="28575">
              <a:solidFill>
                <a:srgbClr val="0066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>
            <a:off x="5523953" y="3656095"/>
            <a:ext cx="379980" cy="383161"/>
            <a:chOff x="6608235" y="2402126"/>
            <a:chExt cx="307137" cy="309708"/>
          </a:xfrm>
        </p:grpSpPr>
        <p:grpSp>
          <p:nvGrpSpPr>
            <p:cNvPr id="81" name="Group 80"/>
            <p:cNvGrpSpPr/>
            <p:nvPr/>
          </p:nvGrpSpPr>
          <p:grpSpPr>
            <a:xfrm>
              <a:off x="6608235" y="2402126"/>
              <a:ext cx="264798" cy="264520"/>
              <a:chOff x="7163769" y="1565200"/>
              <a:chExt cx="395741" cy="395325"/>
            </a:xfrm>
          </p:grpSpPr>
          <p:cxnSp>
            <p:nvCxnSpPr>
              <p:cNvPr id="83" name="Straight Arrow Connector 82"/>
              <p:cNvCxnSpPr/>
              <p:nvPr/>
            </p:nvCxnSpPr>
            <p:spPr>
              <a:xfrm flipV="1">
                <a:off x="7554454" y="1565200"/>
                <a:ext cx="0" cy="395325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/>
              <p:cNvCxnSpPr/>
              <p:nvPr/>
            </p:nvCxnSpPr>
            <p:spPr>
              <a:xfrm flipH="1">
                <a:off x="7163769" y="1960525"/>
                <a:ext cx="395741" cy="0"/>
              </a:xfrm>
              <a:prstGeom prst="straightConnector1">
                <a:avLst/>
              </a:prstGeom>
              <a:ln w="28575">
                <a:solidFill>
                  <a:srgbClr val="008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2" name="Oval 81"/>
            <p:cNvSpPr/>
            <p:nvPr/>
          </p:nvSpPr>
          <p:spPr>
            <a:xfrm>
              <a:off x="6823932" y="2620394"/>
              <a:ext cx="91440" cy="91440"/>
            </a:xfrm>
            <a:prstGeom prst="ellipse">
              <a:avLst/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5812565" y="3693435"/>
            <a:ext cx="5597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 err="1">
                <a:latin typeface="Arial" pitchFamily="34" charset="0"/>
                <a:cs typeface="Arial" pitchFamily="34" charset="0"/>
              </a:rPr>
              <a:t>SphB</a:t>
            </a:r>
            <a:endParaRPr lang="de-DE" sz="12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9" name="Straight Arrow Connector 78"/>
          <p:cNvCxnSpPr/>
          <p:nvPr/>
        </p:nvCxnSpPr>
        <p:spPr>
          <a:xfrm flipH="1" flipV="1">
            <a:off x="5509585" y="3417603"/>
            <a:ext cx="338146" cy="577453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headEnd type="triangle" w="sm" len="lg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5236141" y="2809634"/>
            <a:ext cx="327255" cy="400515"/>
            <a:chOff x="2943563" y="2809633"/>
            <a:chExt cx="327255" cy="400515"/>
          </a:xfrm>
        </p:grpSpPr>
        <p:cxnSp>
          <p:nvCxnSpPr>
            <p:cNvPr id="25" name="Straight Arrow Connector 24"/>
            <p:cNvCxnSpPr/>
            <p:nvPr/>
          </p:nvCxnSpPr>
          <p:spPr>
            <a:xfrm rot="6300000" flipV="1">
              <a:off x="3107191" y="2854863"/>
              <a:ext cx="0" cy="327255"/>
            </a:xfrm>
            <a:prstGeom prst="straightConnector1">
              <a:avLst/>
            </a:prstGeom>
            <a:ln w="28575">
              <a:solidFill>
                <a:srgbClr val="008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V="1">
              <a:off x="2949137" y="2809633"/>
              <a:ext cx="154407" cy="16650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flipH="1">
              <a:off x="2949136" y="2977743"/>
              <a:ext cx="9852" cy="232405"/>
            </a:xfrm>
            <a:prstGeom prst="straightConnector1">
              <a:avLst/>
            </a:prstGeom>
            <a:ln w="28575">
              <a:solidFill>
                <a:srgbClr val="0066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Straight Arrow Connector 30"/>
          <p:cNvCxnSpPr/>
          <p:nvPr/>
        </p:nvCxnSpPr>
        <p:spPr>
          <a:xfrm>
            <a:off x="5243507" y="2981851"/>
            <a:ext cx="272777" cy="446013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headEnd type="triangle" w="sm" len="lg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88"/>
          <p:cNvGrpSpPr/>
          <p:nvPr/>
        </p:nvGrpSpPr>
        <p:grpSpPr>
          <a:xfrm rot="19813673">
            <a:off x="4696871" y="3115421"/>
            <a:ext cx="935027" cy="1186213"/>
            <a:chOff x="2146309" y="2977242"/>
            <a:chExt cx="935027" cy="920655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2146309" y="2977242"/>
              <a:ext cx="914400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2166936" y="3387283"/>
              <a:ext cx="914400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2163094" y="3897897"/>
              <a:ext cx="914400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Pfeil nach links und rechts 38"/>
          <p:cNvSpPr/>
          <p:nvPr/>
        </p:nvSpPr>
        <p:spPr>
          <a:xfrm rot="3558306" flipV="1">
            <a:off x="5133534" y="3488627"/>
            <a:ext cx="389844" cy="129948"/>
          </a:xfrm>
          <a:prstGeom prst="leftRightArrow">
            <a:avLst>
              <a:gd name="adj1" fmla="val 45373"/>
              <a:gd name="adj2" fmla="val 89330"/>
            </a:avLst>
          </a:prstGeom>
          <a:solidFill>
            <a:srgbClr val="C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756383" y="2712790"/>
            <a:ext cx="5517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 err="1">
                <a:latin typeface="Arial" pitchFamily="34" charset="0"/>
                <a:cs typeface="Arial" pitchFamily="34" charset="0"/>
              </a:rPr>
              <a:t>SphF</a:t>
            </a:r>
            <a:endParaRPr lang="de-DE" sz="12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8336260" y="3605065"/>
            <a:ext cx="868380" cy="868380"/>
            <a:chOff x="7208820" y="3757338"/>
            <a:chExt cx="868380" cy="868380"/>
          </a:xfrm>
        </p:grpSpPr>
        <p:grpSp>
          <p:nvGrpSpPr>
            <p:cNvPr id="4" name="Group 3"/>
            <p:cNvGrpSpPr/>
            <p:nvPr/>
          </p:nvGrpSpPr>
          <p:grpSpPr>
            <a:xfrm>
              <a:off x="7208820" y="3757338"/>
              <a:ext cx="868380" cy="868380"/>
              <a:chOff x="6692124" y="3331143"/>
              <a:chExt cx="1317600" cy="1317600"/>
            </a:xfrm>
          </p:grpSpPr>
          <p:sp>
            <p:nvSpPr>
              <p:cNvPr id="94" name="Ellipse 14"/>
              <p:cNvSpPr/>
              <p:nvPr/>
            </p:nvSpPr>
            <p:spPr>
              <a:xfrm>
                <a:off x="6693132" y="3332151"/>
                <a:ext cx="1316592" cy="131659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>
                  <a:rot lat="0" lon="0" rev="0"/>
                </a:lightRig>
              </a:scene3d>
              <a:sp3d>
                <a:bevelT w="482600" h="2476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6" name="Oval 95"/>
              <p:cNvSpPr/>
              <p:nvPr/>
            </p:nvSpPr>
            <p:spPr>
              <a:xfrm>
                <a:off x="6692124" y="3331143"/>
                <a:ext cx="1317600" cy="13176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  <a:alpha val="50000"/>
                </a:schemeClr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103" name="Straight Arrow Connector 102"/>
              <p:cNvCxnSpPr/>
              <p:nvPr/>
            </p:nvCxnSpPr>
            <p:spPr>
              <a:xfrm flipH="1" flipV="1">
                <a:off x="7021117" y="3417602"/>
                <a:ext cx="338146" cy="577453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solid"/>
                <a:headEnd type="triangle" w="sm" len="lg"/>
                <a:tailEnd type="triangle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7" name="Group 96"/>
            <p:cNvGrpSpPr/>
            <p:nvPr/>
          </p:nvGrpSpPr>
          <p:grpSpPr>
            <a:xfrm>
              <a:off x="7327571" y="3857679"/>
              <a:ext cx="379980" cy="383161"/>
              <a:chOff x="6608235" y="2402126"/>
              <a:chExt cx="307137" cy="309708"/>
            </a:xfrm>
          </p:grpSpPr>
          <p:grpSp>
            <p:nvGrpSpPr>
              <p:cNvPr id="98" name="Group 97"/>
              <p:cNvGrpSpPr/>
              <p:nvPr/>
            </p:nvGrpSpPr>
            <p:grpSpPr>
              <a:xfrm>
                <a:off x="6608235" y="2402126"/>
                <a:ext cx="264798" cy="264520"/>
                <a:chOff x="7163769" y="1565200"/>
                <a:chExt cx="395741" cy="395325"/>
              </a:xfrm>
            </p:grpSpPr>
            <p:cxnSp>
              <p:nvCxnSpPr>
                <p:cNvPr id="100" name="Straight Arrow Connector 99"/>
                <p:cNvCxnSpPr/>
                <p:nvPr/>
              </p:nvCxnSpPr>
              <p:spPr>
                <a:xfrm flipV="1">
                  <a:off x="7554454" y="1565200"/>
                  <a:ext cx="0" cy="395325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Arrow Connector 100"/>
                <p:cNvCxnSpPr/>
                <p:nvPr/>
              </p:nvCxnSpPr>
              <p:spPr>
                <a:xfrm flipH="1">
                  <a:off x="7163769" y="1960525"/>
                  <a:ext cx="395741" cy="0"/>
                </a:xfrm>
                <a:prstGeom prst="straightConnector1">
                  <a:avLst/>
                </a:prstGeom>
                <a:ln w="28575">
                  <a:solidFill>
                    <a:srgbClr val="008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9" name="Oval 98"/>
              <p:cNvSpPr/>
              <p:nvPr/>
            </p:nvSpPr>
            <p:spPr>
              <a:xfrm>
                <a:off x="6823932" y="2620394"/>
                <a:ext cx="91440" cy="91440"/>
              </a:xfrm>
              <a:prstGeom prst="ellipse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02" name="TextBox 101"/>
            <p:cNvSpPr txBox="1"/>
            <p:nvPr/>
          </p:nvSpPr>
          <p:spPr>
            <a:xfrm>
              <a:off x="7450140" y="4198251"/>
              <a:ext cx="55976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200" dirty="0" err="1">
                  <a:latin typeface="Arial" pitchFamily="34" charset="0"/>
                  <a:cs typeface="Arial" pitchFamily="34" charset="0"/>
                </a:rPr>
                <a:t>SphB</a:t>
              </a:r>
              <a:endParaRPr lang="de-DE" sz="12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897650" y="2882593"/>
            <a:ext cx="824212" cy="824212"/>
            <a:chOff x="6748358" y="2990367"/>
            <a:chExt cx="824212" cy="824212"/>
          </a:xfrm>
        </p:grpSpPr>
        <p:grpSp>
          <p:nvGrpSpPr>
            <p:cNvPr id="5" name="Group 4"/>
            <p:cNvGrpSpPr/>
            <p:nvPr/>
          </p:nvGrpSpPr>
          <p:grpSpPr>
            <a:xfrm>
              <a:off x="6748358" y="2990367"/>
              <a:ext cx="824212" cy="824212"/>
              <a:chOff x="6213897" y="2446975"/>
              <a:chExt cx="1064192" cy="1064192"/>
            </a:xfrm>
          </p:grpSpPr>
          <p:sp>
            <p:nvSpPr>
              <p:cNvPr id="93" name="Ellipse 14"/>
              <p:cNvSpPr/>
              <p:nvPr/>
            </p:nvSpPr>
            <p:spPr>
              <a:xfrm>
                <a:off x="6227411" y="2457450"/>
                <a:ext cx="1039586" cy="103958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>
                  <a:rot lat="0" lon="0" rev="0"/>
                </a:lightRig>
              </a:scene3d>
              <a:sp3d>
                <a:bevelT w="482600" h="2476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5" name="Oval 94"/>
              <p:cNvSpPr/>
              <p:nvPr/>
            </p:nvSpPr>
            <p:spPr>
              <a:xfrm>
                <a:off x="6213897" y="2446975"/>
                <a:ext cx="1064192" cy="106419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  <a:alpha val="50000"/>
                </a:schemeClr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108" name="Straight Arrow Connector 107"/>
              <p:cNvCxnSpPr/>
              <p:nvPr/>
            </p:nvCxnSpPr>
            <p:spPr>
              <a:xfrm>
                <a:off x="6755038" y="2981850"/>
                <a:ext cx="272777" cy="446013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solid"/>
                <a:headEnd type="triangle" w="sm" len="lg"/>
                <a:tailEnd type="triangle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4" name="Group 103"/>
            <p:cNvGrpSpPr/>
            <p:nvPr/>
          </p:nvGrpSpPr>
          <p:grpSpPr>
            <a:xfrm>
              <a:off x="7162143" y="3233035"/>
              <a:ext cx="327255" cy="400515"/>
              <a:chOff x="2943563" y="2809633"/>
              <a:chExt cx="327255" cy="400515"/>
            </a:xfrm>
          </p:grpSpPr>
          <p:cxnSp>
            <p:nvCxnSpPr>
              <p:cNvPr id="105" name="Straight Arrow Connector 104"/>
              <p:cNvCxnSpPr/>
              <p:nvPr/>
            </p:nvCxnSpPr>
            <p:spPr>
              <a:xfrm rot="6300000" flipV="1">
                <a:off x="3107191" y="2854863"/>
                <a:ext cx="0" cy="327255"/>
              </a:xfrm>
              <a:prstGeom prst="straightConnector1">
                <a:avLst/>
              </a:prstGeom>
              <a:ln w="28575">
                <a:solidFill>
                  <a:srgbClr val="008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Arrow Connector 105"/>
              <p:cNvCxnSpPr/>
              <p:nvPr/>
            </p:nvCxnSpPr>
            <p:spPr>
              <a:xfrm flipV="1">
                <a:off x="2949137" y="2809633"/>
                <a:ext cx="154407" cy="166508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/>
              <p:cNvCxnSpPr/>
              <p:nvPr/>
            </p:nvCxnSpPr>
            <p:spPr>
              <a:xfrm flipH="1">
                <a:off x="2949136" y="2977743"/>
                <a:ext cx="9852" cy="232405"/>
              </a:xfrm>
              <a:prstGeom prst="straightConnector1">
                <a:avLst/>
              </a:prstGeom>
              <a:ln w="28575">
                <a:solidFill>
                  <a:srgbClr val="0066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4" name="TextBox 113"/>
            <p:cNvSpPr txBox="1"/>
            <p:nvPr/>
          </p:nvSpPr>
          <p:spPr>
            <a:xfrm>
              <a:off x="6749844" y="3133725"/>
              <a:ext cx="5517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200" dirty="0" err="1">
                  <a:latin typeface="Arial" pitchFamily="34" charset="0"/>
                  <a:cs typeface="Arial" pitchFamily="34" charset="0"/>
                </a:rPr>
                <a:t>SphF</a:t>
              </a:r>
              <a:endParaRPr lang="de-DE" sz="1200" dirty="0"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2808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Box 66"/>
          <p:cNvSpPr txBox="1"/>
          <p:nvPr/>
        </p:nvSpPr>
        <p:spPr>
          <a:xfrm>
            <a:off x="5909003" y="5237372"/>
            <a:ext cx="1404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>
                <a:latin typeface="Arial" pitchFamily="34" charset="0"/>
                <a:cs typeface="Arial" pitchFamily="34" charset="0"/>
              </a:rPr>
              <a:t>Reference </a:t>
            </a:r>
            <a:r>
              <a:rPr lang="de-DE" sz="1200" dirty="0" err="1">
                <a:latin typeface="Arial" pitchFamily="34" charset="0"/>
                <a:cs typeface="Arial" pitchFamily="34" charset="0"/>
              </a:rPr>
              <a:t>frames</a:t>
            </a:r>
            <a:br>
              <a:rPr lang="de-DE" sz="1200" dirty="0">
                <a:latin typeface="Arial" pitchFamily="34" charset="0"/>
                <a:cs typeface="Arial" pitchFamily="34" charset="0"/>
              </a:rPr>
            </a:br>
            <a:r>
              <a:rPr lang="de-DE" sz="1200" dirty="0" err="1">
                <a:latin typeface="Arial" pitchFamily="34" charset="0"/>
                <a:cs typeface="Arial" pitchFamily="34" charset="0"/>
              </a:rPr>
              <a:t>for</a:t>
            </a:r>
            <a:r>
              <a:rPr lang="de-DE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1200" dirty="0" err="1">
                <a:latin typeface="Arial" pitchFamily="34" charset="0"/>
                <a:cs typeface="Arial" pitchFamily="34" charset="0"/>
              </a:rPr>
              <a:t>forces</a:t>
            </a:r>
            <a:endParaRPr lang="de-DE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8490218" y="894722"/>
            <a:ext cx="2789546" cy="307777"/>
          </a:xfrm>
          <a:prstGeom prst="rect">
            <a:avLst/>
          </a:prstGeom>
          <a:solidFill>
            <a:schemeClr val="bg1"/>
          </a:solidFill>
          <a:ln>
            <a:solidFill>
              <a:srgbClr val="DDDDD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de-DE" sz="1400" b="1" dirty="0" err="1">
                <a:latin typeface="Arial" pitchFamily="34" charset="0"/>
                <a:cs typeface="Arial" pitchFamily="34" charset="0"/>
              </a:rPr>
              <a:t>Sphere</a:t>
            </a:r>
            <a:r>
              <a:rPr lang="de-DE" sz="1400" b="1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1400" b="1" dirty="0" err="1">
                <a:latin typeface="Arial" pitchFamily="34" charset="0"/>
                <a:cs typeface="Arial" pitchFamily="34" charset="0"/>
              </a:rPr>
              <a:t>to</a:t>
            </a:r>
            <a:r>
              <a:rPr lang="de-DE" sz="1400" b="1" dirty="0">
                <a:latin typeface="Arial" pitchFamily="34" charset="0"/>
                <a:cs typeface="Arial" pitchFamily="34" charset="0"/>
              </a:rPr>
              <a:t> Plane </a:t>
            </a:r>
            <a:r>
              <a:rPr lang="de-DE" sz="1400" b="1" dirty="0" err="1">
                <a:latin typeface="Arial" pitchFamily="34" charset="0"/>
                <a:cs typeface="Arial" pitchFamily="34" charset="0"/>
              </a:rPr>
              <a:t>Contact</a:t>
            </a:r>
            <a:r>
              <a:rPr lang="de-DE" sz="1400" b="1" dirty="0">
                <a:latin typeface="Arial" pitchFamily="34" charset="0"/>
                <a:cs typeface="Arial" pitchFamily="34" charset="0"/>
              </a:rPr>
              <a:t> Force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5503989" y="5107364"/>
            <a:ext cx="441114" cy="791911"/>
            <a:chOff x="2145103" y="4680322"/>
            <a:chExt cx="441114" cy="791911"/>
          </a:xfrm>
        </p:grpSpPr>
        <p:grpSp>
          <p:nvGrpSpPr>
            <p:cNvPr id="48" name="Group 47"/>
            <p:cNvGrpSpPr/>
            <p:nvPr/>
          </p:nvGrpSpPr>
          <p:grpSpPr>
            <a:xfrm>
              <a:off x="2219440" y="4821811"/>
              <a:ext cx="366777" cy="362649"/>
              <a:chOff x="6600673" y="2402126"/>
              <a:chExt cx="296464" cy="293129"/>
            </a:xfrm>
          </p:grpSpPr>
          <p:grpSp>
            <p:nvGrpSpPr>
              <p:cNvPr id="52" name="Group 51"/>
              <p:cNvGrpSpPr/>
              <p:nvPr/>
            </p:nvGrpSpPr>
            <p:grpSpPr>
              <a:xfrm>
                <a:off x="6600673" y="2402126"/>
                <a:ext cx="268990" cy="264520"/>
                <a:chOff x="7152449" y="1565200"/>
                <a:chExt cx="402005" cy="395325"/>
              </a:xfrm>
            </p:grpSpPr>
            <p:cxnSp>
              <p:nvCxnSpPr>
                <p:cNvPr id="64" name="Straight Arrow Connector 63"/>
                <p:cNvCxnSpPr/>
                <p:nvPr/>
              </p:nvCxnSpPr>
              <p:spPr>
                <a:xfrm flipV="1">
                  <a:off x="7554454" y="1565200"/>
                  <a:ext cx="0" cy="395325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Arrow Connector 67"/>
                <p:cNvCxnSpPr/>
                <p:nvPr/>
              </p:nvCxnSpPr>
              <p:spPr>
                <a:xfrm flipH="1">
                  <a:off x="7152449" y="1960525"/>
                  <a:ext cx="401998" cy="0"/>
                </a:xfrm>
                <a:prstGeom prst="straightConnector1">
                  <a:avLst/>
                </a:prstGeom>
                <a:ln w="28575">
                  <a:solidFill>
                    <a:srgbClr val="008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0" name="Oval 59"/>
              <p:cNvSpPr/>
              <p:nvPr/>
            </p:nvSpPr>
            <p:spPr>
              <a:xfrm>
                <a:off x="6838941" y="2641511"/>
                <a:ext cx="58196" cy="53744"/>
              </a:xfrm>
              <a:prstGeom prst="ellipse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50" name="TextBox 49"/>
            <p:cNvSpPr txBox="1"/>
            <p:nvPr/>
          </p:nvSpPr>
          <p:spPr>
            <a:xfrm>
              <a:off x="2302943" y="4680322"/>
              <a:ext cx="27924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X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172884" y="4866214"/>
              <a:ext cx="2429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Y</a:t>
              </a: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2145103" y="5210623"/>
              <a:ext cx="2429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rgbClr val="0066FF"/>
                  </a:solidFill>
                  <a:latin typeface="Arial" pitchFamily="34" charset="0"/>
                  <a:cs typeface="Arial" pitchFamily="34" charset="0"/>
                </a:rPr>
                <a:t>Z</a:t>
              </a:r>
            </a:p>
          </p:txBody>
        </p:sp>
      </p:grp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0437" y="2190100"/>
            <a:ext cx="1515306" cy="594614"/>
          </a:xfrm>
          <a:prstGeom prst="rect">
            <a:avLst/>
          </a:prstGeom>
          <a:solidFill>
            <a:schemeClr val="bg1"/>
          </a:solidFill>
          <a:ln>
            <a:solidFill>
              <a:srgbClr val="DDDDD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116" name="Group 115"/>
          <p:cNvGrpSpPr/>
          <p:nvPr/>
        </p:nvGrpSpPr>
        <p:grpSpPr>
          <a:xfrm>
            <a:off x="2684332" y="4878171"/>
            <a:ext cx="1096774" cy="1039586"/>
            <a:chOff x="5252153" y="4236923"/>
            <a:chExt cx="1096774" cy="1039586"/>
          </a:xfrm>
        </p:grpSpPr>
        <p:sp>
          <p:nvSpPr>
            <p:cNvPr id="115" name="Ellipse 14"/>
            <p:cNvSpPr/>
            <p:nvPr/>
          </p:nvSpPr>
          <p:spPr>
            <a:xfrm>
              <a:off x="5266697" y="4236923"/>
              <a:ext cx="1039586" cy="1039586"/>
            </a:xfrm>
            <a:prstGeom prst="ellipse">
              <a:avLst/>
            </a:prstGeom>
            <a:solidFill>
              <a:schemeClr val="bg1">
                <a:lumMod val="75000"/>
                <a:alpha val="20000"/>
              </a:schemeClr>
            </a:solidFill>
            <a:ln>
              <a:solidFill>
                <a:schemeClr val="bg1">
                  <a:lumMod val="65000"/>
                  <a:alpha val="2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>
                <a:rot lat="0" lon="0" rev="0"/>
              </a:lightRig>
            </a:scene3d>
            <a:sp3d>
              <a:bevelT w="482600" h="2476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252153" y="4452517"/>
              <a:ext cx="10967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200" dirty="0">
                  <a:latin typeface="Arial" pitchFamily="34" charset="0"/>
                  <a:cs typeface="Arial" pitchFamily="34" charset="0"/>
                </a:rPr>
                <a:t>Force </a:t>
              </a:r>
              <a:r>
                <a:rPr lang="de-DE" sz="1200" dirty="0" err="1">
                  <a:latin typeface="Arial" pitchFamily="34" charset="0"/>
                  <a:cs typeface="Arial" pitchFamily="34" charset="0"/>
                </a:rPr>
                <a:t>active</a:t>
              </a:r>
              <a:br>
                <a:rPr lang="de-DE" sz="1200" dirty="0">
                  <a:latin typeface="Arial" pitchFamily="34" charset="0"/>
                  <a:cs typeface="Arial" pitchFamily="34" charset="0"/>
                </a:rPr>
              </a:br>
              <a:r>
                <a:rPr lang="de-DE" sz="1200" dirty="0">
                  <a:latin typeface="Arial" pitchFamily="34" charset="0"/>
                  <a:cs typeface="Arial" pitchFamily="34" charset="0"/>
                </a:rPr>
                <a:t>on </a:t>
              </a:r>
              <a:r>
                <a:rPr lang="de-DE" sz="1200" dirty="0" err="1">
                  <a:latin typeface="Arial" pitchFamily="34" charset="0"/>
                  <a:cs typeface="Arial" pitchFamily="34" charset="0"/>
                </a:rPr>
                <a:t>both</a:t>
              </a:r>
              <a:r>
                <a:rPr lang="de-DE" sz="12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de-DE" sz="1200" dirty="0" err="1">
                  <a:latin typeface="Arial" pitchFamily="34" charset="0"/>
                  <a:cs typeface="Arial" pitchFamily="34" charset="0"/>
                </a:rPr>
                <a:t>sides</a:t>
              </a:r>
              <a:br>
                <a:rPr lang="de-DE" sz="1200" dirty="0">
                  <a:latin typeface="Arial" pitchFamily="34" charset="0"/>
                  <a:cs typeface="Arial" pitchFamily="34" charset="0"/>
                </a:rPr>
              </a:br>
              <a:r>
                <a:rPr lang="de-DE" sz="1200" dirty="0" err="1">
                  <a:latin typeface="Arial" pitchFamily="34" charset="0"/>
                  <a:cs typeface="Arial" pitchFamily="34" charset="0"/>
                </a:rPr>
                <a:t>of</a:t>
              </a:r>
              <a:r>
                <a:rPr lang="de-DE" sz="1200" dirty="0">
                  <a:latin typeface="Arial" pitchFamily="34" charset="0"/>
                  <a:cs typeface="Arial" pitchFamily="34" charset="0"/>
                </a:rPr>
                <a:t> plane</a:t>
              </a:r>
            </a:p>
          </p:txBody>
        </p:sp>
      </p:grpSp>
      <p:sp>
        <p:nvSpPr>
          <p:cNvPr id="3" name="Cube 2"/>
          <p:cNvSpPr/>
          <p:nvPr/>
        </p:nvSpPr>
        <p:spPr>
          <a:xfrm>
            <a:off x="2665641" y="3171687"/>
            <a:ext cx="2996139" cy="1759253"/>
          </a:xfrm>
          <a:prstGeom prst="cube">
            <a:avLst>
              <a:gd name="adj" fmla="val 57416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2654419" y="3917848"/>
            <a:ext cx="3017520" cy="1010920"/>
          </a:xfrm>
          <a:custGeom>
            <a:avLst/>
            <a:gdLst>
              <a:gd name="connsiteX0" fmla="*/ 0 w 3017520"/>
              <a:gd name="connsiteY0" fmla="*/ 1010920 h 1010920"/>
              <a:gd name="connsiteX1" fmla="*/ 2006600 w 3017520"/>
              <a:gd name="connsiteY1" fmla="*/ 1010920 h 1010920"/>
              <a:gd name="connsiteX2" fmla="*/ 3017520 w 3017520"/>
              <a:gd name="connsiteY2" fmla="*/ 0 h 1010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17520" h="1010920">
                <a:moveTo>
                  <a:pt x="0" y="1010920"/>
                </a:moveTo>
                <a:lnTo>
                  <a:pt x="2006600" y="1010920"/>
                </a:lnTo>
                <a:lnTo>
                  <a:pt x="3017520" y="0"/>
                </a:ln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arallelogram 4"/>
          <p:cNvSpPr/>
          <p:nvPr/>
        </p:nvSpPr>
        <p:spPr>
          <a:xfrm>
            <a:off x="2665639" y="3171686"/>
            <a:ext cx="2996140" cy="999976"/>
          </a:xfrm>
          <a:prstGeom prst="parallelogram">
            <a:avLst>
              <a:gd name="adj" fmla="val 101693"/>
            </a:avLst>
          </a:prstGeom>
          <a:solidFill>
            <a:schemeClr val="accent2">
              <a:lumMod val="40000"/>
              <a:lumOff val="60000"/>
              <a:alpha val="5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7" name="Ellipse 14"/>
          <p:cNvSpPr/>
          <p:nvPr/>
        </p:nvSpPr>
        <p:spPr>
          <a:xfrm>
            <a:off x="4079549" y="2474757"/>
            <a:ext cx="1039586" cy="103958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>
              <a:rot lat="0" lon="0" rev="0"/>
            </a:lightRig>
          </a:scene3d>
          <a:sp3d>
            <a:bevelT w="482600" h="247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8" name="Oval 77"/>
          <p:cNvSpPr/>
          <p:nvPr/>
        </p:nvSpPr>
        <p:spPr>
          <a:xfrm>
            <a:off x="4066035" y="2464282"/>
            <a:ext cx="1064192" cy="1064192"/>
          </a:xfrm>
          <a:prstGeom prst="ellipse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79" name="Group 78"/>
          <p:cNvGrpSpPr/>
          <p:nvPr/>
        </p:nvGrpSpPr>
        <p:grpSpPr>
          <a:xfrm>
            <a:off x="4599811" y="2826941"/>
            <a:ext cx="327255" cy="400515"/>
            <a:chOff x="2943563" y="2809633"/>
            <a:chExt cx="327255" cy="400515"/>
          </a:xfrm>
        </p:grpSpPr>
        <p:cxnSp>
          <p:nvCxnSpPr>
            <p:cNvPr id="80" name="Straight Arrow Connector 79"/>
            <p:cNvCxnSpPr/>
            <p:nvPr/>
          </p:nvCxnSpPr>
          <p:spPr>
            <a:xfrm rot="6300000" flipV="1">
              <a:off x="3107191" y="2854863"/>
              <a:ext cx="0" cy="327255"/>
            </a:xfrm>
            <a:prstGeom prst="straightConnector1">
              <a:avLst/>
            </a:prstGeom>
            <a:ln w="28575">
              <a:solidFill>
                <a:srgbClr val="008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 flipV="1">
              <a:off x="2949137" y="2809633"/>
              <a:ext cx="154407" cy="16650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/>
            <p:nvPr/>
          </p:nvCxnSpPr>
          <p:spPr>
            <a:xfrm flipH="1">
              <a:off x="2949136" y="2977743"/>
              <a:ext cx="9852" cy="232405"/>
            </a:xfrm>
            <a:prstGeom prst="straightConnector1">
              <a:avLst/>
            </a:prstGeom>
            <a:ln w="28575">
              <a:solidFill>
                <a:srgbClr val="0066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/>
          <p:cNvGrpSpPr/>
          <p:nvPr/>
        </p:nvGrpSpPr>
        <p:grpSpPr>
          <a:xfrm>
            <a:off x="3751453" y="3586097"/>
            <a:ext cx="470430" cy="737497"/>
            <a:chOff x="7148759" y="1565200"/>
            <a:chExt cx="405695" cy="636011"/>
          </a:xfrm>
        </p:grpSpPr>
        <p:cxnSp>
          <p:nvCxnSpPr>
            <p:cNvPr id="69" name="Straight Arrow Connector 68"/>
            <p:cNvCxnSpPr/>
            <p:nvPr/>
          </p:nvCxnSpPr>
          <p:spPr>
            <a:xfrm flipV="1">
              <a:off x="7554454" y="1565200"/>
              <a:ext cx="0" cy="395325"/>
            </a:xfrm>
            <a:prstGeom prst="straightConnector1">
              <a:avLst/>
            </a:prstGeom>
            <a:ln w="28575">
              <a:solidFill>
                <a:srgbClr val="0066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 flipH="1">
              <a:off x="7148759" y="1960525"/>
              <a:ext cx="394282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 flipH="1">
              <a:off x="7284075" y="1959730"/>
              <a:ext cx="267082" cy="241481"/>
            </a:xfrm>
            <a:prstGeom prst="straightConnector1">
              <a:avLst/>
            </a:prstGeom>
            <a:ln w="28575">
              <a:solidFill>
                <a:srgbClr val="008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5" name="Straight Arrow Connector 84"/>
          <p:cNvCxnSpPr>
            <a:stCxn id="3" idx="5"/>
            <a:endCxn id="3" idx="4"/>
          </p:cNvCxnSpPr>
          <p:nvPr/>
        </p:nvCxnSpPr>
        <p:spPr>
          <a:xfrm flipH="1">
            <a:off x="4651687" y="3546267"/>
            <a:ext cx="1010093" cy="1010093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headEnd type="triangle" w="sm" len="lg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3" idx="4"/>
            <a:endCxn id="3" idx="2"/>
          </p:cNvCxnSpPr>
          <p:nvPr/>
        </p:nvCxnSpPr>
        <p:spPr>
          <a:xfrm flipH="1">
            <a:off x="2665640" y="4556359"/>
            <a:ext cx="1986046" cy="0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headEnd type="triangle" w="sm" len="lg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endCxn id="5" idx="2"/>
          </p:cNvCxnSpPr>
          <p:nvPr/>
        </p:nvCxnSpPr>
        <p:spPr>
          <a:xfrm flipH="1" flipV="1">
            <a:off x="5153326" y="3671674"/>
            <a:ext cx="3406" cy="379638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headEnd type="triangle" w="sm" len="lg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V="1">
            <a:off x="5153326" y="4030214"/>
            <a:ext cx="699476" cy="5745"/>
          </a:xfrm>
          <a:prstGeom prst="line">
            <a:avLst/>
          </a:prstGeom>
          <a:ln w="95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5" idx="2"/>
          </p:cNvCxnSpPr>
          <p:nvPr/>
        </p:nvCxnSpPr>
        <p:spPr>
          <a:xfrm>
            <a:off x="5153327" y="3671674"/>
            <a:ext cx="699475" cy="0"/>
          </a:xfrm>
          <a:prstGeom prst="line">
            <a:avLst/>
          </a:prstGeom>
          <a:ln w="95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5685855" y="3595679"/>
            <a:ext cx="1593706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de-DE" sz="1200" b="1" dirty="0">
                <a:latin typeface="Arial" pitchFamily="34" charset="0"/>
                <a:cs typeface="Arial" pitchFamily="34" charset="0"/>
              </a:rPr>
              <a:t>Plane Depth to</a:t>
            </a:r>
            <a:br>
              <a:rPr lang="de-DE" sz="1200" b="1" dirty="0">
                <a:latin typeface="Arial" pitchFamily="34" charset="0"/>
                <a:cs typeface="Arial" pitchFamily="34" charset="0"/>
              </a:rPr>
            </a:br>
            <a:r>
              <a:rPr lang="de-DE" sz="1200" b="1" dirty="0">
                <a:latin typeface="Arial" pitchFamily="34" charset="0"/>
                <a:cs typeface="Arial" pitchFamily="34" charset="0"/>
              </a:rPr>
              <a:t>Reference Frame</a:t>
            </a:r>
            <a:br>
              <a:rPr lang="de-DE" sz="1200" b="1" dirty="0">
                <a:latin typeface="Arial" pitchFamily="34" charset="0"/>
                <a:cs typeface="Arial" pitchFamily="34" charset="0"/>
              </a:rPr>
            </a:br>
            <a:r>
              <a:rPr lang="de-DE" sz="1200" dirty="0">
                <a:latin typeface="Arial" pitchFamily="34" charset="0"/>
                <a:cs typeface="Arial" pitchFamily="34" charset="0"/>
              </a:rPr>
              <a:t> along Z axis of PlaB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3725815" y="3738517"/>
            <a:ext cx="508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>
                <a:latin typeface="Arial" pitchFamily="34" charset="0"/>
                <a:cs typeface="Arial" pitchFamily="34" charset="0"/>
              </a:rPr>
              <a:t>PlaB</a:t>
            </a:r>
            <a:endParaRPr lang="de-DE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4081839" y="2910195"/>
            <a:ext cx="5597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>
                <a:latin typeface="Arial" pitchFamily="34" charset="0"/>
                <a:cs typeface="Arial" pitchFamily="34" charset="0"/>
              </a:rPr>
              <a:t>SphF</a:t>
            </a:r>
            <a:endParaRPr lang="de-DE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5292912" y="4430810"/>
            <a:ext cx="11528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b="1" dirty="0">
                <a:latin typeface="Arial" pitchFamily="34" charset="0"/>
                <a:cs typeface="Arial" pitchFamily="34" charset="0"/>
              </a:rPr>
              <a:t>Plane Length</a:t>
            </a:r>
            <a:br>
              <a:rPr lang="de-DE" sz="1200" b="1" dirty="0">
                <a:latin typeface="Arial" pitchFamily="34" charset="0"/>
                <a:cs typeface="Arial" pitchFamily="34" charset="0"/>
              </a:rPr>
            </a:br>
            <a:r>
              <a:rPr lang="de-DE" sz="1200" dirty="0">
                <a:latin typeface="Arial" pitchFamily="34" charset="0"/>
                <a:cs typeface="Arial" pitchFamily="34" charset="0"/>
              </a:rPr>
              <a:t>along Y axis</a:t>
            </a:r>
            <a:br>
              <a:rPr lang="de-DE" sz="1200" dirty="0">
                <a:latin typeface="Arial" pitchFamily="34" charset="0"/>
                <a:cs typeface="Arial" pitchFamily="34" charset="0"/>
              </a:rPr>
            </a:br>
            <a:r>
              <a:rPr lang="de-DE" sz="1200" dirty="0">
                <a:latin typeface="Arial" pitchFamily="34" charset="0"/>
                <a:cs typeface="Arial" pitchFamily="34" charset="0"/>
              </a:rPr>
              <a:t>of PlaB</a:t>
            </a:r>
            <a:endParaRPr lang="de-DE" sz="1200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0" name="Straight Connector 109"/>
          <p:cNvCxnSpPr>
            <a:endCxn id="109" idx="1"/>
          </p:cNvCxnSpPr>
          <p:nvPr/>
        </p:nvCxnSpPr>
        <p:spPr>
          <a:xfrm>
            <a:off x="4957964" y="4310460"/>
            <a:ext cx="334948" cy="443516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3875930" y="5213264"/>
            <a:ext cx="11528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b="1" dirty="0">
                <a:latin typeface="Arial" pitchFamily="34" charset="0"/>
                <a:cs typeface="Arial" pitchFamily="34" charset="0"/>
              </a:rPr>
              <a:t>Plane Length</a:t>
            </a:r>
            <a:br>
              <a:rPr lang="de-DE" sz="1200" b="1" dirty="0">
                <a:latin typeface="Arial" pitchFamily="34" charset="0"/>
                <a:cs typeface="Arial" pitchFamily="34" charset="0"/>
              </a:rPr>
            </a:br>
            <a:r>
              <a:rPr lang="de-DE" sz="1200" dirty="0">
                <a:latin typeface="Arial" pitchFamily="34" charset="0"/>
                <a:cs typeface="Arial" pitchFamily="34" charset="0"/>
              </a:rPr>
              <a:t>along X axis</a:t>
            </a:r>
            <a:br>
              <a:rPr lang="de-DE" sz="1200" dirty="0">
                <a:latin typeface="Arial" pitchFamily="34" charset="0"/>
                <a:cs typeface="Arial" pitchFamily="34" charset="0"/>
              </a:rPr>
            </a:br>
            <a:r>
              <a:rPr lang="de-DE" sz="1200" dirty="0">
                <a:latin typeface="Arial" pitchFamily="34" charset="0"/>
                <a:cs typeface="Arial" pitchFamily="34" charset="0"/>
              </a:rPr>
              <a:t>of PlaB</a:t>
            </a:r>
          </a:p>
        </p:txBody>
      </p:sp>
      <p:cxnSp>
        <p:nvCxnSpPr>
          <p:cNvPr id="113" name="Straight Connector 112"/>
          <p:cNvCxnSpPr>
            <a:endCxn id="112" idx="0"/>
          </p:cNvCxnSpPr>
          <p:nvPr/>
        </p:nvCxnSpPr>
        <p:spPr>
          <a:xfrm>
            <a:off x="4105842" y="4540229"/>
            <a:ext cx="346528" cy="673035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Pfeil nach links und rechts 38"/>
          <p:cNvSpPr/>
          <p:nvPr/>
        </p:nvSpPr>
        <p:spPr>
          <a:xfrm rot="5400000" flipV="1">
            <a:off x="3053168" y="4883924"/>
            <a:ext cx="389844" cy="129948"/>
          </a:xfrm>
          <a:prstGeom prst="leftRightArrow">
            <a:avLst>
              <a:gd name="adj1" fmla="val 45373"/>
              <a:gd name="adj2" fmla="val 89330"/>
            </a:avLst>
          </a:prstGeom>
          <a:solidFill>
            <a:srgbClr val="C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0" name="Pfeil nach links und rechts 38"/>
          <p:cNvSpPr/>
          <p:nvPr/>
        </p:nvSpPr>
        <p:spPr>
          <a:xfrm rot="5400000" flipV="1">
            <a:off x="3053168" y="4883924"/>
            <a:ext cx="389844" cy="129948"/>
          </a:xfrm>
          <a:prstGeom prst="leftRightArrow">
            <a:avLst>
              <a:gd name="adj1" fmla="val 45373"/>
              <a:gd name="adj2" fmla="val 89330"/>
            </a:avLst>
          </a:prstGeom>
          <a:solidFill>
            <a:schemeClr val="bg1">
              <a:alpha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1" name="Pfeil nach links und rechts 38"/>
          <p:cNvSpPr/>
          <p:nvPr/>
        </p:nvSpPr>
        <p:spPr>
          <a:xfrm rot="5400000" flipV="1">
            <a:off x="4447482" y="3453236"/>
            <a:ext cx="389844" cy="129948"/>
          </a:xfrm>
          <a:prstGeom prst="leftRightArrow">
            <a:avLst>
              <a:gd name="adj1" fmla="val 45373"/>
              <a:gd name="adj2" fmla="val 89330"/>
            </a:avLst>
          </a:prstGeom>
          <a:solidFill>
            <a:srgbClr val="C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23" name="Straight Arrow Connector 122"/>
          <p:cNvCxnSpPr/>
          <p:nvPr/>
        </p:nvCxnSpPr>
        <p:spPr>
          <a:xfrm flipH="1">
            <a:off x="5697896" y="5580375"/>
            <a:ext cx="218404" cy="197468"/>
          </a:xfrm>
          <a:prstGeom prst="straightConnector1">
            <a:avLst/>
          </a:prstGeom>
          <a:ln w="28575">
            <a:solidFill>
              <a:srgbClr val="00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Cube 90"/>
          <p:cNvSpPr/>
          <p:nvPr/>
        </p:nvSpPr>
        <p:spPr>
          <a:xfrm>
            <a:off x="7961233" y="3278016"/>
            <a:ext cx="1294590" cy="864056"/>
          </a:xfrm>
          <a:prstGeom prst="cube">
            <a:avLst>
              <a:gd name="adj" fmla="val 57416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4" name="Straight Arrow Connector 113"/>
          <p:cNvCxnSpPr>
            <a:stCxn id="91" idx="5"/>
            <a:endCxn id="91" idx="4"/>
          </p:cNvCxnSpPr>
          <p:nvPr/>
        </p:nvCxnSpPr>
        <p:spPr>
          <a:xfrm flipH="1">
            <a:off x="8759717" y="3461991"/>
            <a:ext cx="496106" cy="496106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headEnd type="triangle" w="sm" len="lg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91" idx="4"/>
            <a:endCxn id="91" idx="2"/>
          </p:cNvCxnSpPr>
          <p:nvPr/>
        </p:nvCxnSpPr>
        <p:spPr>
          <a:xfrm flipH="1">
            <a:off x="7961233" y="3958097"/>
            <a:ext cx="798484" cy="0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headEnd type="triangle" w="sm" len="lg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Group 101"/>
          <p:cNvGrpSpPr/>
          <p:nvPr/>
        </p:nvGrpSpPr>
        <p:grpSpPr>
          <a:xfrm>
            <a:off x="8337099" y="3481554"/>
            <a:ext cx="231052" cy="362221"/>
            <a:chOff x="7148759" y="1565200"/>
            <a:chExt cx="405695" cy="636011"/>
          </a:xfrm>
        </p:grpSpPr>
        <p:cxnSp>
          <p:nvCxnSpPr>
            <p:cNvPr id="104" name="Straight Arrow Connector 103"/>
            <p:cNvCxnSpPr/>
            <p:nvPr/>
          </p:nvCxnSpPr>
          <p:spPr>
            <a:xfrm flipV="1">
              <a:off x="7554454" y="1565200"/>
              <a:ext cx="0" cy="395325"/>
            </a:xfrm>
            <a:prstGeom prst="straightConnector1">
              <a:avLst/>
            </a:prstGeom>
            <a:ln w="28575">
              <a:solidFill>
                <a:srgbClr val="0066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>
            <a:xfrm flipH="1">
              <a:off x="7148759" y="1960525"/>
              <a:ext cx="394282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/>
            <p:nvPr/>
          </p:nvCxnSpPr>
          <p:spPr>
            <a:xfrm flipH="1">
              <a:off x="7284075" y="1959730"/>
              <a:ext cx="267082" cy="241481"/>
            </a:xfrm>
            <a:prstGeom prst="straightConnector1">
              <a:avLst/>
            </a:prstGeom>
            <a:ln w="28575">
              <a:solidFill>
                <a:srgbClr val="008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Parallelogram 92"/>
          <p:cNvSpPr/>
          <p:nvPr/>
        </p:nvSpPr>
        <p:spPr>
          <a:xfrm>
            <a:off x="7961233" y="3278016"/>
            <a:ext cx="1294590" cy="491138"/>
          </a:xfrm>
          <a:prstGeom prst="parallelogram">
            <a:avLst>
              <a:gd name="adj" fmla="val 101693"/>
            </a:avLst>
          </a:prstGeom>
          <a:solidFill>
            <a:schemeClr val="accent2">
              <a:lumMod val="40000"/>
              <a:lumOff val="60000"/>
              <a:alpha val="5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4" name="Ellipse 14"/>
          <p:cNvSpPr/>
          <p:nvPr/>
        </p:nvSpPr>
        <p:spPr>
          <a:xfrm>
            <a:off x="8314331" y="2706013"/>
            <a:ext cx="732508" cy="73250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>
              <a:rot lat="0" lon="0" rev="0"/>
            </a:lightRig>
          </a:scene3d>
          <a:sp3d>
            <a:bevelT w="482600" h="247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5" name="Oval 94"/>
          <p:cNvSpPr/>
          <p:nvPr/>
        </p:nvSpPr>
        <p:spPr>
          <a:xfrm>
            <a:off x="8304810" y="2698633"/>
            <a:ext cx="749845" cy="749845"/>
          </a:xfrm>
          <a:prstGeom prst="ellipse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97" name="Group 96"/>
          <p:cNvGrpSpPr/>
          <p:nvPr/>
        </p:nvGrpSpPr>
        <p:grpSpPr>
          <a:xfrm>
            <a:off x="8684842" y="2893941"/>
            <a:ext cx="264244" cy="400170"/>
            <a:chOff x="2949137" y="2724161"/>
            <a:chExt cx="375019" cy="567927"/>
          </a:xfrm>
        </p:grpSpPr>
        <p:cxnSp>
          <p:nvCxnSpPr>
            <p:cNvPr id="98" name="Straight Arrow Connector 97"/>
            <p:cNvCxnSpPr/>
            <p:nvPr/>
          </p:nvCxnSpPr>
          <p:spPr>
            <a:xfrm>
              <a:off x="2949139" y="2976141"/>
              <a:ext cx="375017" cy="100486"/>
            </a:xfrm>
            <a:prstGeom prst="straightConnector1">
              <a:avLst/>
            </a:prstGeom>
            <a:ln w="28575">
              <a:solidFill>
                <a:srgbClr val="008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 flipV="1">
              <a:off x="2949137" y="2724161"/>
              <a:ext cx="233667" cy="25198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>
              <a:off x="2958988" y="2977743"/>
              <a:ext cx="0" cy="314345"/>
            </a:xfrm>
            <a:prstGeom prst="straightConnector1">
              <a:avLst/>
            </a:prstGeom>
            <a:ln w="28575">
              <a:solidFill>
                <a:srgbClr val="0066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8" name="TextBox 127"/>
          <p:cNvSpPr txBox="1"/>
          <p:nvPr/>
        </p:nvSpPr>
        <p:spPr>
          <a:xfrm>
            <a:off x="8314330" y="2780831"/>
            <a:ext cx="5517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>
                <a:latin typeface="Arial" pitchFamily="34" charset="0"/>
                <a:cs typeface="Arial" pitchFamily="34" charset="0"/>
              </a:rPr>
              <a:t>SphF</a:t>
            </a:r>
            <a:endParaRPr lang="de-DE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8107309" y="3447992"/>
            <a:ext cx="508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>
                <a:latin typeface="Arial" pitchFamily="34" charset="0"/>
                <a:cs typeface="Arial" pitchFamily="34" charset="0"/>
              </a:rPr>
              <a:t>PlaB</a:t>
            </a:r>
            <a:endParaRPr lang="de-DE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7965440" y="3632200"/>
            <a:ext cx="1305560" cy="508000"/>
          </a:xfrm>
          <a:custGeom>
            <a:avLst/>
            <a:gdLst>
              <a:gd name="connsiteX0" fmla="*/ 0 w 1305560"/>
              <a:gd name="connsiteY0" fmla="*/ 508000 h 508000"/>
              <a:gd name="connsiteX1" fmla="*/ 797560 w 1305560"/>
              <a:gd name="connsiteY1" fmla="*/ 508000 h 508000"/>
              <a:gd name="connsiteX2" fmla="*/ 1305560 w 1305560"/>
              <a:gd name="connsiteY2" fmla="*/ 0 h 5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05560" h="508000">
                <a:moveTo>
                  <a:pt x="0" y="508000"/>
                </a:moveTo>
                <a:lnTo>
                  <a:pt x="797560" y="508000"/>
                </a:lnTo>
                <a:lnTo>
                  <a:pt x="1305560" y="0"/>
                </a:lnTo>
              </a:path>
            </a:pathLst>
          </a:custGeom>
          <a:noFill/>
          <a:ln w="38100" cap="rnd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8" name="Straight Arrow Connector 117"/>
          <p:cNvCxnSpPr>
            <a:endCxn id="93" idx="2"/>
          </p:cNvCxnSpPr>
          <p:nvPr/>
        </p:nvCxnSpPr>
        <p:spPr>
          <a:xfrm flipH="1" flipV="1">
            <a:off x="9006098" y="3523585"/>
            <a:ext cx="1673" cy="178562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4339999" y="2559041"/>
            <a:ext cx="270311" cy="434407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headEnd type="triangle" w="sm" len="lg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13860" y="2031047"/>
            <a:ext cx="1516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b="1" dirty="0" err="1">
                <a:latin typeface="Arial" pitchFamily="34" charset="0"/>
                <a:cs typeface="Arial" pitchFamily="34" charset="0"/>
              </a:rPr>
              <a:t>Sphere</a:t>
            </a:r>
            <a:r>
              <a:rPr lang="de-DE" sz="1200" b="1" dirty="0">
                <a:latin typeface="Arial" pitchFamily="34" charset="0"/>
                <a:cs typeface="Arial" pitchFamily="34" charset="0"/>
              </a:rPr>
              <a:t> Radius</a:t>
            </a:r>
            <a:br>
              <a:rPr lang="de-DE" sz="1200" dirty="0">
                <a:latin typeface="Arial" pitchFamily="34" charset="0"/>
                <a:cs typeface="Arial" pitchFamily="34" charset="0"/>
              </a:rPr>
            </a:br>
            <a:r>
              <a:rPr lang="de-DE" sz="1200" dirty="0" err="1">
                <a:latin typeface="Arial" pitchFamily="34" charset="0"/>
                <a:cs typeface="Arial" pitchFamily="34" charset="0"/>
              </a:rPr>
              <a:t>distance</a:t>
            </a:r>
            <a:r>
              <a:rPr lang="de-DE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1200" dirty="0" err="1">
                <a:latin typeface="Arial" pitchFamily="34" charset="0"/>
                <a:cs typeface="Arial" pitchFamily="34" charset="0"/>
              </a:rPr>
              <a:t>from</a:t>
            </a:r>
            <a:r>
              <a:rPr lang="de-DE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1200" dirty="0" err="1">
                <a:latin typeface="Arial" pitchFamily="34" charset="0"/>
                <a:cs typeface="Arial" pitchFamily="34" charset="0"/>
              </a:rPr>
              <a:t>SphF</a:t>
            </a:r>
            <a:endParaRPr lang="de-DE" sz="12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75" name="Group 74"/>
          <p:cNvGrpSpPr/>
          <p:nvPr/>
        </p:nvGrpSpPr>
        <p:grpSpPr>
          <a:xfrm rot="19813673">
            <a:off x="4405330" y="2284002"/>
            <a:ext cx="935027" cy="528315"/>
            <a:chOff x="2146309" y="2977242"/>
            <a:chExt cx="935027" cy="410041"/>
          </a:xfrm>
        </p:grpSpPr>
        <p:cxnSp>
          <p:nvCxnSpPr>
            <p:cNvPr id="76" name="Straight Connector 75"/>
            <p:cNvCxnSpPr/>
            <p:nvPr/>
          </p:nvCxnSpPr>
          <p:spPr>
            <a:xfrm>
              <a:off x="2146309" y="2977242"/>
              <a:ext cx="914400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2166936" y="3387283"/>
              <a:ext cx="914400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7" name="Straight Arrow Connector 86"/>
          <p:cNvCxnSpPr/>
          <p:nvPr/>
        </p:nvCxnSpPr>
        <p:spPr>
          <a:xfrm flipV="1">
            <a:off x="8336728" y="3087656"/>
            <a:ext cx="348113" cy="131568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headEnd type="triangle" w="sm" len="lg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74226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7AD11457-15E0-42BE-A495-911146393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6267" y="2186709"/>
            <a:ext cx="1329543" cy="604338"/>
          </a:xfrm>
          <a:prstGeom prst="rect">
            <a:avLst/>
          </a:prstGeom>
          <a:solidFill>
            <a:schemeClr val="bg1"/>
          </a:solidFill>
          <a:ln>
            <a:solidFill>
              <a:srgbClr val="DDDDD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116" name="Group 115"/>
          <p:cNvGrpSpPr/>
          <p:nvPr/>
        </p:nvGrpSpPr>
        <p:grpSpPr>
          <a:xfrm>
            <a:off x="2684332" y="4878171"/>
            <a:ext cx="1096774" cy="1039586"/>
            <a:chOff x="5252153" y="4236923"/>
            <a:chExt cx="1096774" cy="1039586"/>
          </a:xfrm>
        </p:grpSpPr>
        <p:sp>
          <p:nvSpPr>
            <p:cNvPr id="115" name="Ellipse 14"/>
            <p:cNvSpPr/>
            <p:nvPr/>
          </p:nvSpPr>
          <p:spPr>
            <a:xfrm>
              <a:off x="5266697" y="4236923"/>
              <a:ext cx="1039586" cy="1039586"/>
            </a:xfrm>
            <a:prstGeom prst="ellipse">
              <a:avLst/>
            </a:prstGeom>
            <a:solidFill>
              <a:schemeClr val="bg1">
                <a:lumMod val="75000"/>
                <a:alpha val="20000"/>
              </a:schemeClr>
            </a:solidFill>
            <a:ln>
              <a:solidFill>
                <a:schemeClr val="bg1">
                  <a:lumMod val="65000"/>
                  <a:alpha val="2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>
                <a:rot lat="0" lon="0" rev="0"/>
              </a:lightRig>
            </a:scene3d>
            <a:sp3d>
              <a:bevelT w="482600" h="2476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252153" y="4452517"/>
              <a:ext cx="10967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200" dirty="0">
                  <a:latin typeface="Arial" pitchFamily="34" charset="0"/>
                  <a:cs typeface="Arial" pitchFamily="34" charset="0"/>
                </a:rPr>
                <a:t>Force </a:t>
              </a:r>
              <a:r>
                <a:rPr lang="de-DE" sz="1200" dirty="0" err="1">
                  <a:latin typeface="Arial" pitchFamily="34" charset="0"/>
                  <a:cs typeface="Arial" pitchFamily="34" charset="0"/>
                </a:rPr>
                <a:t>active</a:t>
              </a:r>
              <a:br>
                <a:rPr lang="de-DE" sz="1200" dirty="0">
                  <a:latin typeface="Arial" pitchFamily="34" charset="0"/>
                  <a:cs typeface="Arial" pitchFamily="34" charset="0"/>
                </a:rPr>
              </a:br>
              <a:r>
                <a:rPr lang="de-DE" sz="1200" dirty="0">
                  <a:latin typeface="Arial" pitchFamily="34" charset="0"/>
                  <a:cs typeface="Arial" pitchFamily="34" charset="0"/>
                </a:rPr>
                <a:t>on </a:t>
              </a:r>
              <a:r>
                <a:rPr lang="de-DE" sz="1200" dirty="0" err="1">
                  <a:latin typeface="Arial" pitchFamily="34" charset="0"/>
                  <a:cs typeface="Arial" pitchFamily="34" charset="0"/>
                </a:rPr>
                <a:t>both</a:t>
              </a:r>
              <a:r>
                <a:rPr lang="de-DE" sz="12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de-DE" sz="1200" dirty="0" err="1">
                  <a:latin typeface="Arial" pitchFamily="34" charset="0"/>
                  <a:cs typeface="Arial" pitchFamily="34" charset="0"/>
                </a:rPr>
                <a:t>sides</a:t>
              </a:r>
              <a:br>
                <a:rPr lang="de-DE" sz="1200" dirty="0">
                  <a:latin typeface="Arial" pitchFamily="34" charset="0"/>
                  <a:cs typeface="Arial" pitchFamily="34" charset="0"/>
                </a:rPr>
              </a:br>
              <a:r>
                <a:rPr lang="de-DE" sz="1200" dirty="0" err="1">
                  <a:latin typeface="Arial" pitchFamily="34" charset="0"/>
                  <a:cs typeface="Arial" pitchFamily="34" charset="0"/>
                </a:rPr>
                <a:t>of</a:t>
              </a:r>
              <a:r>
                <a:rPr lang="de-DE" sz="1200" dirty="0">
                  <a:latin typeface="Arial" pitchFamily="34" charset="0"/>
                  <a:cs typeface="Arial" pitchFamily="34" charset="0"/>
                </a:rPr>
                <a:t> plane</a:t>
              </a:r>
            </a:p>
          </p:txBody>
        </p:sp>
      </p:grp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1480023A-7110-406D-AA66-7C3F3985534A}"/>
              </a:ext>
            </a:extLst>
          </p:cNvPr>
          <p:cNvSpPr/>
          <p:nvPr/>
        </p:nvSpPr>
        <p:spPr>
          <a:xfrm>
            <a:off x="3351213" y="3173666"/>
            <a:ext cx="2605729" cy="74984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8" name="Cylinder 87">
            <a:extLst>
              <a:ext uri="{FF2B5EF4-FFF2-40B4-BE49-F238E27FC236}">
                <a16:creationId xmlns:a16="http://schemas.microsoft.com/office/drawing/2014/main" id="{15080D0E-4008-4058-BED5-4B10D3776E3E}"/>
              </a:ext>
            </a:extLst>
          </p:cNvPr>
          <p:cNvSpPr/>
          <p:nvPr/>
        </p:nvSpPr>
        <p:spPr>
          <a:xfrm rot="13500000">
            <a:off x="2863285" y="2958706"/>
            <a:ext cx="752067" cy="2173361"/>
          </a:xfrm>
          <a:prstGeom prst="can">
            <a:avLst>
              <a:gd name="adj" fmla="val 99520"/>
            </a:avLst>
          </a:prstGeom>
          <a:solidFill>
            <a:srgbClr val="E5B0B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909003" y="5237372"/>
            <a:ext cx="1404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>
                <a:latin typeface="Arial" pitchFamily="34" charset="0"/>
                <a:cs typeface="Arial" pitchFamily="34" charset="0"/>
              </a:rPr>
              <a:t>Reference </a:t>
            </a:r>
            <a:r>
              <a:rPr lang="de-DE" sz="1200" dirty="0" err="1">
                <a:latin typeface="Arial" pitchFamily="34" charset="0"/>
                <a:cs typeface="Arial" pitchFamily="34" charset="0"/>
              </a:rPr>
              <a:t>frames</a:t>
            </a:r>
            <a:br>
              <a:rPr lang="de-DE" sz="1200" dirty="0">
                <a:latin typeface="Arial" pitchFamily="34" charset="0"/>
                <a:cs typeface="Arial" pitchFamily="34" charset="0"/>
              </a:rPr>
            </a:br>
            <a:r>
              <a:rPr lang="de-DE" sz="1200" dirty="0" err="1">
                <a:latin typeface="Arial" pitchFamily="34" charset="0"/>
                <a:cs typeface="Arial" pitchFamily="34" charset="0"/>
              </a:rPr>
              <a:t>for</a:t>
            </a:r>
            <a:r>
              <a:rPr lang="de-DE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1200" dirty="0" err="1">
                <a:latin typeface="Arial" pitchFamily="34" charset="0"/>
                <a:cs typeface="Arial" pitchFamily="34" charset="0"/>
              </a:rPr>
              <a:t>forces</a:t>
            </a:r>
            <a:endParaRPr lang="de-DE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8559949" y="894722"/>
            <a:ext cx="2650085" cy="307777"/>
          </a:xfrm>
          <a:prstGeom prst="rect">
            <a:avLst/>
          </a:prstGeom>
          <a:solidFill>
            <a:schemeClr val="bg1"/>
          </a:solidFill>
          <a:ln>
            <a:solidFill>
              <a:srgbClr val="DDDDD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de-DE" sz="1400" b="1" dirty="0">
                <a:latin typeface="Arial" pitchFamily="34" charset="0"/>
                <a:cs typeface="Arial" pitchFamily="34" charset="0"/>
              </a:rPr>
              <a:t>Sphere to Belt Contact Force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5503989" y="5107364"/>
            <a:ext cx="441114" cy="791911"/>
            <a:chOff x="2145103" y="4680322"/>
            <a:chExt cx="441114" cy="791911"/>
          </a:xfrm>
        </p:grpSpPr>
        <p:grpSp>
          <p:nvGrpSpPr>
            <p:cNvPr id="48" name="Group 47"/>
            <p:cNvGrpSpPr/>
            <p:nvPr/>
          </p:nvGrpSpPr>
          <p:grpSpPr>
            <a:xfrm>
              <a:off x="2219440" y="4821811"/>
              <a:ext cx="366777" cy="362649"/>
              <a:chOff x="6600673" y="2402126"/>
              <a:chExt cx="296464" cy="293129"/>
            </a:xfrm>
          </p:grpSpPr>
          <p:grpSp>
            <p:nvGrpSpPr>
              <p:cNvPr id="52" name="Group 51"/>
              <p:cNvGrpSpPr/>
              <p:nvPr/>
            </p:nvGrpSpPr>
            <p:grpSpPr>
              <a:xfrm>
                <a:off x="6600673" y="2402126"/>
                <a:ext cx="268990" cy="264520"/>
                <a:chOff x="7152449" y="1565200"/>
                <a:chExt cx="402005" cy="395325"/>
              </a:xfrm>
            </p:grpSpPr>
            <p:cxnSp>
              <p:nvCxnSpPr>
                <p:cNvPr id="64" name="Straight Arrow Connector 63"/>
                <p:cNvCxnSpPr/>
                <p:nvPr/>
              </p:nvCxnSpPr>
              <p:spPr>
                <a:xfrm flipV="1">
                  <a:off x="7554454" y="1565200"/>
                  <a:ext cx="0" cy="395325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Arrow Connector 67"/>
                <p:cNvCxnSpPr/>
                <p:nvPr/>
              </p:nvCxnSpPr>
              <p:spPr>
                <a:xfrm flipH="1">
                  <a:off x="7152449" y="1960525"/>
                  <a:ext cx="401998" cy="0"/>
                </a:xfrm>
                <a:prstGeom prst="straightConnector1">
                  <a:avLst/>
                </a:prstGeom>
                <a:ln w="28575">
                  <a:solidFill>
                    <a:srgbClr val="008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0" name="Oval 59"/>
              <p:cNvSpPr/>
              <p:nvPr/>
            </p:nvSpPr>
            <p:spPr>
              <a:xfrm>
                <a:off x="6838941" y="2641511"/>
                <a:ext cx="58196" cy="53744"/>
              </a:xfrm>
              <a:prstGeom prst="ellipse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50" name="TextBox 49"/>
            <p:cNvSpPr txBox="1"/>
            <p:nvPr/>
          </p:nvSpPr>
          <p:spPr>
            <a:xfrm>
              <a:off x="2302943" y="4680322"/>
              <a:ext cx="27924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X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172884" y="4866214"/>
              <a:ext cx="2429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Y</a:t>
              </a: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2145103" y="5210623"/>
              <a:ext cx="2429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rgbClr val="0066FF"/>
                  </a:solidFill>
                  <a:latin typeface="Arial" pitchFamily="34" charset="0"/>
                  <a:cs typeface="Arial" pitchFamily="34" charset="0"/>
                </a:rPr>
                <a:t>Z</a:t>
              </a:r>
            </a:p>
          </p:txBody>
        </p:sp>
      </p:grpSp>
      <p:sp>
        <p:nvSpPr>
          <p:cNvPr id="3" name="Cube 2"/>
          <p:cNvSpPr/>
          <p:nvPr/>
        </p:nvSpPr>
        <p:spPr>
          <a:xfrm>
            <a:off x="2665641" y="3171687"/>
            <a:ext cx="2996139" cy="1759253"/>
          </a:xfrm>
          <a:prstGeom prst="cube">
            <a:avLst>
              <a:gd name="adj" fmla="val 5741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23" name="Straight Arrow Connector 122"/>
          <p:cNvCxnSpPr/>
          <p:nvPr/>
        </p:nvCxnSpPr>
        <p:spPr>
          <a:xfrm flipH="1">
            <a:off x="5697896" y="5580375"/>
            <a:ext cx="218404" cy="197468"/>
          </a:xfrm>
          <a:prstGeom prst="straightConnector1">
            <a:avLst/>
          </a:prstGeom>
          <a:ln w="28575">
            <a:solidFill>
              <a:srgbClr val="00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Cube 90"/>
          <p:cNvSpPr/>
          <p:nvPr/>
        </p:nvSpPr>
        <p:spPr>
          <a:xfrm>
            <a:off x="8126460" y="1983619"/>
            <a:ext cx="1294590" cy="864056"/>
          </a:xfrm>
          <a:prstGeom prst="cube">
            <a:avLst>
              <a:gd name="adj" fmla="val 57416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4" name="Straight Arrow Connector 113"/>
          <p:cNvCxnSpPr>
            <a:stCxn id="91" idx="5"/>
            <a:endCxn id="91" idx="4"/>
          </p:cNvCxnSpPr>
          <p:nvPr/>
        </p:nvCxnSpPr>
        <p:spPr>
          <a:xfrm flipH="1">
            <a:off x="8924944" y="2167594"/>
            <a:ext cx="496106" cy="496106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headEnd type="triangle" w="sm" len="lg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91" idx="4"/>
            <a:endCxn id="91" idx="2"/>
          </p:cNvCxnSpPr>
          <p:nvPr/>
        </p:nvCxnSpPr>
        <p:spPr>
          <a:xfrm flipH="1">
            <a:off x="8126460" y="2663700"/>
            <a:ext cx="798484" cy="0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headEnd type="triangle" w="sm" len="lg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Group 101"/>
          <p:cNvGrpSpPr/>
          <p:nvPr/>
        </p:nvGrpSpPr>
        <p:grpSpPr>
          <a:xfrm>
            <a:off x="8502326" y="2187157"/>
            <a:ext cx="231052" cy="362221"/>
            <a:chOff x="7148759" y="1565200"/>
            <a:chExt cx="405695" cy="636011"/>
          </a:xfrm>
        </p:grpSpPr>
        <p:cxnSp>
          <p:nvCxnSpPr>
            <p:cNvPr id="104" name="Straight Arrow Connector 103"/>
            <p:cNvCxnSpPr/>
            <p:nvPr/>
          </p:nvCxnSpPr>
          <p:spPr>
            <a:xfrm flipV="1">
              <a:off x="7554454" y="1565200"/>
              <a:ext cx="0" cy="395325"/>
            </a:xfrm>
            <a:prstGeom prst="straightConnector1">
              <a:avLst/>
            </a:prstGeom>
            <a:ln w="28575">
              <a:solidFill>
                <a:srgbClr val="0066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>
            <a:xfrm flipH="1">
              <a:off x="7148759" y="1960525"/>
              <a:ext cx="394282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/>
            <p:nvPr/>
          </p:nvCxnSpPr>
          <p:spPr>
            <a:xfrm flipH="1">
              <a:off x="7284075" y="1959730"/>
              <a:ext cx="267082" cy="241481"/>
            </a:xfrm>
            <a:prstGeom prst="straightConnector1">
              <a:avLst/>
            </a:prstGeom>
            <a:ln w="28575">
              <a:solidFill>
                <a:srgbClr val="008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Parallelogram 92"/>
          <p:cNvSpPr/>
          <p:nvPr/>
        </p:nvSpPr>
        <p:spPr>
          <a:xfrm>
            <a:off x="8126460" y="1983619"/>
            <a:ext cx="1294590" cy="491138"/>
          </a:xfrm>
          <a:prstGeom prst="parallelogram">
            <a:avLst>
              <a:gd name="adj" fmla="val 101693"/>
            </a:avLst>
          </a:prstGeom>
          <a:solidFill>
            <a:schemeClr val="accent2">
              <a:lumMod val="40000"/>
              <a:lumOff val="60000"/>
              <a:alpha val="5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8272536" y="2153595"/>
            <a:ext cx="508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>
                <a:latin typeface="Arial" pitchFamily="34" charset="0"/>
                <a:cs typeface="Arial" pitchFamily="34" charset="0"/>
              </a:rPr>
              <a:t>PlaB</a:t>
            </a:r>
            <a:endParaRPr lang="de-DE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8130667" y="2337803"/>
            <a:ext cx="1305560" cy="508000"/>
          </a:xfrm>
          <a:custGeom>
            <a:avLst/>
            <a:gdLst>
              <a:gd name="connsiteX0" fmla="*/ 0 w 1305560"/>
              <a:gd name="connsiteY0" fmla="*/ 508000 h 508000"/>
              <a:gd name="connsiteX1" fmla="*/ 797560 w 1305560"/>
              <a:gd name="connsiteY1" fmla="*/ 508000 h 508000"/>
              <a:gd name="connsiteX2" fmla="*/ 1305560 w 1305560"/>
              <a:gd name="connsiteY2" fmla="*/ 0 h 5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05560" h="508000">
                <a:moveTo>
                  <a:pt x="0" y="508000"/>
                </a:moveTo>
                <a:lnTo>
                  <a:pt x="797560" y="508000"/>
                </a:lnTo>
                <a:lnTo>
                  <a:pt x="1305560" y="0"/>
                </a:lnTo>
              </a:path>
            </a:pathLst>
          </a:custGeom>
          <a:noFill/>
          <a:ln w="38100" cap="rnd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8" name="Straight Arrow Connector 117"/>
          <p:cNvCxnSpPr>
            <a:endCxn id="93" idx="2"/>
          </p:cNvCxnSpPr>
          <p:nvPr/>
        </p:nvCxnSpPr>
        <p:spPr>
          <a:xfrm flipH="1" flipV="1">
            <a:off x="9171325" y="2229188"/>
            <a:ext cx="1673" cy="178562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ylinder 6">
            <a:extLst>
              <a:ext uri="{FF2B5EF4-FFF2-40B4-BE49-F238E27FC236}">
                <a16:creationId xmlns:a16="http://schemas.microsoft.com/office/drawing/2014/main" id="{9E879262-EDEB-4F09-A932-27E7FC843CE9}"/>
              </a:ext>
            </a:extLst>
          </p:cNvPr>
          <p:cNvSpPr/>
          <p:nvPr/>
        </p:nvSpPr>
        <p:spPr>
          <a:xfrm rot="13500000">
            <a:off x="4722557" y="2958707"/>
            <a:ext cx="752067" cy="2173361"/>
          </a:xfrm>
          <a:prstGeom prst="can">
            <a:avLst>
              <a:gd name="adj" fmla="val 99520"/>
            </a:avLst>
          </a:prstGeom>
          <a:gradFill flip="none" rotWithShape="1">
            <a:gsLst>
              <a:gs pos="5000">
                <a:srgbClr val="D27474"/>
              </a:gs>
              <a:gs pos="38000">
                <a:srgbClr val="F3D9D9"/>
              </a:gs>
              <a:gs pos="50000">
                <a:srgbClr val="F3D9D9"/>
              </a:gs>
              <a:gs pos="73000">
                <a:srgbClr val="E5B0B0"/>
              </a:gs>
            </a:gsLst>
            <a:lin ang="0" scaled="1"/>
            <a:tileRect/>
          </a:gra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D5E0D56-40A4-4ABF-B265-31C63CBAF45E}"/>
              </a:ext>
            </a:extLst>
          </p:cNvPr>
          <p:cNvSpPr/>
          <p:nvPr/>
        </p:nvSpPr>
        <p:spPr>
          <a:xfrm>
            <a:off x="2356292" y="4163652"/>
            <a:ext cx="2605729" cy="74984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Parallelogram 4"/>
          <p:cNvSpPr/>
          <p:nvPr/>
        </p:nvSpPr>
        <p:spPr>
          <a:xfrm>
            <a:off x="2665639" y="3171686"/>
            <a:ext cx="2996140" cy="999976"/>
          </a:xfrm>
          <a:prstGeom prst="parallelogram">
            <a:avLst>
              <a:gd name="adj" fmla="val 101693"/>
            </a:avLst>
          </a:prstGeom>
          <a:solidFill>
            <a:srgbClr val="E5B0B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3751453" y="3586097"/>
            <a:ext cx="470430" cy="737497"/>
            <a:chOff x="7148759" y="1565200"/>
            <a:chExt cx="405695" cy="636011"/>
          </a:xfrm>
        </p:grpSpPr>
        <p:cxnSp>
          <p:nvCxnSpPr>
            <p:cNvPr id="69" name="Straight Arrow Connector 68"/>
            <p:cNvCxnSpPr/>
            <p:nvPr/>
          </p:nvCxnSpPr>
          <p:spPr>
            <a:xfrm flipV="1">
              <a:off x="7554454" y="1565200"/>
              <a:ext cx="0" cy="395325"/>
            </a:xfrm>
            <a:prstGeom prst="straightConnector1">
              <a:avLst/>
            </a:prstGeom>
            <a:ln w="28575">
              <a:solidFill>
                <a:srgbClr val="0066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 flipH="1">
              <a:off x="7148759" y="1960525"/>
              <a:ext cx="394282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 flipH="1">
              <a:off x="7284075" y="1959730"/>
              <a:ext cx="267082" cy="241481"/>
            </a:xfrm>
            <a:prstGeom prst="straightConnector1">
              <a:avLst/>
            </a:prstGeom>
            <a:ln w="28575">
              <a:solidFill>
                <a:srgbClr val="008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TextBox 106"/>
          <p:cNvSpPr txBox="1"/>
          <p:nvPr/>
        </p:nvSpPr>
        <p:spPr>
          <a:xfrm>
            <a:off x="3725815" y="3738517"/>
            <a:ext cx="508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Arial" pitchFamily="34" charset="0"/>
                <a:cs typeface="Arial" pitchFamily="34" charset="0"/>
              </a:rPr>
              <a:t>BelB</a:t>
            </a:r>
          </a:p>
        </p:txBody>
      </p:sp>
      <p:sp>
        <p:nvSpPr>
          <p:cNvPr id="77" name="Ellipse 14"/>
          <p:cNvSpPr/>
          <p:nvPr/>
        </p:nvSpPr>
        <p:spPr>
          <a:xfrm>
            <a:off x="4079549" y="2474757"/>
            <a:ext cx="1039586" cy="103958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>
              <a:rot lat="0" lon="0" rev="0"/>
            </a:lightRig>
          </a:scene3d>
          <a:sp3d>
            <a:bevelT w="482600" h="247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8" name="Oval 77"/>
          <p:cNvSpPr/>
          <p:nvPr/>
        </p:nvSpPr>
        <p:spPr>
          <a:xfrm>
            <a:off x="4066035" y="2464282"/>
            <a:ext cx="1064192" cy="1064192"/>
          </a:xfrm>
          <a:prstGeom prst="ellipse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79" name="Group 78"/>
          <p:cNvGrpSpPr/>
          <p:nvPr/>
        </p:nvGrpSpPr>
        <p:grpSpPr>
          <a:xfrm>
            <a:off x="4599811" y="2826941"/>
            <a:ext cx="327255" cy="400515"/>
            <a:chOff x="2943563" y="2809633"/>
            <a:chExt cx="327255" cy="400515"/>
          </a:xfrm>
        </p:grpSpPr>
        <p:cxnSp>
          <p:nvCxnSpPr>
            <p:cNvPr id="80" name="Straight Arrow Connector 79"/>
            <p:cNvCxnSpPr/>
            <p:nvPr/>
          </p:nvCxnSpPr>
          <p:spPr>
            <a:xfrm rot="6300000" flipV="1">
              <a:off x="3107191" y="2854863"/>
              <a:ext cx="0" cy="327255"/>
            </a:xfrm>
            <a:prstGeom prst="straightConnector1">
              <a:avLst/>
            </a:prstGeom>
            <a:ln w="28575">
              <a:solidFill>
                <a:srgbClr val="008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 flipV="1">
              <a:off x="2949137" y="2809633"/>
              <a:ext cx="154407" cy="16650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/>
            <p:nvPr/>
          </p:nvCxnSpPr>
          <p:spPr>
            <a:xfrm flipH="1">
              <a:off x="2949136" y="2977743"/>
              <a:ext cx="9852" cy="232405"/>
            </a:xfrm>
            <a:prstGeom prst="straightConnector1">
              <a:avLst/>
            </a:prstGeom>
            <a:ln w="28575">
              <a:solidFill>
                <a:srgbClr val="0066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" name="TextBox 107"/>
          <p:cNvSpPr txBox="1"/>
          <p:nvPr/>
        </p:nvSpPr>
        <p:spPr>
          <a:xfrm>
            <a:off x="4081839" y="2910195"/>
            <a:ext cx="5597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>
                <a:latin typeface="Arial" pitchFamily="34" charset="0"/>
                <a:cs typeface="Arial" pitchFamily="34" charset="0"/>
              </a:rPr>
              <a:t>SphF</a:t>
            </a:r>
            <a:endParaRPr lang="de-DE" sz="12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4339999" y="2559041"/>
            <a:ext cx="270311" cy="434407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headEnd type="triangle" w="sm" len="lg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13860" y="2031047"/>
            <a:ext cx="1516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b="1" dirty="0" err="1">
                <a:latin typeface="Arial" pitchFamily="34" charset="0"/>
                <a:cs typeface="Arial" pitchFamily="34" charset="0"/>
              </a:rPr>
              <a:t>Sphere</a:t>
            </a:r>
            <a:r>
              <a:rPr lang="de-DE" sz="1200" b="1" dirty="0">
                <a:latin typeface="Arial" pitchFamily="34" charset="0"/>
                <a:cs typeface="Arial" pitchFamily="34" charset="0"/>
              </a:rPr>
              <a:t> Radius</a:t>
            </a:r>
            <a:br>
              <a:rPr lang="de-DE" sz="1200" dirty="0">
                <a:latin typeface="Arial" pitchFamily="34" charset="0"/>
                <a:cs typeface="Arial" pitchFamily="34" charset="0"/>
              </a:rPr>
            </a:br>
            <a:r>
              <a:rPr lang="de-DE" sz="1200" dirty="0" err="1">
                <a:latin typeface="Arial" pitchFamily="34" charset="0"/>
                <a:cs typeface="Arial" pitchFamily="34" charset="0"/>
              </a:rPr>
              <a:t>distance</a:t>
            </a:r>
            <a:r>
              <a:rPr lang="de-DE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1200" dirty="0" err="1">
                <a:latin typeface="Arial" pitchFamily="34" charset="0"/>
                <a:cs typeface="Arial" pitchFamily="34" charset="0"/>
              </a:rPr>
              <a:t>from</a:t>
            </a:r>
            <a:r>
              <a:rPr lang="de-DE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1200" dirty="0" err="1">
                <a:latin typeface="Arial" pitchFamily="34" charset="0"/>
                <a:cs typeface="Arial" pitchFamily="34" charset="0"/>
              </a:rPr>
              <a:t>SphF</a:t>
            </a:r>
            <a:endParaRPr lang="de-DE" sz="12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75" name="Group 74"/>
          <p:cNvGrpSpPr/>
          <p:nvPr/>
        </p:nvGrpSpPr>
        <p:grpSpPr>
          <a:xfrm rot="19813673">
            <a:off x="4405330" y="2284002"/>
            <a:ext cx="935027" cy="528315"/>
            <a:chOff x="2146309" y="2977242"/>
            <a:chExt cx="935027" cy="410041"/>
          </a:xfrm>
        </p:grpSpPr>
        <p:cxnSp>
          <p:nvCxnSpPr>
            <p:cNvPr id="76" name="Straight Connector 75"/>
            <p:cNvCxnSpPr/>
            <p:nvPr/>
          </p:nvCxnSpPr>
          <p:spPr>
            <a:xfrm>
              <a:off x="2146309" y="2977242"/>
              <a:ext cx="914400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2166936" y="3387283"/>
              <a:ext cx="914400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5" name="Straight Arrow Connector 84"/>
          <p:cNvCxnSpPr>
            <a:cxnSpLocks/>
          </p:cNvCxnSpPr>
          <p:nvPr/>
        </p:nvCxnSpPr>
        <p:spPr>
          <a:xfrm flipH="1">
            <a:off x="4926930" y="3394204"/>
            <a:ext cx="1010093" cy="1010093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headEnd type="triangle" w="sm" len="lg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V="1">
            <a:off x="4645518" y="4911851"/>
            <a:ext cx="699476" cy="0"/>
          </a:xfrm>
          <a:prstGeom prst="line">
            <a:avLst/>
          </a:prstGeom>
          <a:ln w="95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cxnSpLocks/>
          </p:cNvCxnSpPr>
          <p:nvPr/>
        </p:nvCxnSpPr>
        <p:spPr>
          <a:xfrm>
            <a:off x="4656803" y="4170270"/>
            <a:ext cx="699475" cy="0"/>
          </a:xfrm>
          <a:prstGeom prst="line">
            <a:avLst/>
          </a:prstGeom>
          <a:ln w="95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5273905" y="4310340"/>
            <a:ext cx="1550424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de-DE" sz="1200" b="1" dirty="0">
                <a:latin typeface="Arial" pitchFamily="34" charset="0"/>
                <a:cs typeface="Arial" pitchFamily="34" charset="0"/>
              </a:rPr>
              <a:t>Belt Height</a:t>
            </a:r>
            <a:endParaRPr lang="de-DE" sz="1200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de-DE" sz="1200" dirty="0">
                <a:latin typeface="Arial" pitchFamily="34" charset="0"/>
                <a:cs typeface="Arial" pitchFamily="34" charset="0"/>
              </a:rPr>
              <a:t>along Z axis of BelB</a:t>
            </a:r>
          </a:p>
        </p:txBody>
      </p:sp>
      <p:cxnSp>
        <p:nvCxnSpPr>
          <p:cNvPr id="96" name="Straight Arrow Connector 95"/>
          <p:cNvCxnSpPr>
            <a:cxnSpLocks/>
          </p:cNvCxnSpPr>
          <p:nvPr/>
        </p:nvCxnSpPr>
        <p:spPr>
          <a:xfrm flipV="1">
            <a:off x="5288023" y="4165346"/>
            <a:ext cx="0" cy="757523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headEnd type="triangle" w="sm" len="lg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6015567" y="3595085"/>
            <a:ext cx="1032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b="1" dirty="0">
                <a:latin typeface="Arial" pitchFamily="34" charset="0"/>
                <a:cs typeface="Arial" pitchFamily="34" charset="0"/>
              </a:rPr>
              <a:t>Belt Width</a:t>
            </a:r>
            <a:br>
              <a:rPr lang="de-DE" sz="1200" b="1" dirty="0">
                <a:latin typeface="Arial" pitchFamily="34" charset="0"/>
                <a:cs typeface="Arial" pitchFamily="34" charset="0"/>
              </a:rPr>
            </a:br>
            <a:r>
              <a:rPr lang="de-DE" sz="1200" dirty="0">
                <a:latin typeface="Arial" pitchFamily="34" charset="0"/>
                <a:cs typeface="Arial" pitchFamily="34" charset="0"/>
              </a:rPr>
              <a:t>along Y axis</a:t>
            </a:r>
            <a:br>
              <a:rPr lang="de-DE" sz="1200" dirty="0">
                <a:latin typeface="Arial" pitchFamily="34" charset="0"/>
                <a:cs typeface="Arial" pitchFamily="34" charset="0"/>
              </a:rPr>
            </a:br>
            <a:r>
              <a:rPr lang="de-DE" sz="1200" dirty="0">
                <a:latin typeface="Arial" pitchFamily="34" charset="0"/>
                <a:cs typeface="Arial" pitchFamily="34" charset="0"/>
              </a:rPr>
              <a:t>of BelB</a:t>
            </a:r>
            <a:endParaRPr lang="de-DE" sz="1200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0" name="Straight Connector 109"/>
          <p:cNvCxnSpPr>
            <a:cxnSpLocks/>
            <a:endCxn id="109" idx="1"/>
          </p:cNvCxnSpPr>
          <p:nvPr/>
        </p:nvCxnSpPr>
        <p:spPr>
          <a:xfrm>
            <a:off x="5578326" y="3769154"/>
            <a:ext cx="437241" cy="149097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cxnSpLocks/>
            <a:stCxn id="3" idx="4"/>
            <a:endCxn id="3" idx="2"/>
          </p:cNvCxnSpPr>
          <p:nvPr/>
        </p:nvCxnSpPr>
        <p:spPr>
          <a:xfrm flipH="1">
            <a:off x="2665640" y="4556359"/>
            <a:ext cx="1986046" cy="0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headEnd type="triangle" w="sm" len="lg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3936043" y="5213264"/>
            <a:ext cx="1032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b="1" dirty="0">
                <a:latin typeface="Arial" pitchFamily="34" charset="0"/>
                <a:cs typeface="Arial" pitchFamily="34" charset="0"/>
              </a:rPr>
              <a:t>Belt Length</a:t>
            </a:r>
            <a:br>
              <a:rPr lang="de-DE" sz="1200" b="1" dirty="0">
                <a:latin typeface="Arial" pitchFamily="34" charset="0"/>
                <a:cs typeface="Arial" pitchFamily="34" charset="0"/>
              </a:rPr>
            </a:br>
            <a:r>
              <a:rPr lang="de-DE" sz="1200" dirty="0">
                <a:latin typeface="Arial" pitchFamily="34" charset="0"/>
                <a:cs typeface="Arial" pitchFamily="34" charset="0"/>
              </a:rPr>
              <a:t>along X axis</a:t>
            </a:r>
            <a:br>
              <a:rPr lang="de-DE" sz="1200" dirty="0">
                <a:latin typeface="Arial" pitchFamily="34" charset="0"/>
                <a:cs typeface="Arial" pitchFamily="34" charset="0"/>
              </a:rPr>
            </a:br>
            <a:r>
              <a:rPr lang="de-DE" sz="1200" dirty="0">
                <a:latin typeface="Arial" pitchFamily="34" charset="0"/>
                <a:cs typeface="Arial" pitchFamily="34" charset="0"/>
              </a:rPr>
              <a:t>of BelB</a:t>
            </a:r>
          </a:p>
        </p:txBody>
      </p:sp>
      <p:cxnSp>
        <p:nvCxnSpPr>
          <p:cNvPr id="113" name="Straight Connector 112"/>
          <p:cNvCxnSpPr>
            <a:endCxn id="112" idx="0"/>
          </p:cNvCxnSpPr>
          <p:nvPr/>
        </p:nvCxnSpPr>
        <p:spPr>
          <a:xfrm>
            <a:off x="4105842" y="4540229"/>
            <a:ext cx="346529" cy="673035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Pfeil nach links und rechts 38"/>
          <p:cNvSpPr/>
          <p:nvPr/>
        </p:nvSpPr>
        <p:spPr>
          <a:xfrm rot="5400000" flipV="1">
            <a:off x="3053168" y="4883924"/>
            <a:ext cx="389844" cy="129948"/>
          </a:xfrm>
          <a:prstGeom prst="leftRightArrow">
            <a:avLst>
              <a:gd name="adj1" fmla="val 45373"/>
              <a:gd name="adj2" fmla="val 89330"/>
            </a:avLst>
          </a:prstGeom>
          <a:solidFill>
            <a:srgbClr val="C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0" name="Pfeil nach links und rechts 38"/>
          <p:cNvSpPr/>
          <p:nvPr/>
        </p:nvSpPr>
        <p:spPr>
          <a:xfrm rot="5400000" flipV="1">
            <a:off x="3053168" y="4883924"/>
            <a:ext cx="389844" cy="129948"/>
          </a:xfrm>
          <a:prstGeom prst="leftRightArrow">
            <a:avLst>
              <a:gd name="adj1" fmla="val 45373"/>
              <a:gd name="adj2" fmla="val 89330"/>
            </a:avLst>
          </a:prstGeom>
          <a:solidFill>
            <a:schemeClr val="bg1">
              <a:alpha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0F9D265-4DA8-4B5E-80EB-FCEED325B2CE}"/>
              </a:ext>
            </a:extLst>
          </p:cNvPr>
          <p:cNvCxnSpPr/>
          <p:nvPr/>
        </p:nvCxnSpPr>
        <p:spPr>
          <a:xfrm>
            <a:off x="2671632" y="4189320"/>
            <a:ext cx="0" cy="707092"/>
          </a:xfrm>
          <a:prstGeom prst="line">
            <a:avLst/>
          </a:prstGeom>
          <a:ln w="95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0EE7D2D8-91F1-4CD2-B4C5-7009057E5D46}"/>
              </a:ext>
            </a:extLst>
          </p:cNvPr>
          <p:cNvCxnSpPr>
            <a:cxnSpLocks/>
          </p:cNvCxnSpPr>
          <p:nvPr/>
        </p:nvCxnSpPr>
        <p:spPr>
          <a:xfrm>
            <a:off x="4649120" y="4189320"/>
            <a:ext cx="0" cy="707092"/>
          </a:xfrm>
          <a:prstGeom prst="line">
            <a:avLst/>
          </a:prstGeom>
          <a:ln w="95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Pfeil nach links und rechts 38"/>
          <p:cNvSpPr/>
          <p:nvPr/>
        </p:nvSpPr>
        <p:spPr>
          <a:xfrm rot="5400000" flipV="1">
            <a:off x="4447482" y="3453236"/>
            <a:ext cx="389844" cy="129948"/>
          </a:xfrm>
          <a:prstGeom prst="leftRightArrow">
            <a:avLst>
              <a:gd name="adj1" fmla="val 45373"/>
              <a:gd name="adj2" fmla="val 89330"/>
            </a:avLst>
          </a:prstGeom>
          <a:solidFill>
            <a:srgbClr val="C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15A7781-26AF-4EF7-A916-F2D96A756E15}"/>
              </a:ext>
            </a:extLst>
          </p:cNvPr>
          <p:cNvGrpSpPr/>
          <p:nvPr/>
        </p:nvGrpSpPr>
        <p:grpSpPr>
          <a:xfrm>
            <a:off x="8161398" y="3940579"/>
            <a:ext cx="1905829" cy="831426"/>
            <a:chOff x="8292271" y="4155585"/>
            <a:chExt cx="4032633" cy="1759254"/>
          </a:xfrm>
        </p:grpSpPr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2766E133-6BC4-4818-A6A1-A0A2B7D02C42}"/>
                </a:ext>
              </a:extLst>
            </p:cNvPr>
            <p:cNvSpPr/>
            <p:nvPr/>
          </p:nvSpPr>
          <p:spPr>
            <a:xfrm>
              <a:off x="9490846" y="4157565"/>
              <a:ext cx="2605729" cy="74984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2" name="Cylinder 91">
              <a:extLst>
                <a:ext uri="{FF2B5EF4-FFF2-40B4-BE49-F238E27FC236}">
                  <a16:creationId xmlns:a16="http://schemas.microsoft.com/office/drawing/2014/main" id="{8985A752-1186-4BD7-A93D-82DBD11A2239}"/>
                </a:ext>
              </a:extLst>
            </p:cNvPr>
            <p:cNvSpPr/>
            <p:nvPr/>
          </p:nvSpPr>
          <p:spPr>
            <a:xfrm rot="13500000">
              <a:off x="9002918" y="3942605"/>
              <a:ext cx="752067" cy="2173361"/>
            </a:xfrm>
            <a:prstGeom prst="can">
              <a:avLst>
                <a:gd name="adj" fmla="val 99520"/>
              </a:avLst>
            </a:prstGeom>
            <a:solidFill>
              <a:srgbClr val="E5B0B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2" name="Cube 121">
              <a:extLst>
                <a:ext uri="{FF2B5EF4-FFF2-40B4-BE49-F238E27FC236}">
                  <a16:creationId xmlns:a16="http://schemas.microsoft.com/office/drawing/2014/main" id="{085A99FB-C559-4273-9AE9-DB66B63BD488}"/>
                </a:ext>
              </a:extLst>
            </p:cNvPr>
            <p:cNvSpPr/>
            <p:nvPr/>
          </p:nvSpPr>
          <p:spPr>
            <a:xfrm>
              <a:off x="8805274" y="4155586"/>
              <a:ext cx="2996139" cy="1759253"/>
            </a:xfrm>
            <a:prstGeom prst="cube">
              <a:avLst>
                <a:gd name="adj" fmla="val 57416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4" name="Cylinder 123">
              <a:extLst>
                <a:ext uri="{FF2B5EF4-FFF2-40B4-BE49-F238E27FC236}">
                  <a16:creationId xmlns:a16="http://schemas.microsoft.com/office/drawing/2014/main" id="{F693244D-BF27-4825-8AF2-2EF9E2E11DF5}"/>
                </a:ext>
              </a:extLst>
            </p:cNvPr>
            <p:cNvSpPr/>
            <p:nvPr/>
          </p:nvSpPr>
          <p:spPr>
            <a:xfrm rot="13500000">
              <a:off x="10862190" y="3942606"/>
              <a:ext cx="752067" cy="2173361"/>
            </a:xfrm>
            <a:prstGeom prst="can">
              <a:avLst>
                <a:gd name="adj" fmla="val 99520"/>
              </a:avLst>
            </a:prstGeom>
            <a:gradFill flip="none" rotWithShape="1">
              <a:gsLst>
                <a:gs pos="5000">
                  <a:srgbClr val="D27474"/>
                </a:gs>
                <a:gs pos="38000">
                  <a:srgbClr val="F3D9D9"/>
                </a:gs>
                <a:gs pos="50000">
                  <a:srgbClr val="F3D9D9"/>
                </a:gs>
                <a:gs pos="73000">
                  <a:srgbClr val="E5B0B0"/>
                </a:gs>
              </a:gsLst>
              <a:lin ang="0" scaled="1"/>
              <a:tileRect/>
            </a:gradFill>
            <a:ln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6" name="Rectangle: Rounded Corners 125">
              <a:extLst>
                <a:ext uri="{FF2B5EF4-FFF2-40B4-BE49-F238E27FC236}">
                  <a16:creationId xmlns:a16="http://schemas.microsoft.com/office/drawing/2014/main" id="{FA20ECD9-5F3D-47C3-BA32-FE4E078F1463}"/>
                </a:ext>
              </a:extLst>
            </p:cNvPr>
            <p:cNvSpPr/>
            <p:nvPr/>
          </p:nvSpPr>
          <p:spPr>
            <a:xfrm>
              <a:off x="8495925" y="5147551"/>
              <a:ext cx="2605729" cy="74984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rgbClr val="FF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9" name="Parallelogram 128">
              <a:extLst>
                <a:ext uri="{FF2B5EF4-FFF2-40B4-BE49-F238E27FC236}">
                  <a16:creationId xmlns:a16="http://schemas.microsoft.com/office/drawing/2014/main" id="{B0422AE8-57FA-4CBC-A1B0-1CA269471EE9}"/>
                </a:ext>
              </a:extLst>
            </p:cNvPr>
            <p:cNvSpPr/>
            <p:nvPr/>
          </p:nvSpPr>
          <p:spPr>
            <a:xfrm>
              <a:off x="8805272" y="4155585"/>
              <a:ext cx="2996140" cy="999976"/>
            </a:xfrm>
            <a:prstGeom prst="parallelogram">
              <a:avLst>
                <a:gd name="adj" fmla="val 101693"/>
              </a:avLst>
            </a:prstGeom>
            <a:solidFill>
              <a:srgbClr val="E5B0B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397A746A-AFB1-438A-B5F1-E627D743A7B7}"/>
                </a:ext>
              </a:extLst>
            </p:cNvPr>
            <p:cNvGrpSpPr/>
            <p:nvPr/>
          </p:nvGrpSpPr>
          <p:grpSpPr>
            <a:xfrm>
              <a:off x="9891086" y="4569996"/>
              <a:ext cx="470430" cy="737497"/>
              <a:chOff x="7148759" y="1565200"/>
              <a:chExt cx="405695" cy="636011"/>
            </a:xfrm>
          </p:grpSpPr>
          <p:cxnSp>
            <p:nvCxnSpPr>
              <p:cNvPr id="131" name="Straight Arrow Connector 130">
                <a:extLst>
                  <a:ext uri="{FF2B5EF4-FFF2-40B4-BE49-F238E27FC236}">
                    <a16:creationId xmlns:a16="http://schemas.microsoft.com/office/drawing/2014/main" id="{2FC84BEC-0858-4882-9C29-61CDEA94BCB6}"/>
                  </a:ext>
                </a:extLst>
              </p:cNvPr>
              <p:cNvCxnSpPr/>
              <p:nvPr/>
            </p:nvCxnSpPr>
            <p:spPr>
              <a:xfrm flipV="1">
                <a:off x="7554454" y="1565200"/>
                <a:ext cx="0" cy="395325"/>
              </a:xfrm>
              <a:prstGeom prst="straightConnector1">
                <a:avLst/>
              </a:prstGeom>
              <a:ln w="28575">
                <a:solidFill>
                  <a:srgbClr val="0066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Arrow Connector 131">
                <a:extLst>
                  <a:ext uri="{FF2B5EF4-FFF2-40B4-BE49-F238E27FC236}">
                    <a16:creationId xmlns:a16="http://schemas.microsoft.com/office/drawing/2014/main" id="{E7FDB6E3-2F93-4879-A50E-5D53F8D0CEFC}"/>
                  </a:ext>
                </a:extLst>
              </p:cNvPr>
              <p:cNvCxnSpPr/>
              <p:nvPr/>
            </p:nvCxnSpPr>
            <p:spPr>
              <a:xfrm flipH="1">
                <a:off x="7148759" y="1960525"/>
                <a:ext cx="394282" cy="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Arrow Connector 132">
                <a:extLst>
                  <a:ext uri="{FF2B5EF4-FFF2-40B4-BE49-F238E27FC236}">
                    <a16:creationId xmlns:a16="http://schemas.microsoft.com/office/drawing/2014/main" id="{20B69A41-5B8A-4A20-AADC-D7DC56F3FBB7}"/>
                  </a:ext>
                </a:extLst>
              </p:cNvPr>
              <p:cNvCxnSpPr/>
              <p:nvPr/>
            </p:nvCxnSpPr>
            <p:spPr>
              <a:xfrm flipH="1">
                <a:off x="7284075" y="1959730"/>
                <a:ext cx="267082" cy="241481"/>
              </a:xfrm>
              <a:prstGeom prst="straightConnector1">
                <a:avLst/>
              </a:prstGeom>
              <a:ln w="28575">
                <a:solidFill>
                  <a:srgbClr val="008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E254DFBC-DFBB-4134-B81C-5525119ABE53}"/>
                </a:ext>
              </a:extLst>
            </p:cNvPr>
            <p:cNvSpPr txBox="1"/>
            <p:nvPr/>
          </p:nvSpPr>
          <p:spPr>
            <a:xfrm>
              <a:off x="9314904" y="4392453"/>
              <a:ext cx="5084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>
                  <a:latin typeface="Arial" pitchFamily="34" charset="0"/>
                  <a:cs typeface="Arial" pitchFamily="34" charset="0"/>
                </a:rPr>
                <a:t>BelB</a:t>
              </a:r>
            </a:p>
          </p:txBody>
        </p: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DAB2742B-7AE6-482F-82A3-E1C5147808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66563" y="4378103"/>
              <a:ext cx="1010093" cy="1010093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solid"/>
              <a:headEnd type="triangl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4EE45490-F3B1-4619-B948-DD4F41B4B826}"/>
                </a:ext>
              </a:extLst>
            </p:cNvPr>
            <p:cNvCxnSpPr/>
            <p:nvPr/>
          </p:nvCxnSpPr>
          <p:spPr>
            <a:xfrm flipV="1">
              <a:off x="10785151" y="5895750"/>
              <a:ext cx="699476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BCA55229-F3CE-4BF4-881E-A92257B7BD26}"/>
                </a:ext>
              </a:extLst>
            </p:cNvPr>
            <p:cNvCxnSpPr>
              <a:cxnSpLocks/>
            </p:cNvCxnSpPr>
            <p:nvPr/>
          </p:nvCxnSpPr>
          <p:spPr>
            <a:xfrm>
              <a:off x="10796436" y="5154169"/>
              <a:ext cx="699475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718D7BCB-6B95-4D5D-801A-E034FF5B42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427656" y="5149245"/>
              <a:ext cx="0" cy="757523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solid"/>
              <a:headEnd type="triangl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71F900EF-A97C-4DC6-A92A-62BE70443490}"/>
                </a:ext>
              </a:extLst>
            </p:cNvPr>
            <p:cNvCxnSpPr>
              <a:cxnSpLocks/>
              <a:stCxn id="122" idx="4"/>
              <a:endCxn id="122" idx="2"/>
            </p:cNvCxnSpPr>
            <p:nvPr/>
          </p:nvCxnSpPr>
          <p:spPr>
            <a:xfrm flipH="1">
              <a:off x="8805273" y="5540258"/>
              <a:ext cx="1986046" cy="0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solid"/>
              <a:headEnd type="triangl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FF65355A-46C3-4D58-8FF5-C8A1A7378339}"/>
                </a:ext>
              </a:extLst>
            </p:cNvPr>
            <p:cNvCxnSpPr/>
            <p:nvPr/>
          </p:nvCxnSpPr>
          <p:spPr>
            <a:xfrm>
              <a:off x="8811265" y="5173219"/>
              <a:ext cx="0" cy="707092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9FBE088A-8003-41C0-B1B9-CCEF6BE74F10}"/>
                </a:ext>
              </a:extLst>
            </p:cNvPr>
            <p:cNvCxnSpPr>
              <a:cxnSpLocks/>
            </p:cNvCxnSpPr>
            <p:nvPr/>
          </p:nvCxnSpPr>
          <p:spPr>
            <a:xfrm>
              <a:off x="10788753" y="5173219"/>
              <a:ext cx="0" cy="707092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26782B0-FD41-4E11-A732-4BCF9EE662AA}"/>
              </a:ext>
            </a:extLst>
          </p:cNvPr>
          <p:cNvGrpSpPr/>
          <p:nvPr/>
        </p:nvGrpSpPr>
        <p:grpSpPr>
          <a:xfrm>
            <a:off x="8470037" y="1404236"/>
            <a:ext cx="749845" cy="749845"/>
            <a:chOff x="8304810" y="2698633"/>
            <a:chExt cx="749845" cy="749845"/>
          </a:xfrm>
        </p:grpSpPr>
        <p:sp>
          <p:nvSpPr>
            <p:cNvPr id="94" name="Ellipse 14"/>
            <p:cNvSpPr/>
            <p:nvPr/>
          </p:nvSpPr>
          <p:spPr>
            <a:xfrm>
              <a:off x="8314331" y="2706013"/>
              <a:ext cx="732508" cy="73250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>
                <a:rot lat="0" lon="0" rev="0"/>
              </a:lightRig>
            </a:scene3d>
            <a:sp3d>
              <a:bevelT w="482600" h="2476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5" name="Oval 94"/>
            <p:cNvSpPr/>
            <p:nvPr/>
          </p:nvSpPr>
          <p:spPr>
            <a:xfrm>
              <a:off x="8304810" y="2698633"/>
              <a:ext cx="749845" cy="74984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97" name="Group 96"/>
            <p:cNvGrpSpPr/>
            <p:nvPr/>
          </p:nvGrpSpPr>
          <p:grpSpPr>
            <a:xfrm>
              <a:off x="8684842" y="2893941"/>
              <a:ext cx="264244" cy="400170"/>
              <a:chOff x="2949137" y="2724161"/>
              <a:chExt cx="375019" cy="567927"/>
            </a:xfrm>
          </p:grpSpPr>
          <p:cxnSp>
            <p:nvCxnSpPr>
              <p:cNvPr id="98" name="Straight Arrow Connector 97"/>
              <p:cNvCxnSpPr/>
              <p:nvPr/>
            </p:nvCxnSpPr>
            <p:spPr>
              <a:xfrm>
                <a:off x="2949139" y="2976141"/>
                <a:ext cx="375017" cy="100486"/>
              </a:xfrm>
              <a:prstGeom prst="straightConnector1">
                <a:avLst/>
              </a:prstGeom>
              <a:ln w="28575">
                <a:solidFill>
                  <a:srgbClr val="008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/>
              <p:cNvCxnSpPr/>
              <p:nvPr/>
            </p:nvCxnSpPr>
            <p:spPr>
              <a:xfrm flipV="1">
                <a:off x="2949137" y="2724161"/>
                <a:ext cx="233667" cy="25198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/>
              <p:cNvCxnSpPr/>
              <p:nvPr/>
            </p:nvCxnSpPr>
            <p:spPr>
              <a:xfrm>
                <a:off x="2958988" y="2977743"/>
                <a:ext cx="0" cy="314345"/>
              </a:xfrm>
              <a:prstGeom prst="straightConnector1">
                <a:avLst/>
              </a:prstGeom>
              <a:ln w="28575">
                <a:solidFill>
                  <a:srgbClr val="0066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8" name="TextBox 127"/>
            <p:cNvSpPr txBox="1"/>
            <p:nvPr/>
          </p:nvSpPr>
          <p:spPr>
            <a:xfrm>
              <a:off x="8314330" y="2780831"/>
              <a:ext cx="5517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err="1">
                  <a:latin typeface="Arial" pitchFamily="34" charset="0"/>
                  <a:cs typeface="Arial" pitchFamily="34" charset="0"/>
                </a:rPr>
                <a:t>SphF</a:t>
              </a:r>
              <a:endParaRPr lang="de-DE" sz="1200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87" name="Straight Arrow Connector 86"/>
            <p:cNvCxnSpPr/>
            <p:nvPr/>
          </p:nvCxnSpPr>
          <p:spPr>
            <a:xfrm flipV="1">
              <a:off x="8336728" y="3087656"/>
              <a:ext cx="348113" cy="131568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solid"/>
              <a:headEnd type="triangl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33139D29-1D4B-4AF1-A619-3586F5C59A2D}"/>
              </a:ext>
            </a:extLst>
          </p:cNvPr>
          <p:cNvGrpSpPr/>
          <p:nvPr/>
        </p:nvGrpSpPr>
        <p:grpSpPr>
          <a:xfrm>
            <a:off x="8882577" y="3352479"/>
            <a:ext cx="749845" cy="749845"/>
            <a:chOff x="8304810" y="2698633"/>
            <a:chExt cx="749845" cy="749845"/>
          </a:xfrm>
        </p:grpSpPr>
        <p:sp>
          <p:nvSpPr>
            <p:cNvPr id="145" name="Ellipse 14">
              <a:extLst>
                <a:ext uri="{FF2B5EF4-FFF2-40B4-BE49-F238E27FC236}">
                  <a16:creationId xmlns:a16="http://schemas.microsoft.com/office/drawing/2014/main" id="{3205507C-70BA-40FF-A581-094261B3030E}"/>
                </a:ext>
              </a:extLst>
            </p:cNvPr>
            <p:cNvSpPr/>
            <p:nvPr/>
          </p:nvSpPr>
          <p:spPr>
            <a:xfrm>
              <a:off x="8314331" y="2706013"/>
              <a:ext cx="732508" cy="73250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>
                <a:rot lat="0" lon="0" rev="0"/>
              </a:lightRig>
            </a:scene3d>
            <a:sp3d>
              <a:bevelT w="482600" h="2476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CD20EF4D-F937-4580-A44A-306D8CA1B578}"/>
                </a:ext>
              </a:extLst>
            </p:cNvPr>
            <p:cNvSpPr/>
            <p:nvPr/>
          </p:nvSpPr>
          <p:spPr>
            <a:xfrm>
              <a:off x="8304810" y="2698633"/>
              <a:ext cx="749845" cy="74984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5E5367FD-3DF5-49BC-B750-C5327D80A17B}"/>
                </a:ext>
              </a:extLst>
            </p:cNvPr>
            <p:cNvGrpSpPr/>
            <p:nvPr/>
          </p:nvGrpSpPr>
          <p:grpSpPr>
            <a:xfrm>
              <a:off x="8684842" y="2893941"/>
              <a:ext cx="264244" cy="400170"/>
              <a:chOff x="2949137" y="2724161"/>
              <a:chExt cx="375019" cy="567927"/>
            </a:xfrm>
          </p:grpSpPr>
          <p:cxnSp>
            <p:nvCxnSpPr>
              <p:cNvPr id="150" name="Straight Arrow Connector 149">
                <a:extLst>
                  <a:ext uri="{FF2B5EF4-FFF2-40B4-BE49-F238E27FC236}">
                    <a16:creationId xmlns:a16="http://schemas.microsoft.com/office/drawing/2014/main" id="{F6C4976F-367A-4F63-9F5F-FCFF767524D8}"/>
                  </a:ext>
                </a:extLst>
              </p:cNvPr>
              <p:cNvCxnSpPr/>
              <p:nvPr/>
            </p:nvCxnSpPr>
            <p:spPr>
              <a:xfrm>
                <a:off x="2949139" y="2976141"/>
                <a:ext cx="375017" cy="100486"/>
              </a:xfrm>
              <a:prstGeom prst="straightConnector1">
                <a:avLst/>
              </a:prstGeom>
              <a:ln w="28575">
                <a:solidFill>
                  <a:srgbClr val="008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Arrow Connector 150">
                <a:extLst>
                  <a:ext uri="{FF2B5EF4-FFF2-40B4-BE49-F238E27FC236}">
                    <a16:creationId xmlns:a16="http://schemas.microsoft.com/office/drawing/2014/main" id="{30EDD5C1-E78A-4C2F-BDCF-454BE2BEB03D}"/>
                  </a:ext>
                </a:extLst>
              </p:cNvPr>
              <p:cNvCxnSpPr/>
              <p:nvPr/>
            </p:nvCxnSpPr>
            <p:spPr>
              <a:xfrm flipV="1">
                <a:off x="2949137" y="2724161"/>
                <a:ext cx="233667" cy="25198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Arrow Connector 151">
                <a:extLst>
                  <a:ext uri="{FF2B5EF4-FFF2-40B4-BE49-F238E27FC236}">
                    <a16:creationId xmlns:a16="http://schemas.microsoft.com/office/drawing/2014/main" id="{CE26FB30-2977-49FC-8993-298AE75DBC07}"/>
                  </a:ext>
                </a:extLst>
              </p:cNvPr>
              <p:cNvCxnSpPr/>
              <p:nvPr/>
            </p:nvCxnSpPr>
            <p:spPr>
              <a:xfrm>
                <a:off x="2958988" y="2977743"/>
                <a:ext cx="0" cy="314345"/>
              </a:xfrm>
              <a:prstGeom prst="straightConnector1">
                <a:avLst/>
              </a:prstGeom>
              <a:ln w="28575">
                <a:solidFill>
                  <a:srgbClr val="0066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97A19907-72C0-4921-B356-7E01D0B99AD4}"/>
                </a:ext>
              </a:extLst>
            </p:cNvPr>
            <p:cNvSpPr txBox="1"/>
            <p:nvPr/>
          </p:nvSpPr>
          <p:spPr>
            <a:xfrm>
              <a:off x="8314330" y="2780831"/>
              <a:ext cx="5517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err="1">
                  <a:latin typeface="Arial" pitchFamily="34" charset="0"/>
                  <a:cs typeface="Arial" pitchFamily="34" charset="0"/>
                </a:rPr>
                <a:t>SphF</a:t>
              </a:r>
              <a:endParaRPr lang="de-DE" sz="1200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105EFB00-9BFF-4023-8122-FDF610268108}"/>
                </a:ext>
              </a:extLst>
            </p:cNvPr>
            <p:cNvCxnSpPr/>
            <p:nvPr/>
          </p:nvCxnSpPr>
          <p:spPr>
            <a:xfrm flipV="1">
              <a:off x="8336728" y="3087656"/>
              <a:ext cx="348113" cy="131568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solid"/>
              <a:headEnd type="triangl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793949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/>
          <p:cNvSpPr txBox="1"/>
          <p:nvPr/>
        </p:nvSpPr>
        <p:spPr>
          <a:xfrm>
            <a:off x="115390" y="409304"/>
            <a:ext cx="2724913" cy="307777"/>
          </a:xfrm>
          <a:prstGeom prst="rect">
            <a:avLst/>
          </a:prstGeom>
          <a:solidFill>
            <a:schemeClr val="bg1"/>
          </a:solidFill>
          <a:ln>
            <a:solidFill>
              <a:srgbClr val="DDDDD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de-DE" sz="1400" b="1" dirty="0" err="1">
                <a:latin typeface="Arial" pitchFamily="34" charset="0"/>
                <a:cs typeface="Arial" pitchFamily="34" charset="0"/>
              </a:rPr>
              <a:t>Sphere</a:t>
            </a:r>
            <a:r>
              <a:rPr lang="de-DE" sz="1400" b="1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1400" b="1" dirty="0" err="1">
                <a:latin typeface="Arial" pitchFamily="34" charset="0"/>
                <a:cs typeface="Arial" pitchFamily="34" charset="0"/>
              </a:rPr>
              <a:t>to</a:t>
            </a:r>
            <a:r>
              <a:rPr lang="de-DE" sz="1400" b="1" dirty="0">
                <a:latin typeface="Arial" pitchFamily="34" charset="0"/>
                <a:cs typeface="Arial" pitchFamily="34" charset="0"/>
              </a:rPr>
              <a:t> Tube </a:t>
            </a:r>
            <a:r>
              <a:rPr lang="de-DE" sz="1400" b="1" dirty="0" err="1">
                <a:latin typeface="Arial" pitchFamily="34" charset="0"/>
                <a:cs typeface="Arial" pitchFamily="34" charset="0"/>
              </a:rPr>
              <a:t>Contact</a:t>
            </a:r>
            <a:r>
              <a:rPr lang="de-DE" sz="1400" b="1" dirty="0">
                <a:latin typeface="Arial" pitchFamily="34" charset="0"/>
                <a:cs typeface="Arial" pitchFamily="34" charset="0"/>
              </a:rPr>
              <a:t> Force</a:t>
            </a:r>
          </a:p>
        </p:txBody>
      </p:sp>
      <p:sp>
        <p:nvSpPr>
          <p:cNvPr id="177" name="TextBox 176"/>
          <p:cNvSpPr txBox="1"/>
          <p:nvPr/>
        </p:nvSpPr>
        <p:spPr>
          <a:xfrm>
            <a:off x="2960549" y="2088695"/>
            <a:ext cx="1234632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de-DE" sz="1200" dirty="0">
                <a:latin typeface="Arial" pitchFamily="34" charset="0"/>
                <a:cs typeface="Arial" pitchFamily="34" charset="0"/>
              </a:rPr>
              <a:t>Force </a:t>
            </a:r>
            <a:r>
              <a:rPr lang="de-DE" sz="1200" dirty="0" err="1">
                <a:latin typeface="Arial" pitchFamily="34" charset="0"/>
                <a:cs typeface="Arial" pitchFamily="34" charset="0"/>
              </a:rPr>
              <a:t>active</a:t>
            </a:r>
            <a:r>
              <a:rPr lang="de-DE" sz="1200" dirty="0">
                <a:latin typeface="Arial" pitchFamily="34" charset="0"/>
                <a:cs typeface="Arial" pitchFamily="34" charset="0"/>
              </a:rPr>
              <a:t> on</a:t>
            </a:r>
            <a:br>
              <a:rPr lang="de-DE" sz="1200" dirty="0">
                <a:latin typeface="Arial" pitchFamily="34" charset="0"/>
                <a:cs typeface="Arial" pitchFamily="34" charset="0"/>
              </a:rPr>
            </a:br>
            <a:r>
              <a:rPr lang="de-DE" sz="1200" dirty="0" err="1">
                <a:latin typeface="Arial" pitchFamily="34" charset="0"/>
                <a:cs typeface="Arial" pitchFamily="34" charset="0"/>
              </a:rPr>
              <a:t>inner</a:t>
            </a:r>
            <a:r>
              <a:rPr lang="de-DE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1200" dirty="0" err="1">
                <a:latin typeface="Arial" pitchFamily="34" charset="0"/>
                <a:cs typeface="Arial" pitchFamily="34" charset="0"/>
              </a:rPr>
              <a:t>and</a:t>
            </a:r>
            <a:r>
              <a:rPr lang="de-DE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1200" dirty="0" err="1">
                <a:latin typeface="Arial" pitchFamily="34" charset="0"/>
                <a:cs typeface="Arial" pitchFamily="34" charset="0"/>
              </a:rPr>
              <a:t>outer</a:t>
            </a:r>
            <a:br>
              <a:rPr lang="de-DE" sz="1200" dirty="0">
                <a:latin typeface="Arial" pitchFamily="34" charset="0"/>
                <a:cs typeface="Arial" pitchFamily="34" charset="0"/>
              </a:rPr>
            </a:br>
            <a:r>
              <a:rPr lang="de-DE" sz="1200" dirty="0" err="1">
                <a:latin typeface="Arial" pitchFamily="34" charset="0"/>
                <a:cs typeface="Arial" pitchFamily="34" charset="0"/>
              </a:rPr>
              <a:t>surface</a:t>
            </a:r>
            <a:r>
              <a:rPr lang="de-DE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1200" dirty="0" err="1">
                <a:latin typeface="Arial" pitchFamily="34" charset="0"/>
                <a:cs typeface="Arial" pitchFamily="34" charset="0"/>
              </a:rPr>
              <a:t>of</a:t>
            </a:r>
            <a:r>
              <a:rPr lang="de-DE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1200" dirty="0" err="1">
                <a:latin typeface="Arial" pitchFamily="34" charset="0"/>
                <a:cs typeface="Arial" pitchFamily="34" charset="0"/>
              </a:rPr>
              <a:t>tube</a:t>
            </a:r>
            <a:endParaRPr lang="de-DE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an 4"/>
          <p:cNvSpPr/>
          <p:nvPr/>
        </p:nvSpPr>
        <p:spPr>
          <a:xfrm rot="16200000">
            <a:off x="3981657" y="2352766"/>
            <a:ext cx="1431186" cy="2540621"/>
          </a:xfrm>
          <a:prstGeom prst="can">
            <a:avLst>
              <a:gd name="adj" fmla="val 66500"/>
            </a:avLst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70000">
                <a:schemeClr val="bg1">
                  <a:lumMod val="85000"/>
                </a:schemeClr>
              </a:gs>
              <a:gs pos="46000">
                <a:schemeClr val="bg1">
                  <a:lumMod val="85000"/>
                </a:schemeClr>
              </a:gs>
              <a:gs pos="100000">
                <a:schemeClr val="bg1">
                  <a:lumMod val="50000"/>
                </a:schemeClr>
              </a:gs>
            </a:gsLst>
            <a:lin ang="0" scaled="1"/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68" name="Group 167"/>
          <p:cNvGrpSpPr/>
          <p:nvPr/>
        </p:nvGrpSpPr>
        <p:grpSpPr>
          <a:xfrm>
            <a:off x="4638139" y="3245564"/>
            <a:ext cx="337974" cy="331523"/>
            <a:chOff x="6307588" y="5692479"/>
            <a:chExt cx="337974" cy="331523"/>
          </a:xfrm>
        </p:grpSpPr>
        <p:cxnSp>
          <p:nvCxnSpPr>
            <p:cNvPr id="165" name="Straight Arrow Connector 164"/>
            <p:cNvCxnSpPr/>
            <p:nvPr/>
          </p:nvCxnSpPr>
          <p:spPr>
            <a:xfrm flipV="1">
              <a:off x="6640375" y="5692479"/>
              <a:ext cx="0" cy="32725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/>
            <p:cNvCxnSpPr/>
            <p:nvPr/>
          </p:nvCxnSpPr>
          <p:spPr>
            <a:xfrm flipH="1" flipV="1">
              <a:off x="6408058" y="5856106"/>
              <a:ext cx="237504" cy="167896"/>
            </a:xfrm>
            <a:prstGeom prst="straightConnector1">
              <a:avLst/>
            </a:prstGeom>
            <a:ln w="28575">
              <a:solidFill>
                <a:srgbClr val="008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/>
            <p:cNvCxnSpPr/>
            <p:nvPr/>
          </p:nvCxnSpPr>
          <p:spPr>
            <a:xfrm flipH="1">
              <a:off x="6307588" y="6019734"/>
              <a:ext cx="332781" cy="0"/>
            </a:xfrm>
            <a:prstGeom prst="straightConnector1">
              <a:avLst/>
            </a:prstGeom>
            <a:ln w="28575">
              <a:solidFill>
                <a:srgbClr val="0066FF"/>
              </a:solidFill>
              <a:headEnd type="oval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Oval 8"/>
          <p:cNvSpPr/>
          <p:nvPr/>
        </p:nvSpPr>
        <p:spPr>
          <a:xfrm>
            <a:off x="3398152" y="2900326"/>
            <a:ext cx="1005840" cy="1445499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Oval 59"/>
          <p:cNvSpPr>
            <a:spLocks noChangeAspect="1"/>
          </p:cNvSpPr>
          <p:nvPr/>
        </p:nvSpPr>
        <p:spPr>
          <a:xfrm>
            <a:off x="3544473" y="3109540"/>
            <a:ext cx="713198" cy="1014790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71000">
                <a:srgbClr val="9B9B9B"/>
              </a:gs>
              <a:gs pos="45000">
                <a:schemeClr val="bg1">
                  <a:lumMod val="85000"/>
                </a:schemeClr>
              </a:gs>
              <a:gs pos="26000">
                <a:schemeClr val="bg1">
                  <a:lumMod val="85000"/>
                </a:schemeClr>
              </a:gs>
              <a:gs pos="100000">
                <a:schemeClr val="bg1">
                  <a:lumMod val="50000"/>
                </a:schemeClr>
              </a:gs>
            </a:gsLst>
            <a:lin ang="16200000" scaled="1"/>
            <a:tileRect/>
          </a:gra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Oval 60"/>
          <p:cNvSpPr>
            <a:spLocks noChangeAspect="1"/>
          </p:cNvSpPr>
          <p:nvPr/>
        </p:nvSpPr>
        <p:spPr>
          <a:xfrm>
            <a:off x="3535384" y="3109540"/>
            <a:ext cx="713198" cy="1014790"/>
          </a:xfrm>
          <a:prstGeom prst="ellipse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3980010" y="2885880"/>
            <a:ext cx="1651000" cy="50800"/>
          </a:xfrm>
          <a:custGeom>
            <a:avLst/>
            <a:gdLst>
              <a:gd name="connsiteX0" fmla="*/ 0 w 1651000"/>
              <a:gd name="connsiteY0" fmla="*/ 0 h 50800"/>
              <a:gd name="connsiteX1" fmla="*/ 1536700 w 1651000"/>
              <a:gd name="connsiteY1" fmla="*/ 0 h 50800"/>
              <a:gd name="connsiteX2" fmla="*/ 1651000 w 1651000"/>
              <a:gd name="connsiteY2" fmla="*/ 50800 h 5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51000" h="50800">
                <a:moveTo>
                  <a:pt x="0" y="0"/>
                </a:moveTo>
                <a:lnTo>
                  <a:pt x="1536700" y="0"/>
                </a:lnTo>
                <a:lnTo>
                  <a:pt x="1651000" y="50800"/>
                </a:lnTo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3994324" y="2903660"/>
            <a:ext cx="1955800" cy="1437640"/>
          </a:xfrm>
          <a:custGeom>
            <a:avLst/>
            <a:gdLst>
              <a:gd name="connsiteX0" fmla="*/ 0 w 1955800"/>
              <a:gd name="connsiteY0" fmla="*/ 0 h 1437640"/>
              <a:gd name="connsiteX1" fmla="*/ 1511300 w 1955800"/>
              <a:gd name="connsiteY1" fmla="*/ 0 h 1437640"/>
              <a:gd name="connsiteX2" fmla="*/ 1681480 w 1955800"/>
              <a:gd name="connsiteY2" fmla="*/ 55880 h 1437640"/>
              <a:gd name="connsiteX3" fmla="*/ 1823720 w 1955800"/>
              <a:gd name="connsiteY3" fmla="*/ 210820 h 1437640"/>
              <a:gd name="connsiteX4" fmla="*/ 1925320 w 1955800"/>
              <a:gd name="connsiteY4" fmla="*/ 472440 h 1437640"/>
              <a:gd name="connsiteX5" fmla="*/ 1955800 w 1955800"/>
              <a:gd name="connsiteY5" fmla="*/ 853440 h 1437640"/>
              <a:gd name="connsiteX6" fmla="*/ 1907540 w 1955800"/>
              <a:gd name="connsiteY6" fmla="*/ 1059180 h 1437640"/>
              <a:gd name="connsiteX7" fmla="*/ 1811020 w 1955800"/>
              <a:gd name="connsiteY7" fmla="*/ 1270000 h 1437640"/>
              <a:gd name="connsiteX8" fmla="*/ 1734820 w 1955800"/>
              <a:gd name="connsiteY8" fmla="*/ 1333500 h 1437640"/>
              <a:gd name="connsiteX9" fmla="*/ 1638300 w 1955800"/>
              <a:gd name="connsiteY9" fmla="*/ 1414780 h 1437640"/>
              <a:gd name="connsiteX10" fmla="*/ 1536700 w 1955800"/>
              <a:gd name="connsiteY10" fmla="*/ 1437640 h 1437640"/>
              <a:gd name="connsiteX11" fmla="*/ 7620 w 1955800"/>
              <a:gd name="connsiteY11" fmla="*/ 1437640 h 1437640"/>
              <a:gd name="connsiteX12" fmla="*/ 187960 w 1955800"/>
              <a:gd name="connsiteY12" fmla="*/ 1346200 h 1437640"/>
              <a:gd name="connsiteX13" fmla="*/ 325120 w 1955800"/>
              <a:gd name="connsiteY13" fmla="*/ 1158240 h 1437640"/>
              <a:gd name="connsiteX14" fmla="*/ 393700 w 1955800"/>
              <a:gd name="connsiteY14" fmla="*/ 980440 h 1437640"/>
              <a:gd name="connsiteX15" fmla="*/ 424180 w 1955800"/>
              <a:gd name="connsiteY15" fmla="*/ 718820 h 1437640"/>
              <a:gd name="connsiteX16" fmla="*/ 393700 w 1955800"/>
              <a:gd name="connsiteY16" fmla="*/ 467360 h 1437640"/>
              <a:gd name="connsiteX17" fmla="*/ 317500 w 1955800"/>
              <a:gd name="connsiteY17" fmla="*/ 254000 h 1437640"/>
              <a:gd name="connsiteX18" fmla="*/ 182880 w 1955800"/>
              <a:gd name="connsiteY18" fmla="*/ 106680 h 1437640"/>
              <a:gd name="connsiteX19" fmla="*/ 81280 w 1955800"/>
              <a:gd name="connsiteY19" fmla="*/ 35560 h 1437640"/>
              <a:gd name="connsiteX20" fmla="*/ 0 w 1955800"/>
              <a:gd name="connsiteY20" fmla="*/ 0 h 1437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955800" h="1437640">
                <a:moveTo>
                  <a:pt x="0" y="0"/>
                </a:moveTo>
                <a:lnTo>
                  <a:pt x="1511300" y="0"/>
                </a:lnTo>
                <a:lnTo>
                  <a:pt x="1681480" y="55880"/>
                </a:lnTo>
                <a:lnTo>
                  <a:pt x="1823720" y="210820"/>
                </a:lnTo>
                <a:lnTo>
                  <a:pt x="1925320" y="472440"/>
                </a:lnTo>
                <a:lnTo>
                  <a:pt x="1955800" y="853440"/>
                </a:lnTo>
                <a:lnTo>
                  <a:pt x="1907540" y="1059180"/>
                </a:lnTo>
                <a:lnTo>
                  <a:pt x="1811020" y="1270000"/>
                </a:lnTo>
                <a:lnTo>
                  <a:pt x="1734820" y="1333500"/>
                </a:lnTo>
                <a:lnTo>
                  <a:pt x="1638300" y="1414780"/>
                </a:lnTo>
                <a:lnTo>
                  <a:pt x="1536700" y="1437640"/>
                </a:lnTo>
                <a:lnTo>
                  <a:pt x="7620" y="1437640"/>
                </a:lnTo>
                <a:lnTo>
                  <a:pt x="187960" y="1346200"/>
                </a:lnTo>
                <a:lnTo>
                  <a:pt x="325120" y="1158240"/>
                </a:lnTo>
                <a:lnTo>
                  <a:pt x="393700" y="980440"/>
                </a:lnTo>
                <a:lnTo>
                  <a:pt x="424180" y="718820"/>
                </a:lnTo>
                <a:lnTo>
                  <a:pt x="393700" y="467360"/>
                </a:lnTo>
                <a:lnTo>
                  <a:pt x="317500" y="254000"/>
                </a:lnTo>
                <a:lnTo>
                  <a:pt x="182880" y="106680"/>
                </a:lnTo>
                <a:lnTo>
                  <a:pt x="81280" y="3556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Arc 12"/>
          <p:cNvSpPr/>
          <p:nvPr/>
        </p:nvSpPr>
        <p:spPr>
          <a:xfrm>
            <a:off x="5049488" y="2907480"/>
            <a:ext cx="896743" cy="1444213"/>
          </a:xfrm>
          <a:prstGeom prst="arc">
            <a:avLst>
              <a:gd name="adj1" fmla="val 16200000"/>
              <a:gd name="adj2" fmla="val 5252800"/>
            </a:avLst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5509043" y="2042323"/>
            <a:ext cx="1516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b="1" dirty="0" err="1">
                <a:latin typeface="Arial" pitchFamily="34" charset="0"/>
                <a:cs typeface="Arial" pitchFamily="34" charset="0"/>
              </a:rPr>
              <a:t>Sphere</a:t>
            </a:r>
            <a:r>
              <a:rPr lang="de-DE" sz="1200" b="1" dirty="0">
                <a:latin typeface="Arial" pitchFamily="34" charset="0"/>
                <a:cs typeface="Arial" pitchFamily="34" charset="0"/>
              </a:rPr>
              <a:t> Radius</a:t>
            </a:r>
            <a:br>
              <a:rPr lang="de-DE" sz="1200" dirty="0">
                <a:latin typeface="Arial" pitchFamily="34" charset="0"/>
                <a:cs typeface="Arial" pitchFamily="34" charset="0"/>
              </a:rPr>
            </a:br>
            <a:r>
              <a:rPr lang="de-DE" sz="1200" dirty="0" err="1">
                <a:latin typeface="Arial" pitchFamily="34" charset="0"/>
                <a:cs typeface="Arial" pitchFamily="34" charset="0"/>
              </a:rPr>
              <a:t>distance</a:t>
            </a:r>
            <a:r>
              <a:rPr lang="de-DE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1200" dirty="0" err="1">
                <a:latin typeface="Arial" pitchFamily="34" charset="0"/>
                <a:cs typeface="Arial" pitchFamily="34" charset="0"/>
              </a:rPr>
              <a:t>from</a:t>
            </a:r>
            <a:r>
              <a:rPr lang="de-DE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1200" dirty="0" err="1">
                <a:latin typeface="Arial" pitchFamily="34" charset="0"/>
                <a:cs typeface="Arial" pitchFamily="34" charset="0"/>
              </a:rPr>
              <a:t>SphF</a:t>
            </a:r>
            <a:endParaRPr lang="de-DE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6" name="Ellipse 14"/>
          <p:cNvSpPr/>
          <p:nvPr/>
        </p:nvSpPr>
        <p:spPr>
          <a:xfrm>
            <a:off x="4347583" y="2013531"/>
            <a:ext cx="1039586" cy="103958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>
              <a:rot lat="0" lon="0" rev="0"/>
            </a:lightRig>
          </a:scene3d>
          <a:sp3d>
            <a:bevelT w="482600" h="247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9" name="Oval 88"/>
          <p:cNvSpPr/>
          <p:nvPr/>
        </p:nvSpPr>
        <p:spPr>
          <a:xfrm>
            <a:off x="4334069" y="2003056"/>
            <a:ext cx="1064192" cy="1064192"/>
          </a:xfrm>
          <a:prstGeom prst="ellipse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99" name="Group 98"/>
          <p:cNvGrpSpPr/>
          <p:nvPr/>
        </p:nvGrpSpPr>
        <p:grpSpPr>
          <a:xfrm>
            <a:off x="4867845" y="2365715"/>
            <a:ext cx="327255" cy="400515"/>
            <a:chOff x="2943563" y="2809633"/>
            <a:chExt cx="327255" cy="400515"/>
          </a:xfrm>
        </p:grpSpPr>
        <p:cxnSp>
          <p:nvCxnSpPr>
            <p:cNvPr id="100" name="Straight Arrow Connector 99"/>
            <p:cNvCxnSpPr/>
            <p:nvPr/>
          </p:nvCxnSpPr>
          <p:spPr>
            <a:xfrm rot="6300000" flipV="1">
              <a:off x="3107191" y="2854863"/>
              <a:ext cx="0" cy="327255"/>
            </a:xfrm>
            <a:prstGeom prst="straightConnector1">
              <a:avLst/>
            </a:prstGeom>
            <a:ln w="28575">
              <a:solidFill>
                <a:srgbClr val="008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 flipV="1">
              <a:off x="2949137" y="2809633"/>
              <a:ext cx="154407" cy="16650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/>
            <p:nvPr/>
          </p:nvCxnSpPr>
          <p:spPr>
            <a:xfrm flipH="1">
              <a:off x="2949136" y="2977743"/>
              <a:ext cx="9852" cy="232405"/>
            </a:xfrm>
            <a:prstGeom prst="straightConnector1">
              <a:avLst/>
            </a:prstGeom>
            <a:ln w="28575">
              <a:solidFill>
                <a:srgbClr val="0066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3" name="Straight Arrow Connector 102"/>
          <p:cNvCxnSpPr/>
          <p:nvPr/>
        </p:nvCxnSpPr>
        <p:spPr>
          <a:xfrm>
            <a:off x="4875211" y="2537932"/>
            <a:ext cx="272777" cy="446013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headEnd type="triangle" w="sm" len="lg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Pfeil nach links und rechts 38"/>
          <p:cNvSpPr/>
          <p:nvPr/>
        </p:nvSpPr>
        <p:spPr>
          <a:xfrm rot="7004905" flipV="1">
            <a:off x="4529097" y="2968975"/>
            <a:ext cx="389844" cy="129948"/>
          </a:xfrm>
          <a:prstGeom prst="leftRightArrow">
            <a:avLst>
              <a:gd name="adj1" fmla="val 45373"/>
              <a:gd name="adj2" fmla="val 89330"/>
            </a:avLst>
          </a:prstGeom>
          <a:solidFill>
            <a:srgbClr val="C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05" name="Group 104"/>
          <p:cNvGrpSpPr/>
          <p:nvPr/>
        </p:nvGrpSpPr>
        <p:grpSpPr>
          <a:xfrm rot="19813673">
            <a:off x="4900513" y="2295278"/>
            <a:ext cx="935027" cy="528315"/>
            <a:chOff x="2146309" y="2977242"/>
            <a:chExt cx="935027" cy="410041"/>
          </a:xfrm>
        </p:grpSpPr>
        <p:cxnSp>
          <p:nvCxnSpPr>
            <p:cNvPr id="106" name="Straight Connector 105"/>
            <p:cNvCxnSpPr/>
            <p:nvPr/>
          </p:nvCxnSpPr>
          <p:spPr>
            <a:xfrm>
              <a:off x="2146309" y="2977242"/>
              <a:ext cx="914400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2166936" y="3387283"/>
              <a:ext cx="914400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1" name="Ellipse 14"/>
          <p:cNvSpPr>
            <a:spLocks noChangeAspect="1"/>
          </p:cNvSpPr>
          <p:nvPr/>
        </p:nvSpPr>
        <p:spPr>
          <a:xfrm rot="10800000">
            <a:off x="3466792" y="2998099"/>
            <a:ext cx="862488" cy="1228392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4006405" y="3709987"/>
            <a:ext cx="1473431" cy="1045200"/>
            <a:chOff x="6497044" y="3326007"/>
            <a:chExt cx="1473431" cy="1045200"/>
          </a:xfrm>
        </p:grpSpPr>
        <p:cxnSp>
          <p:nvCxnSpPr>
            <p:cNvPr id="17" name="Straight Arrow Connector 16"/>
            <p:cNvCxnSpPr/>
            <p:nvPr/>
          </p:nvCxnSpPr>
          <p:spPr>
            <a:xfrm>
              <a:off x="6497044" y="3326007"/>
              <a:ext cx="190805" cy="16797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cxnSpLocks noChangeAspect="1"/>
            </p:cNvCxnSpPr>
            <p:nvPr/>
          </p:nvCxnSpPr>
          <p:spPr>
            <a:xfrm flipH="1" flipV="1">
              <a:off x="6833198" y="3631743"/>
              <a:ext cx="463111" cy="40770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7034000" y="3909542"/>
              <a:ext cx="9364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200" b="1" dirty="0">
                  <a:latin typeface="Arial" pitchFamily="34" charset="0"/>
                  <a:cs typeface="Arial" pitchFamily="34" charset="0"/>
                </a:rPr>
                <a:t>Tube</a:t>
              </a:r>
            </a:p>
            <a:p>
              <a:pPr algn="ctr"/>
              <a:r>
                <a:rPr lang="de-DE" sz="1200" b="1" dirty="0" err="1">
                  <a:latin typeface="Arial" pitchFamily="34" charset="0"/>
                  <a:cs typeface="Arial" pitchFamily="34" charset="0"/>
                </a:rPr>
                <a:t>Thickness</a:t>
              </a:r>
              <a:endParaRPr lang="de-DE" sz="1200" b="1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17" name="TextBox 116"/>
          <p:cNvSpPr txBox="1"/>
          <p:nvPr/>
        </p:nvSpPr>
        <p:spPr>
          <a:xfrm>
            <a:off x="4568951" y="3890596"/>
            <a:ext cx="10997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b="1" dirty="0">
                <a:latin typeface="Arial" pitchFamily="34" charset="0"/>
                <a:cs typeface="Arial" pitchFamily="34" charset="0"/>
              </a:rPr>
              <a:t>Tube </a:t>
            </a:r>
            <a:r>
              <a:rPr lang="de-DE" sz="1200" b="1" dirty="0" err="1">
                <a:latin typeface="Arial" pitchFamily="34" charset="0"/>
                <a:cs typeface="Arial" pitchFamily="34" charset="0"/>
              </a:rPr>
              <a:t>Length</a:t>
            </a:r>
            <a:endParaRPr lang="de-DE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2695525" y="2900512"/>
            <a:ext cx="6976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b="1" dirty="0">
                <a:latin typeface="Arial" pitchFamily="34" charset="0"/>
                <a:cs typeface="Arial" pitchFamily="34" charset="0"/>
              </a:rPr>
              <a:t>Tube</a:t>
            </a:r>
          </a:p>
          <a:p>
            <a:pPr algn="ctr"/>
            <a:r>
              <a:rPr lang="de-DE" sz="1200" b="1" dirty="0">
                <a:latin typeface="Arial" pitchFamily="34" charset="0"/>
                <a:cs typeface="Arial" pitchFamily="34" charset="0"/>
              </a:rPr>
              <a:t>Radius</a:t>
            </a:r>
          </a:p>
        </p:txBody>
      </p:sp>
      <p:cxnSp>
        <p:nvCxnSpPr>
          <p:cNvPr id="115" name="Straight Arrow Connector 114"/>
          <p:cNvCxnSpPr/>
          <p:nvPr/>
        </p:nvCxnSpPr>
        <p:spPr>
          <a:xfrm flipH="1">
            <a:off x="4388025" y="3818430"/>
            <a:ext cx="1512239" cy="1123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headEnd type="triangle" w="sm" len="lg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Arc 119"/>
          <p:cNvSpPr/>
          <p:nvPr/>
        </p:nvSpPr>
        <p:spPr>
          <a:xfrm>
            <a:off x="3406969" y="2897337"/>
            <a:ext cx="1015200" cy="1432800"/>
          </a:xfrm>
          <a:prstGeom prst="arc">
            <a:avLst>
              <a:gd name="adj1" fmla="val 7232921"/>
              <a:gd name="adj2" fmla="val 4980632"/>
            </a:avLst>
          </a:prstGeom>
          <a:ln w="38100">
            <a:solidFill>
              <a:srgbClr val="FF0000"/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Chord 42"/>
          <p:cNvSpPr/>
          <p:nvPr/>
        </p:nvSpPr>
        <p:spPr>
          <a:xfrm>
            <a:off x="3553960" y="3115704"/>
            <a:ext cx="712800" cy="1015200"/>
          </a:xfrm>
          <a:prstGeom prst="chord">
            <a:avLst>
              <a:gd name="adj1" fmla="val 3172328"/>
              <a:gd name="adj2" fmla="val 7554273"/>
            </a:avLst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97000">
                <a:srgbClr val="B0B0B0"/>
              </a:gs>
            </a:gsLst>
            <a:lin ang="16200000" scaled="1"/>
            <a:tileRect/>
          </a:gra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1" name="Arc 120"/>
          <p:cNvSpPr>
            <a:spLocks noChangeAspect="1"/>
          </p:cNvSpPr>
          <p:nvPr/>
        </p:nvSpPr>
        <p:spPr>
          <a:xfrm>
            <a:off x="3543082" y="3104558"/>
            <a:ext cx="721549" cy="1018358"/>
          </a:xfrm>
          <a:prstGeom prst="arc">
            <a:avLst>
              <a:gd name="adj1" fmla="val 7232921"/>
              <a:gd name="adj2" fmla="val 4980632"/>
            </a:avLst>
          </a:prstGeom>
          <a:ln w="38100">
            <a:solidFill>
              <a:srgbClr val="FF0000"/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2" name="Straight Connector 121"/>
          <p:cNvCxnSpPr>
            <a:cxnSpLocks/>
          </p:cNvCxnSpPr>
          <p:nvPr/>
        </p:nvCxnSpPr>
        <p:spPr>
          <a:xfrm flipV="1">
            <a:off x="3890691" y="2753975"/>
            <a:ext cx="0" cy="85239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3893270" y="3599106"/>
            <a:ext cx="169291" cy="1158697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flipH="1">
            <a:off x="3379087" y="3602373"/>
            <a:ext cx="518949" cy="929512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Arc 125"/>
          <p:cNvSpPr/>
          <p:nvPr/>
        </p:nvSpPr>
        <p:spPr>
          <a:xfrm rot="16200000">
            <a:off x="3057947" y="3027715"/>
            <a:ext cx="1686772" cy="1184332"/>
          </a:xfrm>
          <a:prstGeom prst="arc">
            <a:avLst>
              <a:gd name="adj1" fmla="val 12797829"/>
              <a:gd name="adj2" fmla="val 21513748"/>
            </a:avLst>
          </a:prstGeom>
          <a:ln w="9525">
            <a:solidFill>
              <a:schemeClr val="tx1"/>
            </a:solidFill>
            <a:prstDash val="solid"/>
            <a:headEnd type="triangle" w="sm" len="med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2" name="Straight Arrow Connector 111"/>
          <p:cNvCxnSpPr>
            <a:endCxn id="111" idx="5"/>
          </p:cNvCxnSpPr>
          <p:nvPr/>
        </p:nvCxnSpPr>
        <p:spPr>
          <a:xfrm flipH="1" flipV="1">
            <a:off x="3593101" y="3177994"/>
            <a:ext cx="305849" cy="441377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headEnd type="triangle" w="sm" len="lg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H="1" flipV="1">
            <a:off x="3300839" y="3085263"/>
            <a:ext cx="441772" cy="313418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2572301" y="4911311"/>
            <a:ext cx="22044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b="1" dirty="0" err="1">
                <a:latin typeface="Arial" pitchFamily="34" charset="0"/>
                <a:cs typeface="Arial" pitchFamily="34" charset="0"/>
              </a:rPr>
              <a:t>Active</a:t>
            </a:r>
            <a:r>
              <a:rPr lang="de-DE" sz="1200" b="1" dirty="0">
                <a:latin typeface="Arial" pitchFamily="34" charset="0"/>
                <a:cs typeface="Arial" pitchFamily="34" charset="0"/>
              </a:rPr>
              <a:t> Range</a:t>
            </a:r>
            <a:r>
              <a:rPr lang="de-DE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1200" dirty="0" err="1">
                <a:latin typeface="Arial" pitchFamily="34" charset="0"/>
                <a:cs typeface="Arial" pitchFamily="34" charset="0"/>
              </a:rPr>
              <a:t>for</a:t>
            </a:r>
            <a:r>
              <a:rPr lang="de-DE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1200" dirty="0" err="1">
                <a:latin typeface="Arial" pitchFamily="34" charset="0"/>
                <a:cs typeface="Arial" pitchFamily="34" charset="0"/>
              </a:rPr>
              <a:t>force</a:t>
            </a:r>
            <a:endParaRPr lang="de-DE" sz="1200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de-DE" sz="1200" dirty="0">
                <a:latin typeface="Arial" pitchFamily="34" charset="0"/>
                <a:cs typeface="Arial" pitchFamily="34" charset="0"/>
              </a:rPr>
              <a:t>Min </a:t>
            </a:r>
            <a:r>
              <a:rPr lang="de-DE" sz="1200" dirty="0" err="1">
                <a:latin typeface="Arial" pitchFamily="34" charset="0"/>
                <a:cs typeface="Arial" pitchFamily="34" charset="0"/>
              </a:rPr>
              <a:t>and</a:t>
            </a:r>
            <a:r>
              <a:rPr lang="de-DE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1200" dirty="0" err="1">
                <a:latin typeface="Arial" pitchFamily="34" charset="0"/>
                <a:cs typeface="Arial" pitchFamily="34" charset="0"/>
              </a:rPr>
              <a:t>max</a:t>
            </a:r>
            <a:r>
              <a:rPr lang="de-DE" sz="1200" dirty="0">
                <a:latin typeface="Arial" pitchFamily="34" charset="0"/>
                <a:cs typeface="Arial" pitchFamily="34" charset="0"/>
              </a:rPr>
              <a:t> angle </a:t>
            </a:r>
            <a:r>
              <a:rPr lang="de-DE" sz="1200" dirty="0" err="1">
                <a:latin typeface="Arial" pitchFamily="34" charset="0"/>
                <a:cs typeface="Arial" pitchFamily="34" charset="0"/>
              </a:rPr>
              <a:t>measured</a:t>
            </a:r>
            <a:br>
              <a:rPr lang="de-DE" sz="1200" dirty="0">
                <a:latin typeface="Arial" pitchFamily="34" charset="0"/>
                <a:cs typeface="Arial" pitchFamily="34" charset="0"/>
              </a:rPr>
            </a:br>
            <a:r>
              <a:rPr lang="de-DE" sz="1200" dirty="0" err="1">
                <a:latin typeface="Arial" pitchFamily="34" charset="0"/>
                <a:cs typeface="Arial" pitchFamily="34" charset="0"/>
              </a:rPr>
              <a:t>with</a:t>
            </a:r>
            <a:r>
              <a:rPr lang="de-DE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1200" dirty="0" err="1">
                <a:latin typeface="Arial" pitchFamily="34" charset="0"/>
                <a:cs typeface="Arial" pitchFamily="34" charset="0"/>
              </a:rPr>
              <a:t>respect</a:t>
            </a:r>
            <a:r>
              <a:rPr lang="de-DE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1200" dirty="0" err="1">
                <a:latin typeface="Arial" pitchFamily="34" charset="0"/>
                <a:cs typeface="Arial" pitchFamily="34" charset="0"/>
              </a:rPr>
              <a:t>to</a:t>
            </a:r>
            <a:r>
              <a:rPr lang="de-DE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1200" dirty="0" err="1">
                <a:latin typeface="Arial" pitchFamily="34" charset="0"/>
                <a:cs typeface="Arial" pitchFamily="34" charset="0"/>
              </a:rPr>
              <a:t>frame</a:t>
            </a:r>
            <a:r>
              <a:rPr lang="de-DE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1200" dirty="0" err="1">
                <a:latin typeface="Arial" pitchFamily="34" charset="0"/>
                <a:cs typeface="Arial" pitchFamily="34" charset="0"/>
              </a:rPr>
              <a:t>CirB</a:t>
            </a:r>
            <a:br>
              <a:rPr lang="de-DE" sz="1200" dirty="0">
                <a:latin typeface="Arial" pitchFamily="34" charset="0"/>
                <a:cs typeface="Arial" pitchFamily="34" charset="0"/>
              </a:rPr>
            </a:br>
            <a:r>
              <a:rPr lang="de-DE" sz="1200" dirty="0" err="1">
                <a:latin typeface="Arial" pitchFamily="34" charset="0"/>
                <a:cs typeface="Arial" pitchFamily="34" charset="0"/>
              </a:rPr>
              <a:t>Full</a:t>
            </a:r>
            <a:r>
              <a:rPr lang="de-DE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1200" dirty="0" err="1">
                <a:latin typeface="Arial" pitchFamily="34" charset="0"/>
                <a:cs typeface="Arial" pitchFamily="34" charset="0"/>
              </a:rPr>
              <a:t>circle</a:t>
            </a:r>
            <a:r>
              <a:rPr lang="de-DE" sz="1200" dirty="0">
                <a:latin typeface="Arial" pitchFamily="34" charset="0"/>
                <a:cs typeface="Arial" pitchFamily="34" charset="0"/>
              </a:rPr>
              <a:t> = [-180 180]</a:t>
            </a:r>
          </a:p>
        </p:txBody>
      </p:sp>
      <p:cxnSp>
        <p:nvCxnSpPr>
          <p:cNvPr id="139" name="Straight Connector 138"/>
          <p:cNvCxnSpPr/>
          <p:nvPr/>
        </p:nvCxnSpPr>
        <p:spPr>
          <a:xfrm>
            <a:off x="3440472" y="4432988"/>
            <a:ext cx="188853" cy="534004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3" name="Group 182"/>
          <p:cNvGrpSpPr/>
          <p:nvPr/>
        </p:nvGrpSpPr>
        <p:grpSpPr>
          <a:xfrm>
            <a:off x="5653919" y="4753515"/>
            <a:ext cx="1809566" cy="791911"/>
            <a:chOff x="3829101" y="5175333"/>
            <a:chExt cx="1809566" cy="791911"/>
          </a:xfrm>
        </p:grpSpPr>
        <p:sp>
          <p:nvSpPr>
            <p:cNvPr id="143" name="TextBox 142"/>
            <p:cNvSpPr txBox="1"/>
            <p:nvPr/>
          </p:nvSpPr>
          <p:spPr>
            <a:xfrm>
              <a:off x="4234114" y="5305341"/>
              <a:ext cx="14045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200" dirty="0">
                  <a:latin typeface="Arial" pitchFamily="34" charset="0"/>
                  <a:cs typeface="Arial" pitchFamily="34" charset="0"/>
                </a:rPr>
                <a:t>Reference </a:t>
              </a:r>
              <a:r>
                <a:rPr lang="de-DE" sz="1200" dirty="0" err="1">
                  <a:latin typeface="Arial" pitchFamily="34" charset="0"/>
                  <a:cs typeface="Arial" pitchFamily="34" charset="0"/>
                </a:rPr>
                <a:t>frames</a:t>
              </a:r>
              <a:br>
                <a:rPr lang="de-DE" sz="1200" dirty="0">
                  <a:latin typeface="Arial" pitchFamily="34" charset="0"/>
                  <a:cs typeface="Arial" pitchFamily="34" charset="0"/>
                </a:rPr>
              </a:br>
              <a:r>
                <a:rPr lang="de-DE" sz="1200" dirty="0" err="1">
                  <a:latin typeface="Arial" pitchFamily="34" charset="0"/>
                  <a:cs typeface="Arial" pitchFamily="34" charset="0"/>
                </a:rPr>
                <a:t>for</a:t>
              </a:r>
              <a:r>
                <a:rPr lang="de-DE" sz="12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de-DE" sz="1200" dirty="0" err="1">
                  <a:latin typeface="Arial" pitchFamily="34" charset="0"/>
                  <a:cs typeface="Arial" pitchFamily="34" charset="0"/>
                </a:rPr>
                <a:t>forces</a:t>
              </a:r>
              <a:endParaRPr lang="de-DE" sz="1200" dirty="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56" name="Group 155"/>
            <p:cNvGrpSpPr/>
            <p:nvPr/>
          </p:nvGrpSpPr>
          <p:grpSpPr>
            <a:xfrm>
              <a:off x="3829101" y="5175333"/>
              <a:ext cx="441114" cy="791911"/>
              <a:chOff x="6916679" y="4461870"/>
              <a:chExt cx="441114" cy="791911"/>
            </a:xfrm>
          </p:grpSpPr>
          <p:grpSp>
            <p:nvGrpSpPr>
              <p:cNvPr id="145" name="Group 144"/>
              <p:cNvGrpSpPr/>
              <p:nvPr/>
            </p:nvGrpSpPr>
            <p:grpSpPr>
              <a:xfrm>
                <a:off x="6991016" y="4603359"/>
                <a:ext cx="366777" cy="362649"/>
                <a:chOff x="6600673" y="2402126"/>
                <a:chExt cx="296464" cy="293129"/>
              </a:xfrm>
            </p:grpSpPr>
            <p:grpSp>
              <p:nvGrpSpPr>
                <p:cNvPr id="149" name="Group 148"/>
                <p:cNvGrpSpPr/>
                <p:nvPr/>
              </p:nvGrpSpPr>
              <p:grpSpPr>
                <a:xfrm>
                  <a:off x="6600673" y="2402126"/>
                  <a:ext cx="268990" cy="264520"/>
                  <a:chOff x="7152449" y="1565200"/>
                  <a:chExt cx="402005" cy="395325"/>
                </a:xfrm>
              </p:grpSpPr>
              <p:cxnSp>
                <p:nvCxnSpPr>
                  <p:cNvPr id="151" name="Straight Arrow Connector 150"/>
                  <p:cNvCxnSpPr/>
                  <p:nvPr/>
                </p:nvCxnSpPr>
                <p:spPr>
                  <a:xfrm flipV="1">
                    <a:off x="7554454" y="1565200"/>
                    <a:ext cx="0" cy="395325"/>
                  </a:xfrm>
                  <a:prstGeom prst="straightConnector1">
                    <a:avLst/>
                  </a:prstGeom>
                  <a:ln w="28575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2" name="Straight Arrow Connector 151"/>
                  <p:cNvCxnSpPr/>
                  <p:nvPr/>
                </p:nvCxnSpPr>
                <p:spPr>
                  <a:xfrm flipH="1">
                    <a:off x="7152449" y="1960525"/>
                    <a:ext cx="401998" cy="0"/>
                  </a:xfrm>
                  <a:prstGeom prst="straightConnector1">
                    <a:avLst/>
                  </a:prstGeom>
                  <a:ln w="28575">
                    <a:solidFill>
                      <a:srgbClr val="008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50" name="Oval 149"/>
                <p:cNvSpPr/>
                <p:nvPr/>
              </p:nvSpPr>
              <p:spPr>
                <a:xfrm>
                  <a:off x="6838941" y="2641511"/>
                  <a:ext cx="58196" cy="53744"/>
                </a:xfrm>
                <a:prstGeom prst="ellipse">
                  <a:avLst/>
                </a:prstGeom>
                <a:solidFill>
                  <a:srgbClr val="0066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b="1" dirty="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146" name="TextBox 145"/>
              <p:cNvSpPr txBox="1"/>
              <p:nvPr/>
            </p:nvSpPr>
            <p:spPr>
              <a:xfrm>
                <a:off x="7074519" y="4461870"/>
                <a:ext cx="27924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100" dirty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X</a:t>
                </a:r>
              </a:p>
            </p:txBody>
          </p:sp>
          <p:sp>
            <p:nvSpPr>
              <p:cNvPr id="147" name="TextBox 146"/>
              <p:cNvSpPr txBox="1"/>
              <p:nvPr/>
            </p:nvSpPr>
            <p:spPr>
              <a:xfrm>
                <a:off x="6944460" y="4647762"/>
                <a:ext cx="24296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100" dirty="0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  <a:t>Y</a:t>
                </a:r>
              </a:p>
            </p:txBody>
          </p:sp>
          <p:sp>
            <p:nvSpPr>
              <p:cNvPr id="148" name="TextBox 147"/>
              <p:cNvSpPr txBox="1"/>
              <p:nvPr/>
            </p:nvSpPr>
            <p:spPr>
              <a:xfrm>
                <a:off x="6916679" y="4992171"/>
                <a:ext cx="24296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100" dirty="0">
                    <a:solidFill>
                      <a:srgbClr val="0066FF"/>
                    </a:solidFill>
                    <a:latin typeface="Arial" pitchFamily="34" charset="0"/>
                    <a:cs typeface="Arial" pitchFamily="34" charset="0"/>
                  </a:rPr>
                  <a:t>Z</a:t>
                </a:r>
              </a:p>
            </p:txBody>
          </p:sp>
          <p:cxnSp>
            <p:nvCxnSpPr>
              <p:cNvPr id="154" name="Straight Arrow Connector 153"/>
              <p:cNvCxnSpPr/>
              <p:nvPr/>
            </p:nvCxnSpPr>
            <p:spPr>
              <a:xfrm flipH="1">
                <a:off x="7110586" y="4934882"/>
                <a:ext cx="218404" cy="197468"/>
              </a:xfrm>
              <a:prstGeom prst="straightConnector1">
                <a:avLst/>
              </a:prstGeom>
              <a:ln w="28575">
                <a:solidFill>
                  <a:srgbClr val="0066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0" name="TextBox 169"/>
          <p:cNvSpPr txBox="1"/>
          <p:nvPr/>
        </p:nvSpPr>
        <p:spPr>
          <a:xfrm>
            <a:off x="5030680" y="3300905"/>
            <a:ext cx="5460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 err="1">
                <a:latin typeface="Arial" pitchFamily="34" charset="0"/>
                <a:cs typeface="Arial" pitchFamily="34" charset="0"/>
              </a:rPr>
              <a:t>TubB</a:t>
            </a:r>
            <a:endParaRPr lang="de-DE" sz="12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80" name="Group 179"/>
          <p:cNvGrpSpPr/>
          <p:nvPr/>
        </p:nvGrpSpPr>
        <p:grpSpPr>
          <a:xfrm>
            <a:off x="3809456" y="3129639"/>
            <a:ext cx="357901" cy="351679"/>
            <a:chOff x="1624733" y="3985282"/>
            <a:chExt cx="386858" cy="380133"/>
          </a:xfrm>
        </p:grpSpPr>
        <p:sp>
          <p:nvSpPr>
            <p:cNvPr id="179" name="Oval 178"/>
            <p:cNvSpPr/>
            <p:nvPr/>
          </p:nvSpPr>
          <p:spPr>
            <a:xfrm>
              <a:off x="1624733" y="3985283"/>
              <a:ext cx="386858" cy="3801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6" name="Ellipse 14"/>
            <p:cNvSpPr/>
            <p:nvPr/>
          </p:nvSpPr>
          <p:spPr>
            <a:xfrm>
              <a:off x="1626460" y="3985282"/>
              <a:ext cx="380132" cy="380133"/>
            </a:xfrm>
            <a:prstGeom prst="ellipse">
              <a:avLst/>
            </a:prstGeom>
            <a:solidFill>
              <a:schemeClr val="bg1">
                <a:lumMod val="75000"/>
                <a:alpha val="20000"/>
              </a:schemeClr>
            </a:solidFill>
            <a:ln>
              <a:solidFill>
                <a:schemeClr val="bg1">
                  <a:lumMod val="65000"/>
                  <a:alpha val="2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>
                <a:rot lat="0" lon="0" rev="0"/>
              </a:lightRig>
            </a:scene3d>
            <a:sp3d>
              <a:bevelT w="482600" h="2476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73" name="Group 172"/>
          <p:cNvGrpSpPr/>
          <p:nvPr/>
        </p:nvGrpSpPr>
        <p:grpSpPr>
          <a:xfrm rot="12909401">
            <a:off x="3984080" y="2984881"/>
            <a:ext cx="129948" cy="373994"/>
            <a:chOff x="6235484" y="2840715"/>
            <a:chExt cx="129948" cy="389844"/>
          </a:xfrm>
        </p:grpSpPr>
        <p:sp>
          <p:nvSpPr>
            <p:cNvPr id="174" name="Pfeil nach links und rechts 38"/>
            <p:cNvSpPr/>
            <p:nvPr/>
          </p:nvSpPr>
          <p:spPr>
            <a:xfrm rot="5400000" flipV="1">
              <a:off x="6105536" y="2970663"/>
              <a:ext cx="389844" cy="129948"/>
            </a:xfrm>
            <a:prstGeom prst="leftRightArrow">
              <a:avLst>
                <a:gd name="adj1" fmla="val 45373"/>
                <a:gd name="adj2" fmla="val 89330"/>
              </a:avLst>
            </a:prstGeom>
            <a:solidFill>
              <a:srgbClr val="CC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5" name="Pfeil nach links und rechts 38"/>
            <p:cNvSpPr/>
            <p:nvPr/>
          </p:nvSpPr>
          <p:spPr>
            <a:xfrm rot="5400000" flipV="1">
              <a:off x="6105536" y="2970663"/>
              <a:ext cx="389844" cy="129948"/>
            </a:xfrm>
            <a:prstGeom prst="leftRightArrow">
              <a:avLst>
                <a:gd name="adj1" fmla="val 45373"/>
                <a:gd name="adj2" fmla="val 89330"/>
              </a:avLst>
            </a:prstGeom>
            <a:solidFill>
              <a:schemeClr val="bg1">
                <a:alpha val="6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181" name="Straight Connector 180"/>
          <p:cNvCxnSpPr>
            <a:stCxn id="175" idx="5"/>
          </p:cNvCxnSpPr>
          <p:nvPr/>
        </p:nvCxnSpPr>
        <p:spPr>
          <a:xfrm flipH="1" flipV="1">
            <a:off x="3581553" y="2750020"/>
            <a:ext cx="443398" cy="404883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/>
          <p:nvPr/>
        </p:nvCxnSpPr>
        <p:spPr>
          <a:xfrm flipH="1">
            <a:off x="3625307" y="4751940"/>
            <a:ext cx="430246" cy="216878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7" name="Picture 19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7725" y="2635874"/>
            <a:ext cx="1476564" cy="601382"/>
          </a:xfrm>
          <a:prstGeom prst="rect">
            <a:avLst/>
          </a:prstGeom>
          <a:solidFill>
            <a:schemeClr val="bg1"/>
          </a:solidFill>
          <a:ln>
            <a:solidFill>
              <a:srgbClr val="DDDDD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7" name="TextBox 86"/>
          <p:cNvSpPr txBox="1"/>
          <p:nvPr/>
        </p:nvSpPr>
        <p:spPr>
          <a:xfrm>
            <a:off x="4388087" y="2268871"/>
            <a:ext cx="5517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 err="1">
                <a:latin typeface="Arial" pitchFamily="34" charset="0"/>
                <a:cs typeface="Arial" pitchFamily="34" charset="0"/>
              </a:rPr>
              <a:t>SphF</a:t>
            </a:r>
            <a:endParaRPr lang="de-DE" sz="12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63" name="Group 162"/>
          <p:cNvGrpSpPr/>
          <p:nvPr/>
        </p:nvGrpSpPr>
        <p:grpSpPr>
          <a:xfrm>
            <a:off x="7982834" y="1044992"/>
            <a:ext cx="1415593" cy="1398224"/>
            <a:chOff x="6122528" y="2457451"/>
            <a:chExt cx="1415593" cy="1398224"/>
          </a:xfrm>
        </p:grpSpPr>
        <p:sp>
          <p:nvSpPr>
            <p:cNvPr id="164" name="Rectangle 163"/>
            <p:cNvSpPr/>
            <p:nvPr/>
          </p:nvSpPr>
          <p:spPr>
            <a:xfrm>
              <a:off x="6122528" y="3263175"/>
              <a:ext cx="1415593" cy="592500"/>
            </a:xfrm>
            <a:prstGeom prst="rect">
              <a:avLst/>
            </a:prstGeom>
            <a:solidFill>
              <a:srgbClr val="DDDDDD"/>
            </a:solidFill>
            <a:ln>
              <a:solidFill>
                <a:srgbClr val="80808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67" name="Group 166"/>
            <p:cNvGrpSpPr/>
            <p:nvPr/>
          </p:nvGrpSpPr>
          <p:grpSpPr>
            <a:xfrm>
              <a:off x="6581198" y="3311042"/>
              <a:ext cx="293839" cy="292398"/>
              <a:chOff x="6604138" y="2402126"/>
              <a:chExt cx="311234" cy="309708"/>
            </a:xfrm>
          </p:grpSpPr>
          <p:grpSp>
            <p:nvGrpSpPr>
              <p:cNvPr id="194" name="Group 193"/>
              <p:cNvGrpSpPr/>
              <p:nvPr/>
            </p:nvGrpSpPr>
            <p:grpSpPr>
              <a:xfrm>
                <a:off x="6604138" y="2402126"/>
                <a:ext cx="266078" cy="264520"/>
                <a:chOff x="7157608" y="1565200"/>
                <a:chExt cx="397652" cy="395325"/>
              </a:xfrm>
            </p:grpSpPr>
            <p:cxnSp>
              <p:nvCxnSpPr>
                <p:cNvPr id="196" name="Straight Arrow Connector 195"/>
                <p:cNvCxnSpPr/>
                <p:nvPr/>
              </p:nvCxnSpPr>
              <p:spPr>
                <a:xfrm flipV="1">
                  <a:off x="7554454" y="1565200"/>
                  <a:ext cx="0" cy="395325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8" name="Straight Arrow Connector 197"/>
                <p:cNvCxnSpPr/>
                <p:nvPr/>
              </p:nvCxnSpPr>
              <p:spPr>
                <a:xfrm flipH="1">
                  <a:off x="7157608" y="1960525"/>
                  <a:ext cx="397652" cy="0"/>
                </a:xfrm>
                <a:prstGeom prst="straightConnector1">
                  <a:avLst/>
                </a:prstGeom>
                <a:ln w="28575">
                  <a:solidFill>
                    <a:srgbClr val="008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5" name="Oval 194"/>
              <p:cNvSpPr/>
              <p:nvPr/>
            </p:nvSpPr>
            <p:spPr>
              <a:xfrm>
                <a:off x="6823932" y="2620394"/>
                <a:ext cx="91440" cy="91440"/>
              </a:xfrm>
              <a:prstGeom prst="ellipse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cxnSp>
          <p:nvCxnSpPr>
            <p:cNvPr id="169" name="Straight Arrow Connector 168"/>
            <p:cNvCxnSpPr/>
            <p:nvPr/>
          </p:nvCxnSpPr>
          <p:spPr>
            <a:xfrm>
              <a:off x="6122528" y="3697364"/>
              <a:ext cx="1415593" cy="0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solid"/>
              <a:headEnd type="triangl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>
              <a:off x="6122528" y="3268032"/>
              <a:ext cx="1415593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>
              <a:off x="6122528" y="3855674"/>
              <a:ext cx="1415593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Ellipse 14"/>
            <p:cNvSpPr/>
            <p:nvPr/>
          </p:nvSpPr>
          <p:spPr>
            <a:xfrm rot="16200000">
              <a:off x="6184533" y="2457451"/>
              <a:ext cx="793330" cy="793330"/>
            </a:xfrm>
            <a:prstGeom prst="ellipse">
              <a:avLst/>
            </a:prstGeom>
            <a:solidFill>
              <a:srgbClr val="DDDDDD"/>
            </a:solidFill>
            <a:ln w="38100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82" name="Group 181"/>
            <p:cNvGrpSpPr/>
            <p:nvPr/>
          </p:nvGrpSpPr>
          <p:grpSpPr>
            <a:xfrm rot="2700000">
              <a:off x="6589319" y="2699544"/>
              <a:ext cx="277113" cy="292396"/>
              <a:chOff x="6823932" y="2402128"/>
              <a:chExt cx="293517" cy="309706"/>
            </a:xfrm>
          </p:grpSpPr>
          <p:grpSp>
            <p:nvGrpSpPr>
              <p:cNvPr id="189" name="Group 188"/>
              <p:cNvGrpSpPr/>
              <p:nvPr/>
            </p:nvGrpSpPr>
            <p:grpSpPr>
              <a:xfrm>
                <a:off x="6869643" y="2402128"/>
                <a:ext cx="247806" cy="264521"/>
                <a:chOff x="7554453" y="1565200"/>
                <a:chExt cx="370347" cy="395326"/>
              </a:xfrm>
            </p:grpSpPr>
            <p:cxnSp>
              <p:nvCxnSpPr>
                <p:cNvPr id="192" name="Straight Arrow Connector 191"/>
                <p:cNvCxnSpPr/>
                <p:nvPr/>
              </p:nvCxnSpPr>
              <p:spPr>
                <a:xfrm flipV="1">
                  <a:off x="7554454" y="1565200"/>
                  <a:ext cx="0" cy="395325"/>
                </a:xfrm>
                <a:prstGeom prst="straightConnector1">
                  <a:avLst/>
                </a:prstGeom>
                <a:ln w="28575">
                  <a:solidFill>
                    <a:srgbClr val="008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Arrow Connector 192"/>
                <p:cNvCxnSpPr/>
                <p:nvPr/>
              </p:nvCxnSpPr>
              <p:spPr>
                <a:xfrm>
                  <a:off x="7554447" y="1960525"/>
                  <a:ext cx="370346" cy="0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0" name="Oval 189"/>
              <p:cNvSpPr/>
              <p:nvPr/>
            </p:nvSpPr>
            <p:spPr>
              <a:xfrm>
                <a:off x="6823932" y="2620394"/>
                <a:ext cx="91440" cy="91440"/>
              </a:xfrm>
              <a:prstGeom prst="ellipse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cxnSp>
          <p:nvCxnSpPr>
            <p:cNvPr id="184" name="Straight Arrow Connector 183"/>
            <p:cNvCxnSpPr>
              <a:endCxn id="178" idx="2"/>
            </p:cNvCxnSpPr>
            <p:nvPr/>
          </p:nvCxnSpPr>
          <p:spPr>
            <a:xfrm flipH="1">
              <a:off x="6581198" y="2851676"/>
              <a:ext cx="5980" cy="399106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solid"/>
              <a:headEnd type="triangl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Arrow Connector 184"/>
            <p:cNvCxnSpPr/>
            <p:nvPr/>
          </p:nvCxnSpPr>
          <p:spPr>
            <a:xfrm flipV="1">
              <a:off x="6248400" y="3267438"/>
              <a:ext cx="0" cy="294553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solid"/>
              <a:headEnd type="triangl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TextBox 185"/>
            <p:cNvSpPr txBox="1"/>
            <p:nvPr/>
          </p:nvSpPr>
          <p:spPr>
            <a:xfrm>
              <a:off x="6830324" y="3326536"/>
              <a:ext cx="4908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err="1">
                  <a:latin typeface="Arial" pitchFamily="34" charset="0"/>
                  <a:cs typeface="Arial" pitchFamily="34" charset="0"/>
                </a:rPr>
                <a:t>LinB</a:t>
              </a:r>
              <a:endParaRPr lang="de-DE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6215273" y="2622657"/>
              <a:ext cx="4748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err="1">
                  <a:latin typeface="Arial" pitchFamily="34" charset="0"/>
                  <a:cs typeface="Arial" pitchFamily="34" charset="0"/>
                </a:rPr>
                <a:t>CirF</a:t>
              </a:r>
              <a:endParaRPr lang="de-DE" sz="1200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88" name="Straight Connector 187"/>
            <p:cNvCxnSpPr>
              <a:stCxn id="164" idx="1"/>
              <a:endCxn id="195" idx="6"/>
            </p:cNvCxnSpPr>
            <p:nvPr/>
          </p:nvCxnSpPr>
          <p:spPr>
            <a:xfrm>
              <a:off x="6122528" y="3559425"/>
              <a:ext cx="752509" cy="851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" name="Group 137"/>
          <p:cNvGrpSpPr/>
          <p:nvPr/>
        </p:nvGrpSpPr>
        <p:grpSpPr>
          <a:xfrm>
            <a:off x="8108706" y="3220141"/>
            <a:ext cx="1662688" cy="1800927"/>
            <a:chOff x="6172843" y="131233"/>
            <a:chExt cx="2386397" cy="2584806"/>
          </a:xfrm>
        </p:grpSpPr>
        <p:sp>
          <p:nvSpPr>
            <p:cNvPr id="141" name="Can 72"/>
            <p:cNvSpPr/>
            <p:nvPr/>
          </p:nvSpPr>
          <p:spPr>
            <a:xfrm rot="16200000">
              <a:off x="6677060" y="649216"/>
              <a:ext cx="1431186" cy="2204072"/>
            </a:xfrm>
            <a:prstGeom prst="can">
              <a:avLst>
                <a:gd name="adj" fmla="val 66500"/>
              </a:avLst>
            </a:prstGeom>
            <a:gradFill flip="none" rotWithShape="1">
              <a:gsLst>
                <a:gs pos="0">
                  <a:schemeClr val="bg1">
                    <a:lumMod val="75000"/>
                    <a:shade val="30000"/>
                    <a:satMod val="115000"/>
                  </a:schemeClr>
                </a:gs>
                <a:gs pos="70000">
                  <a:schemeClr val="bg1">
                    <a:lumMod val="85000"/>
                  </a:schemeClr>
                </a:gs>
                <a:gs pos="4600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952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42" name="Group 141"/>
            <p:cNvGrpSpPr/>
            <p:nvPr/>
          </p:nvGrpSpPr>
          <p:grpSpPr>
            <a:xfrm>
              <a:off x="7437789" y="1306171"/>
              <a:ext cx="402000" cy="399094"/>
              <a:chOff x="6243562" y="5624910"/>
              <a:chExt cx="402000" cy="399094"/>
            </a:xfrm>
          </p:grpSpPr>
          <p:cxnSp>
            <p:nvCxnSpPr>
              <p:cNvPr id="223" name="Straight Arrow Connector 222"/>
              <p:cNvCxnSpPr/>
              <p:nvPr/>
            </p:nvCxnSpPr>
            <p:spPr>
              <a:xfrm flipV="1">
                <a:off x="6640375" y="5624910"/>
                <a:ext cx="0" cy="394824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Arrow Connector 223"/>
              <p:cNvCxnSpPr/>
              <p:nvPr/>
            </p:nvCxnSpPr>
            <p:spPr>
              <a:xfrm flipH="1" flipV="1">
                <a:off x="6361195" y="5822978"/>
                <a:ext cx="284367" cy="201026"/>
              </a:xfrm>
              <a:prstGeom prst="straightConnector1">
                <a:avLst/>
              </a:prstGeom>
              <a:ln w="28575">
                <a:solidFill>
                  <a:srgbClr val="008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Arrow Connector 224"/>
              <p:cNvCxnSpPr/>
              <p:nvPr/>
            </p:nvCxnSpPr>
            <p:spPr>
              <a:xfrm flipH="1">
                <a:off x="6243562" y="6019734"/>
                <a:ext cx="396808" cy="0"/>
              </a:xfrm>
              <a:prstGeom prst="straightConnector1">
                <a:avLst/>
              </a:prstGeom>
              <a:ln w="28575">
                <a:solidFill>
                  <a:srgbClr val="0066FF"/>
                </a:solidFill>
                <a:headEnd type="oval" w="sm" len="sm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4" name="Oval 143"/>
            <p:cNvSpPr/>
            <p:nvPr/>
          </p:nvSpPr>
          <p:spPr>
            <a:xfrm>
              <a:off x="6261828" y="1028502"/>
              <a:ext cx="1005840" cy="144549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5" name="Oval 154"/>
            <p:cNvSpPr>
              <a:spLocks noChangeAspect="1"/>
            </p:cNvSpPr>
            <p:nvPr/>
          </p:nvSpPr>
          <p:spPr>
            <a:xfrm>
              <a:off x="6408149" y="1237717"/>
              <a:ext cx="713198" cy="1014790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75000"/>
                    <a:shade val="30000"/>
                    <a:satMod val="115000"/>
                  </a:schemeClr>
                </a:gs>
                <a:gs pos="71000">
                  <a:srgbClr val="9B9B9B"/>
                </a:gs>
                <a:gs pos="45000">
                  <a:schemeClr val="bg1">
                    <a:lumMod val="85000"/>
                  </a:schemeClr>
                </a:gs>
                <a:gs pos="2600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7" name="Oval 156"/>
            <p:cNvSpPr>
              <a:spLocks noChangeAspect="1"/>
            </p:cNvSpPr>
            <p:nvPr/>
          </p:nvSpPr>
          <p:spPr>
            <a:xfrm>
              <a:off x="6399060" y="1237717"/>
              <a:ext cx="713198" cy="101479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8" name="Freeform 80"/>
            <p:cNvSpPr/>
            <p:nvPr/>
          </p:nvSpPr>
          <p:spPr>
            <a:xfrm>
              <a:off x="6843686" y="1014057"/>
              <a:ext cx="1651000" cy="50800"/>
            </a:xfrm>
            <a:custGeom>
              <a:avLst/>
              <a:gdLst>
                <a:gd name="connsiteX0" fmla="*/ 0 w 1651000"/>
                <a:gd name="connsiteY0" fmla="*/ 0 h 50800"/>
                <a:gd name="connsiteX1" fmla="*/ 1536700 w 1651000"/>
                <a:gd name="connsiteY1" fmla="*/ 0 h 50800"/>
                <a:gd name="connsiteX2" fmla="*/ 1651000 w 1651000"/>
                <a:gd name="connsiteY2" fmla="*/ 50800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1000" h="50800">
                  <a:moveTo>
                    <a:pt x="0" y="0"/>
                  </a:moveTo>
                  <a:lnTo>
                    <a:pt x="1536700" y="0"/>
                  </a:lnTo>
                  <a:lnTo>
                    <a:pt x="1651000" y="50800"/>
                  </a:lnTo>
                </a:path>
              </a:pathLst>
            </a:cu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Freeform 81"/>
            <p:cNvSpPr/>
            <p:nvPr/>
          </p:nvSpPr>
          <p:spPr>
            <a:xfrm>
              <a:off x="6858000" y="1031837"/>
              <a:ext cx="1636686" cy="1437640"/>
            </a:xfrm>
            <a:custGeom>
              <a:avLst/>
              <a:gdLst>
                <a:gd name="connsiteX0" fmla="*/ 0 w 1955800"/>
                <a:gd name="connsiteY0" fmla="*/ 0 h 1437640"/>
                <a:gd name="connsiteX1" fmla="*/ 1511300 w 1955800"/>
                <a:gd name="connsiteY1" fmla="*/ 0 h 1437640"/>
                <a:gd name="connsiteX2" fmla="*/ 1681480 w 1955800"/>
                <a:gd name="connsiteY2" fmla="*/ 55880 h 1437640"/>
                <a:gd name="connsiteX3" fmla="*/ 1823720 w 1955800"/>
                <a:gd name="connsiteY3" fmla="*/ 210820 h 1437640"/>
                <a:gd name="connsiteX4" fmla="*/ 1925320 w 1955800"/>
                <a:gd name="connsiteY4" fmla="*/ 472440 h 1437640"/>
                <a:gd name="connsiteX5" fmla="*/ 1955800 w 1955800"/>
                <a:gd name="connsiteY5" fmla="*/ 853440 h 1437640"/>
                <a:gd name="connsiteX6" fmla="*/ 1907540 w 1955800"/>
                <a:gd name="connsiteY6" fmla="*/ 1059180 h 1437640"/>
                <a:gd name="connsiteX7" fmla="*/ 1811020 w 1955800"/>
                <a:gd name="connsiteY7" fmla="*/ 1270000 h 1437640"/>
                <a:gd name="connsiteX8" fmla="*/ 1734820 w 1955800"/>
                <a:gd name="connsiteY8" fmla="*/ 1333500 h 1437640"/>
                <a:gd name="connsiteX9" fmla="*/ 1638300 w 1955800"/>
                <a:gd name="connsiteY9" fmla="*/ 1414780 h 1437640"/>
                <a:gd name="connsiteX10" fmla="*/ 1536700 w 1955800"/>
                <a:gd name="connsiteY10" fmla="*/ 1437640 h 1437640"/>
                <a:gd name="connsiteX11" fmla="*/ 7620 w 1955800"/>
                <a:gd name="connsiteY11" fmla="*/ 1437640 h 1437640"/>
                <a:gd name="connsiteX12" fmla="*/ 187960 w 1955800"/>
                <a:gd name="connsiteY12" fmla="*/ 1346200 h 1437640"/>
                <a:gd name="connsiteX13" fmla="*/ 325120 w 1955800"/>
                <a:gd name="connsiteY13" fmla="*/ 1158240 h 1437640"/>
                <a:gd name="connsiteX14" fmla="*/ 393700 w 1955800"/>
                <a:gd name="connsiteY14" fmla="*/ 980440 h 1437640"/>
                <a:gd name="connsiteX15" fmla="*/ 424180 w 1955800"/>
                <a:gd name="connsiteY15" fmla="*/ 718820 h 1437640"/>
                <a:gd name="connsiteX16" fmla="*/ 393700 w 1955800"/>
                <a:gd name="connsiteY16" fmla="*/ 467360 h 1437640"/>
                <a:gd name="connsiteX17" fmla="*/ 317500 w 1955800"/>
                <a:gd name="connsiteY17" fmla="*/ 254000 h 1437640"/>
                <a:gd name="connsiteX18" fmla="*/ 182880 w 1955800"/>
                <a:gd name="connsiteY18" fmla="*/ 106680 h 1437640"/>
                <a:gd name="connsiteX19" fmla="*/ 81280 w 1955800"/>
                <a:gd name="connsiteY19" fmla="*/ 35560 h 1437640"/>
                <a:gd name="connsiteX20" fmla="*/ 0 w 1955800"/>
                <a:gd name="connsiteY20" fmla="*/ 0 h 1437640"/>
                <a:gd name="connsiteX0" fmla="*/ 0 w 1955800"/>
                <a:gd name="connsiteY0" fmla="*/ 0 h 1437640"/>
                <a:gd name="connsiteX1" fmla="*/ 1511300 w 1955800"/>
                <a:gd name="connsiteY1" fmla="*/ 0 h 1437640"/>
                <a:gd name="connsiteX2" fmla="*/ 1681480 w 1955800"/>
                <a:gd name="connsiteY2" fmla="*/ 55880 h 1437640"/>
                <a:gd name="connsiteX3" fmla="*/ 1823720 w 1955800"/>
                <a:gd name="connsiteY3" fmla="*/ 210820 h 1437640"/>
                <a:gd name="connsiteX4" fmla="*/ 1925320 w 1955800"/>
                <a:gd name="connsiteY4" fmla="*/ 472440 h 1437640"/>
                <a:gd name="connsiteX5" fmla="*/ 1955800 w 1955800"/>
                <a:gd name="connsiteY5" fmla="*/ 853440 h 1437640"/>
                <a:gd name="connsiteX6" fmla="*/ 1907540 w 1955800"/>
                <a:gd name="connsiteY6" fmla="*/ 1059180 h 1437640"/>
                <a:gd name="connsiteX7" fmla="*/ 1811020 w 1955800"/>
                <a:gd name="connsiteY7" fmla="*/ 1270000 h 1437640"/>
                <a:gd name="connsiteX8" fmla="*/ 1734820 w 1955800"/>
                <a:gd name="connsiteY8" fmla="*/ 1333500 h 1437640"/>
                <a:gd name="connsiteX9" fmla="*/ 1638300 w 1955800"/>
                <a:gd name="connsiteY9" fmla="*/ 1414780 h 1437640"/>
                <a:gd name="connsiteX10" fmla="*/ 1536700 w 1955800"/>
                <a:gd name="connsiteY10" fmla="*/ 1437640 h 1437640"/>
                <a:gd name="connsiteX11" fmla="*/ 7620 w 1955800"/>
                <a:gd name="connsiteY11" fmla="*/ 1437640 h 1437640"/>
                <a:gd name="connsiteX12" fmla="*/ 187960 w 1955800"/>
                <a:gd name="connsiteY12" fmla="*/ 1346200 h 1437640"/>
                <a:gd name="connsiteX13" fmla="*/ 375201 w 1955800"/>
                <a:gd name="connsiteY13" fmla="*/ 1169670 h 1437640"/>
                <a:gd name="connsiteX14" fmla="*/ 393700 w 1955800"/>
                <a:gd name="connsiteY14" fmla="*/ 980440 h 1437640"/>
                <a:gd name="connsiteX15" fmla="*/ 424180 w 1955800"/>
                <a:gd name="connsiteY15" fmla="*/ 718820 h 1437640"/>
                <a:gd name="connsiteX16" fmla="*/ 393700 w 1955800"/>
                <a:gd name="connsiteY16" fmla="*/ 467360 h 1437640"/>
                <a:gd name="connsiteX17" fmla="*/ 317500 w 1955800"/>
                <a:gd name="connsiteY17" fmla="*/ 254000 h 1437640"/>
                <a:gd name="connsiteX18" fmla="*/ 182880 w 1955800"/>
                <a:gd name="connsiteY18" fmla="*/ 106680 h 1437640"/>
                <a:gd name="connsiteX19" fmla="*/ 81280 w 1955800"/>
                <a:gd name="connsiteY19" fmla="*/ 35560 h 1437640"/>
                <a:gd name="connsiteX20" fmla="*/ 0 w 1955800"/>
                <a:gd name="connsiteY20" fmla="*/ 0 h 1437640"/>
                <a:gd name="connsiteX0" fmla="*/ 0 w 1955800"/>
                <a:gd name="connsiteY0" fmla="*/ 0 h 1437640"/>
                <a:gd name="connsiteX1" fmla="*/ 1511300 w 1955800"/>
                <a:gd name="connsiteY1" fmla="*/ 0 h 1437640"/>
                <a:gd name="connsiteX2" fmla="*/ 1681480 w 1955800"/>
                <a:gd name="connsiteY2" fmla="*/ 55880 h 1437640"/>
                <a:gd name="connsiteX3" fmla="*/ 1823720 w 1955800"/>
                <a:gd name="connsiteY3" fmla="*/ 210820 h 1437640"/>
                <a:gd name="connsiteX4" fmla="*/ 1925320 w 1955800"/>
                <a:gd name="connsiteY4" fmla="*/ 472440 h 1437640"/>
                <a:gd name="connsiteX5" fmla="*/ 1955800 w 1955800"/>
                <a:gd name="connsiteY5" fmla="*/ 853440 h 1437640"/>
                <a:gd name="connsiteX6" fmla="*/ 1907540 w 1955800"/>
                <a:gd name="connsiteY6" fmla="*/ 1059180 h 1437640"/>
                <a:gd name="connsiteX7" fmla="*/ 1811020 w 1955800"/>
                <a:gd name="connsiteY7" fmla="*/ 1270000 h 1437640"/>
                <a:gd name="connsiteX8" fmla="*/ 1734820 w 1955800"/>
                <a:gd name="connsiteY8" fmla="*/ 1333500 h 1437640"/>
                <a:gd name="connsiteX9" fmla="*/ 1638300 w 1955800"/>
                <a:gd name="connsiteY9" fmla="*/ 1414780 h 1437640"/>
                <a:gd name="connsiteX10" fmla="*/ 1536700 w 1955800"/>
                <a:gd name="connsiteY10" fmla="*/ 1437640 h 1437640"/>
                <a:gd name="connsiteX11" fmla="*/ 7620 w 1955800"/>
                <a:gd name="connsiteY11" fmla="*/ 1437640 h 1437640"/>
                <a:gd name="connsiteX12" fmla="*/ 187960 w 1955800"/>
                <a:gd name="connsiteY12" fmla="*/ 1346200 h 1437640"/>
                <a:gd name="connsiteX13" fmla="*/ 375201 w 1955800"/>
                <a:gd name="connsiteY13" fmla="*/ 1169670 h 1437640"/>
                <a:gd name="connsiteX14" fmla="*/ 480205 w 1955800"/>
                <a:gd name="connsiteY14" fmla="*/ 946150 h 1437640"/>
                <a:gd name="connsiteX15" fmla="*/ 424180 w 1955800"/>
                <a:gd name="connsiteY15" fmla="*/ 718820 h 1437640"/>
                <a:gd name="connsiteX16" fmla="*/ 393700 w 1955800"/>
                <a:gd name="connsiteY16" fmla="*/ 467360 h 1437640"/>
                <a:gd name="connsiteX17" fmla="*/ 317500 w 1955800"/>
                <a:gd name="connsiteY17" fmla="*/ 254000 h 1437640"/>
                <a:gd name="connsiteX18" fmla="*/ 182880 w 1955800"/>
                <a:gd name="connsiteY18" fmla="*/ 106680 h 1437640"/>
                <a:gd name="connsiteX19" fmla="*/ 81280 w 1955800"/>
                <a:gd name="connsiteY19" fmla="*/ 35560 h 1437640"/>
                <a:gd name="connsiteX20" fmla="*/ 0 w 1955800"/>
                <a:gd name="connsiteY20" fmla="*/ 0 h 1437640"/>
                <a:gd name="connsiteX0" fmla="*/ 0 w 1955800"/>
                <a:gd name="connsiteY0" fmla="*/ 0 h 1437640"/>
                <a:gd name="connsiteX1" fmla="*/ 1511300 w 1955800"/>
                <a:gd name="connsiteY1" fmla="*/ 0 h 1437640"/>
                <a:gd name="connsiteX2" fmla="*/ 1681480 w 1955800"/>
                <a:gd name="connsiteY2" fmla="*/ 55880 h 1437640"/>
                <a:gd name="connsiteX3" fmla="*/ 1823720 w 1955800"/>
                <a:gd name="connsiteY3" fmla="*/ 210820 h 1437640"/>
                <a:gd name="connsiteX4" fmla="*/ 1925320 w 1955800"/>
                <a:gd name="connsiteY4" fmla="*/ 472440 h 1437640"/>
                <a:gd name="connsiteX5" fmla="*/ 1955800 w 1955800"/>
                <a:gd name="connsiteY5" fmla="*/ 853440 h 1437640"/>
                <a:gd name="connsiteX6" fmla="*/ 1907540 w 1955800"/>
                <a:gd name="connsiteY6" fmla="*/ 1059180 h 1437640"/>
                <a:gd name="connsiteX7" fmla="*/ 1811020 w 1955800"/>
                <a:gd name="connsiteY7" fmla="*/ 1270000 h 1437640"/>
                <a:gd name="connsiteX8" fmla="*/ 1734820 w 1955800"/>
                <a:gd name="connsiteY8" fmla="*/ 1333500 h 1437640"/>
                <a:gd name="connsiteX9" fmla="*/ 1638300 w 1955800"/>
                <a:gd name="connsiteY9" fmla="*/ 1414780 h 1437640"/>
                <a:gd name="connsiteX10" fmla="*/ 1536700 w 1955800"/>
                <a:gd name="connsiteY10" fmla="*/ 1437640 h 1437640"/>
                <a:gd name="connsiteX11" fmla="*/ 7620 w 1955800"/>
                <a:gd name="connsiteY11" fmla="*/ 1437640 h 1437640"/>
                <a:gd name="connsiteX12" fmla="*/ 187960 w 1955800"/>
                <a:gd name="connsiteY12" fmla="*/ 1346200 h 1437640"/>
                <a:gd name="connsiteX13" fmla="*/ 375201 w 1955800"/>
                <a:gd name="connsiteY13" fmla="*/ 1169670 h 1437640"/>
                <a:gd name="connsiteX14" fmla="*/ 480205 w 1955800"/>
                <a:gd name="connsiteY14" fmla="*/ 946150 h 1437640"/>
                <a:gd name="connsiteX15" fmla="*/ 510685 w 1955800"/>
                <a:gd name="connsiteY15" fmla="*/ 665480 h 1437640"/>
                <a:gd name="connsiteX16" fmla="*/ 393700 w 1955800"/>
                <a:gd name="connsiteY16" fmla="*/ 467360 h 1437640"/>
                <a:gd name="connsiteX17" fmla="*/ 317500 w 1955800"/>
                <a:gd name="connsiteY17" fmla="*/ 254000 h 1437640"/>
                <a:gd name="connsiteX18" fmla="*/ 182880 w 1955800"/>
                <a:gd name="connsiteY18" fmla="*/ 106680 h 1437640"/>
                <a:gd name="connsiteX19" fmla="*/ 81280 w 1955800"/>
                <a:gd name="connsiteY19" fmla="*/ 35560 h 1437640"/>
                <a:gd name="connsiteX20" fmla="*/ 0 w 1955800"/>
                <a:gd name="connsiteY20" fmla="*/ 0 h 1437640"/>
                <a:gd name="connsiteX0" fmla="*/ 0 w 1955800"/>
                <a:gd name="connsiteY0" fmla="*/ 0 h 1437640"/>
                <a:gd name="connsiteX1" fmla="*/ 1511300 w 1955800"/>
                <a:gd name="connsiteY1" fmla="*/ 0 h 1437640"/>
                <a:gd name="connsiteX2" fmla="*/ 1681480 w 1955800"/>
                <a:gd name="connsiteY2" fmla="*/ 55880 h 1437640"/>
                <a:gd name="connsiteX3" fmla="*/ 1823720 w 1955800"/>
                <a:gd name="connsiteY3" fmla="*/ 210820 h 1437640"/>
                <a:gd name="connsiteX4" fmla="*/ 1925320 w 1955800"/>
                <a:gd name="connsiteY4" fmla="*/ 472440 h 1437640"/>
                <a:gd name="connsiteX5" fmla="*/ 1955800 w 1955800"/>
                <a:gd name="connsiteY5" fmla="*/ 853440 h 1437640"/>
                <a:gd name="connsiteX6" fmla="*/ 1907540 w 1955800"/>
                <a:gd name="connsiteY6" fmla="*/ 1059180 h 1437640"/>
                <a:gd name="connsiteX7" fmla="*/ 1811020 w 1955800"/>
                <a:gd name="connsiteY7" fmla="*/ 1270000 h 1437640"/>
                <a:gd name="connsiteX8" fmla="*/ 1734820 w 1955800"/>
                <a:gd name="connsiteY8" fmla="*/ 1333500 h 1437640"/>
                <a:gd name="connsiteX9" fmla="*/ 1638300 w 1955800"/>
                <a:gd name="connsiteY9" fmla="*/ 1414780 h 1437640"/>
                <a:gd name="connsiteX10" fmla="*/ 1536700 w 1955800"/>
                <a:gd name="connsiteY10" fmla="*/ 1437640 h 1437640"/>
                <a:gd name="connsiteX11" fmla="*/ 7620 w 1955800"/>
                <a:gd name="connsiteY11" fmla="*/ 1437640 h 1437640"/>
                <a:gd name="connsiteX12" fmla="*/ 187960 w 1955800"/>
                <a:gd name="connsiteY12" fmla="*/ 1346200 h 1437640"/>
                <a:gd name="connsiteX13" fmla="*/ 375201 w 1955800"/>
                <a:gd name="connsiteY13" fmla="*/ 1169670 h 1437640"/>
                <a:gd name="connsiteX14" fmla="*/ 480205 w 1955800"/>
                <a:gd name="connsiteY14" fmla="*/ 946150 h 1437640"/>
                <a:gd name="connsiteX15" fmla="*/ 510685 w 1955800"/>
                <a:gd name="connsiteY15" fmla="*/ 665480 h 1437640"/>
                <a:gd name="connsiteX16" fmla="*/ 471099 w 1955800"/>
                <a:gd name="connsiteY16" fmla="*/ 452120 h 1437640"/>
                <a:gd name="connsiteX17" fmla="*/ 317500 w 1955800"/>
                <a:gd name="connsiteY17" fmla="*/ 254000 h 1437640"/>
                <a:gd name="connsiteX18" fmla="*/ 182880 w 1955800"/>
                <a:gd name="connsiteY18" fmla="*/ 106680 h 1437640"/>
                <a:gd name="connsiteX19" fmla="*/ 81280 w 1955800"/>
                <a:gd name="connsiteY19" fmla="*/ 35560 h 1437640"/>
                <a:gd name="connsiteX20" fmla="*/ 0 w 1955800"/>
                <a:gd name="connsiteY20" fmla="*/ 0 h 1437640"/>
                <a:gd name="connsiteX0" fmla="*/ 0 w 1955800"/>
                <a:gd name="connsiteY0" fmla="*/ 0 h 1437640"/>
                <a:gd name="connsiteX1" fmla="*/ 1511300 w 1955800"/>
                <a:gd name="connsiteY1" fmla="*/ 0 h 1437640"/>
                <a:gd name="connsiteX2" fmla="*/ 1681480 w 1955800"/>
                <a:gd name="connsiteY2" fmla="*/ 55880 h 1437640"/>
                <a:gd name="connsiteX3" fmla="*/ 1823720 w 1955800"/>
                <a:gd name="connsiteY3" fmla="*/ 210820 h 1437640"/>
                <a:gd name="connsiteX4" fmla="*/ 1925320 w 1955800"/>
                <a:gd name="connsiteY4" fmla="*/ 472440 h 1437640"/>
                <a:gd name="connsiteX5" fmla="*/ 1955800 w 1955800"/>
                <a:gd name="connsiteY5" fmla="*/ 853440 h 1437640"/>
                <a:gd name="connsiteX6" fmla="*/ 1907540 w 1955800"/>
                <a:gd name="connsiteY6" fmla="*/ 1059180 h 1437640"/>
                <a:gd name="connsiteX7" fmla="*/ 1811020 w 1955800"/>
                <a:gd name="connsiteY7" fmla="*/ 1270000 h 1437640"/>
                <a:gd name="connsiteX8" fmla="*/ 1734820 w 1955800"/>
                <a:gd name="connsiteY8" fmla="*/ 1333500 h 1437640"/>
                <a:gd name="connsiteX9" fmla="*/ 1638300 w 1955800"/>
                <a:gd name="connsiteY9" fmla="*/ 1414780 h 1437640"/>
                <a:gd name="connsiteX10" fmla="*/ 1536700 w 1955800"/>
                <a:gd name="connsiteY10" fmla="*/ 1437640 h 1437640"/>
                <a:gd name="connsiteX11" fmla="*/ 7620 w 1955800"/>
                <a:gd name="connsiteY11" fmla="*/ 1437640 h 1437640"/>
                <a:gd name="connsiteX12" fmla="*/ 187960 w 1955800"/>
                <a:gd name="connsiteY12" fmla="*/ 1346200 h 1437640"/>
                <a:gd name="connsiteX13" fmla="*/ 375201 w 1955800"/>
                <a:gd name="connsiteY13" fmla="*/ 1169670 h 1437640"/>
                <a:gd name="connsiteX14" fmla="*/ 480205 w 1955800"/>
                <a:gd name="connsiteY14" fmla="*/ 946150 h 1437640"/>
                <a:gd name="connsiteX15" fmla="*/ 510685 w 1955800"/>
                <a:gd name="connsiteY15" fmla="*/ 665480 h 1437640"/>
                <a:gd name="connsiteX16" fmla="*/ 471099 w 1955800"/>
                <a:gd name="connsiteY16" fmla="*/ 452120 h 1437640"/>
                <a:gd name="connsiteX17" fmla="*/ 344817 w 1955800"/>
                <a:gd name="connsiteY17" fmla="*/ 231140 h 1437640"/>
                <a:gd name="connsiteX18" fmla="*/ 182880 w 1955800"/>
                <a:gd name="connsiteY18" fmla="*/ 106680 h 1437640"/>
                <a:gd name="connsiteX19" fmla="*/ 81280 w 1955800"/>
                <a:gd name="connsiteY19" fmla="*/ 35560 h 1437640"/>
                <a:gd name="connsiteX20" fmla="*/ 0 w 1955800"/>
                <a:gd name="connsiteY20" fmla="*/ 0 h 1437640"/>
                <a:gd name="connsiteX0" fmla="*/ 0 w 1955800"/>
                <a:gd name="connsiteY0" fmla="*/ 0 h 1437640"/>
                <a:gd name="connsiteX1" fmla="*/ 1511300 w 1955800"/>
                <a:gd name="connsiteY1" fmla="*/ 0 h 1437640"/>
                <a:gd name="connsiteX2" fmla="*/ 1681480 w 1955800"/>
                <a:gd name="connsiteY2" fmla="*/ 55880 h 1437640"/>
                <a:gd name="connsiteX3" fmla="*/ 1823720 w 1955800"/>
                <a:gd name="connsiteY3" fmla="*/ 210820 h 1437640"/>
                <a:gd name="connsiteX4" fmla="*/ 1925320 w 1955800"/>
                <a:gd name="connsiteY4" fmla="*/ 472440 h 1437640"/>
                <a:gd name="connsiteX5" fmla="*/ 1955800 w 1955800"/>
                <a:gd name="connsiteY5" fmla="*/ 853440 h 1437640"/>
                <a:gd name="connsiteX6" fmla="*/ 1907540 w 1955800"/>
                <a:gd name="connsiteY6" fmla="*/ 1059180 h 1437640"/>
                <a:gd name="connsiteX7" fmla="*/ 1811020 w 1955800"/>
                <a:gd name="connsiteY7" fmla="*/ 1270000 h 1437640"/>
                <a:gd name="connsiteX8" fmla="*/ 1734820 w 1955800"/>
                <a:gd name="connsiteY8" fmla="*/ 1333500 h 1437640"/>
                <a:gd name="connsiteX9" fmla="*/ 1638300 w 1955800"/>
                <a:gd name="connsiteY9" fmla="*/ 1414780 h 1437640"/>
                <a:gd name="connsiteX10" fmla="*/ 1536700 w 1955800"/>
                <a:gd name="connsiteY10" fmla="*/ 1437640 h 1437640"/>
                <a:gd name="connsiteX11" fmla="*/ 7620 w 1955800"/>
                <a:gd name="connsiteY11" fmla="*/ 1437640 h 1437640"/>
                <a:gd name="connsiteX12" fmla="*/ 187960 w 1955800"/>
                <a:gd name="connsiteY12" fmla="*/ 1346200 h 1437640"/>
                <a:gd name="connsiteX13" fmla="*/ 375201 w 1955800"/>
                <a:gd name="connsiteY13" fmla="*/ 1169670 h 1437640"/>
                <a:gd name="connsiteX14" fmla="*/ 480205 w 1955800"/>
                <a:gd name="connsiteY14" fmla="*/ 946150 h 1437640"/>
                <a:gd name="connsiteX15" fmla="*/ 510685 w 1955800"/>
                <a:gd name="connsiteY15" fmla="*/ 665480 h 1437640"/>
                <a:gd name="connsiteX16" fmla="*/ 471099 w 1955800"/>
                <a:gd name="connsiteY16" fmla="*/ 452120 h 1437640"/>
                <a:gd name="connsiteX17" fmla="*/ 344817 w 1955800"/>
                <a:gd name="connsiteY17" fmla="*/ 231140 h 1437640"/>
                <a:gd name="connsiteX18" fmla="*/ 201092 w 1955800"/>
                <a:gd name="connsiteY18" fmla="*/ 95250 h 1437640"/>
                <a:gd name="connsiteX19" fmla="*/ 81280 w 1955800"/>
                <a:gd name="connsiteY19" fmla="*/ 35560 h 1437640"/>
                <a:gd name="connsiteX20" fmla="*/ 0 w 1955800"/>
                <a:gd name="connsiteY20" fmla="*/ 0 h 1437640"/>
                <a:gd name="connsiteX0" fmla="*/ 0 w 1955800"/>
                <a:gd name="connsiteY0" fmla="*/ 0 h 1437640"/>
                <a:gd name="connsiteX1" fmla="*/ 1511300 w 1955800"/>
                <a:gd name="connsiteY1" fmla="*/ 0 h 1437640"/>
                <a:gd name="connsiteX2" fmla="*/ 1681480 w 1955800"/>
                <a:gd name="connsiteY2" fmla="*/ 55880 h 1437640"/>
                <a:gd name="connsiteX3" fmla="*/ 1823720 w 1955800"/>
                <a:gd name="connsiteY3" fmla="*/ 210820 h 1437640"/>
                <a:gd name="connsiteX4" fmla="*/ 1925320 w 1955800"/>
                <a:gd name="connsiteY4" fmla="*/ 472440 h 1437640"/>
                <a:gd name="connsiteX5" fmla="*/ 1955800 w 1955800"/>
                <a:gd name="connsiteY5" fmla="*/ 853440 h 1437640"/>
                <a:gd name="connsiteX6" fmla="*/ 1907540 w 1955800"/>
                <a:gd name="connsiteY6" fmla="*/ 1059180 h 1437640"/>
                <a:gd name="connsiteX7" fmla="*/ 1811020 w 1955800"/>
                <a:gd name="connsiteY7" fmla="*/ 1270000 h 1437640"/>
                <a:gd name="connsiteX8" fmla="*/ 1734820 w 1955800"/>
                <a:gd name="connsiteY8" fmla="*/ 1333500 h 1437640"/>
                <a:gd name="connsiteX9" fmla="*/ 1638300 w 1955800"/>
                <a:gd name="connsiteY9" fmla="*/ 1414780 h 1437640"/>
                <a:gd name="connsiteX10" fmla="*/ 1536700 w 1955800"/>
                <a:gd name="connsiteY10" fmla="*/ 1437640 h 1437640"/>
                <a:gd name="connsiteX11" fmla="*/ 7620 w 1955800"/>
                <a:gd name="connsiteY11" fmla="*/ 1437640 h 1437640"/>
                <a:gd name="connsiteX12" fmla="*/ 187960 w 1955800"/>
                <a:gd name="connsiteY12" fmla="*/ 1346200 h 1437640"/>
                <a:gd name="connsiteX13" fmla="*/ 375201 w 1955800"/>
                <a:gd name="connsiteY13" fmla="*/ 1169670 h 1437640"/>
                <a:gd name="connsiteX14" fmla="*/ 480205 w 1955800"/>
                <a:gd name="connsiteY14" fmla="*/ 946150 h 1437640"/>
                <a:gd name="connsiteX15" fmla="*/ 510685 w 1955800"/>
                <a:gd name="connsiteY15" fmla="*/ 665480 h 1437640"/>
                <a:gd name="connsiteX16" fmla="*/ 471099 w 1955800"/>
                <a:gd name="connsiteY16" fmla="*/ 452120 h 1437640"/>
                <a:gd name="connsiteX17" fmla="*/ 344817 w 1955800"/>
                <a:gd name="connsiteY17" fmla="*/ 231140 h 1437640"/>
                <a:gd name="connsiteX18" fmla="*/ 201092 w 1955800"/>
                <a:gd name="connsiteY18" fmla="*/ 95250 h 1437640"/>
                <a:gd name="connsiteX19" fmla="*/ 81280 w 1955800"/>
                <a:gd name="connsiteY19" fmla="*/ 35560 h 1437640"/>
                <a:gd name="connsiteX20" fmla="*/ 0 w 1955800"/>
                <a:gd name="connsiteY20" fmla="*/ 0 h 1437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955800" h="1437640">
                  <a:moveTo>
                    <a:pt x="0" y="0"/>
                  </a:moveTo>
                  <a:lnTo>
                    <a:pt x="1511300" y="0"/>
                  </a:lnTo>
                  <a:lnTo>
                    <a:pt x="1681480" y="55880"/>
                  </a:lnTo>
                  <a:lnTo>
                    <a:pt x="1823720" y="210820"/>
                  </a:lnTo>
                  <a:lnTo>
                    <a:pt x="1925320" y="472440"/>
                  </a:lnTo>
                  <a:lnTo>
                    <a:pt x="1955800" y="853440"/>
                  </a:lnTo>
                  <a:lnTo>
                    <a:pt x="1907540" y="1059180"/>
                  </a:lnTo>
                  <a:lnTo>
                    <a:pt x="1811020" y="1270000"/>
                  </a:lnTo>
                  <a:lnTo>
                    <a:pt x="1734820" y="1333500"/>
                  </a:lnTo>
                  <a:lnTo>
                    <a:pt x="1638300" y="1414780"/>
                  </a:lnTo>
                  <a:lnTo>
                    <a:pt x="1536700" y="1437640"/>
                  </a:lnTo>
                  <a:lnTo>
                    <a:pt x="7620" y="1437640"/>
                  </a:lnTo>
                  <a:lnTo>
                    <a:pt x="187960" y="1346200"/>
                  </a:lnTo>
                  <a:lnTo>
                    <a:pt x="375201" y="1169670"/>
                  </a:lnTo>
                  <a:lnTo>
                    <a:pt x="480205" y="946150"/>
                  </a:lnTo>
                  <a:lnTo>
                    <a:pt x="510685" y="665480"/>
                  </a:lnTo>
                  <a:lnTo>
                    <a:pt x="471099" y="452120"/>
                  </a:lnTo>
                  <a:lnTo>
                    <a:pt x="344817" y="231140"/>
                  </a:lnTo>
                  <a:lnTo>
                    <a:pt x="201092" y="95250"/>
                  </a:lnTo>
                  <a:lnTo>
                    <a:pt x="81280" y="355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5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9" name="Arc 198"/>
            <p:cNvSpPr/>
            <p:nvPr/>
          </p:nvSpPr>
          <p:spPr>
            <a:xfrm>
              <a:off x="7615307" y="1035656"/>
              <a:ext cx="896743" cy="1444213"/>
            </a:xfrm>
            <a:prstGeom prst="arc">
              <a:avLst>
                <a:gd name="adj1" fmla="val 16200000"/>
                <a:gd name="adj2" fmla="val 5252800"/>
              </a:avLst>
            </a:prstGeom>
            <a:ln w="381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Ellipse 14"/>
            <p:cNvSpPr/>
            <p:nvPr/>
          </p:nvSpPr>
          <p:spPr>
            <a:xfrm>
              <a:off x="7211259" y="141708"/>
              <a:ext cx="1039586" cy="103958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>
                <a:rot lat="0" lon="0" rev="0"/>
              </a:lightRig>
            </a:scene3d>
            <a:sp3d>
              <a:bevelT w="482600" h="2476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1" name="Oval 200"/>
            <p:cNvSpPr/>
            <p:nvPr/>
          </p:nvSpPr>
          <p:spPr>
            <a:xfrm>
              <a:off x="7197745" y="131233"/>
              <a:ext cx="1064192" cy="106419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202" name="Group 201"/>
            <p:cNvGrpSpPr/>
            <p:nvPr/>
          </p:nvGrpSpPr>
          <p:grpSpPr>
            <a:xfrm>
              <a:off x="7737094" y="426742"/>
              <a:ext cx="413407" cy="535923"/>
              <a:chOff x="2949137" y="2742484"/>
              <a:chExt cx="413407" cy="535923"/>
            </a:xfrm>
          </p:grpSpPr>
          <p:cxnSp>
            <p:nvCxnSpPr>
              <p:cNvPr id="220" name="Straight Arrow Connector 219"/>
              <p:cNvCxnSpPr/>
              <p:nvPr/>
            </p:nvCxnSpPr>
            <p:spPr>
              <a:xfrm>
                <a:off x="2949139" y="2976140"/>
                <a:ext cx="413405" cy="110772"/>
              </a:xfrm>
              <a:prstGeom prst="straightConnector1">
                <a:avLst/>
              </a:prstGeom>
              <a:ln w="28575">
                <a:solidFill>
                  <a:srgbClr val="008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Arrow Connector 220"/>
              <p:cNvCxnSpPr/>
              <p:nvPr/>
            </p:nvCxnSpPr>
            <p:spPr>
              <a:xfrm flipV="1">
                <a:off x="2949137" y="2742484"/>
                <a:ext cx="216676" cy="233657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Arrow Connector 221"/>
              <p:cNvCxnSpPr/>
              <p:nvPr/>
            </p:nvCxnSpPr>
            <p:spPr>
              <a:xfrm>
                <a:off x="2958988" y="2977743"/>
                <a:ext cx="0" cy="300664"/>
              </a:xfrm>
              <a:prstGeom prst="straightConnector1">
                <a:avLst/>
              </a:prstGeom>
              <a:ln w="28575">
                <a:solidFill>
                  <a:srgbClr val="0066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3" name="Straight Arrow Connector 202"/>
            <p:cNvCxnSpPr/>
            <p:nvPr/>
          </p:nvCxnSpPr>
          <p:spPr>
            <a:xfrm>
              <a:off x="7738886" y="666108"/>
              <a:ext cx="272777" cy="446013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solid"/>
              <a:headEnd type="triangl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Ellipse 14"/>
            <p:cNvSpPr>
              <a:spLocks noChangeAspect="1"/>
            </p:cNvSpPr>
            <p:nvPr/>
          </p:nvSpPr>
          <p:spPr>
            <a:xfrm rot="10800000">
              <a:off x="6330468" y="1126276"/>
              <a:ext cx="862488" cy="122839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prstDash val="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205" name="Group 204"/>
            <p:cNvGrpSpPr/>
            <p:nvPr/>
          </p:nvGrpSpPr>
          <p:grpSpPr>
            <a:xfrm>
              <a:off x="6870080" y="1838164"/>
              <a:ext cx="799265" cy="713437"/>
              <a:chOff x="6497044" y="3326007"/>
              <a:chExt cx="799265" cy="713437"/>
            </a:xfrm>
          </p:grpSpPr>
          <p:cxnSp>
            <p:nvCxnSpPr>
              <p:cNvPr id="218" name="Straight Arrow Connector 217"/>
              <p:cNvCxnSpPr/>
              <p:nvPr/>
            </p:nvCxnSpPr>
            <p:spPr>
              <a:xfrm>
                <a:off x="6497044" y="3326007"/>
                <a:ext cx="190805" cy="167976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Arrow Connector 218"/>
              <p:cNvCxnSpPr>
                <a:cxnSpLocks noChangeAspect="1"/>
              </p:cNvCxnSpPr>
              <p:nvPr/>
            </p:nvCxnSpPr>
            <p:spPr>
              <a:xfrm flipH="1" flipV="1">
                <a:off x="6833198" y="3631743"/>
                <a:ext cx="463111" cy="407701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6" name="Straight Arrow Connector 205"/>
            <p:cNvCxnSpPr/>
            <p:nvPr/>
          </p:nvCxnSpPr>
          <p:spPr>
            <a:xfrm flipH="1">
              <a:off x="7251701" y="1947729"/>
              <a:ext cx="1242985" cy="0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solid"/>
              <a:headEnd type="triangl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Arc 206"/>
            <p:cNvSpPr/>
            <p:nvPr/>
          </p:nvSpPr>
          <p:spPr>
            <a:xfrm>
              <a:off x="6270645" y="1025514"/>
              <a:ext cx="1015200" cy="1432800"/>
            </a:xfrm>
            <a:prstGeom prst="arc">
              <a:avLst>
                <a:gd name="adj1" fmla="val 7232921"/>
                <a:gd name="adj2" fmla="val 4980632"/>
              </a:avLst>
            </a:prstGeom>
            <a:ln w="38100">
              <a:solidFill>
                <a:srgbClr val="FF0000"/>
              </a:solidFill>
              <a:prstDash val="solid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8" name="Chord 207"/>
            <p:cNvSpPr/>
            <p:nvPr/>
          </p:nvSpPr>
          <p:spPr>
            <a:xfrm>
              <a:off x="6417636" y="1243881"/>
              <a:ext cx="712800" cy="1015200"/>
            </a:xfrm>
            <a:prstGeom prst="chord">
              <a:avLst>
                <a:gd name="adj1" fmla="val 3172328"/>
                <a:gd name="adj2" fmla="val 7554273"/>
              </a:avLst>
            </a:prstGeom>
            <a:gradFill flip="none" rotWithShape="1">
              <a:gsLst>
                <a:gs pos="0">
                  <a:schemeClr val="bg1">
                    <a:lumMod val="75000"/>
                    <a:shade val="30000"/>
                    <a:satMod val="115000"/>
                  </a:schemeClr>
                </a:gs>
                <a:gs pos="97000">
                  <a:srgbClr val="B0B0B0"/>
                </a:gs>
              </a:gsLst>
              <a:lin ang="16200000" scaled="1"/>
              <a:tileRect/>
            </a:gra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9" name="Arc 208"/>
            <p:cNvSpPr>
              <a:spLocks noChangeAspect="1"/>
            </p:cNvSpPr>
            <p:nvPr/>
          </p:nvSpPr>
          <p:spPr>
            <a:xfrm>
              <a:off x="6406757" y="1232735"/>
              <a:ext cx="721549" cy="1018358"/>
            </a:xfrm>
            <a:prstGeom prst="arc">
              <a:avLst>
                <a:gd name="adj1" fmla="val 7232921"/>
                <a:gd name="adj2" fmla="val 4980632"/>
              </a:avLst>
            </a:prstGeom>
            <a:ln w="38100">
              <a:solidFill>
                <a:srgbClr val="FF0000"/>
              </a:solidFill>
              <a:prstDash val="solid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10" name="Straight Connector 209"/>
            <p:cNvCxnSpPr/>
            <p:nvPr/>
          </p:nvCxnSpPr>
          <p:spPr>
            <a:xfrm>
              <a:off x="6756945" y="1727282"/>
              <a:ext cx="144462" cy="988757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flipH="1">
              <a:off x="6343499" y="1730550"/>
              <a:ext cx="418213" cy="749078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Arc 212"/>
            <p:cNvSpPr/>
            <p:nvPr/>
          </p:nvSpPr>
          <p:spPr>
            <a:xfrm rot="16200000">
              <a:off x="5921623" y="1155892"/>
              <a:ext cx="1686772" cy="1184332"/>
            </a:xfrm>
            <a:prstGeom prst="arc">
              <a:avLst>
                <a:gd name="adj1" fmla="val 12797829"/>
                <a:gd name="adj2" fmla="val 21550354"/>
              </a:avLst>
            </a:prstGeom>
            <a:ln w="9525">
              <a:solidFill>
                <a:schemeClr val="tx1"/>
              </a:solidFill>
              <a:prstDash val="solid"/>
              <a:headEnd type="triangle" w="sm" len="med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14" name="Straight Arrow Connector 213"/>
            <p:cNvCxnSpPr>
              <a:endCxn id="204" idx="5"/>
            </p:cNvCxnSpPr>
            <p:nvPr/>
          </p:nvCxnSpPr>
          <p:spPr>
            <a:xfrm flipH="1" flipV="1">
              <a:off x="6456776" y="1306170"/>
              <a:ext cx="305849" cy="441377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solid"/>
              <a:headEnd type="triangl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" name="TextBox 214"/>
            <p:cNvSpPr txBox="1"/>
            <p:nvPr/>
          </p:nvSpPr>
          <p:spPr>
            <a:xfrm>
              <a:off x="7775518" y="1429081"/>
              <a:ext cx="783722" cy="3975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200" dirty="0" err="1">
                  <a:latin typeface="Arial" pitchFamily="34" charset="0"/>
                  <a:cs typeface="Arial" pitchFamily="34" charset="0"/>
                </a:rPr>
                <a:t>TubB</a:t>
              </a:r>
              <a:endParaRPr lang="de-DE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7180282" y="261753"/>
              <a:ext cx="791913" cy="3975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200" dirty="0" err="1">
                  <a:latin typeface="Arial" pitchFamily="34" charset="0"/>
                  <a:cs typeface="Arial" pitchFamily="34" charset="0"/>
                </a:rPr>
                <a:t>SphF</a:t>
              </a:r>
              <a:endParaRPr lang="de-DE" sz="1200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17" name="Straight Connector 216"/>
            <p:cNvCxnSpPr>
              <a:cxnSpLocks/>
            </p:cNvCxnSpPr>
            <p:nvPr/>
          </p:nvCxnSpPr>
          <p:spPr>
            <a:xfrm flipV="1">
              <a:off x="6756248" y="771171"/>
              <a:ext cx="0" cy="954429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Arc 130">
              <a:extLst>
                <a:ext uri="{FF2B5EF4-FFF2-40B4-BE49-F238E27FC236}">
                  <a16:creationId xmlns:a16="http://schemas.microsoft.com/office/drawing/2014/main" id="{14B10AF2-88B9-4AF2-98B7-8CE244034524}"/>
                </a:ext>
              </a:extLst>
            </p:cNvPr>
            <p:cNvSpPr/>
            <p:nvPr/>
          </p:nvSpPr>
          <p:spPr>
            <a:xfrm rot="16200000">
              <a:off x="5923736" y="1155892"/>
              <a:ext cx="1686773" cy="1184331"/>
            </a:xfrm>
            <a:prstGeom prst="arc">
              <a:avLst>
                <a:gd name="adj1" fmla="val 21548453"/>
                <a:gd name="adj2" fmla="val 10335436"/>
              </a:avLst>
            </a:prstGeom>
            <a:ln w="9525">
              <a:solidFill>
                <a:schemeClr val="tx1"/>
              </a:solidFill>
              <a:prstDash val="solid"/>
              <a:headEnd type="diamond" w="med" len="med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30" name="Arc 129">
            <a:extLst>
              <a:ext uri="{FF2B5EF4-FFF2-40B4-BE49-F238E27FC236}">
                <a16:creationId xmlns:a16="http://schemas.microsoft.com/office/drawing/2014/main" id="{46334CBB-2950-4275-B9FE-7FD2C0B8BE8E}"/>
              </a:ext>
            </a:extLst>
          </p:cNvPr>
          <p:cNvSpPr/>
          <p:nvPr/>
        </p:nvSpPr>
        <p:spPr>
          <a:xfrm rot="16200000">
            <a:off x="3059156" y="3027715"/>
            <a:ext cx="1686772" cy="1184332"/>
          </a:xfrm>
          <a:prstGeom prst="arc">
            <a:avLst>
              <a:gd name="adj1" fmla="val 21540438"/>
              <a:gd name="adj2" fmla="val 10350195"/>
            </a:avLst>
          </a:prstGeom>
          <a:ln w="9525">
            <a:solidFill>
              <a:schemeClr val="tx1"/>
            </a:solidFill>
            <a:prstDash val="solid"/>
            <a:headEnd type="diamond" w="med" len="med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26960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/>
          <p:cNvSpPr/>
          <p:nvPr/>
        </p:nvSpPr>
        <p:spPr>
          <a:xfrm rot="10800000">
            <a:off x="1282894" y="2415756"/>
            <a:ext cx="2608386" cy="1528053"/>
          </a:xfrm>
          <a:prstGeom prst="triangle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Isosceles Triangle 59"/>
          <p:cNvSpPr/>
          <p:nvPr/>
        </p:nvSpPr>
        <p:spPr>
          <a:xfrm rot="10800000">
            <a:off x="1281939" y="2415756"/>
            <a:ext cx="2608386" cy="1528053"/>
          </a:xfrm>
          <a:prstGeom prst="triangle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6968606" y="285610"/>
            <a:ext cx="2759090" cy="307777"/>
          </a:xfrm>
          <a:prstGeom prst="rect">
            <a:avLst/>
          </a:prstGeom>
          <a:solidFill>
            <a:schemeClr val="bg1"/>
          </a:solidFill>
          <a:ln>
            <a:solidFill>
              <a:srgbClr val="DDDDD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de-DE" sz="1400" b="1" dirty="0">
                <a:latin typeface="Arial" pitchFamily="34" charset="0"/>
                <a:cs typeface="Arial" pitchFamily="34" charset="0"/>
              </a:rPr>
              <a:t>Sphere to Cone Contact Force</a:t>
            </a:r>
          </a:p>
        </p:txBody>
      </p:sp>
      <p:sp>
        <p:nvSpPr>
          <p:cNvPr id="100" name="Freeform 15"/>
          <p:cNvSpPr/>
          <p:nvPr/>
        </p:nvSpPr>
        <p:spPr>
          <a:xfrm>
            <a:off x="1892702" y="1647489"/>
            <a:ext cx="1651000" cy="50800"/>
          </a:xfrm>
          <a:custGeom>
            <a:avLst/>
            <a:gdLst>
              <a:gd name="connsiteX0" fmla="*/ 0 w 1651000"/>
              <a:gd name="connsiteY0" fmla="*/ 0 h 50800"/>
              <a:gd name="connsiteX1" fmla="*/ 1536700 w 1651000"/>
              <a:gd name="connsiteY1" fmla="*/ 0 h 50800"/>
              <a:gd name="connsiteX2" fmla="*/ 1651000 w 1651000"/>
              <a:gd name="connsiteY2" fmla="*/ 50800 h 5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51000" h="50800">
                <a:moveTo>
                  <a:pt x="0" y="0"/>
                </a:moveTo>
                <a:lnTo>
                  <a:pt x="1536700" y="0"/>
                </a:lnTo>
                <a:lnTo>
                  <a:pt x="1651000" y="50800"/>
                </a:lnTo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>
            <a:off x="3421735" y="803932"/>
            <a:ext cx="1516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b="1" dirty="0" err="1">
                <a:latin typeface="Arial" pitchFamily="34" charset="0"/>
                <a:cs typeface="Arial" pitchFamily="34" charset="0"/>
              </a:rPr>
              <a:t>Sphere</a:t>
            </a:r>
            <a:r>
              <a:rPr lang="de-DE" sz="1200" b="1" dirty="0">
                <a:latin typeface="Arial" pitchFamily="34" charset="0"/>
                <a:cs typeface="Arial" pitchFamily="34" charset="0"/>
              </a:rPr>
              <a:t> Radius</a:t>
            </a:r>
            <a:br>
              <a:rPr lang="de-DE" sz="1200" dirty="0">
                <a:latin typeface="Arial" pitchFamily="34" charset="0"/>
                <a:cs typeface="Arial" pitchFamily="34" charset="0"/>
              </a:rPr>
            </a:br>
            <a:r>
              <a:rPr lang="de-DE" sz="1200" dirty="0" err="1">
                <a:latin typeface="Arial" pitchFamily="34" charset="0"/>
                <a:cs typeface="Arial" pitchFamily="34" charset="0"/>
              </a:rPr>
              <a:t>distance</a:t>
            </a:r>
            <a:r>
              <a:rPr lang="de-DE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1200" dirty="0" err="1">
                <a:latin typeface="Arial" pitchFamily="34" charset="0"/>
                <a:cs typeface="Arial" pitchFamily="34" charset="0"/>
              </a:rPr>
              <a:t>from</a:t>
            </a:r>
            <a:r>
              <a:rPr lang="de-DE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1200" dirty="0" err="1">
                <a:latin typeface="Arial" pitchFamily="34" charset="0"/>
                <a:cs typeface="Arial" pitchFamily="34" charset="0"/>
              </a:rPr>
              <a:t>SphF</a:t>
            </a:r>
            <a:endParaRPr lang="de-DE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2" name="Ellipse 14"/>
          <p:cNvSpPr/>
          <p:nvPr/>
        </p:nvSpPr>
        <p:spPr>
          <a:xfrm>
            <a:off x="2260275" y="775140"/>
            <a:ext cx="1039586" cy="103958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>
              <a:rot lat="0" lon="0" rev="0"/>
            </a:lightRig>
          </a:scene3d>
          <a:sp3d>
            <a:bevelT w="482600" h="247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3" name="Oval 102"/>
          <p:cNvSpPr/>
          <p:nvPr/>
        </p:nvSpPr>
        <p:spPr>
          <a:xfrm>
            <a:off x="2246761" y="764665"/>
            <a:ext cx="1064192" cy="1064192"/>
          </a:xfrm>
          <a:prstGeom prst="ellipse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04" name="Group 103"/>
          <p:cNvGrpSpPr/>
          <p:nvPr/>
        </p:nvGrpSpPr>
        <p:grpSpPr>
          <a:xfrm>
            <a:off x="2780537" y="1127324"/>
            <a:ext cx="327255" cy="400515"/>
            <a:chOff x="2943563" y="2809633"/>
            <a:chExt cx="327255" cy="400515"/>
          </a:xfrm>
        </p:grpSpPr>
        <p:cxnSp>
          <p:nvCxnSpPr>
            <p:cNvPr id="105" name="Straight Arrow Connector 104"/>
            <p:cNvCxnSpPr/>
            <p:nvPr/>
          </p:nvCxnSpPr>
          <p:spPr>
            <a:xfrm rot="6300000" flipV="1">
              <a:off x="3107191" y="2854863"/>
              <a:ext cx="0" cy="327255"/>
            </a:xfrm>
            <a:prstGeom prst="straightConnector1">
              <a:avLst/>
            </a:prstGeom>
            <a:ln w="28575">
              <a:solidFill>
                <a:srgbClr val="008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/>
            <p:nvPr/>
          </p:nvCxnSpPr>
          <p:spPr>
            <a:xfrm flipV="1">
              <a:off x="2949137" y="2809633"/>
              <a:ext cx="154407" cy="16650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/>
            <p:nvPr/>
          </p:nvCxnSpPr>
          <p:spPr>
            <a:xfrm flipH="1">
              <a:off x="2949136" y="2977743"/>
              <a:ext cx="9852" cy="232405"/>
            </a:xfrm>
            <a:prstGeom prst="straightConnector1">
              <a:avLst/>
            </a:prstGeom>
            <a:ln w="28575">
              <a:solidFill>
                <a:srgbClr val="0066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8" name="Straight Arrow Connector 107"/>
          <p:cNvCxnSpPr/>
          <p:nvPr/>
        </p:nvCxnSpPr>
        <p:spPr>
          <a:xfrm>
            <a:off x="2787903" y="1299541"/>
            <a:ext cx="272777" cy="446013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headEnd type="triangle" w="sm" len="lg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Group 109"/>
          <p:cNvGrpSpPr/>
          <p:nvPr/>
        </p:nvGrpSpPr>
        <p:grpSpPr>
          <a:xfrm rot="19813673">
            <a:off x="2813205" y="1056887"/>
            <a:ext cx="935027" cy="528315"/>
            <a:chOff x="2146309" y="2977242"/>
            <a:chExt cx="935027" cy="410041"/>
          </a:xfrm>
        </p:grpSpPr>
        <p:cxnSp>
          <p:nvCxnSpPr>
            <p:cNvPr id="111" name="Straight Connector 110"/>
            <p:cNvCxnSpPr/>
            <p:nvPr/>
          </p:nvCxnSpPr>
          <p:spPr>
            <a:xfrm>
              <a:off x="2146309" y="2977242"/>
              <a:ext cx="914400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>
              <a:off x="2166936" y="3387283"/>
              <a:ext cx="914400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6" name="TextBox 115"/>
          <p:cNvSpPr txBox="1"/>
          <p:nvPr/>
        </p:nvSpPr>
        <p:spPr>
          <a:xfrm>
            <a:off x="2300779" y="1030480"/>
            <a:ext cx="5517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 err="1">
                <a:latin typeface="Arial" pitchFamily="34" charset="0"/>
                <a:cs typeface="Arial" pitchFamily="34" charset="0"/>
              </a:rPr>
              <a:t>SphF</a:t>
            </a:r>
            <a:endParaRPr lang="de-DE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259319" y="1876547"/>
            <a:ext cx="9893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b="1" dirty="0">
                <a:latin typeface="Arial" pitchFamily="34" charset="0"/>
                <a:cs typeface="Arial" pitchFamily="34" charset="0"/>
              </a:rPr>
              <a:t>Cone Inner</a:t>
            </a:r>
          </a:p>
          <a:p>
            <a:pPr algn="ctr"/>
            <a:r>
              <a:rPr lang="de-DE" sz="1200" b="1" dirty="0">
                <a:latin typeface="Arial" pitchFamily="34" charset="0"/>
                <a:cs typeface="Arial" pitchFamily="34" charset="0"/>
              </a:rPr>
              <a:t>Radius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1229482" y="3024535"/>
            <a:ext cx="663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b="1" dirty="0">
                <a:latin typeface="Arial" pitchFamily="34" charset="0"/>
                <a:cs typeface="Arial" pitchFamily="34" charset="0"/>
              </a:rPr>
              <a:t>Cone</a:t>
            </a:r>
          </a:p>
          <a:p>
            <a:pPr algn="ctr"/>
            <a:r>
              <a:rPr lang="de-DE" sz="1200" b="1" dirty="0">
                <a:latin typeface="Arial" pitchFamily="34" charset="0"/>
                <a:cs typeface="Arial" pitchFamily="34" charset="0"/>
              </a:rPr>
              <a:t>Height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780946" y="1519170"/>
            <a:ext cx="1023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b="1" dirty="0">
                <a:latin typeface="Arial" pitchFamily="34" charset="0"/>
                <a:cs typeface="Arial" pitchFamily="34" charset="0"/>
              </a:rPr>
              <a:t>Cone Outer</a:t>
            </a:r>
          </a:p>
          <a:p>
            <a:pPr algn="ctr"/>
            <a:r>
              <a:rPr lang="de-DE" sz="1200" b="1" dirty="0">
                <a:latin typeface="Arial" pitchFamily="34" charset="0"/>
                <a:cs typeface="Arial" pitchFamily="34" charset="0"/>
              </a:rPr>
              <a:t>Radius</a:t>
            </a:r>
          </a:p>
        </p:txBody>
      </p:sp>
      <p:cxnSp>
        <p:nvCxnSpPr>
          <p:cNvPr id="97" name="Straight Connector 96"/>
          <p:cNvCxnSpPr>
            <a:stCxn id="60" idx="5"/>
          </p:cNvCxnSpPr>
          <p:nvPr/>
        </p:nvCxnSpPr>
        <p:spPr>
          <a:xfrm>
            <a:off x="1934035" y="3179782"/>
            <a:ext cx="244711" cy="296562"/>
          </a:xfrm>
          <a:prstGeom prst="line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 w="38100" cap="rnd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3" name="Straight Connector 112"/>
          <p:cNvCxnSpPr>
            <a:stCxn id="60" idx="1"/>
          </p:cNvCxnSpPr>
          <p:nvPr/>
        </p:nvCxnSpPr>
        <p:spPr>
          <a:xfrm flipH="1">
            <a:off x="2992703" y="3179782"/>
            <a:ext cx="245525" cy="296562"/>
          </a:xfrm>
          <a:prstGeom prst="line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 w="38100" cap="rnd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7" name="Rectangle 76"/>
          <p:cNvSpPr/>
          <p:nvPr/>
        </p:nvSpPr>
        <p:spPr>
          <a:xfrm>
            <a:off x="2212751" y="3535776"/>
            <a:ext cx="800906" cy="4547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78" name="Group 77"/>
          <p:cNvGrpSpPr/>
          <p:nvPr/>
        </p:nvGrpSpPr>
        <p:grpSpPr>
          <a:xfrm>
            <a:off x="2179075" y="3298425"/>
            <a:ext cx="820268" cy="296692"/>
            <a:chOff x="2036985" y="3644637"/>
            <a:chExt cx="820268" cy="296692"/>
          </a:xfrm>
        </p:grpSpPr>
        <p:sp>
          <p:nvSpPr>
            <p:cNvPr id="118" name="Arc 117"/>
            <p:cNvSpPr/>
            <p:nvPr/>
          </p:nvSpPr>
          <p:spPr>
            <a:xfrm rot="10800000">
              <a:off x="2036985" y="3644637"/>
              <a:ext cx="820268" cy="296692"/>
            </a:xfrm>
            <a:prstGeom prst="arc">
              <a:avLst>
                <a:gd name="adj1" fmla="val 11007006"/>
                <a:gd name="adj2" fmla="val 21400176"/>
              </a:avLst>
            </a:prstGeom>
            <a:gradFill flip="none" rotWithShape="1">
              <a:gsLst>
                <a:gs pos="0">
                  <a:schemeClr val="bg1">
                    <a:lumMod val="85000"/>
                    <a:shade val="30000"/>
                    <a:satMod val="115000"/>
                  </a:schemeClr>
                </a:gs>
                <a:gs pos="50000">
                  <a:schemeClr val="bg1">
                    <a:lumMod val="85000"/>
                    <a:shade val="67500"/>
                    <a:satMod val="115000"/>
                  </a:schemeClr>
                </a:gs>
                <a:gs pos="100000">
                  <a:schemeClr val="bg1">
                    <a:lumMod val="85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5" name="Arc 114"/>
            <p:cNvSpPr/>
            <p:nvPr/>
          </p:nvSpPr>
          <p:spPr>
            <a:xfrm rot="10800000">
              <a:off x="2036985" y="3644637"/>
              <a:ext cx="820268" cy="296692"/>
            </a:xfrm>
            <a:prstGeom prst="arc">
              <a:avLst>
                <a:gd name="adj1" fmla="val 11007006"/>
                <a:gd name="adj2" fmla="val 21400176"/>
              </a:avLst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>
                <a:solidFill>
                  <a:schemeClr val="lt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142" name="Straight Connector 141"/>
          <p:cNvCxnSpPr/>
          <p:nvPr/>
        </p:nvCxnSpPr>
        <p:spPr>
          <a:xfrm flipH="1">
            <a:off x="1182891" y="3594949"/>
            <a:ext cx="1403241" cy="0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4020921" y="1259741"/>
            <a:ext cx="1234632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de-DE" sz="1200" dirty="0">
                <a:latin typeface="Arial" pitchFamily="34" charset="0"/>
                <a:cs typeface="Arial" pitchFamily="34" charset="0"/>
              </a:rPr>
              <a:t>Force </a:t>
            </a:r>
            <a:r>
              <a:rPr lang="de-DE" sz="1200" dirty="0" err="1">
                <a:latin typeface="Arial" pitchFamily="34" charset="0"/>
                <a:cs typeface="Arial" pitchFamily="34" charset="0"/>
              </a:rPr>
              <a:t>active</a:t>
            </a:r>
            <a:r>
              <a:rPr lang="de-DE" sz="1200" dirty="0">
                <a:latin typeface="Arial" pitchFamily="34" charset="0"/>
                <a:cs typeface="Arial" pitchFamily="34" charset="0"/>
              </a:rPr>
              <a:t> on</a:t>
            </a:r>
            <a:br>
              <a:rPr lang="de-DE" sz="1200" dirty="0">
                <a:latin typeface="Arial" pitchFamily="34" charset="0"/>
                <a:cs typeface="Arial" pitchFamily="34" charset="0"/>
              </a:rPr>
            </a:br>
            <a:r>
              <a:rPr lang="de-DE" sz="1200" dirty="0" err="1">
                <a:latin typeface="Arial" pitchFamily="34" charset="0"/>
                <a:cs typeface="Arial" pitchFamily="34" charset="0"/>
              </a:rPr>
              <a:t>inner</a:t>
            </a:r>
            <a:r>
              <a:rPr lang="de-DE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1200" dirty="0" err="1">
                <a:latin typeface="Arial" pitchFamily="34" charset="0"/>
                <a:cs typeface="Arial" pitchFamily="34" charset="0"/>
              </a:rPr>
              <a:t>and</a:t>
            </a:r>
            <a:r>
              <a:rPr lang="de-DE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1200" dirty="0" err="1">
                <a:latin typeface="Arial" pitchFamily="34" charset="0"/>
                <a:cs typeface="Arial" pitchFamily="34" charset="0"/>
              </a:rPr>
              <a:t>outer</a:t>
            </a:r>
            <a:br>
              <a:rPr lang="de-DE" sz="1200" dirty="0">
                <a:latin typeface="Arial" pitchFamily="34" charset="0"/>
                <a:cs typeface="Arial" pitchFamily="34" charset="0"/>
              </a:rPr>
            </a:br>
            <a:r>
              <a:rPr lang="de-DE" sz="1200" dirty="0" err="1">
                <a:latin typeface="Arial" pitchFamily="34" charset="0"/>
                <a:cs typeface="Arial" pitchFamily="34" charset="0"/>
              </a:rPr>
              <a:t>surface</a:t>
            </a:r>
            <a:r>
              <a:rPr lang="de-DE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1200" dirty="0" err="1">
                <a:latin typeface="Arial" pitchFamily="34" charset="0"/>
                <a:cs typeface="Arial" pitchFamily="34" charset="0"/>
              </a:rPr>
              <a:t>of</a:t>
            </a:r>
            <a:r>
              <a:rPr lang="de-DE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1200" dirty="0" err="1">
                <a:latin typeface="Arial" pitchFamily="34" charset="0"/>
                <a:cs typeface="Arial" pitchFamily="34" charset="0"/>
              </a:rPr>
              <a:t>tube</a:t>
            </a:r>
            <a:endParaRPr lang="de-DE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3873815" y="2265685"/>
            <a:ext cx="76283" cy="1899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1262247" y="1905262"/>
            <a:ext cx="2649678" cy="927607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1765496" y="2071893"/>
            <a:ext cx="1643184" cy="594346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1765496" y="2071893"/>
            <a:ext cx="1643184" cy="594346"/>
          </a:xfrm>
          <a:prstGeom prst="ellipse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61" name="Group 60"/>
          <p:cNvGrpSpPr/>
          <p:nvPr/>
        </p:nvGrpSpPr>
        <p:grpSpPr>
          <a:xfrm rot="16200000">
            <a:off x="2226864" y="2213296"/>
            <a:ext cx="519935" cy="460156"/>
            <a:chOff x="6307588" y="5692479"/>
            <a:chExt cx="519935" cy="460156"/>
          </a:xfrm>
        </p:grpSpPr>
        <p:cxnSp>
          <p:nvCxnSpPr>
            <p:cNvPr id="62" name="Straight Arrow Connector 61"/>
            <p:cNvCxnSpPr/>
            <p:nvPr/>
          </p:nvCxnSpPr>
          <p:spPr>
            <a:xfrm flipV="1">
              <a:off x="6640375" y="5692479"/>
              <a:ext cx="0" cy="32725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 rot="5400000" flipV="1">
              <a:off x="6672227" y="5997338"/>
              <a:ext cx="128632" cy="181961"/>
            </a:xfrm>
            <a:prstGeom prst="straightConnector1">
              <a:avLst/>
            </a:prstGeom>
            <a:ln w="28575">
              <a:solidFill>
                <a:srgbClr val="008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 flipH="1">
              <a:off x="6307588" y="6019734"/>
              <a:ext cx="332781" cy="0"/>
            </a:xfrm>
            <a:prstGeom prst="straightConnector1">
              <a:avLst/>
            </a:prstGeom>
            <a:ln w="28575">
              <a:solidFill>
                <a:srgbClr val="0066FF"/>
              </a:solidFill>
              <a:headEnd type="oval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TextBox 64"/>
          <p:cNvSpPr txBox="1"/>
          <p:nvPr/>
        </p:nvSpPr>
        <p:spPr>
          <a:xfrm>
            <a:off x="1872878" y="2356325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>
                <a:latin typeface="Arial" pitchFamily="34" charset="0"/>
                <a:cs typeface="Arial" pitchFamily="34" charset="0"/>
              </a:rPr>
              <a:t>ConB</a:t>
            </a:r>
          </a:p>
        </p:txBody>
      </p:sp>
      <p:cxnSp>
        <p:nvCxnSpPr>
          <p:cNvPr id="67" name="Straight Connector 66"/>
          <p:cNvCxnSpPr>
            <a:cxnSpLocks/>
          </p:cNvCxnSpPr>
          <p:nvPr/>
        </p:nvCxnSpPr>
        <p:spPr>
          <a:xfrm>
            <a:off x="841243" y="2369066"/>
            <a:ext cx="1745843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Arc 120"/>
          <p:cNvSpPr/>
          <p:nvPr/>
        </p:nvSpPr>
        <p:spPr>
          <a:xfrm rot="10800000">
            <a:off x="1248968" y="1909162"/>
            <a:ext cx="2649600" cy="928800"/>
          </a:xfrm>
          <a:prstGeom prst="arc">
            <a:avLst>
              <a:gd name="adj1" fmla="val 11297817"/>
              <a:gd name="adj2" fmla="val 9748648"/>
            </a:avLst>
          </a:prstGeom>
          <a:ln w="38100">
            <a:solidFill>
              <a:srgbClr val="FF0000"/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117" name="Straight Arrow Connector 116"/>
          <p:cNvCxnSpPr/>
          <p:nvPr/>
        </p:nvCxnSpPr>
        <p:spPr>
          <a:xfrm flipH="1" flipV="1">
            <a:off x="1820995" y="2259315"/>
            <a:ext cx="764497" cy="117708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headEnd type="triangle" w="sm" len="lg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Arc 136"/>
          <p:cNvSpPr/>
          <p:nvPr/>
        </p:nvSpPr>
        <p:spPr>
          <a:xfrm rot="10800000">
            <a:off x="1028442" y="1814260"/>
            <a:ext cx="3074166" cy="1077628"/>
          </a:xfrm>
          <a:prstGeom prst="arc">
            <a:avLst>
              <a:gd name="adj1" fmla="val 11348391"/>
              <a:gd name="adj2" fmla="val 21542670"/>
            </a:avLst>
          </a:prstGeom>
          <a:ln w="9525">
            <a:solidFill>
              <a:schemeClr val="tx1"/>
            </a:solidFill>
            <a:prstDash val="solid"/>
            <a:headEnd type="triangle" w="sm" len="med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0" name="Arc 139"/>
          <p:cNvSpPr/>
          <p:nvPr/>
        </p:nvSpPr>
        <p:spPr>
          <a:xfrm rot="10800000">
            <a:off x="1738711" y="2072872"/>
            <a:ext cx="1683024" cy="589974"/>
          </a:xfrm>
          <a:prstGeom prst="arc">
            <a:avLst>
              <a:gd name="adj1" fmla="val 11297817"/>
              <a:gd name="adj2" fmla="val 9787315"/>
            </a:avLst>
          </a:prstGeom>
          <a:ln w="38100">
            <a:solidFill>
              <a:srgbClr val="FF0000"/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87" name="Straight Connector 86"/>
          <p:cNvCxnSpPr/>
          <p:nvPr/>
        </p:nvCxnSpPr>
        <p:spPr>
          <a:xfrm flipV="1">
            <a:off x="2606749" y="1930230"/>
            <a:ext cx="1415573" cy="435138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2605266" y="2363972"/>
            <a:ext cx="1574850" cy="251959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Pfeil nach links und rechts 38"/>
          <p:cNvSpPr/>
          <p:nvPr/>
        </p:nvSpPr>
        <p:spPr>
          <a:xfrm rot="7004905" flipV="1">
            <a:off x="2252576" y="1730584"/>
            <a:ext cx="389844" cy="129948"/>
          </a:xfrm>
          <a:prstGeom prst="leftRightArrow">
            <a:avLst>
              <a:gd name="adj1" fmla="val 45373"/>
              <a:gd name="adj2" fmla="val 89330"/>
            </a:avLst>
          </a:prstGeom>
          <a:solidFill>
            <a:srgbClr val="C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36" name="Straight Arrow Connector 135"/>
          <p:cNvCxnSpPr/>
          <p:nvPr/>
        </p:nvCxnSpPr>
        <p:spPr>
          <a:xfrm flipV="1">
            <a:off x="1250912" y="2377023"/>
            <a:ext cx="0" cy="1223790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headEnd type="triangle" w="sm" len="lg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>
            <a:endCxn id="3" idx="1"/>
          </p:cNvCxnSpPr>
          <p:nvPr/>
        </p:nvCxnSpPr>
        <p:spPr>
          <a:xfrm flipH="1" flipV="1">
            <a:off x="1650283" y="2041107"/>
            <a:ext cx="942250" cy="335022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headEnd type="triangle" w="sm" len="lg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Isosceles Triangle 178"/>
          <p:cNvSpPr/>
          <p:nvPr/>
        </p:nvSpPr>
        <p:spPr>
          <a:xfrm rot="10800000">
            <a:off x="8128386" y="2098897"/>
            <a:ext cx="1845189" cy="1080954"/>
          </a:xfrm>
          <a:prstGeom prst="triangle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0" name="Isosceles Triangle 179"/>
          <p:cNvSpPr/>
          <p:nvPr/>
        </p:nvSpPr>
        <p:spPr>
          <a:xfrm rot="10800000">
            <a:off x="8127710" y="2098897"/>
            <a:ext cx="1845189" cy="1080954"/>
          </a:xfrm>
          <a:prstGeom prst="triangle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1" name="Freeform 15"/>
          <p:cNvSpPr/>
          <p:nvPr/>
        </p:nvSpPr>
        <p:spPr>
          <a:xfrm>
            <a:off x="8559768" y="1555420"/>
            <a:ext cx="1167928" cy="35936"/>
          </a:xfrm>
          <a:custGeom>
            <a:avLst/>
            <a:gdLst>
              <a:gd name="connsiteX0" fmla="*/ 0 w 1651000"/>
              <a:gd name="connsiteY0" fmla="*/ 0 h 50800"/>
              <a:gd name="connsiteX1" fmla="*/ 1536700 w 1651000"/>
              <a:gd name="connsiteY1" fmla="*/ 0 h 50800"/>
              <a:gd name="connsiteX2" fmla="*/ 1651000 w 1651000"/>
              <a:gd name="connsiteY2" fmla="*/ 50800 h 5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51000" h="50800">
                <a:moveTo>
                  <a:pt x="0" y="0"/>
                </a:moveTo>
                <a:lnTo>
                  <a:pt x="1536700" y="0"/>
                </a:lnTo>
                <a:lnTo>
                  <a:pt x="1651000" y="50800"/>
                </a:lnTo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Ellipse 14"/>
          <p:cNvSpPr/>
          <p:nvPr/>
        </p:nvSpPr>
        <p:spPr>
          <a:xfrm>
            <a:off x="8819791" y="938315"/>
            <a:ext cx="735410" cy="73541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>
              <a:rot lat="0" lon="0" rev="0"/>
            </a:lightRig>
          </a:scene3d>
          <a:sp3d>
            <a:bevelT w="482600" h="247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4" name="Oval 183"/>
          <p:cNvSpPr/>
          <p:nvPr/>
        </p:nvSpPr>
        <p:spPr>
          <a:xfrm>
            <a:off x="8810231" y="930905"/>
            <a:ext cx="752816" cy="752816"/>
          </a:xfrm>
          <a:prstGeom prst="ellipse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85" name="Group 184"/>
          <p:cNvGrpSpPr/>
          <p:nvPr/>
        </p:nvGrpSpPr>
        <p:grpSpPr>
          <a:xfrm>
            <a:off x="9187828" y="1187452"/>
            <a:ext cx="231502" cy="283327"/>
            <a:chOff x="2943563" y="2809633"/>
            <a:chExt cx="327255" cy="400515"/>
          </a:xfrm>
        </p:grpSpPr>
        <p:cxnSp>
          <p:nvCxnSpPr>
            <p:cNvPr id="186" name="Straight Arrow Connector 185"/>
            <p:cNvCxnSpPr/>
            <p:nvPr/>
          </p:nvCxnSpPr>
          <p:spPr>
            <a:xfrm rot="6300000" flipV="1">
              <a:off x="3107191" y="2854863"/>
              <a:ext cx="0" cy="327255"/>
            </a:xfrm>
            <a:prstGeom prst="straightConnector1">
              <a:avLst/>
            </a:prstGeom>
            <a:ln w="28575">
              <a:solidFill>
                <a:srgbClr val="008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Arrow Connector 186"/>
            <p:cNvCxnSpPr/>
            <p:nvPr/>
          </p:nvCxnSpPr>
          <p:spPr>
            <a:xfrm flipV="1">
              <a:off x="2949137" y="2809633"/>
              <a:ext cx="154407" cy="16650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Arrow Connector 187"/>
            <p:cNvCxnSpPr/>
            <p:nvPr/>
          </p:nvCxnSpPr>
          <p:spPr>
            <a:xfrm flipH="1">
              <a:off x="2949136" y="2977743"/>
              <a:ext cx="9852" cy="232405"/>
            </a:xfrm>
            <a:prstGeom prst="straightConnector1">
              <a:avLst/>
            </a:prstGeom>
            <a:ln w="28575">
              <a:solidFill>
                <a:srgbClr val="0066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9" name="Straight Arrow Connector 188"/>
          <p:cNvCxnSpPr/>
          <p:nvPr/>
        </p:nvCxnSpPr>
        <p:spPr>
          <a:xfrm>
            <a:off x="9193039" y="1309280"/>
            <a:ext cx="192964" cy="315512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headEnd type="triangle" w="sm" len="lg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TextBox 192"/>
          <p:cNvSpPr txBox="1"/>
          <p:nvPr/>
        </p:nvSpPr>
        <p:spPr>
          <a:xfrm>
            <a:off x="8848444" y="1118944"/>
            <a:ext cx="390314" cy="1959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 err="1">
                <a:latin typeface="Arial" pitchFamily="34" charset="0"/>
                <a:cs typeface="Arial" pitchFamily="34" charset="0"/>
              </a:rPr>
              <a:t>SphF</a:t>
            </a:r>
            <a:endParaRPr lang="de-DE" sz="12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97" name="Straight Connector 196"/>
          <p:cNvCxnSpPr>
            <a:stCxn id="180" idx="5"/>
          </p:cNvCxnSpPr>
          <p:nvPr/>
        </p:nvCxnSpPr>
        <p:spPr>
          <a:xfrm>
            <a:off x="8589007" y="2639374"/>
            <a:ext cx="173110" cy="209790"/>
          </a:xfrm>
          <a:prstGeom prst="line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 w="38100" cap="rnd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8" name="Straight Connector 197"/>
          <p:cNvCxnSpPr>
            <a:stCxn id="180" idx="1"/>
          </p:cNvCxnSpPr>
          <p:nvPr/>
        </p:nvCxnSpPr>
        <p:spPr>
          <a:xfrm flipH="1">
            <a:off x="9337915" y="2639374"/>
            <a:ext cx="173686" cy="209790"/>
          </a:xfrm>
          <a:prstGeom prst="line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 w="38100" cap="rnd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9" name="Rectangle 198"/>
          <p:cNvSpPr/>
          <p:nvPr/>
        </p:nvSpPr>
        <p:spPr>
          <a:xfrm>
            <a:off x="8786172" y="2891206"/>
            <a:ext cx="566566" cy="3216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00" name="Group 199"/>
          <p:cNvGrpSpPr/>
          <p:nvPr/>
        </p:nvGrpSpPr>
        <p:grpSpPr>
          <a:xfrm>
            <a:off x="8762350" y="2723303"/>
            <a:ext cx="580263" cy="209882"/>
            <a:chOff x="2036985" y="3644637"/>
            <a:chExt cx="820268" cy="296692"/>
          </a:xfrm>
        </p:grpSpPr>
        <p:sp>
          <p:nvSpPr>
            <p:cNvPr id="201" name="Arc 200"/>
            <p:cNvSpPr/>
            <p:nvPr/>
          </p:nvSpPr>
          <p:spPr>
            <a:xfrm rot="10800000">
              <a:off x="2036985" y="3644637"/>
              <a:ext cx="820268" cy="296692"/>
            </a:xfrm>
            <a:prstGeom prst="arc">
              <a:avLst>
                <a:gd name="adj1" fmla="val 11007006"/>
                <a:gd name="adj2" fmla="val 21400176"/>
              </a:avLst>
            </a:prstGeom>
            <a:gradFill flip="none" rotWithShape="1">
              <a:gsLst>
                <a:gs pos="0">
                  <a:schemeClr val="bg1">
                    <a:lumMod val="85000"/>
                    <a:shade val="30000"/>
                    <a:satMod val="115000"/>
                  </a:schemeClr>
                </a:gs>
                <a:gs pos="50000">
                  <a:schemeClr val="bg1">
                    <a:lumMod val="85000"/>
                    <a:shade val="67500"/>
                    <a:satMod val="115000"/>
                  </a:schemeClr>
                </a:gs>
                <a:gs pos="100000">
                  <a:schemeClr val="bg1">
                    <a:lumMod val="85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2" name="Arc 201"/>
            <p:cNvSpPr/>
            <p:nvPr/>
          </p:nvSpPr>
          <p:spPr>
            <a:xfrm rot="10800000">
              <a:off x="2036985" y="3644637"/>
              <a:ext cx="820268" cy="296692"/>
            </a:xfrm>
            <a:prstGeom prst="arc">
              <a:avLst>
                <a:gd name="adj1" fmla="val 11007006"/>
                <a:gd name="adj2" fmla="val 21400176"/>
              </a:avLst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>
                <a:solidFill>
                  <a:schemeClr val="lt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203" name="Straight Connector 202"/>
          <p:cNvCxnSpPr/>
          <p:nvPr/>
        </p:nvCxnSpPr>
        <p:spPr>
          <a:xfrm flipH="1">
            <a:off x="8057643" y="2933065"/>
            <a:ext cx="992662" cy="0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Rectangle 205"/>
          <p:cNvSpPr/>
          <p:nvPr/>
        </p:nvSpPr>
        <p:spPr>
          <a:xfrm>
            <a:off x="9961220" y="1992736"/>
            <a:ext cx="53963" cy="1343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7" name="Oval 206"/>
          <p:cNvSpPr/>
          <p:nvPr/>
        </p:nvSpPr>
        <p:spPr>
          <a:xfrm>
            <a:off x="8113780" y="1737770"/>
            <a:ext cx="1874399" cy="656195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8" name="Oval 207"/>
          <p:cNvSpPr/>
          <p:nvPr/>
        </p:nvSpPr>
        <p:spPr>
          <a:xfrm>
            <a:off x="8469781" y="1855646"/>
            <a:ext cx="1162399" cy="420444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9" name="Oval 208"/>
          <p:cNvSpPr/>
          <p:nvPr/>
        </p:nvSpPr>
        <p:spPr>
          <a:xfrm>
            <a:off x="8469781" y="1855646"/>
            <a:ext cx="1162399" cy="420444"/>
          </a:xfrm>
          <a:prstGeom prst="ellipse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10" name="Group 209"/>
          <p:cNvGrpSpPr/>
          <p:nvPr/>
        </p:nvGrpSpPr>
        <p:grpSpPr>
          <a:xfrm rot="16200000">
            <a:off x="8798639" y="1987916"/>
            <a:ext cx="350862" cy="313540"/>
            <a:chOff x="6307588" y="5692479"/>
            <a:chExt cx="495984" cy="443224"/>
          </a:xfrm>
        </p:grpSpPr>
        <p:cxnSp>
          <p:nvCxnSpPr>
            <p:cNvPr id="211" name="Straight Arrow Connector 210"/>
            <p:cNvCxnSpPr/>
            <p:nvPr/>
          </p:nvCxnSpPr>
          <p:spPr>
            <a:xfrm flipV="1">
              <a:off x="6640375" y="5692479"/>
              <a:ext cx="0" cy="32725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Arrow Connector 211"/>
            <p:cNvCxnSpPr/>
            <p:nvPr/>
          </p:nvCxnSpPr>
          <p:spPr>
            <a:xfrm rot="5400000" flipV="1">
              <a:off x="6668717" y="6000847"/>
              <a:ext cx="111700" cy="158011"/>
            </a:xfrm>
            <a:prstGeom prst="straightConnector1">
              <a:avLst/>
            </a:prstGeom>
            <a:ln w="28575">
              <a:solidFill>
                <a:srgbClr val="008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Arrow Connector 212"/>
            <p:cNvCxnSpPr/>
            <p:nvPr/>
          </p:nvCxnSpPr>
          <p:spPr>
            <a:xfrm flipH="1">
              <a:off x="6307588" y="6019734"/>
              <a:ext cx="332781" cy="0"/>
            </a:xfrm>
            <a:prstGeom prst="straightConnector1">
              <a:avLst/>
            </a:prstGeom>
            <a:ln w="28575">
              <a:solidFill>
                <a:srgbClr val="0066FF"/>
              </a:solidFill>
              <a:headEnd type="oval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5" name="Straight Connector 214"/>
          <p:cNvCxnSpPr>
            <a:cxnSpLocks/>
          </p:cNvCxnSpPr>
          <p:nvPr/>
        </p:nvCxnSpPr>
        <p:spPr>
          <a:xfrm>
            <a:off x="7909560" y="2086188"/>
            <a:ext cx="115428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Arc 215"/>
          <p:cNvSpPr/>
          <p:nvPr/>
        </p:nvSpPr>
        <p:spPr>
          <a:xfrm rot="10800000">
            <a:off x="8104386" y="1740529"/>
            <a:ext cx="1874344" cy="657039"/>
          </a:xfrm>
          <a:prstGeom prst="arc">
            <a:avLst>
              <a:gd name="adj1" fmla="val 11297817"/>
              <a:gd name="adj2" fmla="val 9748648"/>
            </a:avLst>
          </a:prstGeom>
          <a:ln w="38100">
            <a:solidFill>
              <a:srgbClr val="FF0000"/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217" name="Straight Arrow Connector 216"/>
          <p:cNvCxnSpPr/>
          <p:nvPr/>
        </p:nvCxnSpPr>
        <p:spPr>
          <a:xfrm flipH="1" flipV="1">
            <a:off x="8509042" y="1988230"/>
            <a:ext cx="540810" cy="83267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headEnd type="triangle" w="sm" len="lg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Arc 217"/>
          <p:cNvSpPr/>
          <p:nvPr/>
        </p:nvSpPr>
        <p:spPr>
          <a:xfrm rot="10800000">
            <a:off x="7950897" y="1691190"/>
            <a:ext cx="2169660" cy="760560"/>
          </a:xfrm>
          <a:prstGeom prst="arc">
            <a:avLst>
              <a:gd name="adj1" fmla="val 11336213"/>
              <a:gd name="adj2" fmla="val 21521934"/>
            </a:avLst>
          </a:prstGeom>
          <a:ln w="9525">
            <a:solidFill>
              <a:schemeClr val="tx1"/>
            </a:solidFill>
            <a:prstDash val="solid"/>
            <a:headEnd type="triangle" w="sm" len="med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9" name="Arc 218"/>
          <p:cNvSpPr/>
          <p:nvPr/>
        </p:nvSpPr>
        <p:spPr>
          <a:xfrm rot="10800000">
            <a:off x="8450833" y="1856339"/>
            <a:ext cx="1190582" cy="417351"/>
          </a:xfrm>
          <a:prstGeom prst="arc">
            <a:avLst>
              <a:gd name="adj1" fmla="val 11297817"/>
              <a:gd name="adj2" fmla="val 9787315"/>
            </a:avLst>
          </a:prstGeom>
          <a:ln w="38100">
            <a:solidFill>
              <a:srgbClr val="FF0000"/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220" name="Straight Connector 219"/>
          <p:cNvCxnSpPr>
            <a:cxnSpLocks/>
          </p:cNvCxnSpPr>
          <p:nvPr/>
        </p:nvCxnSpPr>
        <p:spPr>
          <a:xfrm flipV="1">
            <a:off x="9064889" y="1758366"/>
            <a:ext cx="967112" cy="327747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>
            <a:cxnSpLocks/>
          </p:cNvCxnSpPr>
          <p:nvPr/>
        </p:nvCxnSpPr>
        <p:spPr>
          <a:xfrm>
            <a:off x="9063840" y="2085125"/>
            <a:ext cx="1050551" cy="147447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Pfeil nach links und rechts 38"/>
          <p:cNvSpPr/>
          <p:nvPr/>
        </p:nvSpPr>
        <p:spPr>
          <a:xfrm rot="7004905" flipV="1">
            <a:off x="8814345" y="1614202"/>
            <a:ext cx="275778" cy="91926"/>
          </a:xfrm>
          <a:prstGeom prst="leftRightArrow">
            <a:avLst>
              <a:gd name="adj1" fmla="val 45373"/>
              <a:gd name="adj2" fmla="val 89330"/>
            </a:avLst>
          </a:prstGeom>
          <a:solidFill>
            <a:srgbClr val="C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23" name="Straight Arrow Connector 222"/>
          <p:cNvCxnSpPr/>
          <p:nvPr/>
        </p:nvCxnSpPr>
        <p:spPr>
          <a:xfrm flipV="1">
            <a:off x="8105761" y="2071497"/>
            <a:ext cx="0" cy="865717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headEnd type="triangle" w="sm" len="lg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/>
          <p:cNvCxnSpPr>
            <a:endCxn id="207" idx="1"/>
          </p:cNvCxnSpPr>
          <p:nvPr/>
        </p:nvCxnSpPr>
        <p:spPr>
          <a:xfrm flipH="1" flipV="1">
            <a:off x="8388279" y="1833868"/>
            <a:ext cx="666554" cy="236997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headEnd type="triangle" w="sm" len="lg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TextBox 213"/>
          <p:cNvSpPr txBox="1"/>
          <p:nvPr/>
        </p:nvSpPr>
        <p:spPr>
          <a:xfrm>
            <a:off x="8545744" y="2056855"/>
            <a:ext cx="401654" cy="1959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>
                <a:latin typeface="Arial" pitchFamily="34" charset="0"/>
                <a:cs typeface="Arial" pitchFamily="34" charset="0"/>
              </a:rPr>
              <a:t>ConB</a:t>
            </a:r>
          </a:p>
        </p:txBody>
      </p:sp>
      <p:sp>
        <p:nvSpPr>
          <p:cNvPr id="119" name="Arc 118">
            <a:extLst>
              <a:ext uri="{FF2B5EF4-FFF2-40B4-BE49-F238E27FC236}">
                <a16:creationId xmlns:a16="http://schemas.microsoft.com/office/drawing/2014/main" id="{C4418BB3-B8F0-45DF-B0ED-5C1A1565B74A}"/>
              </a:ext>
            </a:extLst>
          </p:cNvPr>
          <p:cNvSpPr/>
          <p:nvPr/>
        </p:nvSpPr>
        <p:spPr>
          <a:xfrm rot="10800000">
            <a:off x="7950346" y="1690804"/>
            <a:ext cx="2170762" cy="760946"/>
          </a:xfrm>
          <a:prstGeom prst="arc">
            <a:avLst>
              <a:gd name="adj1" fmla="val 21548867"/>
              <a:gd name="adj2" fmla="val 9786980"/>
            </a:avLst>
          </a:prstGeom>
          <a:ln w="9525">
            <a:solidFill>
              <a:schemeClr val="tx1"/>
            </a:solidFill>
            <a:prstDash val="solid"/>
            <a:headEnd type="diamond" w="med" len="med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9" name="TextBox 228"/>
          <p:cNvSpPr txBox="1"/>
          <p:nvPr/>
        </p:nvSpPr>
        <p:spPr>
          <a:xfrm>
            <a:off x="1517529" y="3930359"/>
            <a:ext cx="1404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>
                <a:latin typeface="Arial" pitchFamily="34" charset="0"/>
                <a:cs typeface="Arial" pitchFamily="34" charset="0"/>
              </a:rPr>
              <a:t>Reference </a:t>
            </a:r>
            <a:r>
              <a:rPr lang="de-DE" sz="1200" dirty="0" err="1">
                <a:latin typeface="Arial" pitchFamily="34" charset="0"/>
                <a:cs typeface="Arial" pitchFamily="34" charset="0"/>
              </a:rPr>
              <a:t>frames</a:t>
            </a:r>
            <a:br>
              <a:rPr lang="de-DE" sz="1200" dirty="0">
                <a:latin typeface="Arial" pitchFamily="34" charset="0"/>
                <a:cs typeface="Arial" pitchFamily="34" charset="0"/>
              </a:rPr>
            </a:br>
            <a:r>
              <a:rPr lang="de-DE" sz="1200" dirty="0" err="1">
                <a:latin typeface="Arial" pitchFamily="34" charset="0"/>
                <a:cs typeface="Arial" pitchFamily="34" charset="0"/>
              </a:rPr>
              <a:t>for</a:t>
            </a:r>
            <a:r>
              <a:rPr lang="de-DE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1200" dirty="0" err="1">
                <a:latin typeface="Arial" pitchFamily="34" charset="0"/>
                <a:cs typeface="Arial" pitchFamily="34" charset="0"/>
              </a:rPr>
              <a:t>forces</a:t>
            </a:r>
            <a:endParaRPr lang="de-DE" sz="12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30" name="Group 229"/>
          <p:cNvGrpSpPr/>
          <p:nvPr/>
        </p:nvGrpSpPr>
        <p:grpSpPr>
          <a:xfrm>
            <a:off x="1112515" y="3800351"/>
            <a:ext cx="441114" cy="791911"/>
            <a:chOff x="2145103" y="4680322"/>
            <a:chExt cx="441114" cy="791911"/>
          </a:xfrm>
        </p:grpSpPr>
        <p:grpSp>
          <p:nvGrpSpPr>
            <p:cNvPr id="231" name="Group 230"/>
            <p:cNvGrpSpPr/>
            <p:nvPr/>
          </p:nvGrpSpPr>
          <p:grpSpPr>
            <a:xfrm>
              <a:off x="2219440" y="4821811"/>
              <a:ext cx="366777" cy="362649"/>
              <a:chOff x="6600673" y="2402126"/>
              <a:chExt cx="296464" cy="293129"/>
            </a:xfrm>
          </p:grpSpPr>
          <p:grpSp>
            <p:nvGrpSpPr>
              <p:cNvPr id="235" name="Group 234"/>
              <p:cNvGrpSpPr/>
              <p:nvPr/>
            </p:nvGrpSpPr>
            <p:grpSpPr>
              <a:xfrm>
                <a:off x="6600673" y="2402126"/>
                <a:ext cx="268990" cy="264520"/>
                <a:chOff x="7152449" y="1565200"/>
                <a:chExt cx="402005" cy="395325"/>
              </a:xfrm>
            </p:grpSpPr>
            <p:cxnSp>
              <p:nvCxnSpPr>
                <p:cNvPr id="237" name="Straight Arrow Connector 236"/>
                <p:cNvCxnSpPr/>
                <p:nvPr/>
              </p:nvCxnSpPr>
              <p:spPr>
                <a:xfrm flipV="1">
                  <a:off x="7554454" y="1565200"/>
                  <a:ext cx="0" cy="395325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8" name="Straight Arrow Connector 237"/>
                <p:cNvCxnSpPr/>
                <p:nvPr/>
              </p:nvCxnSpPr>
              <p:spPr>
                <a:xfrm flipH="1">
                  <a:off x="7152449" y="1960525"/>
                  <a:ext cx="401998" cy="0"/>
                </a:xfrm>
                <a:prstGeom prst="straightConnector1">
                  <a:avLst/>
                </a:prstGeom>
                <a:ln w="28575">
                  <a:solidFill>
                    <a:srgbClr val="008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6" name="Oval 235"/>
              <p:cNvSpPr/>
              <p:nvPr/>
            </p:nvSpPr>
            <p:spPr>
              <a:xfrm>
                <a:off x="6838941" y="2641511"/>
                <a:ext cx="58196" cy="53744"/>
              </a:xfrm>
              <a:prstGeom prst="ellipse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232" name="TextBox 231"/>
            <p:cNvSpPr txBox="1"/>
            <p:nvPr/>
          </p:nvSpPr>
          <p:spPr>
            <a:xfrm>
              <a:off x="2302943" y="4680322"/>
              <a:ext cx="27924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X</a:t>
              </a:r>
            </a:p>
          </p:txBody>
        </p:sp>
        <p:sp>
          <p:nvSpPr>
            <p:cNvPr id="233" name="TextBox 232"/>
            <p:cNvSpPr txBox="1"/>
            <p:nvPr/>
          </p:nvSpPr>
          <p:spPr>
            <a:xfrm>
              <a:off x="2172884" y="4866214"/>
              <a:ext cx="2429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Y</a:t>
              </a:r>
            </a:p>
          </p:txBody>
        </p:sp>
        <p:sp>
          <p:nvSpPr>
            <p:cNvPr id="234" name="TextBox 233"/>
            <p:cNvSpPr txBox="1"/>
            <p:nvPr/>
          </p:nvSpPr>
          <p:spPr>
            <a:xfrm>
              <a:off x="2145103" y="5210623"/>
              <a:ext cx="2429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rgbClr val="0066FF"/>
                  </a:solidFill>
                  <a:latin typeface="Arial" pitchFamily="34" charset="0"/>
                  <a:cs typeface="Arial" pitchFamily="34" charset="0"/>
                </a:rPr>
                <a:t>Z</a:t>
              </a:r>
            </a:p>
          </p:txBody>
        </p:sp>
      </p:grpSp>
      <p:cxnSp>
        <p:nvCxnSpPr>
          <p:cNvPr id="239" name="Straight Arrow Connector 238"/>
          <p:cNvCxnSpPr/>
          <p:nvPr/>
        </p:nvCxnSpPr>
        <p:spPr>
          <a:xfrm flipH="1">
            <a:off x="1306422" y="4273362"/>
            <a:ext cx="218404" cy="197468"/>
          </a:xfrm>
          <a:prstGeom prst="straightConnector1">
            <a:avLst/>
          </a:prstGeom>
          <a:ln w="28575">
            <a:solidFill>
              <a:srgbClr val="00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1" name="Group 280"/>
          <p:cNvGrpSpPr/>
          <p:nvPr/>
        </p:nvGrpSpPr>
        <p:grpSpPr>
          <a:xfrm>
            <a:off x="9035699" y="4174467"/>
            <a:ext cx="1874399" cy="1585049"/>
            <a:chOff x="6889973" y="5049930"/>
            <a:chExt cx="1874399" cy="1585049"/>
          </a:xfrm>
        </p:grpSpPr>
        <p:sp>
          <p:nvSpPr>
            <p:cNvPr id="241" name="Isosceles Triangle 240"/>
            <p:cNvSpPr/>
            <p:nvPr/>
          </p:nvSpPr>
          <p:spPr>
            <a:xfrm rot="10800000">
              <a:off x="6904579" y="5411057"/>
              <a:ext cx="1845189" cy="1080954"/>
            </a:xfrm>
            <a:prstGeom prst="triangle">
              <a:avLst/>
            </a:prstGeom>
            <a:gradFill flip="none" rotWithShape="1">
              <a:gsLst>
                <a:gs pos="0">
                  <a:schemeClr val="bg1">
                    <a:lumMod val="85000"/>
                    <a:shade val="30000"/>
                    <a:satMod val="115000"/>
                  </a:schemeClr>
                </a:gs>
                <a:gs pos="50000">
                  <a:schemeClr val="bg1">
                    <a:lumMod val="85000"/>
                    <a:shade val="67500"/>
                    <a:satMod val="115000"/>
                  </a:schemeClr>
                </a:gs>
                <a:gs pos="100000">
                  <a:schemeClr val="bg1">
                    <a:lumMod val="85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6" name="Oval 255"/>
            <p:cNvSpPr/>
            <p:nvPr/>
          </p:nvSpPr>
          <p:spPr>
            <a:xfrm>
              <a:off x="6889973" y="5049930"/>
              <a:ext cx="1874399" cy="65619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7" name="Oval 256"/>
            <p:cNvSpPr/>
            <p:nvPr/>
          </p:nvSpPr>
          <p:spPr>
            <a:xfrm>
              <a:off x="7245974" y="5167806"/>
              <a:ext cx="1162399" cy="420444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  <a:shade val="30000"/>
                    <a:satMod val="115000"/>
                  </a:schemeClr>
                </a:gs>
                <a:gs pos="50000">
                  <a:schemeClr val="bg1">
                    <a:lumMod val="85000"/>
                    <a:shade val="67500"/>
                    <a:satMod val="115000"/>
                  </a:schemeClr>
                </a:gs>
                <a:gs pos="100000">
                  <a:schemeClr val="bg1">
                    <a:lumMod val="8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9" name="Rectangle 278"/>
            <p:cNvSpPr/>
            <p:nvPr/>
          </p:nvSpPr>
          <p:spPr>
            <a:xfrm>
              <a:off x="7506579" y="6245346"/>
              <a:ext cx="800906" cy="3896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0" name="Freeform: Shape 279"/>
            <p:cNvSpPr/>
            <p:nvPr/>
          </p:nvSpPr>
          <p:spPr>
            <a:xfrm>
              <a:off x="7475220" y="6187440"/>
              <a:ext cx="685800" cy="228600"/>
            </a:xfrm>
            <a:custGeom>
              <a:avLst/>
              <a:gdLst>
                <a:gd name="connsiteX0" fmla="*/ 99060 w 685800"/>
                <a:gd name="connsiteY0" fmla="*/ 0 h 228600"/>
                <a:gd name="connsiteX1" fmla="*/ 163830 w 685800"/>
                <a:gd name="connsiteY1" fmla="*/ 34290 h 228600"/>
                <a:gd name="connsiteX2" fmla="*/ 255270 w 685800"/>
                <a:gd name="connsiteY2" fmla="*/ 51435 h 228600"/>
                <a:gd name="connsiteX3" fmla="*/ 350520 w 685800"/>
                <a:gd name="connsiteY3" fmla="*/ 59055 h 228600"/>
                <a:gd name="connsiteX4" fmla="*/ 409575 w 685800"/>
                <a:gd name="connsiteY4" fmla="*/ 53340 h 228600"/>
                <a:gd name="connsiteX5" fmla="*/ 483870 w 685800"/>
                <a:gd name="connsiteY5" fmla="*/ 47625 h 228600"/>
                <a:gd name="connsiteX6" fmla="*/ 581025 w 685800"/>
                <a:gd name="connsiteY6" fmla="*/ 22860 h 228600"/>
                <a:gd name="connsiteX7" fmla="*/ 598170 w 685800"/>
                <a:gd name="connsiteY7" fmla="*/ 9525 h 228600"/>
                <a:gd name="connsiteX8" fmla="*/ 685800 w 685800"/>
                <a:gd name="connsiteY8" fmla="*/ 59055 h 228600"/>
                <a:gd name="connsiteX9" fmla="*/ 541020 w 685800"/>
                <a:gd name="connsiteY9" fmla="*/ 220980 h 228600"/>
                <a:gd name="connsiteX10" fmla="*/ 100965 w 685800"/>
                <a:gd name="connsiteY10" fmla="*/ 228600 h 228600"/>
                <a:gd name="connsiteX11" fmla="*/ 0 w 685800"/>
                <a:gd name="connsiteY11" fmla="*/ 139065 h 228600"/>
                <a:gd name="connsiteX12" fmla="*/ 99060 w 685800"/>
                <a:gd name="connsiteY12" fmla="*/ 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5800" h="228600">
                  <a:moveTo>
                    <a:pt x="99060" y="0"/>
                  </a:moveTo>
                  <a:lnTo>
                    <a:pt x="163830" y="34290"/>
                  </a:lnTo>
                  <a:lnTo>
                    <a:pt x="255270" y="51435"/>
                  </a:lnTo>
                  <a:lnTo>
                    <a:pt x="350520" y="59055"/>
                  </a:lnTo>
                  <a:lnTo>
                    <a:pt x="409575" y="53340"/>
                  </a:lnTo>
                  <a:lnTo>
                    <a:pt x="483870" y="47625"/>
                  </a:lnTo>
                  <a:lnTo>
                    <a:pt x="581025" y="22860"/>
                  </a:lnTo>
                  <a:lnTo>
                    <a:pt x="598170" y="9525"/>
                  </a:lnTo>
                  <a:lnTo>
                    <a:pt x="685800" y="59055"/>
                  </a:lnTo>
                  <a:lnTo>
                    <a:pt x="541020" y="220980"/>
                  </a:lnTo>
                  <a:lnTo>
                    <a:pt x="100965" y="228600"/>
                  </a:lnTo>
                  <a:lnTo>
                    <a:pt x="0" y="139065"/>
                  </a:lnTo>
                  <a:lnTo>
                    <a:pt x="9906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4" name="Arc 273"/>
            <p:cNvSpPr/>
            <p:nvPr/>
          </p:nvSpPr>
          <p:spPr>
            <a:xfrm rot="10800000">
              <a:off x="7538543" y="6035463"/>
              <a:ext cx="580263" cy="209882"/>
            </a:xfrm>
            <a:prstGeom prst="arc">
              <a:avLst>
                <a:gd name="adj1" fmla="val 11007006"/>
                <a:gd name="adj2" fmla="val 21400176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82" name="TextBox 281"/>
          <p:cNvSpPr txBox="1"/>
          <p:nvPr/>
        </p:nvSpPr>
        <p:spPr>
          <a:xfrm>
            <a:off x="3272166" y="2871396"/>
            <a:ext cx="22044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b="1" dirty="0" err="1">
                <a:latin typeface="Arial" pitchFamily="34" charset="0"/>
                <a:cs typeface="Arial" pitchFamily="34" charset="0"/>
              </a:rPr>
              <a:t>Active</a:t>
            </a:r>
            <a:r>
              <a:rPr lang="de-DE" sz="1200" b="1" dirty="0">
                <a:latin typeface="Arial" pitchFamily="34" charset="0"/>
                <a:cs typeface="Arial" pitchFamily="34" charset="0"/>
              </a:rPr>
              <a:t> Range</a:t>
            </a:r>
            <a:r>
              <a:rPr lang="de-DE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1200" dirty="0" err="1">
                <a:latin typeface="Arial" pitchFamily="34" charset="0"/>
                <a:cs typeface="Arial" pitchFamily="34" charset="0"/>
              </a:rPr>
              <a:t>for</a:t>
            </a:r>
            <a:r>
              <a:rPr lang="de-DE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1200" dirty="0" err="1">
                <a:latin typeface="Arial" pitchFamily="34" charset="0"/>
                <a:cs typeface="Arial" pitchFamily="34" charset="0"/>
              </a:rPr>
              <a:t>force</a:t>
            </a:r>
            <a:endParaRPr lang="de-DE" sz="1200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de-DE" sz="1200" dirty="0">
                <a:latin typeface="Arial" pitchFamily="34" charset="0"/>
                <a:cs typeface="Arial" pitchFamily="34" charset="0"/>
              </a:rPr>
              <a:t>Min and max angle measured</a:t>
            </a:r>
            <a:br>
              <a:rPr lang="de-DE" sz="1200" dirty="0">
                <a:latin typeface="Arial" pitchFamily="34" charset="0"/>
                <a:cs typeface="Arial" pitchFamily="34" charset="0"/>
              </a:rPr>
            </a:br>
            <a:r>
              <a:rPr lang="de-DE" sz="1200" dirty="0">
                <a:latin typeface="Arial" pitchFamily="34" charset="0"/>
                <a:cs typeface="Arial" pitchFamily="34" charset="0"/>
              </a:rPr>
              <a:t>with respect to frame ConB</a:t>
            </a:r>
            <a:br>
              <a:rPr lang="de-DE" sz="1200" dirty="0">
                <a:latin typeface="Arial" pitchFamily="34" charset="0"/>
                <a:cs typeface="Arial" pitchFamily="34" charset="0"/>
              </a:rPr>
            </a:br>
            <a:r>
              <a:rPr lang="de-DE" sz="1200" dirty="0">
                <a:latin typeface="Arial" pitchFamily="34" charset="0"/>
                <a:cs typeface="Arial" pitchFamily="34" charset="0"/>
              </a:rPr>
              <a:t>Full circle = [-180 180]</a:t>
            </a:r>
          </a:p>
        </p:txBody>
      </p:sp>
      <p:cxnSp>
        <p:nvCxnSpPr>
          <p:cNvPr id="284" name="Straight Connector 283"/>
          <p:cNvCxnSpPr/>
          <p:nvPr/>
        </p:nvCxnSpPr>
        <p:spPr>
          <a:xfrm>
            <a:off x="4175384" y="2615931"/>
            <a:ext cx="83634" cy="312972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6" name="Picture 28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646" y="747313"/>
            <a:ext cx="1478064" cy="724910"/>
          </a:xfrm>
          <a:prstGeom prst="rect">
            <a:avLst/>
          </a:prstGeom>
          <a:solidFill>
            <a:schemeClr val="bg1"/>
          </a:solidFill>
          <a:ln>
            <a:solidFill>
              <a:srgbClr val="DDDDD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4" name="Arc 113">
            <a:extLst>
              <a:ext uri="{FF2B5EF4-FFF2-40B4-BE49-F238E27FC236}">
                <a16:creationId xmlns:a16="http://schemas.microsoft.com/office/drawing/2014/main" id="{58BECAFB-4096-45C2-A8A4-631C3BDB49DD}"/>
              </a:ext>
            </a:extLst>
          </p:cNvPr>
          <p:cNvSpPr/>
          <p:nvPr/>
        </p:nvSpPr>
        <p:spPr>
          <a:xfrm rot="10800000">
            <a:off x="1028442" y="1812979"/>
            <a:ext cx="3074166" cy="1077628"/>
          </a:xfrm>
          <a:prstGeom prst="arc">
            <a:avLst>
              <a:gd name="adj1" fmla="val 21563405"/>
              <a:gd name="adj2" fmla="val 9839845"/>
            </a:avLst>
          </a:prstGeom>
          <a:ln w="9525">
            <a:solidFill>
              <a:schemeClr val="tx1"/>
            </a:solidFill>
            <a:prstDash val="solid"/>
            <a:headEnd type="diamond" w="med" len="med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892682A-A583-4C04-B917-FCF5B2842490}"/>
              </a:ext>
            </a:extLst>
          </p:cNvPr>
          <p:cNvSpPr/>
          <p:nvPr/>
        </p:nvSpPr>
        <p:spPr>
          <a:xfrm>
            <a:off x="1671320" y="1767840"/>
            <a:ext cx="248920" cy="370840"/>
          </a:xfrm>
          <a:custGeom>
            <a:avLst/>
            <a:gdLst>
              <a:gd name="connsiteX0" fmla="*/ 0 w 248920"/>
              <a:gd name="connsiteY0" fmla="*/ 0 h 370840"/>
              <a:gd name="connsiteX1" fmla="*/ 162560 w 248920"/>
              <a:gd name="connsiteY1" fmla="*/ 30480 h 370840"/>
              <a:gd name="connsiteX2" fmla="*/ 248920 w 248920"/>
              <a:gd name="connsiteY2" fmla="*/ 370840 h 370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920" h="370840">
                <a:moveTo>
                  <a:pt x="0" y="0"/>
                </a:moveTo>
                <a:lnTo>
                  <a:pt x="162560" y="30480"/>
                </a:lnTo>
                <a:lnTo>
                  <a:pt x="248920" y="370840"/>
                </a:lnTo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70919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onut 19"/>
          <p:cNvSpPr/>
          <p:nvPr/>
        </p:nvSpPr>
        <p:spPr>
          <a:xfrm>
            <a:off x="4977396" y="2548319"/>
            <a:ext cx="2282148" cy="2282149"/>
          </a:xfrm>
          <a:prstGeom prst="donut">
            <a:avLst>
              <a:gd name="adj" fmla="val 10665"/>
            </a:avLst>
          </a:prstGeom>
          <a:gradFill flip="none" rotWithShape="1">
            <a:gsLst>
              <a:gs pos="58000">
                <a:schemeClr val="accent2">
                  <a:lumMod val="40000"/>
                  <a:lumOff val="60000"/>
                  <a:tint val="66000"/>
                  <a:satMod val="160000"/>
                </a:schemeClr>
              </a:gs>
              <a:gs pos="64000">
                <a:schemeClr val="accent2">
                  <a:lumMod val="40000"/>
                  <a:lumOff val="60000"/>
                  <a:tint val="44500"/>
                  <a:satMod val="160000"/>
                </a:schemeClr>
              </a:gs>
              <a:gs pos="71000">
                <a:schemeClr val="bg1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932789" y="3335684"/>
            <a:ext cx="922653" cy="948121"/>
            <a:chOff x="4352565" y="5528735"/>
            <a:chExt cx="1562913" cy="1606054"/>
          </a:xfrm>
        </p:grpSpPr>
        <p:sp>
          <p:nvSpPr>
            <p:cNvPr id="6" name="Ellipse 14"/>
            <p:cNvSpPr/>
            <p:nvPr/>
          </p:nvSpPr>
          <p:spPr>
            <a:xfrm>
              <a:off x="4864800" y="5539210"/>
              <a:ext cx="1039586" cy="103958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>
                <a:rot lat="0" lon="0" rev="0"/>
              </a:lightRig>
            </a:scene3d>
            <a:sp3d>
              <a:bevelT w="482600" h="2476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" name="Oval 1"/>
            <p:cNvSpPr/>
            <p:nvPr/>
          </p:nvSpPr>
          <p:spPr>
            <a:xfrm>
              <a:off x="4851286" y="5528735"/>
              <a:ext cx="1064192" cy="106419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5392427" y="6063610"/>
              <a:ext cx="272777" cy="446013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solid"/>
              <a:headEnd type="triangl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V="1">
              <a:off x="4352565" y="6048199"/>
              <a:ext cx="1056988" cy="604658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4574081" y="6496537"/>
              <a:ext cx="1115711" cy="638252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>
            <a:off x="5849529" y="3416081"/>
            <a:ext cx="323677" cy="326387"/>
            <a:chOff x="6608235" y="2402126"/>
            <a:chExt cx="307137" cy="309708"/>
          </a:xfrm>
        </p:grpSpPr>
        <p:grpSp>
          <p:nvGrpSpPr>
            <p:cNvPr id="81" name="Group 80"/>
            <p:cNvGrpSpPr/>
            <p:nvPr/>
          </p:nvGrpSpPr>
          <p:grpSpPr>
            <a:xfrm>
              <a:off x="6608235" y="2402126"/>
              <a:ext cx="264798" cy="264520"/>
              <a:chOff x="7163769" y="1565200"/>
              <a:chExt cx="395741" cy="395325"/>
            </a:xfrm>
          </p:grpSpPr>
          <p:cxnSp>
            <p:nvCxnSpPr>
              <p:cNvPr id="83" name="Straight Arrow Connector 82"/>
              <p:cNvCxnSpPr/>
              <p:nvPr/>
            </p:nvCxnSpPr>
            <p:spPr>
              <a:xfrm flipV="1">
                <a:off x="7554454" y="1565200"/>
                <a:ext cx="0" cy="395325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/>
              <p:cNvCxnSpPr/>
              <p:nvPr/>
            </p:nvCxnSpPr>
            <p:spPr>
              <a:xfrm flipH="1">
                <a:off x="7163769" y="1960525"/>
                <a:ext cx="395741" cy="0"/>
              </a:xfrm>
              <a:prstGeom prst="straightConnector1">
                <a:avLst/>
              </a:prstGeom>
              <a:ln w="28575">
                <a:solidFill>
                  <a:srgbClr val="008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2" name="Oval 81"/>
            <p:cNvSpPr/>
            <p:nvPr/>
          </p:nvSpPr>
          <p:spPr>
            <a:xfrm>
              <a:off x="6823932" y="2620394"/>
              <a:ext cx="91440" cy="91440"/>
            </a:xfrm>
            <a:prstGeom prst="ellipse">
              <a:avLst/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228916" y="2800616"/>
            <a:ext cx="1773754" cy="1773755"/>
            <a:chOff x="2888015" y="3331143"/>
            <a:chExt cx="1317600" cy="1317600"/>
          </a:xfrm>
        </p:grpSpPr>
        <p:sp>
          <p:nvSpPr>
            <p:cNvPr id="77" name="Ellipse 14"/>
            <p:cNvSpPr/>
            <p:nvPr/>
          </p:nvSpPr>
          <p:spPr>
            <a:xfrm>
              <a:off x="2889023" y="3332151"/>
              <a:ext cx="1316592" cy="1316592"/>
            </a:xfrm>
            <a:prstGeom prst="ellipse">
              <a:avLst/>
            </a:prstGeom>
            <a:solidFill>
              <a:schemeClr val="bg1">
                <a:lumMod val="85000"/>
                <a:alpha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>
                <a:rot lat="0" lon="0" rev="0"/>
              </a:lightRig>
            </a:scene3d>
            <a:sp3d>
              <a:bevelT w="482600" h="2476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79" name="Straight Arrow Connector 78"/>
            <p:cNvCxnSpPr>
              <a:endCxn id="58" idx="5"/>
            </p:cNvCxnSpPr>
            <p:nvPr/>
          </p:nvCxnSpPr>
          <p:spPr>
            <a:xfrm>
              <a:off x="3555154" y="3995055"/>
              <a:ext cx="457503" cy="460730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solid"/>
              <a:headEnd type="triangl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/>
            <p:cNvSpPr/>
            <p:nvPr/>
          </p:nvSpPr>
          <p:spPr>
            <a:xfrm>
              <a:off x="2888015" y="3331143"/>
              <a:ext cx="1317600" cy="13176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544766" y="3508560"/>
            <a:ext cx="278764" cy="341169"/>
            <a:chOff x="2943563" y="2809633"/>
            <a:chExt cx="327255" cy="400515"/>
          </a:xfrm>
        </p:grpSpPr>
        <p:cxnSp>
          <p:nvCxnSpPr>
            <p:cNvPr id="25" name="Straight Arrow Connector 24"/>
            <p:cNvCxnSpPr/>
            <p:nvPr/>
          </p:nvCxnSpPr>
          <p:spPr>
            <a:xfrm rot="6300000" flipV="1">
              <a:off x="3107191" y="2854863"/>
              <a:ext cx="0" cy="32725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V="1">
              <a:off x="2949137" y="2809633"/>
              <a:ext cx="154407" cy="166508"/>
            </a:xfrm>
            <a:prstGeom prst="straightConnector1">
              <a:avLst/>
            </a:prstGeom>
            <a:ln w="28575">
              <a:solidFill>
                <a:srgbClr val="008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flipH="1">
              <a:off x="2949136" y="2977743"/>
              <a:ext cx="9852" cy="232405"/>
            </a:xfrm>
            <a:prstGeom prst="straightConnector1">
              <a:avLst/>
            </a:prstGeom>
            <a:ln w="28575">
              <a:solidFill>
                <a:srgbClr val="0066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TextBox 73"/>
          <p:cNvSpPr txBox="1"/>
          <p:nvPr/>
        </p:nvSpPr>
        <p:spPr>
          <a:xfrm>
            <a:off x="5186092" y="3395804"/>
            <a:ext cx="5517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 err="1">
                <a:latin typeface="Arial" pitchFamily="34" charset="0"/>
                <a:cs typeface="Arial" pitchFamily="34" charset="0"/>
              </a:rPr>
              <a:t>SphF</a:t>
            </a:r>
            <a:endParaRPr lang="de-DE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094264" y="3530744"/>
            <a:ext cx="5597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 err="1">
                <a:latin typeface="Arial" pitchFamily="34" charset="0"/>
                <a:cs typeface="Arial" pitchFamily="34" charset="0"/>
              </a:rPr>
              <a:t>SphB</a:t>
            </a:r>
            <a:endParaRPr lang="de-DE" sz="12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 flipV="1">
            <a:off x="5338195" y="3694825"/>
            <a:ext cx="797538" cy="783417"/>
          </a:xfrm>
          <a:prstGeom prst="line">
            <a:avLst/>
          </a:prstGeom>
          <a:ln w="95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6001011" y="4301542"/>
            <a:ext cx="741901" cy="728765"/>
          </a:xfrm>
          <a:prstGeom prst="line">
            <a:avLst/>
          </a:prstGeom>
          <a:ln w="95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feil nach links und rechts 38"/>
          <p:cNvSpPr/>
          <p:nvPr/>
        </p:nvSpPr>
        <p:spPr>
          <a:xfrm flipV="1">
            <a:off x="5074095" y="3617189"/>
            <a:ext cx="332079" cy="110693"/>
          </a:xfrm>
          <a:prstGeom prst="leftRightArrow">
            <a:avLst>
              <a:gd name="adj1" fmla="val 45373"/>
              <a:gd name="adj2" fmla="val 89330"/>
            </a:avLst>
          </a:prstGeom>
          <a:solidFill>
            <a:srgbClr val="C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293427" y="3984323"/>
            <a:ext cx="1939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b="1" dirty="0">
                <a:latin typeface="Arial" pitchFamily="34" charset="0"/>
                <a:cs typeface="Arial" pitchFamily="34" charset="0"/>
              </a:rPr>
              <a:t>Follower </a:t>
            </a:r>
            <a:r>
              <a:rPr lang="de-DE" sz="1200" b="1" dirty="0" err="1">
                <a:latin typeface="Arial" pitchFamily="34" charset="0"/>
                <a:cs typeface="Arial" pitchFamily="34" charset="0"/>
              </a:rPr>
              <a:t>Sphere</a:t>
            </a:r>
            <a:r>
              <a:rPr lang="de-DE" sz="1200" b="1" dirty="0">
                <a:latin typeface="Arial" pitchFamily="34" charset="0"/>
                <a:cs typeface="Arial" pitchFamily="34" charset="0"/>
              </a:rPr>
              <a:t> Radius</a:t>
            </a:r>
            <a:br>
              <a:rPr lang="de-DE" sz="1200" dirty="0">
                <a:latin typeface="Arial" pitchFamily="34" charset="0"/>
                <a:cs typeface="Arial" pitchFamily="34" charset="0"/>
              </a:rPr>
            </a:br>
            <a:r>
              <a:rPr lang="de-DE" sz="1200" dirty="0" err="1">
                <a:latin typeface="Arial" pitchFamily="34" charset="0"/>
                <a:cs typeface="Arial" pitchFamily="34" charset="0"/>
              </a:rPr>
              <a:t>distance</a:t>
            </a:r>
            <a:r>
              <a:rPr lang="de-DE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1200" dirty="0" err="1">
                <a:latin typeface="Arial" pitchFamily="34" charset="0"/>
                <a:cs typeface="Arial" pitchFamily="34" charset="0"/>
              </a:rPr>
              <a:t>from</a:t>
            </a:r>
            <a:r>
              <a:rPr lang="de-DE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1200" dirty="0" err="1">
                <a:latin typeface="Arial" pitchFamily="34" charset="0"/>
                <a:cs typeface="Arial" pitchFamily="34" charset="0"/>
              </a:rPr>
              <a:t>SphF</a:t>
            </a:r>
            <a:endParaRPr lang="de-DE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22973" y="803295"/>
            <a:ext cx="2909772" cy="307777"/>
          </a:xfrm>
          <a:prstGeom prst="rect">
            <a:avLst/>
          </a:prstGeom>
          <a:solidFill>
            <a:schemeClr val="bg1"/>
          </a:solidFill>
          <a:ln>
            <a:solidFill>
              <a:srgbClr val="DDDDD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de-DE" sz="1400" b="1" dirty="0" err="1">
                <a:latin typeface="Arial" pitchFamily="34" charset="0"/>
                <a:cs typeface="Arial" pitchFamily="34" charset="0"/>
              </a:rPr>
              <a:t>Sphere</a:t>
            </a:r>
            <a:r>
              <a:rPr lang="de-DE" sz="1400" b="1" dirty="0">
                <a:latin typeface="Arial" pitchFamily="34" charset="0"/>
                <a:cs typeface="Arial" pitchFamily="34" charset="0"/>
              </a:rPr>
              <a:t> in </a:t>
            </a:r>
            <a:r>
              <a:rPr lang="de-DE" sz="1400" b="1" dirty="0" err="1">
                <a:latin typeface="Arial" pitchFamily="34" charset="0"/>
                <a:cs typeface="Arial" pitchFamily="34" charset="0"/>
              </a:rPr>
              <a:t>Sphere</a:t>
            </a:r>
            <a:r>
              <a:rPr lang="de-DE" sz="1400" b="1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1400" b="1" dirty="0" err="1">
                <a:latin typeface="Arial" pitchFamily="34" charset="0"/>
                <a:cs typeface="Arial" pitchFamily="34" charset="0"/>
              </a:rPr>
              <a:t>Contact</a:t>
            </a:r>
            <a:r>
              <a:rPr lang="de-DE" sz="1400" b="1" dirty="0">
                <a:latin typeface="Arial" pitchFamily="34" charset="0"/>
                <a:cs typeface="Arial" pitchFamily="34" charset="0"/>
              </a:rPr>
              <a:t> Force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232745" y="5024827"/>
            <a:ext cx="1809566" cy="791911"/>
            <a:chOff x="3968749" y="4822992"/>
            <a:chExt cx="1809566" cy="791911"/>
          </a:xfrm>
        </p:grpSpPr>
        <p:sp>
          <p:nvSpPr>
            <p:cNvPr id="63" name="TextBox 62"/>
            <p:cNvSpPr txBox="1"/>
            <p:nvPr/>
          </p:nvSpPr>
          <p:spPr>
            <a:xfrm>
              <a:off x="4373762" y="4953000"/>
              <a:ext cx="14045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200" dirty="0">
                  <a:latin typeface="Arial" pitchFamily="34" charset="0"/>
                  <a:cs typeface="Arial" pitchFamily="34" charset="0"/>
                </a:rPr>
                <a:t>Reference </a:t>
              </a:r>
              <a:r>
                <a:rPr lang="de-DE" sz="1200" dirty="0" err="1">
                  <a:latin typeface="Arial" pitchFamily="34" charset="0"/>
                  <a:cs typeface="Arial" pitchFamily="34" charset="0"/>
                </a:rPr>
                <a:t>frames</a:t>
              </a:r>
              <a:br>
                <a:rPr lang="de-DE" sz="1200" dirty="0">
                  <a:latin typeface="Arial" pitchFamily="34" charset="0"/>
                  <a:cs typeface="Arial" pitchFamily="34" charset="0"/>
                </a:rPr>
              </a:br>
              <a:r>
                <a:rPr lang="de-DE" sz="1200" dirty="0" err="1">
                  <a:latin typeface="Arial" pitchFamily="34" charset="0"/>
                  <a:cs typeface="Arial" pitchFamily="34" charset="0"/>
                </a:rPr>
                <a:t>for</a:t>
              </a:r>
              <a:r>
                <a:rPr lang="de-DE" sz="12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de-DE" sz="1200" dirty="0" err="1">
                  <a:latin typeface="Arial" pitchFamily="34" charset="0"/>
                  <a:cs typeface="Arial" pitchFamily="34" charset="0"/>
                </a:rPr>
                <a:t>forces</a:t>
              </a:r>
              <a:endParaRPr lang="de-DE" sz="1200" dirty="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3968749" y="4822992"/>
              <a:ext cx="441114" cy="791911"/>
              <a:chOff x="2145103" y="4680322"/>
              <a:chExt cx="441114" cy="791911"/>
            </a:xfrm>
          </p:grpSpPr>
          <p:grpSp>
            <p:nvGrpSpPr>
              <p:cNvPr id="66" name="Group 65"/>
              <p:cNvGrpSpPr/>
              <p:nvPr/>
            </p:nvGrpSpPr>
            <p:grpSpPr>
              <a:xfrm>
                <a:off x="2219440" y="4821811"/>
                <a:ext cx="366777" cy="362649"/>
                <a:chOff x="6600673" y="2402126"/>
                <a:chExt cx="296464" cy="293129"/>
              </a:xfrm>
            </p:grpSpPr>
            <p:grpSp>
              <p:nvGrpSpPr>
                <p:cNvPr id="72" name="Group 71"/>
                <p:cNvGrpSpPr/>
                <p:nvPr/>
              </p:nvGrpSpPr>
              <p:grpSpPr>
                <a:xfrm>
                  <a:off x="6600673" y="2402126"/>
                  <a:ext cx="268990" cy="264520"/>
                  <a:chOff x="7152449" y="1565200"/>
                  <a:chExt cx="402005" cy="395325"/>
                </a:xfrm>
              </p:grpSpPr>
              <p:cxnSp>
                <p:nvCxnSpPr>
                  <p:cNvPr id="75" name="Straight Arrow Connector 74"/>
                  <p:cNvCxnSpPr/>
                  <p:nvPr/>
                </p:nvCxnSpPr>
                <p:spPr>
                  <a:xfrm flipV="1">
                    <a:off x="7554454" y="1565200"/>
                    <a:ext cx="0" cy="395325"/>
                  </a:xfrm>
                  <a:prstGeom prst="straightConnector1">
                    <a:avLst/>
                  </a:prstGeom>
                  <a:ln w="28575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Straight Arrow Connector 75"/>
                  <p:cNvCxnSpPr/>
                  <p:nvPr/>
                </p:nvCxnSpPr>
                <p:spPr>
                  <a:xfrm flipH="1">
                    <a:off x="7152449" y="1960525"/>
                    <a:ext cx="401998" cy="0"/>
                  </a:xfrm>
                  <a:prstGeom prst="straightConnector1">
                    <a:avLst/>
                  </a:prstGeom>
                  <a:ln w="28575">
                    <a:solidFill>
                      <a:srgbClr val="008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3" name="Oval 72"/>
                <p:cNvSpPr/>
                <p:nvPr/>
              </p:nvSpPr>
              <p:spPr>
                <a:xfrm>
                  <a:off x="6838941" y="2641511"/>
                  <a:ext cx="58196" cy="53744"/>
                </a:xfrm>
                <a:prstGeom prst="ellipse">
                  <a:avLst/>
                </a:prstGeom>
                <a:solidFill>
                  <a:srgbClr val="0066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b="1" dirty="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68" name="TextBox 67"/>
              <p:cNvSpPr txBox="1"/>
              <p:nvPr/>
            </p:nvSpPr>
            <p:spPr>
              <a:xfrm>
                <a:off x="2302943" y="4680322"/>
                <a:ext cx="27924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100" dirty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X</a:t>
                </a: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2172884" y="4866214"/>
                <a:ext cx="24296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100" dirty="0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  <a:t>Y</a:t>
                </a: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2145103" y="5210623"/>
                <a:ext cx="24296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100" dirty="0">
                    <a:solidFill>
                      <a:srgbClr val="0066FF"/>
                    </a:solidFill>
                    <a:latin typeface="Arial" pitchFamily="34" charset="0"/>
                    <a:cs typeface="Arial" pitchFamily="34" charset="0"/>
                  </a:rPr>
                  <a:t>Z</a:t>
                </a:r>
              </a:p>
            </p:txBody>
          </p:sp>
        </p:grpSp>
        <p:cxnSp>
          <p:nvCxnSpPr>
            <p:cNvPr id="86" name="Straight Arrow Connector 85"/>
            <p:cNvCxnSpPr/>
            <p:nvPr/>
          </p:nvCxnSpPr>
          <p:spPr>
            <a:xfrm flipH="1">
              <a:off x="4162656" y="5296004"/>
              <a:ext cx="218404" cy="197468"/>
            </a:xfrm>
            <a:prstGeom prst="straightConnector1">
              <a:avLst/>
            </a:prstGeom>
            <a:ln w="28575">
              <a:solidFill>
                <a:srgbClr val="0066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/>
          <p:cNvSpPr txBox="1"/>
          <p:nvPr/>
        </p:nvSpPr>
        <p:spPr>
          <a:xfrm>
            <a:off x="4425350" y="4586402"/>
            <a:ext cx="1670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b="1" dirty="0">
                <a:latin typeface="Arial" pitchFamily="34" charset="0"/>
                <a:cs typeface="Arial" pitchFamily="34" charset="0"/>
              </a:rPr>
              <a:t>Base </a:t>
            </a:r>
            <a:r>
              <a:rPr lang="de-DE" sz="1200" b="1" dirty="0" err="1">
                <a:latin typeface="Arial" pitchFamily="34" charset="0"/>
                <a:cs typeface="Arial" pitchFamily="34" charset="0"/>
              </a:rPr>
              <a:t>Sphere</a:t>
            </a:r>
            <a:r>
              <a:rPr lang="de-DE" sz="1200" b="1" dirty="0">
                <a:latin typeface="Arial" pitchFamily="34" charset="0"/>
                <a:cs typeface="Arial" pitchFamily="34" charset="0"/>
              </a:rPr>
              <a:t> Radius</a:t>
            </a:r>
            <a:br>
              <a:rPr lang="de-DE" sz="1200" dirty="0">
                <a:latin typeface="Arial" pitchFamily="34" charset="0"/>
                <a:cs typeface="Arial" pitchFamily="34" charset="0"/>
              </a:rPr>
            </a:br>
            <a:r>
              <a:rPr lang="de-DE" sz="1200" dirty="0" err="1">
                <a:latin typeface="Arial" pitchFamily="34" charset="0"/>
                <a:cs typeface="Arial" pitchFamily="34" charset="0"/>
              </a:rPr>
              <a:t>distance</a:t>
            </a:r>
            <a:r>
              <a:rPr lang="de-DE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1200" dirty="0" err="1">
                <a:latin typeface="Arial" pitchFamily="34" charset="0"/>
                <a:cs typeface="Arial" pitchFamily="34" charset="0"/>
              </a:rPr>
              <a:t>from</a:t>
            </a:r>
            <a:r>
              <a:rPr lang="de-DE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1200" dirty="0" err="1">
                <a:latin typeface="Arial" pitchFamily="34" charset="0"/>
                <a:cs typeface="Arial" pitchFamily="34" charset="0"/>
              </a:rPr>
              <a:t>SphB</a:t>
            </a:r>
            <a:endParaRPr lang="de-DE" sz="1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7962" y="2737288"/>
            <a:ext cx="1654860" cy="599949"/>
          </a:xfrm>
          <a:prstGeom prst="rect">
            <a:avLst/>
          </a:prstGeom>
          <a:solidFill>
            <a:schemeClr val="bg1"/>
          </a:solidFill>
          <a:ln>
            <a:solidFill>
              <a:srgbClr val="DDDDD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98" name="Group 97"/>
          <p:cNvGrpSpPr/>
          <p:nvPr/>
        </p:nvGrpSpPr>
        <p:grpSpPr>
          <a:xfrm>
            <a:off x="8658017" y="696735"/>
            <a:ext cx="1482054" cy="1443440"/>
            <a:chOff x="6392372" y="2698632"/>
            <a:chExt cx="1482054" cy="1443440"/>
          </a:xfrm>
        </p:grpSpPr>
        <p:sp>
          <p:nvSpPr>
            <p:cNvPr id="99" name="Cube 98"/>
            <p:cNvSpPr/>
            <p:nvPr/>
          </p:nvSpPr>
          <p:spPr>
            <a:xfrm>
              <a:off x="6397883" y="3278016"/>
              <a:ext cx="1471553" cy="864056"/>
            </a:xfrm>
            <a:prstGeom prst="cube">
              <a:avLst>
                <a:gd name="adj" fmla="val 5741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0" name="Freeform 99"/>
            <p:cNvSpPr/>
            <p:nvPr/>
          </p:nvSpPr>
          <p:spPr>
            <a:xfrm>
              <a:off x="6392372" y="3644493"/>
              <a:ext cx="1482054" cy="496513"/>
            </a:xfrm>
            <a:custGeom>
              <a:avLst/>
              <a:gdLst>
                <a:gd name="connsiteX0" fmla="*/ 0 w 3017520"/>
                <a:gd name="connsiteY0" fmla="*/ 1010920 h 1010920"/>
                <a:gd name="connsiteX1" fmla="*/ 2006600 w 3017520"/>
                <a:gd name="connsiteY1" fmla="*/ 1010920 h 1010920"/>
                <a:gd name="connsiteX2" fmla="*/ 3017520 w 3017520"/>
                <a:gd name="connsiteY2" fmla="*/ 0 h 1010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17520" h="1010920">
                  <a:moveTo>
                    <a:pt x="0" y="1010920"/>
                  </a:moveTo>
                  <a:lnTo>
                    <a:pt x="2006600" y="1010920"/>
                  </a:lnTo>
                  <a:lnTo>
                    <a:pt x="3017520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1" name="Group 100"/>
            <p:cNvGrpSpPr/>
            <p:nvPr/>
          </p:nvGrpSpPr>
          <p:grpSpPr>
            <a:xfrm>
              <a:off x="6931180" y="3481553"/>
              <a:ext cx="231052" cy="362221"/>
              <a:chOff x="7148759" y="1565200"/>
              <a:chExt cx="405695" cy="636011"/>
            </a:xfrm>
          </p:grpSpPr>
          <p:cxnSp>
            <p:nvCxnSpPr>
              <p:cNvPr id="114" name="Straight Arrow Connector 113"/>
              <p:cNvCxnSpPr/>
              <p:nvPr/>
            </p:nvCxnSpPr>
            <p:spPr>
              <a:xfrm flipV="1">
                <a:off x="7554454" y="1565200"/>
                <a:ext cx="0" cy="395325"/>
              </a:xfrm>
              <a:prstGeom prst="straightConnector1">
                <a:avLst/>
              </a:prstGeom>
              <a:ln w="28575">
                <a:solidFill>
                  <a:srgbClr val="0066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Arrow Connector 114"/>
              <p:cNvCxnSpPr/>
              <p:nvPr/>
            </p:nvCxnSpPr>
            <p:spPr>
              <a:xfrm flipH="1">
                <a:off x="7148759" y="1960525"/>
                <a:ext cx="394282" cy="0"/>
              </a:xfrm>
              <a:prstGeom prst="straightConnector1">
                <a:avLst/>
              </a:prstGeom>
              <a:ln w="28575">
                <a:solidFill>
                  <a:srgbClr val="008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/>
              <p:cNvCxnSpPr/>
              <p:nvPr/>
            </p:nvCxnSpPr>
            <p:spPr>
              <a:xfrm flipH="1">
                <a:off x="7284075" y="1959730"/>
                <a:ext cx="267082" cy="241481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2" name="Straight Arrow Connector 101"/>
            <p:cNvCxnSpPr>
              <a:stCxn id="99" idx="5"/>
              <a:endCxn id="99" idx="4"/>
            </p:cNvCxnSpPr>
            <p:nvPr/>
          </p:nvCxnSpPr>
          <p:spPr>
            <a:xfrm flipH="1">
              <a:off x="7373329" y="3461991"/>
              <a:ext cx="496107" cy="496107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solid"/>
              <a:headEnd type="triangl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>
              <a:stCxn id="99" idx="4"/>
              <a:endCxn id="99" idx="2"/>
            </p:cNvCxnSpPr>
            <p:nvPr/>
          </p:nvCxnSpPr>
          <p:spPr>
            <a:xfrm flipH="1">
              <a:off x="6397883" y="3958097"/>
              <a:ext cx="975446" cy="0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solid"/>
              <a:headEnd type="triangl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>
              <a:endCxn id="106" idx="2"/>
            </p:cNvCxnSpPr>
            <p:nvPr/>
          </p:nvCxnSpPr>
          <p:spPr>
            <a:xfrm flipH="1" flipV="1">
              <a:off x="7619709" y="3523585"/>
              <a:ext cx="1673" cy="186459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solid"/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/>
            <p:cNvSpPr txBox="1"/>
            <p:nvPr/>
          </p:nvSpPr>
          <p:spPr>
            <a:xfrm>
              <a:off x="6641804" y="3422094"/>
              <a:ext cx="5084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err="1">
                  <a:latin typeface="Arial" pitchFamily="34" charset="0"/>
                  <a:cs typeface="Arial" pitchFamily="34" charset="0"/>
                </a:rPr>
                <a:t>PlaB</a:t>
              </a:r>
              <a:endParaRPr lang="de-DE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" name="Parallelogram 105"/>
            <p:cNvSpPr/>
            <p:nvPr/>
          </p:nvSpPr>
          <p:spPr>
            <a:xfrm>
              <a:off x="6397883" y="3278016"/>
              <a:ext cx="1471553" cy="491138"/>
            </a:xfrm>
            <a:prstGeom prst="parallelogram">
              <a:avLst>
                <a:gd name="adj" fmla="val 101693"/>
              </a:avLst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7" name="Ellipse 14"/>
            <p:cNvSpPr/>
            <p:nvPr/>
          </p:nvSpPr>
          <p:spPr>
            <a:xfrm>
              <a:off x="6790331" y="2706013"/>
              <a:ext cx="732508" cy="73250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>
                <a:rot lat="0" lon="0" rev="0"/>
              </a:lightRig>
            </a:scene3d>
            <a:sp3d>
              <a:bevelT w="482600" h="2476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8" name="Oval 107"/>
            <p:cNvSpPr/>
            <p:nvPr/>
          </p:nvSpPr>
          <p:spPr>
            <a:xfrm>
              <a:off x="6780809" y="2698632"/>
              <a:ext cx="749845" cy="74984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09" name="Group 108"/>
            <p:cNvGrpSpPr/>
            <p:nvPr/>
          </p:nvGrpSpPr>
          <p:grpSpPr>
            <a:xfrm>
              <a:off x="7160842" y="2893941"/>
              <a:ext cx="264244" cy="400170"/>
              <a:chOff x="2949137" y="2724161"/>
              <a:chExt cx="375019" cy="567927"/>
            </a:xfrm>
          </p:grpSpPr>
          <p:cxnSp>
            <p:nvCxnSpPr>
              <p:cNvPr id="111" name="Straight Arrow Connector 110"/>
              <p:cNvCxnSpPr/>
              <p:nvPr/>
            </p:nvCxnSpPr>
            <p:spPr>
              <a:xfrm>
                <a:off x="2949139" y="2976141"/>
                <a:ext cx="375017" cy="100486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Arrow Connector 111"/>
              <p:cNvCxnSpPr/>
              <p:nvPr/>
            </p:nvCxnSpPr>
            <p:spPr>
              <a:xfrm flipV="1">
                <a:off x="2949137" y="2724161"/>
                <a:ext cx="233667" cy="251980"/>
              </a:xfrm>
              <a:prstGeom prst="straightConnector1">
                <a:avLst/>
              </a:prstGeom>
              <a:ln w="28575">
                <a:solidFill>
                  <a:srgbClr val="008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Arrow Connector 112"/>
              <p:cNvCxnSpPr/>
              <p:nvPr/>
            </p:nvCxnSpPr>
            <p:spPr>
              <a:xfrm>
                <a:off x="2958988" y="2977743"/>
                <a:ext cx="0" cy="314345"/>
              </a:xfrm>
              <a:prstGeom prst="straightConnector1">
                <a:avLst/>
              </a:prstGeom>
              <a:ln w="28575">
                <a:solidFill>
                  <a:srgbClr val="0066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0" name="TextBox 109"/>
            <p:cNvSpPr txBox="1"/>
            <p:nvPr/>
          </p:nvSpPr>
          <p:spPr>
            <a:xfrm>
              <a:off x="6790330" y="2780830"/>
              <a:ext cx="5517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err="1">
                  <a:latin typeface="Arial" pitchFamily="34" charset="0"/>
                  <a:cs typeface="Arial" pitchFamily="34" charset="0"/>
                </a:rPr>
                <a:t>SphF</a:t>
              </a:r>
              <a:endParaRPr lang="de-DE" sz="12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8015828" y="2751310"/>
            <a:ext cx="1509173" cy="1509173"/>
            <a:chOff x="6491827" y="2490171"/>
            <a:chExt cx="1770312" cy="1770312"/>
          </a:xfrm>
        </p:grpSpPr>
        <p:sp>
          <p:nvSpPr>
            <p:cNvPr id="117" name="Donut 116"/>
            <p:cNvSpPr/>
            <p:nvPr/>
          </p:nvSpPr>
          <p:spPr>
            <a:xfrm>
              <a:off x="6491827" y="2490171"/>
              <a:ext cx="1770312" cy="1770312"/>
            </a:xfrm>
            <a:prstGeom prst="donut">
              <a:avLst>
                <a:gd name="adj" fmla="val 10665"/>
              </a:avLst>
            </a:prstGeom>
            <a:gradFill flip="none" rotWithShape="1">
              <a:gsLst>
                <a:gs pos="58000">
                  <a:schemeClr val="accent2">
                    <a:lumMod val="40000"/>
                    <a:lumOff val="60000"/>
                    <a:tint val="66000"/>
                    <a:satMod val="160000"/>
                  </a:schemeClr>
                </a:gs>
                <a:gs pos="64000">
                  <a:schemeClr val="accent2">
                    <a:lumMod val="40000"/>
                    <a:lumOff val="60000"/>
                    <a:tint val="44500"/>
                    <a:satMod val="160000"/>
                  </a:schemeClr>
                </a:gs>
                <a:gs pos="71000">
                  <a:schemeClr val="bg1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7074411" y="3061507"/>
              <a:ext cx="379980" cy="383161"/>
              <a:chOff x="6608235" y="2402126"/>
              <a:chExt cx="307137" cy="309708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6608235" y="2402126"/>
                <a:ext cx="264798" cy="264520"/>
                <a:chOff x="7163769" y="1565200"/>
                <a:chExt cx="395741" cy="395325"/>
              </a:xfrm>
            </p:grpSpPr>
            <p:cxnSp>
              <p:nvCxnSpPr>
                <p:cNvPr id="60" name="Straight Arrow Connector 59"/>
                <p:cNvCxnSpPr/>
                <p:nvPr/>
              </p:nvCxnSpPr>
              <p:spPr>
                <a:xfrm flipV="1">
                  <a:off x="7554454" y="1565200"/>
                  <a:ext cx="0" cy="395325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Arrow Connector 66"/>
                <p:cNvCxnSpPr/>
                <p:nvPr/>
              </p:nvCxnSpPr>
              <p:spPr>
                <a:xfrm flipH="1">
                  <a:off x="7163769" y="1960525"/>
                  <a:ext cx="395741" cy="0"/>
                </a:xfrm>
                <a:prstGeom prst="straightConnector1">
                  <a:avLst/>
                </a:prstGeom>
                <a:ln w="28575">
                  <a:solidFill>
                    <a:srgbClr val="008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9" name="Oval 58"/>
              <p:cNvSpPr/>
              <p:nvPr/>
            </p:nvSpPr>
            <p:spPr>
              <a:xfrm>
                <a:off x="6823932" y="2620394"/>
                <a:ext cx="91440" cy="91440"/>
              </a:xfrm>
              <a:prstGeom prst="ellipse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cxnSp>
          <p:nvCxnSpPr>
            <p:cNvPr id="88" name="Straight Arrow Connector 87"/>
            <p:cNvCxnSpPr>
              <a:endCxn id="89" idx="5"/>
            </p:cNvCxnSpPr>
            <p:nvPr/>
          </p:nvCxnSpPr>
          <p:spPr>
            <a:xfrm>
              <a:off x="7395730" y="3385487"/>
              <a:ext cx="479314" cy="482694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solid"/>
              <a:headEnd type="triangl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7"/>
            <p:cNvGrpSpPr/>
            <p:nvPr/>
          </p:nvGrpSpPr>
          <p:grpSpPr>
            <a:xfrm>
              <a:off x="6907961" y="3473677"/>
              <a:ext cx="571226" cy="571226"/>
              <a:chOff x="6757464" y="2814468"/>
              <a:chExt cx="571226" cy="571226"/>
            </a:xfrm>
          </p:grpSpPr>
          <p:sp>
            <p:nvSpPr>
              <p:cNvPr id="45" name="Ellipse 14"/>
              <p:cNvSpPr/>
              <p:nvPr/>
            </p:nvSpPr>
            <p:spPr>
              <a:xfrm>
                <a:off x="6764718" y="2820090"/>
                <a:ext cx="558018" cy="55801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>
                  <a:rot lat="0" lon="0" rev="0"/>
                </a:lightRig>
              </a:scene3d>
              <a:sp3d>
                <a:bevelT w="482600" h="2476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6757464" y="2814468"/>
                <a:ext cx="571226" cy="571226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  <a:alpha val="50000"/>
                </a:schemeClr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52" name="Straight Arrow Connector 51"/>
              <p:cNvCxnSpPr>
                <a:endCxn id="46" idx="6"/>
              </p:cNvCxnSpPr>
              <p:nvPr/>
            </p:nvCxnSpPr>
            <p:spPr>
              <a:xfrm flipV="1">
                <a:off x="7047932" y="3100081"/>
                <a:ext cx="280758" cy="1491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solid"/>
                <a:headEnd type="triangle" w="sm" len="me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0" name="Group 89"/>
              <p:cNvGrpSpPr/>
              <p:nvPr/>
            </p:nvGrpSpPr>
            <p:grpSpPr>
              <a:xfrm>
                <a:off x="6841117" y="2898120"/>
                <a:ext cx="403921" cy="203740"/>
                <a:chOff x="2678769" y="2714691"/>
                <a:chExt cx="521509" cy="263052"/>
              </a:xfrm>
            </p:grpSpPr>
            <p:cxnSp>
              <p:nvCxnSpPr>
                <p:cNvPr id="91" name="Straight Arrow Connector 90"/>
                <p:cNvCxnSpPr>
                  <a:endCxn id="46" idx="1"/>
                </p:cNvCxnSpPr>
                <p:nvPr/>
              </p:nvCxnSpPr>
              <p:spPr>
                <a:xfrm flipH="1" flipV="1">
                  <a:off x="2678769" y="2714691"/>
                  <a:ext cx="270371" cy="261453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Arrow Connector 91"/>
                <p:cNvCxnSpPr/>
                <p:nvPr/>
              </p:nvCxnSpPr>
              <p:spPr>
                <a:xfrm flipV="1">
                  <a:off x="2949137" y="2737633"/>
                  <a:ext cx="9366" cy="238509"/>
                </a:xfrm>
                <a:prstGeom prst="straightConnector1">
                  <a:avLst/>
                </a:prstGeom>
                <a:ln w="28575">
                  <a:solidFill>
                    <a:srgbClr val="008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Arrow Connector 92"/>
                <p:cNvCxnSpPr>
                  <a:endCxn id="46" idx="7"/>
                </p:cNvCxnSpPr>
                <p:nvPr/>
              </p:nvCxnSpPr>
              <p:spPr>
                <a:xfrm flipV="1">
                  <a:off x="2958996" y="2714691"/>
                  <a:ext cx="241282" cy="263052"/>
                </a:xfrm>
                <a:prstGeom prst="straightConnector1">
                  <a:avLst/>
                </a:prstGeom>
                <a:ln w="28575">
                  <a:solidFill>
                    <a:srgbClr val="0066FF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87" name="Ellipse 14"/>
            <p:cNvSpPr/>
            <p:nvPr/>
          </p:nvSpPr>
          <p:spPr>
            <a:xfrm>
              <a:off x="6697842" y="2690980"/>
              <a:ext cx="1379358" cy="1379358"/>
            </a:xfrm>
            <a:prstGeom prst="ellipse">
              <a:avLst/>
            </a:prstGeom>
            <a:solidFill>
              <a:schemeClr val="bg1">
                <a:lumMod val="85000"/>
                <a:alpha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>
                <a:rot lat="0" lon="0" rev="0"/>
              </a:lightRig>
            </a:scene3d>
            <a:sp3d>
              <a:bevelT w="482600" h="2476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9" name="Oval 88"/>
            <p:cNvSpPr/>
            <p:nvPr/>
          </p:nvSpPr>
          <p:spPr>
            <a:xfrm>
              <a:off x="6696786" y="2689924"/>
              <a:ext cx="1380414" cy="138041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7361972" y="3196115"/>
              <a:ext cx="656628" cy="3249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200" dirty="0" err="1">
                  <a:latin typeface="Arial" pitchFamily="34" charset="0"/>
                  <a:cs typeface="Arial" pitchFamily="34" charset="0"/>
                </a:rPr>
                <a:t>SphB</a:t>
              </a:r>
              <a:endParaRPr lang="de-DE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6861219" y="3743455"/>
              <a:ext cx="647226" cy="3249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200" dirty="0" err="1">
                  <a:latin typeface="Arial" pitchFamily="34" charset="0"/>
                  <a:cs typeface="Arial" pitchFamily="34" charset="0"/>
                </a:rPr>
                <a:t>SphF</a:t>
              </a:r>
              <a:endParaRPr lang="de-DE" sz="1200" dirty="0"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69868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Box 66"/>
          <p:cNvSpPr txBox="1"/>
          <p:nvPr/>
        </p:nvSpPr>
        <p:spPr>
          <a:xfrm>
            <a:off x="5897763" y="5187916"/>
            <a:ext cx="1404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>
                <a:latin typeface="Arial" pitchFamily="34" charset="0"/>
                <a:cs typeface="Arial" pitchFamily="34" charset="0"/>
              </a:rPr>
              <a:t>Reference </a:t>
            </a:r>
            <a:r>
              <a:rPr lang="de-DE" sz="1200" dirty="0" err="1">
                <a:latin typeface="Arial" pitchFamily="34" charset="0"/>
                <a:cs typeface="Arial" pitchFamily="34" charset="0"/>
              </a:rPr>
              <a:t>frames</a:t>
            </a:r>
            <a:br>
              <a:rPr lang="de-DE" sz="1200" dirty="0">
                <a:latin typeface="Arial" pitchFamily="34" charset="0"/>
                <a:cs typeface="Arial" pitchFamily="34" charset="0"/>
              </a:rPr>
            </a:br>
            <a:r>
              <a:rPr lang="de-DE" sz="1200" dirty="0" err="1">
                <a:latin typeface="Arial" pitchFamily="34" charset="0"/>
                <a:cs typeface="Arial" pitchFamily="34" charset="0"/>
              </a:rPr>
              <a:t>for</a:t>
            </a:r>
            <a:r>
              <a:rPr lang="de-DE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1200" dirty="0" err="1">
                <a:latin typeface="Arial" pitchFamily="34" charset="0"/>
                <a:cs typeface="Arial" pitchFamily="34" charset="0"/>
              </a:rPr>
              <a:t>forces</a:t>
            </a:r>
            <a:endParaRPr lang="de-DE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9222138" y="816345"/>
            <a:ext cx="2789546" cy="307777"/>
          </a:xfrm>
          <a:prstGeom prst="rect">
            <a:avLst/>
          </a:prstGeom>
          <a:solidFill>
            <a:schemeClr val="bg1"/>
          </a:solidFill>
          <a:ln>
            <a:solidFill>
              <a:srgbClr val="DDDDD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de-DE" sz="1400" b="1" dirty="0" err="1">
                <a:latin typeface="Arial" pitchFamily="34" charset="0"/>
                <a:cs typeface="Arial" pitchFamily="34" charset="0"/>
              </a:rPr>
              <a:t>Sphere</a:t>
            </a:r>
            <a:r>
              <a:rPr lang="de-DE" sz="1400" b="1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1400" b="1" dirty="0" err="1">
                <a:latin typeface="Arial" pitchFamily="34" charset="0"/>
                <a:cs typeface="Arial" pitchFamily="34" charset="0"/>
              </a:rPr>
              <a:t>to</a:t>
            </a:r>
            <a:r>
              <a:rPr lang="de-DE" sz="1400" b="1" dirty="0">
                <a:latin typeface="Arial" pitchFamily="34" charset="0"/>
                <a:cs typeface="Arial" pitchFamily="34" charset="0"/>
              </a:rPr>
              <a:t> Plane </a:t>
            </a:r>
            <a:r>
              <a:rPr lang="de-DE" sz="1400" b="1" dirty="0" err="1">
                <a:latin typeface="Arial" pitchFamily="34" charset="0"/>
                <a:cs typeface="Arial" pitchFamily="34" charset="0"/>
              </a:rPr>
              <a:t>Contact</a:t>
            </a:r>
            <a:r>
              <a:rPr lang="de-DE" sz="1400" b="1" dirty="0">
                <a:latin typeface="Arial" pitchFamily="34" charset="0"/>
                <a:cs typeface="Arial" pitchFamily="34" charset="0"/>
              </a:rPr>
              <a:t> Force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5492749" y="5057908"/>
            <a:ext cx="441114" cy="791911"/>
            <a:chOff x="2145103" y="4680322"/>
            <a:chExt cx="441114" cy="791911"/>
          </a:xfrm>
        </p:grpSpPr>
        <p:grpSp>
          <p:nvGrpSpPr>
            <p:cNvPr id="48" name="Group 47"/>
            <p:cNvGrpSpPr/>
            <p:nvPr/>
          </p:nvGrpSpPr>
          <p:grpSpPr>
            <a:xfrm>
              <a:off x="2219440" y="4821811"/>
              <a:ext cx="366777" cy="362649"/>
              <a:chOff x="6600673" y="2402126"/>
              <a:chExt cx="296464" cy="293129"/>
            </a:xfrm>
          </p:grpSpPr>
          <p:grpSp>
            <p:nvGrpSpPr>
              <p:cNvPr id="52" name="Group 51"/>
              <p:cNvGrpSpPr/>
              <p:nvPr/>
            </p:nvGrpSpPr>
            <p:grpSpPr>
              <a:xfrm>
                <a:off x="6600673" y="2402126"/>
                <a:ext cx="268990" cy="264520"/>
                <a:chOff x="7152449" y="1565200"/>
                <a:chExt cx="402005" cy="395325"/>
              </a:xfrm>
            </p:grpSpPr>
            <p:cxnSp>
              <p:nvCxnSpPr>
                <p:cNvPr id="64" name="Straight Arrow Connector 63"/>
                <p:cNvCxnSpPr/>
                <p:nvPr/>
              </p:nvCxnSpPr>
              <p:spPr>
                <a:xfrm flipV="1">
                  <a:off x="7554454" y="1565200"/>
                  <a:ext cx="0" cy="395325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Arrow Connector 67"/>
                <p:cNvCxnSpPr/>
                <p:nvPr/>
              </p:nvCxnSpPr>
              <p:spPr>
                <a:xfrm flipH="1">
                  <a:off x="7152449" y="1960525"/>
                  <a:ext cx="401998" cy="0"/>
                </a:xfrm>
                <a:prstGeom prst="straightConnector1">
                  <a:avLst/>
                </a:prstGeom>
                <a:ln w="28575">
                  <a:solidFill>
                    <a:srgbClr val="008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0" name="Oval 59"/>
              <p:cNvSpPr/>
              <p:nvPr/>
            </p:nvSpPr>
            <p:spPr>
              <a:xfrm>
                <a:off x="6838941" y="2641511"/>
                <a:ext cx="58196" cy="53744"/>
              </a:xfrm>
              <a:prstGeom prst="ellipse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50" name="TextBox 49"/>
            <p:cNvSpPr txBox="1"/>
            <p:nvPr/>
          </p:nvSpPr>
          <p:spPr>
            <a:xfrm>
              <a:off x="2302943" y="4680322"/>
              <a:ext cx="27924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X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172884" y="4866214"/>
              <a:ext cx="2429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Y</a:t>
              </a: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2145103" y="5210623"/>
              <a:ext cx="2429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rgbClr val="0066FF"/>
                  </a:solidFill>
                  <a:latin typeface="Arial" pitchFamily="34" charset="0"/>
                  <a:cs typeface="Arial" pitchFamily="34" charset="0"/>
                </a:rPr>
                <a:t>Z</a:t>
              </a:r>
            </a:p>
          </p:txBody>
        </p:sp>
      </p:grp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1455" y="2651399"/>
            <a:ext cx="1515306" cy="594614"/>
          </a:xfrm>
          <a:prstGeom prst="rect">
            <a:avLst/>
          </a:prstGeom>
          <a:solidFill>
            <a:schemeClr val="bg1"/>
          </a:solidFill>
          <a:ln>
            <a:solidFill>
              <a:srgbClr val="DDDDD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116" name="Group 115"/>
          <p:cNvGrpSpPr/>
          <p:nvPr/>
        </p:nvGrpSpPr>
        <p:grpSpPr>
          <a:xfrm>
            <a:off x="2684332" y="4878171"/>
            <a:ext cx="1096774" cy="1039586"/>
            <a:chOff x="5252153" y="4236923"/>
            <a:chExt cx="1096774" cy="1039586"/>
          </a:xfrm>
        </p:grpSpPr>
        <p:sp>
          <p:nvSpPr>
            <p:cNvPr id="115" name="Ellipse 14"/>
            <p:cNvSpPr/>
            <p:nvPr/>
          </p:nvSpPr>
          <p:spPr>
            <a:xfrm>
              <a:off x="5266697" y="4236923"/>
              <a:ext cx="1039586" cy="1039586"/>
            </a:xfrm>
            <a:prstGeom prst="ellipse">
              <a:avLst/>
            </a:prstGeom>
            <a:solidFill>
              <a:schemeClr val="bg1">
                <a:lumMod val="75000"/>
                <a:alpha val="20000"/>
              </a:schemeClr>
            </a:solidFill>
            <a:ln>
              <a:solidFill>
                <a:schemeClr val="bg1">
                  <a:lumMod val="65000"/>
                  <a:alpha val="2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>
                <a:rot lat="0" lon="0" rev="0"/>
              </a:lightRig>
            </a:scene3d>
            <a:sp3d>
              <a:bevelT w="482600" h="2476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252153" y="4452517"/>
              <a:ext cx="10967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200" dirty="0">
                  <a:latin typeface="Arial" pitchFamily="34" charset="0"/>
                  <a:cs typeface="Arial" pitchFamily="34" charset="0"/>
                </a:rPr>
                <a:t>Force </a:t>
              </a:r>
              <a:r>
                <a:rPr lang="de-DE" sz="1200" dirty="0" err="1">
                  <a:latin typeface="Arial" pitchFamily="34" charset="0"/>
                  <a:cs typeface="Arial" pitchFamily="34" charset="0"/>
                </a:rPr>
                <a:t>active</a:t>
              </a:r>
              <a:br>
                <a:rPr lang="de-DE" sz="1200" dirty="0">
                  <a:latin typeface="Arial" pitchFamily="34" charset="0"/>
                  <a:cs typeface="Arial" pitchFamily="34" charset="0"/>
                </a:rPr>
              </a:br>
              <a:r>
                <a:rPr lang="de-DE" sz="1200" dirty="0">
                  <a:latin typeface="Arial" pitchFamily="34" charset="0"/>
                  <a:cs typeface="Arial" pitchFamily="34" charset="0"/>
                </a:rPr>
                <a:t>on </a:t>
              </a:r>
              <a:r>
                <a:rPr lang="de-DE" sz="1200" dirty="0" err="1">
                  <a:latin typeface="Arial" pitchFamily="34" charset="0"/>
                  <a:cs typeface="Arial" pitchFamily="34" charset="0"/>
                </a:rPr>
                <a:t>both</a:t>
              </a:r>
              <a:r>
                <a:rPr lang="de-DE" sz="12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de-DE" sz="1200" dirty="0" err="1">
                  <a:latin typeface="Arial" pitchFamily="34" charset="0"/>
                  <a:cs typeface="Arial" pitchFamily="34" charset="0"/>
                </a:rPr>
                <a:t>sides</a:t>
              </a:r>
              <a:br>
                <a:rPr lang="de-DE" sz="1200" dirty="0">
                  <a:latin typeface="Arial" pitchFamily="34" charset="0"/>
                  <a:cs typeface="Arial" pitchFamily="34" charset="0"/>
                </a:rPr>
              </a:br>
              <a:r>
                <a:rPr lang="de-DE" sz="1200" dirty="0" err="1">
                  <a:latin typeface="Arial" pitchFamily="34" charset="0"/>
                  <a:cs typeface="Arial" pitchFamily="34" charset="0"/>
                </a:rPr>
                <a:t>of</a:t>
              </a:r>
              <a:r>
                <a:rPr lang="de-DE" sz="1200" dirty="0">
                  <a:latin typeface="Arial" pitchFamily="34" charset="0"/>
                  <a:cs typeface="Arial" pitchFamily="34" charset="0"/>
                </a:rPr>
                <a:t> plane</a:t>
              </a:r>
            </a:p>
          </p:txBody>
        </p:sp>
      </p:grpSp>
      <p:sp>
        <p:nvSpPr>
          <p:cNvPr id="3" name="Cube 2"/>
          <p:cNvSpPr/>
          <p:nvPr/>
        </p:nvSpPr>
        <p:spPr>
          <a:xfrm>
            <a:off x="2665641" y="3171687"/>
            <a:ext cx="2996139" cy="1759253"/>
          </a:xfrm>
          <a:prstGeom prst="cube">
            <a:avLst>
              <a:gd name="adj" fmla="val 57416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2654419" y="3917848"/>
            <a:ext cx="3017520" cy="1010920"/>
          </a:xfrm>
          <a:custGeom>
            <a:avLst/>
            <a:gdLst>
              <a:gd name="connsiteX0" fmla="*/ 0 w 3017520"/>
              <a:gd name="connsiteY0" fmla="*/ 1010920 h 1010920"/>
              <a:gd name="connsiteX1" fmla="*/ 2006600 w 3017520"/>
              <a:gd name="connsiteY1" fmla="*/ 1010920 h 1010920"/>
              <a:gd name="connsiteX2" fmla="*/ 3017520 w 3017520"/>
              <a:gd name="connsiteY2" fmla="*/ 0 h 1010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17520" h="1010920">
                <a:moveTo>
                  <a:pt x="0" y="1010920"/>
                </a:moveTo>
                <a:lnTo>
                  <a:pt x="2006600" y="1010920"/>
                </a:lnTo>
                <a:lnTo>
                  <a:pt x="3017520" y="0"/>
                </a:ln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arallelogram 4"/>
          <p:cNvSpPr/>
          <p:nvPr/>
        </p:nvSpPr>
        <p:spPr>
          <a:xfrm>
            <a:off x="2665639" y="3171686"/>
            <a:ext cx="2996140" cy="999976"/>
          </a:xfrm>
          <a:prstGeom prst="parallelogram">
            <a:avLst>
              <a:gd name="adj" fmla="val 101693"/>
            </a:avLst>
          </a:prstGeom>
          <a:solidFill>
            <a:schemeClr val="accent2">
              <a:lumMod val="40000"/>
              <a:lumOff val="60000"/>
              <a:alpha val="5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3751453" y="3586097"/>
            <a:ext cx="470430" cy="737497"/>
            <a:chOff x="7148759" y="1565200"/>
            <a:chExt cx="405695" cy="636011"/>
          </a:xfrm>
        </p:grpSpPr>
        <p:cxnSp>
          <p:nvCxnSpPr>
            <p:cNvPr id="69" name="Straight Arrow Connector 68"/>
            <p:cNvCxnSpPr/>
            <p:nvPr/>
          </p:nvCxnSpPr>
          <p:spPr>
            <a:xfrm flipV="1">
              <a:off x="7554454" y="1565200"/>
              <a:ext cx="0" cy="395325"/>
            </a:xfrm>
            <a:prstGeom prst="straightConnector1">
              <a:avLst/>
            </a:prstGeom>
            <a:ln w="28575">
              <a:solidFill>
                <a:srgbClr val="0066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 flipH="1">
              <a:off x="7148759" y="1960525"/>
              <a:ext cx="394282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 flipH="1">
              <a:off x="7284075" y="1959730"/>
              <a:ext cx="267082" cy="241481"/>
            </a:xfrm>
            <a:prstGeom prst="straightConnector1">
              <a:avLst/>
            </a:prstGeom>
            <a:ln w="28575">
              <a:solidFill>
                <a:srgbClr val="008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5" name="Straight Arrow Connector 84"/>
          <p:cNvCxnSpPr>
            <a:stCxn id="3" idx="5"/>
            <a:endCxn id="3" idx="4"/>
          </p:cNvCxnSpPr>
          <p:nvPr/>
        </p:nvCxnSpPr>
        <p:spPr>
          <a:xfrm flipH="1">
            <a:off x="4651687" y="3546267"/>
            <a:ext cx="1010093" cy="1010093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headEnd type="triangle" w="sm" len="lg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3" idx="4"/>
            <a:endCxn id="3" idx="2"/>
          </p:cNvCxnSpPr>
          <p:nvPr/>
        </p:nvCxnSpPr>
        <p:spPr>
          <a:xfrm flipH="1">
            <a:off x="2665640" y="4556359"/>
            <a:ext cx="1986046" cy="0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headEnd type="triangle" w="sm" len="lg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endCxn id="5" idx="2"/>
          </p:cNvCxnSpPr>
          <p:nvPr/>
        </p:nvCxnSpPr>
        <p:spPr>
          <a:xfrm flipH="1" flipV="1">
            <a:off x="5153326" y="3671674"/>
            <a:ext cx="3406" cy="379638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headEnd type="triangle" w="sm" len="lg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V="1">
            <a:off x="5153326" y="4030214"/>
            <a:ext cx="699476" cy="5745"/>
          </a:xfrm>
          <a:prstGeom prst="line">
            <a:avLst/>
          </a:prstGeom>
          <a:ln w="95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5" idx="2"/>
          </p:cNvCxnSpPr>
          <p:nvPr/>
        </p:nvCxnSpPr>
        <p:spPr>
          <a:xfrm>
            <a:off x="5153327" y="3671674"/>
            <a:ext cx="699475" cy="0"/>
          </a:xfrm>
          <a:prstGeom prst="line">
            <a:avLst/>
          </a:prstGeom>
          <a:ln w="95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5685855" y="3595679"/>
            <a:ext cx="1593706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de-DE" sz="1200" b="1" dirty="0">
                <a:latin typeface="Arial" pitchFamily="34" charset="0"/>
                <a:cs typeface="Arial" pitchFamily="34" charset="0"/>
              </a:rPr>
              <a:t>Plane Depth to</a:t>
            </a:r>
            <a:br>
              <a:rPr lang="de-DE" sz="1200" b="1" dirty="0">
                <a:latin typeface="Arial" pitchFamily="34" charset="0"/>
                <a:cs typeface="Arial" pitchFamily="34" charset="0"/>
              </a:rPr>
            </a:br>
            <a:r>
              <a:rPr lang="de-DE" sz="1200" b="1" dirty="0">
                <a:latin typeface="Arial" pitchFamily="34" charset="0"/>
                <a:cs typeface="Arial" pitchFamily="34" charset="0"/>
              </a:rPr>
              <a:t>Reference Frame</a:t>
            </a:r>
            <a:br>
              <a:rPr lang="de-DE" sz="1200" b="1" dirty="0">
                <a:latin typeface="Arial" pitchFamily="34" charset="0"/>
                <a:cs typeface="Arial" pitchFamily="34" charset="0"/>
              </a:rPr>
            </a:br>
            <a:r>
              <a:rPr lang="de-DE" sz="1200" dirty="0">
                <a:latin typeface="Arial" pitchFamily="34" charset="0"/>
                <a:cs typeface="Arial" pitchFamily="34" charset="0"/>
              </a:rPr>
              <a:t> along Z axis of PlaB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3725815" y="3738517"/>
            <a:ext cx="508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>
                <a:latin typeface="Arial" pitchFamily="34" charset="0"/>
                <a:cs typeface="Arial" pitchFamily="34" charset="0"/>
              </a:rPr>
              <a:t>PlaB</a:t>
            </a:r>
            <a:endParaRPr lang="de-DE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9" name="Pfeil nach links und rechts 38"/>
          <p:cNvSpPr/>
          <p:nvPr/>
        </p:nvSpPr>
        <p:spPr>
          <a:xfrm rot="5400000" flipV="1">
            <a:off x="3053168" y="4883924"/>
            <a:ext cx="389844" cy="129948"/>
          </a:xfrm>
          <a:prstGeom prst="leftRightArrow">
            <a:avLst>
              <a:gd name="adj1" fmla="val 45373"/>
              <a:gd name="adj2" fmla="val 89330"/>
            </a:avLst>
          </a:prstGeom>
          <a:solidFill>
            <a:srgbClr val="C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0" name="Pfeil nach links und rechts 38"/>
          <p:cNvSpPr/>
          <p:nvPr/>
        </p:nvSpPr>
        <p:spPr>
          <a:xfrm rot="5400000" flipV="1">
            <a:off x="3053168" y="4883924"/>
            <a:ext cx="389844" cy="129948"/>
          </a:xfrm>
          <a:prstGeom prst="leftRightArrow">
            <a:avLst>
              <a:gd name="adj1" fmla="val 45373"/>
              <a:gd name="adj2" fmla="val 89330"/>
            </a:avLst>
          </a:prstGeom>
          <a:solidFill>
            <a:schemeClr val="bg1">
              <a:alpha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23" name="Straight Arrow Connector 122"/>
          <p:cNvCxnSpPr/>
          <p:nvPr/>
        </p:nvCxnSpPr>
        <p:spPr>
          <a:xfrm flipH="1">
            <a:off x="5686656" y="5530919"/>
            <a:ext cx="218404" cy="197468"/>
          </a:xfrm>
          <a:prstGeom prst="straightConnector1">
            <a:avLst/>
          </a:prstGeom>
          <a:ln w="28575">
            <a:solidFill>
              <a:srgbClr val="00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Cube 90"/>
          <p:cNvSpPr/>
          <p:nvPr/>
        </p:nvSpPr>
        <p:spPr>
          <a:xfrm>
            <a:off x="7961233" y="3278016"/>
            <a:ext cx="1294590" cy="864056"/>
          </a:xfrm>
          <a:prstGeom prst="cube">
            <a:avLst>
              <a:gd name="adj" fmla="val 57416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4" name="Straight Arrow Connector 113"/>
          <p:cNvCxnSpPr>
            <a:stCxn id="91" idx="5"/>
            <a:endCxn id="91" idx="4"/>
          </p:cNvCxnSpPr>
          <p:nvPr/>
        </p:nvCxnSpPr>
        <p:spPr>
          <a:xfrm flipH="1">
            <a:off x="8759717" y="3461991"/>
            <a:ext cx="496106" cy="496106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headEnd type="triangle" w="sm" len="lg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91" idx="4"/>
            <a:endCxn id="91" idx="2"/>
          </p:cNvCxnSpPr>
          <p:nvPr/>
        </p:nvCxnSpPr>
        <p:spPr>
          <a:xfrm flipH="1">
            <a:off x="7961233" y="3958097"/>
            <a:ext cx="798484" cy="0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headEnd type="triangle" w="sm" len="lg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Group 101"/>
          <p:cNvGrpSpPr/>
          <p:nvPr/>
        </p:nvGrpSpPr>
        <p:grpSpPr>
          <a:xfrm>
            <a:off x="8337099" y="3481554"/>
            <a:ext cx="231052" cy="362221"/>
            <a:chOff x="7148759" y="1565200"/>
            <a:chExt cx="405695" cy="636011"/>
          </a:xfrm>
        </p:grpSpPr>
        <p:cxnSp>
          <p:nvCxnSpPr>
            <p:cNvPr id="104" name="Straight Arrow Connector 103"/>
            <p:cNvCxnSpPr/>
            <p:nvPr/>
          </p:nvCxnSpPr>
          <p:spPr>
            <a:xfrm flipV="1">
              <a:off x="7554454" y="1565200"/>
              <a:ext cx="0" cy="395325"/>
            </a:xfrm>
            <a:prstGeom prst="straightConnector1">
              <a:avLst/>
            </a:prstGeom>
            <a:ln w="28575">
              <a:solidFill>
                <a:srgbClr val="0066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>
            <a:xfrm flipH="1">
              <a:off x="7148759" y="1960525"/>
              <a:ext cx="394282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/>
            <p:nvPr/>
          </p:nvCxnSpPr>
          <p:spPr>
            <a:xfrm flipH="1">
              <a:off x="7284075" y="1959730"/>
              <a:ext cx="267082" cy="241481"/>
            </a:xfrm>
            <a:prstGeom prst="straightConnector1">
              <a:avLst/>
            </a:prstGeom>
            <a:ln w="28575">
              <a:solidFill>
                <a:srgbClr val="008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Parallelogram 92"/>
          <p:cNvSpPr/>
          <p:nvPr/>
        </p:nvSpPr>
        <p:spPr>
          <a:xfrm>
            <a:off x="7961233" y="3278016"/>
            <a:ext cx="1294590" cy="491138"/>
          </a:xfrm>
          <a:prstGeom prst="parallelogram">
            <a:avLst>
              <a:gd name="adj" fmla="val 101693"/>
            </a:avLst>
          </a:prstGeom>
          <a:solidFill>
            <a:schemeClr val="accent2">
              <a:lumMod val="40000"/>
              <a:lumOff val="60000"/>
              <a:alpha val="5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8000121" y="2979422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Arial" pitchFamily="34" charset="0"/>
                <a:cs typeface="Arial" pitchFamily="34" charset="0"/>
              </a:rPr>
              <a:t>FacF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8107309" y="3447992"/>
            <a:ext cx="508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Arial" pitchFamily="34" charset="0"/>
                <a:cs typeface="Arial" pitchFamily="34" charset="0"/>
              </a:rPr>
              <a:t>PlaB</a:t>
            </a:r>
          </a:p>
        </p:txBody>
      </p:sp>
      <p:sp>
        <p:nvSpPr>
          <p:cNvPr id="13" name="Freeform 12"/>
          <p:cNvSpPr/>
          <p:nvPr/>
        </p:nvSpPr>
        <p:spPr>
          <a:xfrm>
            <a:off x="7965440" y="3632200"/>
            <a:ext cx="1305560" cy="508000"/>
          </a:xfrm>
          <a:custGeom>
            <a:avLst/>
            <a:gdLst>
              <a:gd name="connsiteX0" fmla="*/ 0 w 1305560"/>
              <a:gd name="connsiteY0" fmla="*/ 508000 h 508000"/>
              <a:gd name="connsiteX1" fmla="*/ 797560 w 1305560"/>
              <a:gd name="connsiteY1" fmla="*/ 508000 h 508000"/>
              <a:gd name="connsiteX2" fmla="*/ 1305560 w 1305560"/>
              <a:gd name="connsiteY2" fmla="*/ 0 h 5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05560" h="508000">
                <a:moveTo>
                  <a:pt x="0" y="508000"/>
                </a:moveTo>
                <a:lnTo>
                  <a:pt x="797560" y="508000"/>
                </a:lnTo>
                <a:lnTo>
                  <a:pt x="1305560" y="0"/>
                </a:lnTo>
              </a:path>
            </a:pathLst>
          </a:custGeom>
          <a:noFill/>
          <a:ln w="38100" cap="rnd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8" name="Straight Arrow Connector 117"/>
          <p:cNvCxnSpPr>
            <a:endCxn id="93" idx="2"/>
          </p:cNvCxnSpPr>
          <p:nvPr/>
        </p:nvCxnSpPr>
        <p:spPr>
          <a:xfrm flipH="1" flipV="1">
            <a:off x="9006098" y="3523585"/>
            <a:ext cx="1673" cy="178562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Ellipse 14"/>
          <p:cNvSpPr/>
          <p:nvPr/>
        </p:nvSpPr>
        <p:spPr>
          <a:xfrm>
            <a:off x="8836215" y="3339544"/>
            <a:ext cx="145534" cy="14553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>
              <a:rot lat="0" lon="0" rev="0"/>
            </a:lightRig>
          </a:scene3d>
          <a:sp3d>
            <a:bevelT w="482600" h="247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6" name="Oval 65"/>
          <p:cNvSpPr/>
          <p:nvPr/>
        </p:nvSpPr>
        <p:spPr>
          <a:xfrm>
            <a:off x="8834493" y="3337822"/>
            <a:ext cx="148979" cy="148979"/>
          </a:xfrm>
          <a:prstGeom prst="ellipse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8" name="Ellipse 14"/>
          <p:cNvSpPr/>
          <p:nvPr/>
        </p:nvSpPr>
        <p:spPr>
          <a:xfrm>
            <a:off x="8479448" y="3245790"/>
            <a:ext cx="145534" cy="14553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>
              <a:rot lat="0" lon="0" rev="0"/>
            </a:lightRig>
          </a:scene3d>
          <a:sp3d>
            <a:bevelT w="482600" h="247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9" name="Oval 88"/>
          <p:cNvSpPr/>
          <p:nvPr/>
        </p:nvSpPr>
        <p:spPr>
          <a:xfrm>
            <a:off x="8477726" y="3244068"/>
            <a:ext cx="148979" cy="148979"/>
          </a:xfrm>
          <a:prstGeom prst="ellipse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Parallelogram 5"/>
          <p:cNvSpPr/>
          <p:nvPr/>
        </p:nvSpPr>
        <p:spPr>
          <a:xfrm rot="949906">
            <a:off x="8416374" y="3350938"/>
            <a:ext cx="483542" cy="93730"/>
          </a:xfrm>
          <a:prstGeom prst="parallelogram">
            <a:avLst>
              <a:gd name="adj" fmla="val 105772"/>
            </a:avLst>
          </a:prstGeom>
          <a:solidFill>
            <a:schemeClr val="tx1">
              <a:lumMod val="50000"/>
              <a:lumOff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4" name="Ellipse 14"/>
          <p:cNvSpPr/>
          <p:nvPr/>
        </p:nvSpPr>
        <p:spPr>
          <a:xfrm>
            <a:off x="8702230" y="3410322"/>
            <a:ext cx="145534" cy="14553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>
              <a:rot lat="0" lon="0" rev="0"/>
            </a:lightRig>
          </a:scene3d>
          <a:sp3d>
            <a:bevelT w="482600" h="247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5" name="Oval 94"/>
          <p:cNvSpPr/>
          <p:nvPr/>
        </p:nvSpPr>
        <p:spPr>
          <a:xfrm>
            <a:off x="8700508" y="3408600"/>
            <a:ext cx="148979" cy="148979"/>
          </a:xfrm>
          <a:prstGeom prst="ellipse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4" name="Ellipse 14"/>
          <p:cNvSpPr/>
          <p:nvPr/>
        </p:nvSpPr>
        <p:spPr>
          <a:xfrm>
            <a:off x="8346640" y="3304136"/>
            <a:ext cx="145534" cy="14553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>
              <a:rot lat="0" lon="0" rev="0"/>
            </a:lightRig>
          </a:scene3d>
          <a:sp3d>
            <a:bevelT w="482600" h="247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7" name="Oval 86"/>
          <p:cNvSpPr/>
          <p:nvPr/>
        </p:nvSpPr>
        <p:spPr>
          <a:xfrm>
            <a:off x="8344918" y="3302414"/>
            <a:ext cx="148979" cy="148979"/>
          </a:xfrm>
          <a:prstGeom prst="ellipse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97" name="Group 96"/>
          <p:cNvGrpSpPr/>
          <p:nvPr/>
        </p:nvGrpSpPr>
        <p:grpSpPr>
          <a:xfrm rot="880543">
            <a:off x="8659106" y="3031166"/>
            <a:ext cx="201238" cy="209917"/>
            <a:chOff x="2925513" y="2709707"/>
            <a:chExt cx="285602" cy="297915"/>
          </a:xfrm>
        </p:grpSpPr>
        <p:cxnSp>
          <p:nvCxnSpPr>
            <p:cNvPr id="100" name="Straight Arrow Connector 99"/>
            <p:cNvCxnSpPr/>
            <p:nvPr/>
          </p:nvCxnSpPr>
          <p:spPr>
            <a:xfrm rot="20719457" flipV="1">
              <a:off x="2942327" y="2854057"/>
              <a:ext cx="186330" cy="96146"/>
            </a:xfrm>
            <a:prstGeom prst="straightConnector1">
              <a:avLst/>
            </a:prstGeom>
            <a:ln w="28575">
              <a:solidFill>
                <a:srgbClr val="008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rot="20719457">
              <a:off x="2946716" y="2934962"/>
              <a:ext cx="264399" cy="7266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 rot="20719457" flipV="1">
              <a:off x="2925513" y="2709707"/>
              <a:ext cx="83583" cy="269695"/>
            </a:xfrm>
            <a:prstGeom prst="straightConnector1">
              <a:avLst/>
            </a:prstGeom>
            <a:ln w="28575">
              <a:solidFill>
                <a:srgbClr val="0066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Cube 3"/>
          <p:cNvSpPr/>
          <p:nvPr/>
        </p:nvSpPr>
        <p:spPr>
          <a:xfrm rot="947716">
            <a:off x="8481766" y="2901360"/>
            <a:ext cx="481568" cy="552242"/>
          </a:xfrm>
          <a:prstGeom prst="cube">
            <a:avLst>
              <a:gd name="adj" fmla="val 20331"/>
            </a:avLst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2" name="Straight Arrow Connector 91"/>
          <p:cNvCxnSpPr/>
          <p:nvPr/>
        </p:nvCxnSpPr>
        <p:spPr>
          <a:xfrm flipH="1">
            <a:off x="8960950" y="3078251"/>
            <a:ext cx="278788" cy="159213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headEnd type="none" w="sm" len="lg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 flipH="1">
            <a:off x="8555826" y="3298134"/>
            <a:ext cx="278788" cy="159213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headEnd type="triangle" w="sm" len="lg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cxnSpLocks noChangeAspect="1"/>
          </p:cNvCxnSpPr>
          <p:nvPr/>
        </p:nvCxnSpPr>
        <p:spPr>
          <a:xfrm flipV="1">
            <a:off x="8616720" y="3201910"/>
            <a:ext cx="49091" cy="180000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 flipH="1" flipV="1">
            <a:off x="8615782" y="2903655"/>
            <a:ext cx="365967" cy="100817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headEnd type="triangle" w="sm" len="lg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3609208" y="1733810"/>
            <a:ext cx="2093398" cy="1792831"/>
            <a:chOff x="3530731" y="1665316"/>
            <a:chExt cx="2093398" cy="1792831"/>
          </a:xfrm>
        </p:grpSpPr>
        <p:grpSp>
          <p:nvGrpSpPr>
            <p:cNvPr id="7" name="Group 6"/>
            <p:cNvGrpSpPr/>
            <p:nvPr/>
          </p:nvGrpSpPr>
          <p:grpSpPr>
            <a:xfrm>
              <a:off x="3530731" y="1665316"/>
              <a:ext cx="2093398" cy="1535200"/>
              <a:chOff x="3931798" y="871459"/>
              <a:chExt cx="894820" cy="656219"/>
            </a:xfrm>
          </p:grpSpPr>
          <p:sp>
            <p:nvSpPr>
              <p:cNvPr id="90" name="Ellipse 14"/>
              <p:cNvSpPr/>
              <p:nvPr/>
            </p:nvSpPr>
            <p:spPr>
              <a:xfrm>
                <a:off x="4423095" y="1309643"/>
                <a:ext cx="145534" cy="145534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>
                  <a:rot lat="0" lon="0" rev="0"/>
                </a:lightRig>
              </a:scene3d>
              <a:sp3d>
                <a:bevelT w="482600" h="2476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6" name="Oval 125"/>
              <p:cNvSpPr/>
              <p:nvPr/>
            </p:nvSpPr>
            <p:spPr>
              <a:xfrm>
                <a:off x="4421373" y="1307921"/>
                <a:ext cx="148979" cy="148979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  <a:alpha val="50000"/>
                </a:schemeClr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0" name="Ellipse 14"/>
              <p:cNvSpPr/>
              <p:nvPr/>
            </p:nvSpPr>
            <p:spPr>
              <a:xfrm>
                <a:off x="4066328" y="1215889"/>
                <a:ext cx="145534" cy="145534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>
                  <a:rot lat="0" lon="0" rev="0"/>
                </a:lightRig>
              </a:scene3d>
              <a:sp3d>
                <a:bevelT w="482600" h="2476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1" name="Oval 130"/>
              <p:cNvSpPr/>
              <p:nvPr/>
            </p:nvSpPr>
            <p:spPr>
              <a:xfrm>
                <a:off x="4064606" y="1214167"/>
                <a:ext cx="148979" cy="148979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  <a:alpha val="50000"/>
                </a:schemeClr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2" name="Parallelogram 131"/>
              <p:cNvSpPr/>
              <p:nvPr/>
            </p:nvSpPr>
            <p:spPr>
              <a:xfrm rot="949906">
                <a:off x="4003254" y="1321037"/>
                <a:ext cx="483542" cy="93730"/>
              </a:xfrm>
              <a:prstGeom prst="parallelogram">
                <a:avLst>
                  <a:gd name="adj" fmla="val 105772"/>
                </a:avLst>
              </a:prstGeom>
              <a:solidFill>
                <a:schemeClr val="tx1">
                  <a:lumMod val="50000"/>
                  <a:lumOff val="50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3" name="Ellipse 14"/>
              <p:cNvSpPr/>
              <p:nvPr/>
            </p:nvSpPr>
            <p:spPr>
              <a:xfrm>
                <a:off x="4289110" y="1380421"/>
                <a:ext cx="145534" cy="145534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>
                  <a:rot lat="0" lon="0" rev="0"/>
                </a:lightRig>
              </a:scene3d>
              <a:sp3d>
                <a:bevelT w="482600" h="2476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4" name="Oval 133"/>
              <p:cNvSpPr/>
              <p:nvPr/>
            </p:nvSpPr>
            <p:spPr>
              <a:xfrm>
                <a:off x="4287388" y="1378699"/>
                <a:ext cx="148979" cy="148979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  <a:alpha val="50000"/>
                </a:schemeClr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" name="Ellipse 14"/>
              <p:cNvSpPr/>
              <p:nvPr/>
            </p:nvSpPr>
            <p:spPr>
              <a:xfrm>
                <a:off x="3933520" y="1274235"/>
                <a:ext cx="145534" cy="145534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>
                  <a:rot lat="0" lon="0" rev="0"/>
                </a:lightRig>
              </a:scene3d>
              <a:sp3d>
                <a:bevelT w="482600" h="2476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" name="Oval 135"/>
              <p:cNvSpPr/>
              <p:nvPr/>
            </p:nvSpPr>
            <p:spPr>
              <a:xfrm>
                <a:off x="3931798" y="1272513"/>
                <a:ext cx="148979" cy="148979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  <a:alpha val="50000"/>
                </a:schemeClr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137" name="Group 136"/>
              <p:cNvGrpSpPr/>
              <p:nvPr/>
            </p:nvGrpSpPr>
            <p:grpSpPr>
              <a:xfrm rot="880543">
                <a:off x="4245622" y="1001345"/>
                <a:ext cx="202180" cy="208476"/>
                <a:chOff x="2924762" y="2709804"/>
                <a:chExt cx="286939" cy="295869"/>
              </a:xfrm>
            </p:grpSpPr>
            <p:cxnSp>
              <p:nvCxnSpPr>
                <p:cNvPr id="138" name="Straight Arrow Connector 137"/>
                <p:cNvCxnSpPr/>
                <p:nvPr/>
              </p:nvCxnSpPr>
              <p:spPr>
                <a:xfrm rot="20719457" flipV="1">
                  <a:off x="2942327" y="2854057"/>
                  <a:ext cx="186330" cy="96146"/>
                </a:xfrm>
                <a:prstGeom prst="straightConnector1">
                  <a:avLst/>
                </a:prstGeom>
                <a:ln w="28575">
                  <a:solidFill>
                    <a:srgbClr val="008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Straight Arrow Connector 138"/>
                <p:cNvCxnSpPr/>
                <p:nvPr/>
              </p:nvCxnSpPr>
              <p:spPr>
                <a:xfrm rot="20719457">
                  <a:off x="2961851" y="2939509"/>
                  <a:ext cx="249850" cy="66164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Straight Arrow Connector 139"/>
                <p:cNvCxnSpPr/>
                <p:nvPr/>
              </p:nvCxnSpPr>
              <p:spPr>
                <a:xfrm rot="20719457" flipV="1">
                  <a:off x="2924762" y="2709804"/>
                  <a:ext cx="83580" cy="263742"/>
                </a:xfrm>
                <a:prstGeom prst="straightConnector1">
                  <a:avLst/>
                </a:prstGeom>
                <a:ln w="28575">
                  <a:solidFill>
                    <a:srgbClr val="0066FF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1" name="Cube 140"/>
              <p:cNvSpPr/>
              <p:nvPr/>
            </p:nvSpPr>
            <p:spPr>
              <a:xfrm rot="947716">
                <a:off x="4068646" y="871459"/>
                <a:ext cx="481568" cy="552242"/>
              </a:xfrm>
              <a:prstGeom prst="cube">
                <a:avLst>
                  <a:gd name="adj" fmla="val 20331"/>
                </a:avLst>
              </a:prstGeom>
              <a:noFill/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142" name="Straight Arrow Connector 141"/>
              <p:cNvCxnSpPr/>
              <p:nvPr/>
            </p:nvCxnSpPr>
            <p:spPr>
              <a:xfrm flipH="1">
                <a:off x="4547830" y="1048350"/>
                <a:ext cx="278788" cy="159213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solid"/>
                <a:headEnd type="none" w="sm" len="lg"/>
                <a:tailEnd type="triangle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Arrow Connector 142"/>
              <p:cNvCxnSpPr/>
              <p:nvPr/>
            </p:nvCxnSpPr>
            <p:spPr>
              <a:xfrm flipH="1">
                <a:off x="4142706" y="1268233"/>
                <a:ext cx="278788" cy="159213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solid"/>
                <a:headEnd type="triangle" w="sm" len="lg"/>
                <a:tailEnd type="none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Arrow Connector 143"/>
              <p:cNvCxnSpPr>
                <a:cxnSpLocks noChangeAspect="1"/>
              </p:cNvCxnSpPr>
              <p:nvPr/>
            </p:nvCxnSpPr>
            <p:spPr>
              <a:xfrm flipV="1">
                <a:off x="4203600" y="1172009"/>
                <a:ext cx="49091" cy="18000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solid"/>
                <a:headEnd type="triangl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Arrow Connector 144"/>
              <p:cNvCxnSpPr/>
              <p:nvPr/>
            </p:nvCxnSpPr>
            <p:spPr>
              <a:xfrm flipH="1" flipV="1">
                <a:off x="4202662" y="873754"/>
                <a:ext cx="365967" cy="100817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solid"/>
                <a:headEnd type="triangle" w="sm" len="lg"/>
                <a:tailEnd type="triangle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1" name="Pfeil nach links und rechts 38"/>
            <p:cNvSpPr/>
            <p:nvPr/>
          </p:nvSpPr>
          <p:spPr>
            <a:xfrm rot="5400000" flipV="1">
              <a:off x="4689246" y="3068710"/>
              <a:ext cx="389844" cy="129948"/>
            </a:xfrm>
            <a:prstGeom prst="leftRightArrow">
              <a:avLst>
                <a:gd name="adj1" fmla="val 45373"/>
                <a:gd name="adj2" fmla="val 89330"/>
              </a:avLst>
            </a:prstGeom>
            <a:solidFill>
              <a:srgbClr val="CC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6" name="Pfeil nach links und rechts 38"/>
            <p:cNvSpPr/>
            <p:nvPr/>
          </p:nvSpPr>
          <p:spPr>
            <a:xfrm rot="5400000" flipV="1">
              <a:off x="4347415" y="3198251"/>
              <a:ext cx="389844" cy="129948"/>
            </a:xfrm>
            <a:prstGeom prst="leftRightArrow">
              <a:avLst>
                <a:gd name="adj1" fmla="val 45373"/>
                <a:gd name="adj2" fmla="val 89330"/>
              </a:avLst>
            </a:prstGeom>
            <a:solidFill>
              <a:srgbClr val="CC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7" name="Pfeil nach links und rechts 38"/>
            <p:cNvSpPr/>
            <p:nvPr/>
          </p:nvSpPr>
          <p:spPr>
            <a:xfrm rot="5400000" flipV="1">
              <a:off x="3492632" y="3024807"/>
              <a:ext cx="389844" cy="129948"/>
            </a:xfrm>
            <a:prstGeom prst="leftRightArrow">
              <a:avLst>
                <a:gd name="adj1" fmla="val 45373"/>
                <a:gd name="adj2" fmla="val 89330"/>
              </a:avLst>
            </a:prstGeom>
            <a:solidFill>
              <a:srgbClr val="CC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8" name="Pfeil nach links und rechts 38"/>
            <p:cNvSpPr/>
            <p:nvPr/>
          </p:nvSpPr>
          <p:spPr>
            <a:xfrm rot="5400000" flipV="1">
              <a:off x="3780788" y="2849348"/>
              <a:ext cx="389844" cy="129948"/>
            </a:xfrm>
            <a:prstGeom prst="leftRightArrow">
              <a:avLst>
                <a:gd name="adj1" fmla="val 45373"/>
                <a:gd name="adj2" fmla="val 89330"/>
              </a:avLst>
            </a:prstGeom>
            <a:solidFill>
              <a:srgbClr val="CC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3781106" y="2085338"/>
              <a:ext cx="5357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>
                  <a:latin typeface="Arial" pitchFamily="34" charset="0"/>
                  <a:cs typeface="Arial" pitchFamily="34" charset="0"/>
                </a:rPr>
                <a:t>FacF</a:t>
              </a:r>
            </a:p>
          </p:txBody>
        </p:sp>
      </p:grpSp>
      <p:sp>
        <p:nvSpPr>
          <p:cNvPr id="150" name="TextBox 149"/>
          <p:cNvSpPr txBox="1"/>
          <p:nvPr/>
        </p:nvSpPr>
        <p:spPr>
          <a:xfrm>
            <a:off x="5486726" y="1679281"/>
            <a:ext cx="1091966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de-DE" sz="1200" b="1" dirty="0">
                <a:latin typeface="Arial" pitchFamily="34" charset="0"/>
                <a:cs typeface="Arial" pitchFamily="34" charset="0"/>
              </a:rPr>
              <a:t>Face Length</a:t>
            </a:r>
            <a:br>
              <a:rPr lang="de-DE" sz="1200" b="1" dirty="0">
                <a:latin typeface="Arial" pitchFamily="34" charset="0"/>
                <a:cs typeface="Arial" pitchFamily="34" charset="0"/>
              </a:rPr>
            </a:br>
            <a:r>
              <a:rPr lang="de-DE" sz="1200" dirty="0">
                <a:latin typeface="Arial" pitchFamily="34" charset="0"/>
                <a:cs typeface="Arial" pitchFamily="34" charset="0"/>
              </a:rPr>
              <a:t> along Y axis</a:t>
            </a:r>
          </a:p>
          <a:p>
            <a:pPr algn="ctr"/>
            <a:r>
              <a:rPr lang="de-DE" sz="1200" dirty="0">
                <a:latin typeface="Arial" pitchFamily="34" charset="0"/>
                <a:cs typeface="Arial" pitchFamily="34" charset="0"/>
              </a:rPr>
              <a:t>of FacF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3112680" y="1373950"/>
            <a:ext cx="1091966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de-DE" sz="1200" b="1" dirty="0">
                <a:latin typeface="Arial" pitchFamily="34" charset="0"/>
                <a:cs typeface="Arial" pitchFamily="34" charset="0"/>
              </a:rPr>
              <a:t>Face Length</a:t>
            </a:r>
            <a:br>
              <a:rPr lang="de-DE" sz="1200" b="1" dirty="0">
                <a:latin typeface="Arial" pitchFamily="34" charset="0"/>
                <a:cs typeface="Arial" pitchFamily="34" charset="0"/>
              </a:rPr>
            </a:br>
            <a:r>
              <a:rPr lang="de-DE" sz="1200" dirty="0">
                <a:latin typeface="Arial" pitchFamily="34" charset="0"/>
                <a:cs typeface="Arial" pitchFamily="34" charset="0"/>
              </a:rPr>
              <a:t> along x axis</a:t>
            </a:r>
          </a:p>
          <a:p>
            <a:pPr algn="ctr"/>
            <a:r>
              <a:rPr lang="de-DE" sz="1200" dirty="0">
                <a:latin typeface="Arial" pitchFamily="34" charset="0"/>
                <a:cs typeface="Arial" pitchFamily="34" charset="0"/>
              </a:rPr>
              <a:t>of FacF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2355253" y="2098163"/>
            <a:ext cx="1428596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de-DE" sz="1200" b="1" dirty="0">
                <a:latin typeface="Arial" pitchFamily="34" charset="0"/>
                <a:cs typeface="Arial" pitchFamily="34" charset="0"/>
              </a:rPr>
              <a:t>Face Depth to</a:t>
            </a:r>
            <a:br>
              <a:rPr lang="de-DE" sz="1200" b="1" dirty="0">
                <a:latin typeface="Arial" pitchFamily="34" charset="0"/>
                <a:cs typeface="Arial" pitchFamily="34" charset="0"/>
              </a:rPr>
            </a:br>
            <a:r>
              <a:rPr lang="de-DE" sz="1200" b="1" dirty="0">
                <a:latin typeface="Arial" pitchFamily="34" charset="0"/>
                <a:cs typeface="Arial" pitchFamily="34" charset="0"/>
              </a:rPr>
              <a:t>Reference Frame</a:t>
            </a:r>
            <a:br>
              <a:rPr lang="de-DE" sz="1200" b="1" dirty="0">
                <a:latin typeface="Arial" pitchFamily="34" charset="0"/>
                <a:cs typeface="Arial" pitchFamily="34" charset="0"/>
              </a:rPr>
            </a:br>
            <a:r>
              <a:rPr lang="de-DE" sz="1200" dirty="0">
                <a:latin typeface="Arial" pitchFamily="34" charset="0"/>
                <a:cs typeface="Arial" pitchFamily="34" charset="0"/>
              </a:rPr>
              <a:t> along z axis</a:t>
            </a:r>
          </a:p>
          <a:p>
            <a:pPr algn="ctr"/>
            <a:r>
              <a:rPr lang="de-DE" sz="1200" dirty="0">
                <a:latin typeface="Arial" pitchFamily="34" charset="0"/>
                <a:cs typeface="Arial" pitchFamily="34" charset="0"/>
              </a:rPr>
              <a:t>of FacF</a:t>
            </a:r>
          </a:p>
        </p:txBody>
      </p:sp>
      <p:cxnSp>
        <p:nvCxnSpPr>
          <p:cNvPr id="153" name="Straight Connector 152"/>
          <p:cNvCxnSpPr/>
          <p:nvPr/>
        </p:nvCxnSpPr>
        <p:spPr>
          <a:xfrm>
            <a:off x="3624166" y="2254204"/>
            <a:ext cx="721249" cy="265740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 flipV="1">
            <a:off x="3664080" y="2844807"/>
            <a:ext cx="105576" cy="115723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2108207" y="3029473"/>
            <a:ext cx="1451038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de-DE" sz="1200" b="1" dirty="0">
                <a:latin typeface="Arial" pitchFamily="34" charset="0"/>
                <a:cs typeface="Arial" pitchFamily="34" charset="0"/>
              </a:rPr>
              <a:t>Radius of Sphere</a:t>
            </a:r>
            <a:br>
              <a:rPr lang="de-DE" sz="1200" b="1" dirty="0">
                <a:latin typeface="Arial" pitchFamily="34" charset="0"/>
                <a:cs typeface="Arial" pitchFamily="34" charset="0"/>
              </a:rPr>
            </a:br>
            <a:r>
              <a:rPr lang="de-DE" sz="1200" dirty="0">
                <a:latin typeface="Arial" pitchFamily="34" charset="0"/>
                <a:cs typeface="Arial" pitchFamily="34" charset="0"/>
              </a:rPr>
              <a:t> for face contact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5292912" y="4430810"/>
            <a:ext cx="11528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b="1" dirty="0">
                <a:latin typeface="Arial" pitchFamily="34" charset="0"/>
                <a:cs typeface="Arial" pitchFamily="34" charset="0"/>
              </a:rPr>
              <a:t>Plane Length</a:t>
            </a:r>
            <a:br>
              <a:rPr lang="de-DE" sz="1200" b="1" dirty="0">
                <a:latin typeface="Arial" pitchFamily="34" charset="0"/>
                <a:cs typeface="Arial" pitchFamily="34" charset="0"/>
              </a:rPr>
            </a:br>
            <a:r>
              <a:rPr lang="de-DE" sz="1200" dirty="0">
                <a:latin typeface="Arial" pitchFamily="34" charset="0"/>
                <a:cs typeface="Arial" pitchFamily="34" charset="0"/>
              </a:rPr>
              <a:t>along Y axis</a:t>
            </a:r>
            <a:br>
              <a:rPr lang="de-DE" sz="1200" dirty="0">
                <a:latin typeface="Arial" pitchFamily="34" charset="0"/>
                <a:cs typeface="Arial" pitchFamily="34" charset="0"/>
              </a:rPr>
            </a:br>
            <a:r>
              <a:rPr lang="de-DE" sz="1200" dirty="0">
                <a:latin typeface="Arial" pitchFamily="34" charset="0"/>
                <a:cs typeface="Arial" pitchFamily="34" charset="0"/>
              </a:rPr>
              <a:t>of PlaB</a:t>
            </a:r>
            <a:endParaRPr lang="de-DE" sz="1200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56" name="Straight Connector 155"/>
          <p:cNvCxnSpPr>
            <a:endCxn id="108" idx="1"/>
          </p:cNvCxnSpPr>
          <p:nvPr/>
        </p:nvCxnSpPr>
        <p:spPr>
          <a:xfrm>
            <a:off x="4957964" y="4310460"/>
            <a:ext cx="334948" cy="443516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3875930" y="5213264"/>
            <a:ext cx="11528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b="1" dirty="0">
                <a:latin typeface="Arial" pitchFamily="34" charset="0"/>
                <a:cs typeface="Arial" pitchFamily="34" charset="0"/>
              </a:rPr>
              <a:t>Plane Length</a:t>
            </a:r>
            <a:br>
              <a:rPr lang="de-DE" sz="1200" b="1" dirty="0">
                <a:latin typeface="Arial" pitchFamily="34" charset="0"/>
                <a:cs typeface="Arial" pitchFamily="34" charset="0"/>
              </a:rPr>
            </a:br>
            <a:r>
              <a:rPr lang="de-DE" sz="1200" dirty="0">
                <a:latin typeface="Arial" pitchFamily="34" charset="0"/>
                <a:cs typeface="Arial" pitchFamily="34" charset="0"/>
              </a:rPr>
              <a:t>along X axis</a:t>
            </a:r>
            <a:br>
              <a:rPr lang="de-DE" sz="1200" dirty="0">
                <a:latin typeface="Arial" pitchFamily="34" charset="0"/>
                <a:cs typeface="Arial" pitchFamily="34" charset="0"/>
              </a:rPr>
            </a:br>
            <a:r>
              <a:rPr lang="de-DE" sz="1200" dirty="0">
                <a:latin typeface="Arial" pitchFamily="34" charset="0"/>
                <a:cs typeface="Arial" pitchFamily="34" charset="0"/>
              </a:rPr>
              <a:t>of PlaB</a:t>
            </a:r>
          </a:p>
        </p:txBody>
      </p:sp>
      <p:cxnSp>
        <p:nvCxnSpPr>
          <p:cNvPr id="158" name="Straight Connector 157"/>
          <p:cNvCxnSpPr>
            <a:endCxn id="157" idx="0"/>
          </p:cNvCxnSpPr>
          <p:nvPr/>
        </p:nvCxnSpPr>
        <p:spPr>
          <a:xfrm>
            <a:off x="4105842" y="4540229"/>
            <a:ext cx="346528" cy="673035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16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Box 64"/>
          <p:cNvSpPr txBox="1"/>
          <p:nvPr/>
        </p:nvSpPr>
        <p:spPr>
          <a:xfrm>
            <a:off x="2547307" y="3464464"/>
            <a:ext cx="1467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b="1" dirty="0">
                <a:latin typeface="Arial" pitchFamily="34" charset="0"/>
                <a:cs typeface="Arial" pitchFamily="34" charset="0"/>
              </a:rPr>
              <a:t>Follower Radius</a:t>
            </a:r>
            <a:br>
              <a:rPr lang="de-DE" sz="1200" dirty="0">
                <a:latin typeface="Arial" pitchFamily="34" charset="0"/>
                <a:cs typeface="Arial" pitchFamily="34" charset="0"/>
              </a:rPr>
            </a:br>
            <a:r>
              <a:rPr lang="de-DE" sz="1200" dirty="0">
                <a:latin typeface="Arial" pitchFamily="34" charset="0"/>
                <a:cs typeface="Arial" pitchFamily="34" charset="0"/>
              </a:rPr>
              <a:t>in XY plane </a:t>
            </a:r>
            <a:r>
              <a:rPr lang="de-DE" sz="1200" dirty="0" err="1">
                <a:latin typeface="Arial" pitchFamily="34" charset="0"/>
                <a:cs typeface="Arial" pitchFamily="34" charset="0"/>
              </a:rPr>
              <a:t>of</a:t>
            </a:r>
            <a:r>
              <a:rPr lang="de-DE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1200" dirty="0" err="1">
                <a:latin typeface="Arial" pitchFamily="34" charset="0"/>
                <a:cs typeface="Arial" pitchFamily="34" charset="0"/>
              </a:rPr>
              <a:t>CirF</a:t>
            </a:r>
            <a:endParaRPr lang="de-DE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260627" y="2035545"/>
            <a:ext cx="2701382" cy="307777"/>
          </a:xfrm>
          <a:prstGeom prst="rect">
            <a:avLst/>
          </a:prstGeom>
          <a:solidFill>
            <a:schemeClr val="bg1"/>
          </a:solidFill>
          <a:ln>
            <a:solidFill>
              <a:srgbClr val="DDDDD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de-DE" sz="1400" b="1" dirty="0">
                <a:latin typeface="Arial" pitchFamily="34" charset="0"/>
                <a:cs typeface="Arial" pitchFamily="34" charset="0"/>
              </a:rPr>
              <a:t>Circle </a:t>
            </a:r>
            <a:r>
              <a:rPr lang="de-DE" sz="1400" b="1" dirty="0" err="1">
                <a:latin typeface="Arial" pitchFamily="34" charset="0"/>
                <a:cs typeface="Arial" pitchFamily="34" charset="0"/>
              </a:rPr>
              <a:t>to</a:t>
            </a:r>
            <a:r>
              <a:rPr lang="de-DE" sz="1400" b="1" dirty="0">
                <a:latin typeface="Arial" pitchFamily="34" charset="0"/>
                <a:cs typeface="Arial" pitchFamily="34" charset="0"/>
              </a:rPr>
              <a:t> Circle </a:t>
            </a:r>
            <a:r>
              <a:rPr lang="de-DE" sz="1400" b="1" dirty="0" err="1">
                <a:latin typeface="Arial" pitchFamily="34" charset="0"/>
                <a:cs typeface="Arial" pitchFamily="34" charset="0"/>
              </a:rPr>
              <a:t>Contact</a:t>
            </a:r>
            <a:r>
              <a:rPr lang="de-DE" sz="1400" b="1" dirty="0">
                <a:latin typeface="Arial" pitchFamily="34" charset="0"/>
                <a:cs typeface="Arial" pitchFamily="34" charset="0"/>
              </a:rPr>
              <a:t> Force</a:t>
            </a:r>
          </a:p>
        </p:txBody>
      </p:sp>
      <p:sp>
        <p:nvSpPr>
          <p:cNvPr id="6" name="Ellipse 14"/>
          <p:cNvSpPr/>
          <p:nvPr/>
        </p:nvSpPr>
        <p:spPr>
          <a:xfrm rot="16200000">
            <a:off x="3947302" y="2457450"/>
            <a:ext cx="1039586" cy="1039586"/>
          </a:xfrm>
          <a:prstGeom prst="ellipse">
            <a:avLst/>
          </a:prstGeom>
          <a:solidFill>
            <a:srgbClr val="DDDDDD"/>
          </a:solidFill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 rot="6300000">
            <a:off x="4446609" y="2687980"/>
            <a:ext cx="385734" cy="383161"/>
            <a:chOff x="6603585" y="2402126"/>
            <a:chExt cx="311787" cy="309708"/>
          </a:xfrm>
        </p:grpSpPr>
        <p:grpSp>
          <p:nvGrpSpPr>
            <p:cNvPr id="23" name="Group 22"/>
            <p:cNvGrpSpPr/>
            <p:nvPr/>
          </p:nvGrpSpPr>
          <p:grpSpPr>
            <a:xfrm>
              <a:off x="6603585" y="2402126"/>
              <a:ext cx="266078" cy="264520"/>
              <a:chOff x="7156801" y="1565200"/>
              <a:chExt cx="397653" cy="395325"/>
            </a:xfrm>
          </p:grpSpPr>
          <p:cxnSp>
            <p:nvCxnSpPr>
              <p:cNvPr id="25" name="Straight Arrow Connector 24"/>
              <p:cNvCxnSpPr/>
              <p:nvPr/>
            </p:nvCxnSpPr>
            <p:spPr>
              <a:xfrm flipV="1">
                <a:off x="7554454" y="1565200"/>
                <a:ext cx="0" cy="395325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/>
              <p:nvPr/>
            </p:nvCxnSpPr>
            <p:spPr>
              <a:xfrm flipH="1">
                <a:off x="7156801" y="1960525"/>
                <a:ext cx="397653" cy="0"/>
              </a:xfrm>
              <a:prstGeom prst="straightConnector1">
                <a:avLst/>
              </a:prstGeom>
              <a:ln w="28575">
                <a:solidFill>
                  <a:srgbClr val="008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Oval 23"/>
            <p:cNvSpPr/>
            <p:nvPr/>
          </p:nvSpPr>
          <p:spPr>
            <a:xfrm>
              <a:off x="6823932" y="2620394"/>
              <a:ext cx="91440" cy="91440"/>
            </a:xfrm>
            <a:prstGeom prst="ellipse">
              <a:avLst/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74" name="TextBox 73"/>
          <p:cNvSpPr txBox="1"/>
          <p:nvPr/>
        </p:nvSpPr>
        <p:spPr>
          <a:xfrm>
            <a:off x="3987806" y="2712790"/>
            <a:ext cx="474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>
                <a:latin typeface="Arial" pitchFamily="34" charset="0"/>
                <a:cs typeface="Arial" pitchFamily="34" charset="0"/>
              </a:rPr>
              <a:t>CirF</a:t>
            </a:r>
            <a:endParaRPr lang="de-DE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7" name="Ellipse 14"/>
          <p:cNvSpPr/>
          <p:nvPr/>
        </p:nvSpPr>
        <p:spPr>
          <a:xfrm rot="10800000">
            <a:off x="4413023" y="3332151"/>
            <a:ext cx="1316592" cy="1316592"/>
          </a:xfrm>
          <a:prstGeom prst="ellipse">
            <a:avLst/>
          </a:prstGeom>
          <a:solidFill>
            <a:srgbClr val="DDDDDD"/>
          </a:solidFill>
          <a:ln>
            <a:solidFill>
              <a:srgbClr val="80808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78" name="Group 77"/>
          <p:cNvGrpSpPr/>
          <p:nvPr/>
        </p:nvGrpSpPr>
        <p:grpSpPr>
          <a:xfrm>
            <a:off x="4747705" y="3656095"/>
            <a:ext cx="387675" cy="383161"/>
            <a:chOff x="6602016" y="2402126"/>
            <a:chExt cx="313356" cy="309708"/>
          </a:xfrm>
        </p:grpSpPr>
        <p:grpSp>
          <p:nvGrpSpPr>
            <p:cNvPr id="81" name="Group 80"/>
            <p:cNvGrpSpPr/>
            <p:nvPr/>
          </p:nvGrpSpPr>
          <p:grpSpPr>
            <a:xfrm>
              <a:off x="6602016" y="2402126"/>
              <a:ext cx="267640" cy="264520"/>
              <a:chOff x="7154466" y="1565200"/>
              <a:chExt cx="399988" cy="395325"/>
            </a:xfrm>
          </p:grpSpPr>
          <p:cxnSp>
            <p:nvCxnSpPr>
              <p:cNvPr id="83" name="Straight Arrow Connector 82"/>
              <p:cNvCxnSpPr/>
              <p:nvPr/>
            </p:nvCxnSpPr>
            <p:spPr>
              <a:xfrm flipV="1">
                <a:off x="7554454" y="1565200"/>
                <a:ext cx="0" cy="395325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/>
              <p:cNvCxnSpPr/>
              <p:nvPr/>
            </p:nvCxnSpPr>
            <p:spPr>
              <a:xfrm flipH="1">
                <a:off x="7154466" y="1960525"/>
                <a:ext cx="399981" cy="0"/>
              </a:xfrm>
              <a:prstGeom prst="straightConnector1">
                <a:avLst/>
              </a:prstGeom>
              <a:ln w="28575">
                <a:solidFill>
                  <a:srgbClr val="008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2" name="Oval 81"/>
            <p:cNvSpPr/>
            <p:nvPr/>
          </p:nvSpPr>
          <p:spPr>
            <a:xfrm>
              <a:off x="6823932" y="2620394"/>
              <a:ext cx="91440" cy="91440"/>
            </a:xfrm>
            <a:prstGeom prst="ellipse">
              <a:avLst/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5074726" y="3693435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>
                <a:latin typeface="Arial" pitchFamily="34" charset="0"/>
                <a:cs typeface="Arial" pitchFamily="34" charset="0"/>
              </a:rPr>
              <a:t>CirB</a:t>
            </a:r>
            <a:endParaRPr lang="de-DE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2" name="Arc 91"/>
          <p:cNvSpPr/>
          <p:nvPr/>
        </p:nvSpPr>
        <p:spPr>
          <a:xfrm>
            <a:off x="4413021" y="3337775"/>
            <a:ext cx="1316594" cy="1316594"/>
          </a:xfrm>
          <a:prstGeom prst="arc">
            <a:avLst>
              <a:gd name="adj1" fmla="val 7138147"/>
              <a:gd name="adj2" fmla="val 1501961"/>
            </a:avLst>
          </a:prstGeom>
          <a:ln w="38100">
            <a:solidFill>
              <a:srgbClr val="FF0000"/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Pfeil nach links und rechts 38"/>
          <p:cNvSpPr/>
          <p:nvPr/>
        </p:nvSpPr>
        <p:spPr>
          <a:xfrm rot="3558306" flipV="1">
            <a:off x="4364957" y="3488627"/>
            <a:ext cx="389844" cy="129948"/>
          </a:xfrm>
          <a:prstGeom prst="leftRightArrow">
            <a:avLst>
              <a:gd name="adj1" fmla="val 45373"/>
              <a:gd name="adj2" fmla="val 89330"/>
            </a:avLst>
          </a:prstGeom>
          <a:solidFill>
            <a:srgbClr val="C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9" name="Straight Arrow Connector 78"/>
          <p:cNvCxnSpPr/>
          <p:nvPr/>
        </p:nvCxnSpPr>
        <p:spPr>
          <a:xfrm flipH="1" flipV="1">
            <a:off x="4741008" y="3417603"/>
            <a:ext cx="338146" cy="577453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headEnd type="triangle" w="sm" len="lg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474930" y="2981851"/>
            <a:ext cx="272777" cy="446013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headEnd type="triangle" w="sm" len="lg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5081556" y="3992329"/>
            <a:ext cx="589275" cy="287156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endCxn id="92" idx="0"/>
          </p:cNvCxnSpPr>
          <p:nvPr/>
        </p:nvCxnSpPr>
        <p:spPr>
          <a:xfrm flipH="1">
            <a:off x="4752480" y="3990447"/>
            <a:ext cx="333880" cy="581556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Arc 113"/>
          <p:cNvSpPr/>
          <p:nvPr/>
        </p:nvSpPr>
        <p:spPr>
          <a:xfrm rot="16200000">
            <a:off x="4589023" y="3506278"/>
            <a:ext cx="979588" cy="979588"/>
          </a:xfrm>
          <a:prstGeom prst="arc">
            <a:avLst>
              <a:gd name="adj1" fmla="val 12600013"/>
              <a:gd name="adj2" fmla="val 10824835"/>
            </a:avLst>
          </a:prstGeom>
          <a:ln w="9525">
            <a:solidFill>
              <a:schemeClr val="tx1"/>
            </a:solidFill>
            <a:prstDash val="solid"/>
            <a:headEnd type="triangle" w="sm" len="lg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Arc 115"/>
          <p:cNvSpPr/>
          <p:nvPr/>
        </p:nvSpPr>
        <p:spPr>
          <a:xfrm rot="16200000">
            <a:off x="4658196" y="3575451"/>
            <a:ext cx="841242" cy="841242"/>
          </a:xfrm>
          <a:prstGeom prst="arc">
            <a:avLst>
              <a:gd name="adj1" fmla="val 6895735"/>
              <a:gd name="adj2" fmla="val 10800890"/>
            </a:avLst>
          </a:prstGeom>
          <a:ln w="9525">
            <a:solidFill>
              <a:schemeClr val="tx1"/>
            </a:solidFill>
            <a:prstDash val="solid"/>
            <a:headEnd type="triangle" w="sm" len="lg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8" name="Straight Connector 117"/>
          <p:cNvCxnSpPr/>
          <p:nvPr/>
        </p:nvCxnSpPr>
        <p:spPr>
          <a:xfrm>
            <a:off x="5080125" y="3995580"/>
            <a:ext cx="0" cy="54864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590801" y="4541527"/>
            <a:ext cx="1781785" cy="591673"/>
            <a:chOff x="1066800" y="4541526"/>
            <a:chExt cx="1781785" cy="591673"/>
          </a:xfrm>
        </p:grpSpPr>
        <p:sp>
          <p:nvSpPr>
            <p:cNvPr id="67" name="TextBox 66"/>
            <p:cNvSpPr txBox="1"/>
            <p:nvPr/>
          </p:nvSpPr>
          <p:spPr>
            <a:xfrm>
              <a:off x="1444032" y="4671534"/>
              <a:ext cx="14045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200" dirty="0">
                  <a:latin typeface="Arial" pitchFamily="34" charset="0"/>
                  <a:cs typeface="Arial" pitchFamily="34" charset="0"/>
                </a:rPr>
                <a:t>Reference </a:t>
              </a:r>
              <a:r>
                <a:rPr lang="de-DE" sz="1200" dirty="0" err="1">
                  <a:latin typeface="Arial" pitchFamily="34" charset="0"/>
                  <a:cs typeface="Arial" pitchFamily="34" charset="0"/>
                </a:rPr>
                <a:t>frames</a:t>
              </a:r>
              <a:br>
                <a:rPr lang="de-DE" sz="1200" dirty="0">
                  <a:latin typeface="Arial" pitchFamily="34" charset="0"/>
                  <a:cs typeface="Arial" pitchFamily="34" charset="0"/>
                </a:rPr>
              </a:br>
              <a:r>
                <a:rPr lang="de-DE" sz="1200" dirty="0" err="1">
                  <a:latin typeface="Arial" pitchFamily="34" charset="0"/>
                  <a:cs typeface="Arial" pitchFamily="34" charset="0"/>
                </a:rPr>
                <a:t>for</a:t>
              </a:r>
              <a:r>
                <a:rPr lang="de-DE" sz="12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de-DE" sz="1200" dirty="0" err="1">
                  <a:latin typeface="Arial" pitchFamily="34" charset="0"/>
                  <a:cs typeface="Arial" pitchFamily="34" charset="0"/>
                </a:rPr>
                <a:t>forces</a:t>
              </a:r>
              <a:endParaRPr lang="de-DE" sz="1200" dirty="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25" name="Group 124"/>
            <p:cNvGrpSpPr/>
            <p:nvPr/>
          </p:nvGrpSpPr>
          <p:grpSpPr>
            <a:xfrm>
              <a:off x="1066800" y="4541526"/>
              <a:ext cx="435897" cy="524658"/>
              <a:chOff x="2172884" y="4680322"/>
              <a:chExt cx="435897" cy="524658"/>
            </a:xfrm>
          </p:grpSpPr>
          <p:grpSp>
            <p:nvGrpSpPr>
              <p:cNvPr id="126" name="Group 125"/>
              <p:cNvGrpSpPr/>
              <p:nvPr/>
            </p:nvGrpSpPr>
            <p:grpSpPr>
              <a:xfrm>
                <a:off x="2219444" y="4821819"/>
                <a:ext cx="389337" cy="383161"/>
                <a:chOff x="6600673" y="2402126"/>
                <a:chExt cx="314699" cy="309708"/>
              </a:xfrm>
            </p:grpSpPr>
            <p:grpSp>
              <p:nvGrpSpPr>
                <p:cNvPr id="129" name="Group 128"/>
                <p:cNvGrpSpPr/>
                <p:nvPr/>
              </p:nvGrpSpPr>
              <p:grpSpPr>
                <a:xfrm>
                  <a:off x="6600673" y="2402126"/>
                  <a:ext cx="268990" cy="264520"/>
                  <a:chOff x="7152449" y="1565200"/>
                  <a:chExt cx="402005" cy="395325"/>
                </a:xfrm>
              </p:grpSpPr>
              <p:cxnSp>
                <p:nvCxnSpPr>
                  <p:cNvPr id="131" name="Straight Arrow Connector 130"/>
                  <p:cNvCxnSpPr/>
                  <p:nvPr/>
                </p:nvCxnSpPr>
                <p:spPr>
                  <a:xfrm flipV="1">
                    <a:off x="7554454" y="1565200"/>
                    <a:ext cx="0" cy="395325"/>
                  </a:xfrm>
                  <a:prstGeom prst="straightConnector1">
                    <a:avLst/>
                  </a:prstGeom>
                  <a:ln w="28575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2" name="Straight Arrow Connector 131"/>
                  <p:cNvCxnSpPr/>
                  <p:nvPr/>
                </p:nvCxnSpPr>
                <p:spPr>
                  <a:xfrm flipH="1">
                    <a:off x="7152449" y="1960525"/>
                    <a:ext cx="401998" cy="0"/>
                  </a:xfrm>
                  <a:prstGeom prst="straightConnector1">
                    <a:avLst/>
                  </a:prstGeom>
                  <a:ln w="28575">
                    <a:solidFill>
                      <a:srgbClr val="008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30" name="Oval 129"/>
                <p:cNvSpPr/>
                <p:nvPr/>
              </p:nvSpPr>
              <p:spPr>
                <a:xfrm>
                  <a:off x="6823932" y="2620394"/>
                  <a:ext cx="91440" cy="91440"/>
                </a:xfrm>
                <a:prstGeom prst="ellipse">
                  <a:avLst/>
                </a:prstGeom>
                <a:solidFill>
                  <a:srgbClr val="0066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b="1" dirty="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127" name="TextBox 126"/>
              <p:cNvSpPr txBox="1"/>
              <p:nvPr/>
            </p:nvSpPr>
            <p:spPr>
              <a:xfrm>
                <a:off x="2302943" y="4680322"/>
                <a:ext cx="27924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100" dirty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X</a:t>
                </a:r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2172884" y="4866214"/>
                <a:ext cx="24296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100" dirty="0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  <a:t>Y</a:t>
                </a:r>
              </a:p>
            </p:txBody>
          </p:sp>
        </p:grpSp>
      </p:grpSp>
      <p:cxnSp>
        <p:nvCxnSpPr>
          <p:cNvPr id="45" name="Straight Connector 44"/>
          <p:cNvCxnSpPr/>
          <p:nvPr/>
        </p:nvCxnSpPr>
        <p:spPr>
          <a:xfrm flipV="1">
            <a:off x="5253788" y="4254349"/>
            <a:ext cx="317261" cy="572121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 flipV="1">
            <a:off x="4838305" y="4468906"/>
            <a:ext cx="418892" cy="364237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732192" y="4835874"/>
            <a:ext cx="1821009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200" b="1" dirty="0" err="1">
                <a:latin typeface="Arial" pitchFamily="34" charset="0"/>
                <a:cs typeface="Arial" pitchFamily="34" charset="0"/>
              </a:rPr>
              <a:t>Active</a:t>
            </a:r>
            <a:r>
              <a:rPr lang="de-DE" sz="1200" b="1" dirty="0">
                <a:latin typeface="Arial" pitchFamily="34" charset="0"/>
                <a:cs typeface="Arial" pitchFamily="34" charset="0"/>
              </a:rPr>
              <a:t> Range</a:t>
            </a:r>
            <a:r>
              <a:rPr lang="de-DE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1200" dirty="0" err="1">
                <a:latin typeface="Arial" pitchFamily="34" charset="0"/>
                <a:cs typeface="Arial" pitchFamily="34" charset="0"/>
              </a:rPr>
              <a:t>for</a:t>
            </a:r>
            <a:r>
              <a:rPr lang="de-DE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1200" dirty="0" err="1">
                <a:latin typeface="Arial" pitchFamily="34" charset="0"/>
                <a:cs typeface="Arial" pitchFamily="34" charset="0"/>
              </a:rPr>
              <a:t>force</a:t>
            </a:r>
            <a:endParaRPr lang="de-DE" sz="1200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de-DE" sz="1200" dirty="0">
                <a:latin typeface="Arial" pitchFamily="34" charset="0"/>
                <a:cs typeface="Arial" pitchFamily="34" charset="0"/>
              </a:rPr>
              <a:t>Min </a:t>
            </a:r>
            <a:r>
              <a:rPr lang="de-DE" sz="1200" dirty="0" err="1">
                <a:latin typeface="Arial" pitchFamily="34" charset="0"/>
                <a:cs typeface="Arial" pitchFamily="34" charset="0"/>
              </a:rPr>
              <a:t>and</a:t>
            </a:r>
            <a:r>
              <a:rPr lang="de-DE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1200" dirty="0" err="1">
                <a:latin typeface="Arial" pitchFamily="34" charset="0"/>
                <a:cs typeface="Arial" pitchFamily="34" charset="0"/>
              </a:rPr>
              <a:t>max</a:t>
            </a:r>
            <a:r>
              <a:rPr lang="de-DE" sz="1200" dirty="0">
                <a:latin typeface="Arial" pitchFamily="34" charset="0"/>
                <a:cs typeface="Arial" pitchFamily="34" charset="0"/>
              </a:rPr>
              <a:t> angle</a:t>
            </a:r>
            <a:br>
              <a:rPr lang="de-DE" sz="1200" dirty="0">
                <a:latin typeface="Arial" pitchFamily="34" charset="0"/>
                <a:cs typeface="Arial" pitchFamily="34" charset="0"/>
              </a:rPr>
            </a:br>
            <a:r>
              <a:rPr lang="de-DE" sz="1200" dirty="0" err="1">
                <a:latin typeface="Arial" pitchFamily="34" charset="0"/>
                <a:cs typeface="Arial" pitchFamily="34" charset="0"/>
              </a:rPr>
              <a:t>measured</a:t>
            </a:r>
            <a:r>
              <a:rPr lang="de-DE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1200" dirty="0" err="1">
                <a:latin typeface="Arial" pitchFamily="34" charset="0"/>
                <a:cs typeface="Arial" pitchFamily="34" charset="0"/>
              </a:rPr>
              <a:t>with</a:t>
            </a:r>
            <a:r>
              <a:rPr lang="de-DE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1200" dirty="0" err="1">
                <a:latin typeface="Arial" pitchFamily="34" charset="0"/>
                <a:cs typeface="Arial" pitchFamily="34" charset="0"/>
              </a:rPr>
              <a:t>respect</a:t>
            </a:r>
            <a:br>
              <a:rPr lang="de-DE" sz="1200" dirty="0">
                <a:latin typeface="Arial" pitchFamily="34" charset="0"/>
                <a:cs typeface="Arial" pitchFamily="34" charset="0"/>
              </a:rPr>
            </a:br>
            <a:r>
              <a:rPr lang="de-DE" sz="1200" dirty="0" err="1">
                <a:latin typeface="Arial" pitchFamily="34" charset="0"/>
                <a:cs typeface="Arial" pitchFamily="34" charset="0"/>
              </a:rPr>
              <a:t>to</a:t>
            </a:r>
            <a:r>
              <a:rPr lang="de-DE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1200" dirty="0" err="1">
                <a:latin typeface="Arial" pitchFamily="34" charset="0"/>
                <a:cs typeface="Arial" pitchFamily="34" charset="0"/>
              </a:rPr>
              <a:t>frame</a:t>
            </a:r>
            <a:r>
              <a:rPr lang="de-DE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1200" dirty="0" err="1">
                <a:latin typeface="Arial" pitchFamily="34" charset="0"/>
                <a:cs typeface="Arial" pitchFamily="34" charset="0"/>
              </a:rPr>
              <a:t>CirB</a:t>
            </a:r>
            <a:br>
              <a:rPr lang="de-DE" sz="1200" dirty="0">
                <a:latin typeface="Arial" pitchFamily="34" charset="0"/>
                <a:cs typeface="Arial" pitchFamily="34" charset="0"/>
              </a:rPr>
            </a:br>
            <a:r>
              <a:rPr lang="de-DE" sz="1200" dirty="0" err="1">
                <a:latin typeface="Arial" pitchFamily="34" charset="0"/>
                <a:cs typeface="Arial" pitchFamily="34" charset="0"/>
              </a:rPr>
              <a:t>Full</a:t>
            </a:r>
            <a:r>
              <a:rPr lang="de-DE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1200" dirty="0" err="1">
                <a:latin typeface="Arial" pitchFamily="34" charset="0"/>
                <a:cs typeface="Arial" pitchFamily="34" charset="0"/>
              </a:rPr>
              <a:t>circle</a:t>
            </a:r>
            <a:r>
              <a:rPr lang="de-DE" sz="1200" dirty="0">
                <a:latin typeface="Arial" pitchFamily="34" charset="0"/>
                <a:cs typeface="Arial" pitchFamily="34" charset="0"/>
              </a:rPr>
              <a:t> = [-180 180]</a:t>
            </a: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5969" y="2552431"/>
            <a:ext cx="1394321" cy="604382"/>
          </a:xfrm>
          <a:prstGeom prst="rect">
            <a:avLst/>
          </a:prstGeom>
          <a:solidFill>
            <a:schemeClr val="bg1"/>
          </a:solidFill>
          <a:ln>
            <a:solidFill>
              <a:srgbClr val="DDDDD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89" name="Group 88"/>
          <p:cNvGrpSpPr/>
          <p:nvPr/>
        </p:nvGrpSpPr>
        <p:grpSpPr>
          <a:xfrm rot="19813673">
            <a:off x="3928294" y="3115421"/>
            <a:ext cx="935027" cy="1186213"/>
            <a:chOff x="2146309" y="2977242"/>
            <a:chExt cx="935027" cy="920655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2146309" y="2977242"/>
              <a:ext cx="914400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2166936" y="3387283"/>
              <a:ext cx="914400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2163094" y="3897897"/>
              <a:ext cx="914400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/>
          <p:cNvSpPr txBox="1"/>
          <p:nvPr/>
        </p:nvSpPr>
        <p:spPr>
          <a:xfrm>
            <a:off x="2820107" y="4012847"/>
            <a:ext cx="1467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b="1" dirty="0">
                <a:latin typeface="Arial" pitchFamily="34" charset="0"/>
                <a:cs typeface="Arial" pitchFamily="34" charset="0"/>
              </a:rPr>
              <a:t>Base Radius</a:t>
            </a:r>
            <a:br>
              <a:rPr lang="de-DE" sz="1200" dirty="0">
                <a:latin typeface="Arial" pitchFamily="34" charset="0"/>
                <a:cs typeface="Arial" pitchFamily="34" charset="0"/>
              </a:rPr>
            </a:br>
            <a:r>
              <a:rPr lang="de-DE" sz="1200" dirty="0">
                <a:latin typeface="Arial" pitchFamily="34" charset="0"/>
                <a:cs typeface="Arial" pitchFamily="34" charset="0"/>
              </a:rPr>
              <a:t>in XY plane </a:t>
            </a:r>
            <a:r>
              <a:rPr lang="de-DE" sz="1200" dirty="0" err="1">
                <a:latin typeface="Arial" pitchFamily="34" charset="0"/>
                <a:cs typeface="Arial" pitchFamily="34" charset="0"/>
              </a:rPr>
              <a:t>of</a:t>
            </a:r>
            <a:r>
              <a:rPr lang="de-DE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1200" dirty="0" err="1">
                <a:latin typeface="Arial" pitchFamily="34" charset="0"/>
                <a:cs typeface="Arial" pitchFamily="34" charset="0"/>
              </a:rPr>
              <a:t>CirB</a:t>
            </a:r>
            <a:endParaRPr lang="de-DE" sz="12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924057" y="2906997"/>
            <a:ext cx="1322848" cy="1549042"/>
            <a:chOff x="6569953" y="2857471"/>
            <a:chExt cx="1322848" cy="1549042"/>
          </a:xfrm>
        </p:grpSpPr>
        <p:sp>
          <p:nvSpPr>
            <p:cNvPr id="51" name="Ellipse 14"/>
            <p:cNvSpPr/>
            <p:nvPr/>
          </p:nvSpPr>
          <p:spPr>
            <a:xfrm rot="16200000">
              <a:off x="6640609" y="2857471"/>
              <a:ext cx="661005" cy="661006"/>
            </a:xfrm>
            <a:prstGeom prst="ellipse">
              <a:avLst/>
            </a:prstGeom>
            <a:solidFill>
              <a:srgbClr val="DDDDDD"/>
            </a:solidFill>
            <a:ln w="38100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52" name="Group 51"/>
            <p:cNvGrpSpPr/>
            <p:nvPr/>
          </p:nvGrpSpPr>
          <p:grpSpPr>
            <a:xfrm rot="6300000">
              <a:off x="6958086" y="3004049"/>
              <a:ext cx="245263" cy="243627"/>
              <a:chOff x="6603585" y="2402126"/>
              <a:chExt cx="311787" cy="309708"/>
            </a:xfrm>
          </p:grpSpPr>
          <p:grpSp>
            <p:nvGrpSpPr>
              <p:cNvPr id="53" name="Group 52"/>
              <p:cNvGrpSpPr/>
              <p:nvPr/>
            </p:nvGrpSpPr>
            <p:grpSpPr>
              <a:xfrm>
                <a:off x="6603585" y="2402126"/>
                <a:ext cx="266078" cy="264520"/>
                <a:chOff x="7156801" y="1565200"/>
                <a:chExt cx="397653" cy="395325"/>
              </a:xfrm>
            </p:grpSpPr>
            <p:cxnSp>
              <p:nvCxnSpPr>
                <p:cNvPr id="55" name="Straight Arrow Connector 54"/>
                <p:cNvCxnSpPr/>
                <p:nvPr/>
              </p:nvCxnSpPr>
              <p:spPr>
                <a:xfrm flipV="1">
                  <a:off x="7554454" y="1565200"/>
                  <a:ext cx="0" cy="395325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Arrow Connector 55"/>
                <p:cNvCxnSpPr/>
                <p:nvPr/>
              </p:nvCxnSpPr>
              <p:spPr>
                <a:xfrm flipH="1">
                  <a:off x="7156801" y="1960525"/>
                  <a:ext cx="397653" cy="0"/>
                </a:xfrm>
                <a:prstGeom prst="straightConnector1">
                  <a:avLst/>
                </a:prstGeom>
                <a:ln w="28575">
                  <a:solidFill>
                    <a:srgbClr val="008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4" name="Oval 53"/>
              <p:cNvSpPr/>
              <p:nvPr/>
            </p:nvSpPr>
            <p:spPr>
              <a:xfrm>
                <a:off x="6823932" y="2620394"/>
                <a:ext cx="91440" cy="91440"/>
              </a:xfrm>
              <a:prstGeom prst="ellipse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cxnSp>
          <p:nvCxnSpPr>
            <p:cNvPr id="73" name="Straight Arrow Connector 72"/>
            <p:cNvCxnSpPr/>
            <p:nvPr/>
          </p:nvCxnSpPr>
          <p:spPr>
            <a:xfrm>
              <a:off x="6976093" y="3190903"/>
              <a:ext cx="173441" cy="283591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solid"/>
              <a:headEnd type="triangl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4"/>
            <p:cNvGrpSpPr/>
            <p:nvPr/>
          </p:nvGrpSpPr>
          <p:grpSpPr>
            <a:xfrm>
              <a:off x="6906197" y="3415697"/>
              <a:ext cx="986604" cy="990816"/>
              <a:chOff x="6936730" y="3413637"/>
              <a:chExt cx="837137" cy="840712"/>
            </a:xfrm>
          </p:grpSpPr>
          <p:sp>
            <p:nvSpPr>
              <p:cNvPr id="58" name="Ellipse 14"/>
              <p:cNvSpPr/>
              <p:nvPr/>
            </p:nvSpPr>
            <p:spPr>
              <a:xfrm rot="10800000">
                <a:off x="6936731" y="3413637"/>
                <a:ext cx="837136" cy="837135"/>
              </a:xfrm>
              <a:prstGeom prst="ellipse">
                <a:avLst/>
              </a:prstGeom>
              <a:solidFill>
                <a:srgbClr val="DDDDDD"/>
              </a:solidFill>
              <a:ln>
                <a:solidFill>
                  <a:srgbClr val="80808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9" name="Arc 68"/>
              <p:cNvSpPr/>
              <p:nvPr/>
            </p:nvSpPr>
            <p:spPr>
              <a:xfrm>
                <a:off x="6936730" y="3417212"/>
                <a:ext cx="837137" cy="837137"/>
              </a:xfrm>
              <a:prstGeom prst="arc">
                <a:avLst>
                  <a:gd name="adj1" fmla="val 7138147"/>
                  <a:gd name="adj2" fmla="val 1501961"/>
                </a:avLst>
              </a:prstGeom>
              <a:ln w="38100">
                <a:solidFill>
                  <a:srgbClr val="FF0000"/>
                </a:solidFill>
                <a:prstDash val="solid"/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72" name="Straight Arrow Connector 71"/>
              <p:cNvCxnSpPr/>
              <p:nvPr/>
            </p:nvCxnSpPr>
            <p:spPr>
              <a:xfrm flipH="1" flipV="1">
                <a:off x="7145276" y="3467969"/>
                <a:ext cx="215005" cy="367165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solid"/>
                <a:headEnd type="triangle" w="sm" len="lg"/>
                <a:tailEnd type="triangle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7361807" y="3833401"/>
                <a:ext cx="374682" cy="182584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>
                <a:endCxn id="69" idx="0"/>
              </p:cNvCxnSpPr>
              <p:nvPr/>
            </p:nvCxnSpPr>
            <p:spPr>
              <a:xfrm flipH="1">
                <a:off x="7152570" y="3832204"/>
                <a:ext cx="212293" cy="369774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Arc 84"/>
              <p:cNvSpPr>
                <a:spLocks noChangeAspect="1"/>
              </p:cNvSpPr>
              <p:nvPr/>
            </p:nvSpPr>
            <p:spPr>
              <a:xfrm rot="16200000">
                <a:off x="7066124" y="3541841"/>
                <a:ext cx="587881" cy="587884"/>
              </a:xfrm>
              <a:prstGeom prst="arc">
                <a:avLst>
                  <a:gd name="adj1" fmla="val 12600013"/>
                  <a:gd name="adj2" fmla="val 10824835"/>
                </a:avLst>
              </a:prstGeom>
              <a:ln w="9525">
                <a:solidFill>
                  <a:schemeClr val="tx1"/>
                </a:solidFill>
                <a:prstDash val="solid"/>
                <a:headEnd type="triangle" w="sm" len="lg"/>
                <a:tailEnd type="none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6" name="Arc 85"/>
              <p:cNvSpPr>
                <a:spLocks noChangeAspect="1"/>
              </p:cNvSpPr>
              <p:nvPr/>
            </p:nvSpPr>
            <p:spPr>
              <a:xfrm rot="16200000">
                <a:off x="7152836" y="3628550"/>
                <a:ext cx="414461" cy="414463"/>
              </a:xfrm>
              <a:prstGeom prst="arc">
                <a:avLst>
                  <a:gd name="adj1" fmla="val 6895735"/>
                  <a:gd name="adj2" fmla="val 10800890"/>
                </a:avLst>
              </a:prstGeom>
              <a:ln w="9525">
                <a:solidFill>
                  <a:schemeClr val="tx1"/>
                </a:solidFill>
                <a:prstDash val="solid"/>
                <a:headEnd type="triangle" w="sm" len="lg"/>
                <a:tailEnd type="none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87" name="Straight Connector 86"/>
              <p:cNvCxnSpPr/>
              <p:nvPr/>
            </p:nvCxnSpPr>
            <p:spPr>
              <a:xfrm>
                <a:off x="7360898" y="3835468"/>
                <a:ext cx="0" cy="34884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TextBox 56"/>
            <p:cNvSpPr txBox="1"/>
            <p:nvPr/>
          </p:nvSpPr>
          <p:spPr>
            <a:xfrm>
              <a:off x="6569953" y="3024035"/>
              <a:ext cx="4748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err="1">
                  <a:latin typeface="Arial" pitchFamily="34" charset="0"/>
                  <a:cs typeface="Arial" pitchFamily="34" charset="0"/>
                </a:rPr>
                <a:t>CirF</a:t>
              </a:r>
              <a:endParaRPr lang="de-DE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7342108" y="3716232"/>
              <a:ext cx="4828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err="1">
                  <a:latin typeface="Arial" pitchFamily="34" charset="0"/>
                  <a:cs typeface="Arial" pitchFamily="34" charset="0"/>
                </a:rPr>
                <a:t>CirB</a:t>
              </a:r>
              <a:endParaRPr lang="de-DE" sz="1200" dirty="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7197634" y="3701097"/>
              <a:ext cx="246498" cy="243627"/>
              <a:chOff x="6602016" y="2402126"/>
              <a:chExt cx="313356" cy="309708"/>
            </a:xfrm>
          </p:grpSpPr>
          <p:grpSp>
            <p:nvGrpSpPr>
              <p:cNvPr id="60" name="Group 59"/>
              <p:cNvGrpSpPr/>
              <p:nvPr/>
            </p:nvGrpSpPr>
            <p:grpSpPr>
              <a:xfrm>
                <a:off x="6602016" y="2402126"/>
                <a:ext cx="267640" cy="264520"/>
                <a:chOff x="7154466" y="1565200"/>
                <a:chExt cx="399988" cy="395325"/>
              </a:xfrm>
            </p:grpSpPr>
            <p:cxnSp>
              <p:nvCxnSpPr>
                <p:cNvPr id="64" name="Straight Arrow Connector 63"/>
                <p:cNvCxnSpPr/>
                <p:nvPr/>
              </p:nvCxnSpPr>
              <p:spPr>
                <a:xfrm flipV="1">
                  <a:off x="7554454" y="1565200"/>
                  <a:ext cx="0" cy="395325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Arrow Connector 65"/>
                <p:cNvCxnSpPr/>
                <p:nvPr/>
              </p:nvCxnSpPr>
              <p:spPr>
                <a:xfrm flipH="1">
                  <a:off x="7154466" y="1960525"/>
                  <a:ext cx="399981" cy="0"/>
                </a:xfrm>
                <a:prstGeom prst="straightConnector1">
                  <a:avLst/>
                </a:prstGeom>
                <a:ln w="28575">
                  <a:solidFill>
                    <a:srgbClr val="008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3" name="Oval 62"/>
              <p:cNvSpPr/>
              <p:nvPr/>
            </p:nvSpPr>
            <p:spPr>
              <a:xfrm>
                <a:off x="6823932" y="2620394"/>
                <a:ext cx="91440" cy="91440"/>
              </a:xfrm>
              <a:prstGeom prst="ellipse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Circle to Circle</a:t>
            </a:r>
          </a:p>
        </p:txBody>
      </p:sp>
    </p:spTree>
    <p:extLst>
      <p:ext uri="{BB962C8B-B14F-4D97-AF65-F5344CB8AC3E}">
        <p14:creationId xmlns:p14="http://schemas.microsoft.com/office/powerpoint/2010/main" val="1066432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903989" y="3513277"/>
            <a:ext cx="2469009" cy="776416"/>
          </a:xfrm>
          <a:prstGeom prst="rect">
            <a:avLst/>
          </a:prstGeom>
          <a:solidFill>
            <a:srgbClr val="DDDDDD"/>
          </a:solidFill>
          <a:ln>
            <a:solidFill>
              <a:srgbClr val="80808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812037" y="3576003"/>
            <a:ext cx="385049" cy="383161"/>
            <a:chOff x="6604138" y="2402126"/>
            <a:chExt cx="311234" cy="309708"/>
          </a:xfrm>
        </p:grpSpPr>
        <p:grpSp>
          <p:nvGrpSpPr>
            <p:cNvPr id="12" name="Group 11"/>
            <p:cNvGrpSpPr/>
            <p:nvPr/>
          </p:nvGrpSpPr>
          <p:grpSpPr>
            <a:xfrm>
              <a:off x="6604138" y="2402126"/>
              <a:ext cx="266078" cy="264520"/>
              <a:chOff x="7157608" y="1565200"/>
              <a:chExt cx="397652" cy="395325"/>
            </a:xfrm>
          </p:grpSpPr>
          <p:cxnSp>
            <p:nvCxnSpPr>
              <p:cNvPr id="14" name="Straight Arrow Connector 13"/>
              <p:cNvCxnSpPr/>
              <p:nvPr/>
            </p:nvCxnSpPr>
            <p:spPr>
              <a:xfrm flipV="1">
                <a:off x="7554454" y="1565200"/>
                <a:ext cx="0" cy="395325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/>
              <p:nvPr/>
            </p:nvCxnSpPr>
            <p:spPr>
              <a:xfrm flipH="1">
                <a:off x="7157608" y="1960525"/>
                <a:ext cx="397652" cy="0"/>
              </a:xfrm>
              <a:prstGeom prst="straightConnector1">
                <a:avLst/>
              </a:prstGeom>
              <a:ln w="28575">
                <a:solidFill>
                  <a:srgbClr val="008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Oval 12"/>
            <p:cNvSpPr/>
            <p:nvPr/>
          </p:nvSpPr>
          <p:spPr>
            <a:xfrm>
              <a:off x="6823932" y="2620394"/>
              <a:ext cx="91440" cy="91440"/>
            </a:xfrm>
            <a:prstGeom prst="ellipse">
              <a:avLst/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38" name="Straight Arrow Connector 37"/>
          <p:cNvCxnSpPr>
            <a:stCxn id="10" idx="3"/>
          </p:cNvCxnSpPr>
          <p:nvPr/>
        </p:nvCxnSpPr>
        <p:spPr>
          <a:xfrm flipH="1">
            <a:off x="5138493" y="3901484"/>
            <a:ext cx="1234505" cy="0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headEnd type="triangle" w="sm" len="lg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0" idx="1"/>
          </p:cNvCxnSpPr>
          <p:nvPr/>
        </p:nvCxnSpPr>
        <p:spPr>
          <a:xfrm>
            <a:off x="3903989" y="3901484"/>
            <a:ext cx="1234505" cy="0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headEnd type="triangle" w="sm" len="lg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3903989" y="3519642"/>
            <a:ext cx="2469009" cy="0"/>
          </a:xfrm>
          <a:prstGeom prst="line">
            <a:avLst/>
          </a:prstGeom>
          <a:ln w="38100">
            <a:solidFill>
              <a:srgbClr val="FF0000"/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903989" y="4289692"/>
            <a:ext cx="2469009" cy="0"/>
          </a:xfrm>
          <a:prstGeom prst="line">
            <a:avLst/>
          </a:prstGeom>
          <a:ln w="38100">
            <a:solidFill>
              <a:srgbClr val="FF0000"/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lipse 14"/>
          <p:cNvSpPr/>
          <p:nvPr/>
        </p:nvSpPr>
        <p:spPr>
          <a:xfrm rot="16200000">
            <a:off x="3947302" y="2457450"/>
            <a:ext cx="1039586" cy="1039586"/>
          </a:xfrm>
          <a:prstGeom prst="ellipse">
            <a:avLst/>
          </a:prstGeom>
          <a:solidFill>
            <a:srgbClr val="DDDDDD"/>
          </a:solidFill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Pfeil nach links und rechts 38"/>
          <p:cNvSpPr/>
          <p:nvPr/>
        </p:nvSpPr>
        <p:spPr>
          <a:xfrm rot="5400000" flipV="1">
            <a:off x="4390715" y="3437468"/>
            <a:ext cx="389844" cy="129948"/>
          </a:xfrm>
          <a:prstGeom prst="leftRightArrow">
            <a:avLst>
              <a:gd name="adj1" fmla="val 45373"/>
              <a:gd name="adj2" fmla="val 89330"/>
            </a:avLst>
          </a:prstGeom>
          <a:solidFill>
            <a:srgbClr val="C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 rot="2700000">
            <a:off x="4477738" y="2774690"/>
            <a:ext cx="363131" cy="383158"/>
            <a:chOff x="6823932" y="2402128"/>
            <a:chExt cx="293517" cy="309706"/>
          </a:xfrm>
        </p:grpSpPr>
        <p:grpSp>
          <p:nvGrpSpPr>
            <p:cNvPr id="23" name="Group 22"/>
            <p:cNvGrpSpPr/>
            <p:nvPr/>
          </p:nvGrpSpPr>
          <p:grpSpPr>
            <a:xfrm>
              <a:off x="6869643" y="2402128"/>
              <a:ext cx="247806" cy="264521"/>
              <a:chOff x="7554453" y="1565200"/>
              <a:chExt cx="370347" cy="395326"/>
            </a:xfrm>
          </p:grpSpPr>
          <p:cxnSp>
            <p:nvCxnSpPr>
              <p:cNvPr id="25" name="Straight Arrow Connector 24"/>
              <p:cNvCxnSpPr/>
              <p:nvPr/>
            </p:nvCxnSpPr>
            <p:spPr>
              <a:xfrm flipV="1">
                <a:off x="7554454" y="1565200"/>
                <a:ext cx="0" cy="395325"/>
              </a:xfrm>
              <a:prstGeom prst="straightConnector1">
                <a:avLst/>
              </a:prstGeom>
              <a:ln w="28575">
                <a:solidFill>
                  <a:srgbClr val="008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/>
              <p:nvPr/>
            </p:nvCxnSpPr>
            <p:spPr>
              <a:xfrm>
                <a:off x="7554447" y="1960525"/>
                <a:ext cx="370346" cy="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Oval 23"/>
            <p:cNvSpPr/>
            <p:nvPr/>
          </p:nvSpPr>
          <p:spPr>
            <a:xfrm>
              <a:off x="6823932" y="2620394"/>
              <a:ext cx="91440" cy="91440"/>
            </a:xfrm>
            <a:prstGeom prst="ellipse">
              <a:avLst/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31" name="Straight Arrow Connector 30"/>
          <p:cNvCxnSpPr>
            <a:endCxn id="6" idx="2"/>
          </p:cNvCxnSpPr>
          <p:nvPr/>
        </p:nvCxnSpPr>
        <p:spPr>
          <a:xfrm flipH="1">
            <a:off x="4467095" y="2974046"/>
            <a:ext cx="7836" cy="522991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headEnd type="triangle" w="sm" len="lg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3810000" y="3518863"/>
            <a:ext cx="0" cy="385984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headEnd type="triangle" w="sm" len="lg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Ellipse 14"/>
          <p:cNvSpPr/>
          <p:nvPr/>
        </p:nvSpPr>
        <p:spPr>
          <a:xfrm rot="16200000">
            <a:off x="5281748" y="4292398"/>
            <a:ext cx="1039586" cy="1039586"/>
          </a:xfrm>
          <a:prstGeom prst="ellipse">
            <a:avLst/>
          </a:prstGeom>
          <a:solidFill>
            <a:srgbClr val="DDDDDD"/>
          </a:solidFill>
          <a:ln>
            <a:solidFill>
              <a:srgbClr val="77777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Ellipse 14"/>
          <p:cNvSpPr/>
          <p:nvPr/>
        </p:nvSpPr>
        <p:spPr>
          <a:xfrm rot="16200000">
            <a:off x="5266058" y="4271293"/>
            <a:ext cx="1081796" cy="1081796"/>
          </a:xfrm>
          <a:prstGeom prst="ellipse">
            <a:avLst/>
          </a:prstGeom>
          <a:solidFill>
            <a:schemeClr val="bg1">
              <a:alpha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Pfeil nach links und rechts 38"/>
          <p:cNvSpPr/>
          <p:nvPr/>
        </p:nvSpPr>
        <p:spPr>
          <a:xfrm rot="5400000" flipV="1">
            <a:off x="5606619" y="4240959"/>
            <a:ext cx="389844" cy="129948"/>
          </a:xfrm>
          <a:prstGeom prst="leftRightArrow">
            <a:avLst>
              <a:gd name="adj1" fmla="val 45373"/>
              <a:gd name="adj2" fmla="val 89330"/>
            </a:avLst>
          </a:prstGeom>
          <a:solidFill>
            <a:srgbClr val="C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Pfeil nach links und rechts 38"/>
          <p:cNvSpPr/>
          <p:nvPr/>
        </p:nvSpPr>
        <p:spPr>
          <a:xfrm rot="5400000" flipV="1">
            <a:off x="5606619" y="4240959"/>
            <a:ext cx="389844" cy="129948"/>
          </a:xfrm>
          <a:prstGeom prst="leftRightArrow">
            <a:avLst>
              <a:gd name="adj1" fmla="val 45373"/>
              <a:gd name="adj2" fmla="val 89330"/>
            </a:avLst>
          </a:prstGeom>
          <a:solidFill>
            <a:schemeClr val="bg1">
              <a:alpha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1" name="Straight Connector 60"/>
          <p:cNvCxnSpPr/>
          <p:nvPr/>
        </p:nvCxnSpPr>
        <p:spPr>
          <a:xfrm>
            <a:off x="3670309" y="2977242"/>
            <a:ext cx="811800" cy="0"/>
          </a:xfrm>
          <a:prstGeom prst="line">
            <a:avLst/>
          </a:prstGeom>
          <a:ln w="95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3670309" y="3519642"/>
            <a:ext cx="811800" cy="0"/>
          </a:xfrm>
          <a:prstGeom prst="line">
            <a:avLst/>
          </a:prstGeom>
          <a:ln w="95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230046" y="3477378"/>
            <a:ext cx="1592104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de-DE" sz="1200" b="1" dirty="0">
                <a:latin typeface="Arial" pitchFamily="34" charset="0"/>
                <a:cs typeface="Arial" pitchFamily="34" charset="0"/>
              </a:rPr>
              <a:t>Line </a:t>
            </a:r>
            <a:r>
              <a:rPr lang="de-DE" sz="1200" b="1" dirty="0" err="1">
                <a:latin typeface="Arial" pitchFamily="34" charset="0"/>
                <a:cs typeface="Arial" pitchFamily="34" charset="0"/>
              </a:rPr>
              <a:t>Depth</a:t>
            </a:r>
            <a:r>
              <a:rPr lang="de-DE" sz="1200" b="1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1200" b="1" dirty="0" err="1">
                <a:latin typeface="Arial" pitchFamily="34" charset="0"/>
                <a:cs typeface="Arial" pitchFamily="34" charset="0"/>
              </a:rPr>
              <a:t>to</a:t>
            </a:r>
            <a:br>
              <a:rPr lang="de-DE" sz="1200" b="1" dirty="0">
                <a:latin typeface="Arial" pitchFamily="34" charset="0"/>
                <a:cs typeface="Arial" pitchFamily="34" charset="0"/>
              </a:rPr>
            </a:br>
            <a:r>
              <a:rPr lang="de-DE" sz="1200" b="1" dirty="0">
                <a:latin typeface="Arial" pitchFamily="34" charset="0"/>
                <a:cs typeface="Arial" pitchFamily="34" charset="0"/>
              </a:rPr>
              <a:t>Reference Frame</a:t>
            </a:r>
            <a:br>
              <a:rPr lang="de-DE" sz="1200" b="1" dirty="0">
                <a:latin typeface="Arial" pitchFamily="34" charset="0"/>
                <a:cs typeface="Arial" pitchFamily="34" charset="0"/>
              </a:rPr>
            </a:br>
            <a:r>
              <a:rPr lang="de-DE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1200" dirty="0" err="1">
                <a:latin typeface="Arial" pitchFamily="34" charset="0"/>
                <a:cs typeface="Arial" pitchFamily="34" charset="0"/>
              </a:rPr>
              <a:t>along</a:t>
            </a:r>
            <a:r>
              <a:rPr lang="de-DE" sz="1200" dirty="0">
                <a:latin typeface="Arial" pitchFamily="34" charset="0"/>
                <a:cs typeface="Arial" pitchFamily="34" charset="0"/>
              </a:rPr>
              <a:t> X </a:t>
            </a:r>
            <a:r>
              <a:rPr lang="de-DE" sz="1200" dirty="0" err="1">
                <a:latin typeface="Arial" pitchFamily="34" charset="0"/>
                <a:cs typeface="Arial" pitchFamily="34" charset="0"/>
              </a:rPr>
              <a:t>axis</a:t>
            </a:r>
            <a:r>
              <a:rPr lang="de-DE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1200" dirty="0" err="1">
                <a:latin typeface="Arial" pitchFamily="34" charset="0"/>
                <a:cs typeface="Arial" pitchFamily="34" charset="0"/>
              </a:rPr>
              <a:t>of</a:t>
            </a:r>
            <a:r>
              <a:rPr lang="de-DE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1200" dirty="0" err="1">
                <a:latin typeface="Arial" pitchFamily="34" charset="0"/>
                <a:cs typeface="Arial" pitchFamily="34" charset="0"/>
              </a:rPr>
              <a:t>LinB</a:t>
            </a:r>
            <a:endParaRPr lang="de-DE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897975" y="3921408"/>
            <a:ext cx="1188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>
                <a:latin typeface="Arial" pitchFamily="34" charset="0"/>
                <a:cs typeface="Arial" pitchFamily="34" charset="0"/>
              </a:rPr>
              <a:t>Line </a:t>
            </a:r>
            <a:r>
              <a:rPr lang="de-DE" sz="1200" b="1" dirty="0" err="1">
                <a:latin typeface="Arial" pitchFamily="34" charset="0"/>
                <a:cs typeface="Arial" pitchFamily="34" charset="0"/>
              </a:rPr>
              <a:t>Length</a:t>
            </a:r>
            <a:r>
              <a:rPr lang="de-DE" sz="1200" b="1" dirty="0">
                <a:latin typeface="Arial" pitchFamily="34" charset="0"/>
                <a:cs typeface="Arial" pitchFamily="34" charset="0"/>
              </a:rPr>
              <a:t>/2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968033" y="4671535"/>
            <a:ext cx="1404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>
                <a:latin typeface="Arial" pitchFamily="34" charset="0"/>
                <a:cs typeface="Arial" pitchFamily="34" charset="0"/>
              </a:rPr>
              <a:t>Reference </a:t>
            </a:r>
            <a:r>
              <a:rPr lang="de-DE" sz="1200" dirty="0" err="1">
                <a:latin typeface="Arial" pitchFamily="34" charset="0"/>
                <a:cs typeface="Arial" pitchFamily="34" charset="0"/>
              </a:rPr>
              <a:t>frames</a:t>
            </a:r>
            <a:br>
              <a:rPr lang="de-DE" sz="1200" dirty="0">
                <a:latin typeface="Arial" pitchFamily="34" charset="0"/>
                <a:cs typeface="Arial" pitchFamily="34" charset="0"/>
              </a:rPr>
            </a:br>
            <a:r>
              <a:rPr lang="de-DE" sz="1200" dirty="0" err="1">
                <a:latin typeface="Arial" pitchFamily="34" charset="0"/>
                <a:cs typeface="Arial" pitchFamily="34" charset="0"/>
              </a:rPr>
              <a:t>for</a:t>
            </a:r>
            <a:r>
              <a:rPr lang="de-DE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1200" dirty="0" err="1">
                <a:latin typeface="Arial" pitchFamily="34" charset="0"/>
                <a:cs typeface="Arial" pitchFamily="34" charset="0"/>
              </a:rPr>
              <a:t>forces</a:t>
            </a:r>
            <a:endParaRPr lang="de-DE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253153" y="4502086"/>
            <a:ext cx="10967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>
                <a:latin typeface="Arial" pitchFamily="34" charset="0"/>
                <a:cs typeface="Arial" pitchFamily="34" charset="0"/>
              </a:rPr>
              <a:t>Force </a:t>
            </a:r>
            <a:r>
              <a:rPr lang="de-DE" sz="1200" dirty="0" err="1">
                <a:latin typeface="Arial" pitchFamily="34" charset="0"/>
                <a:cs typeface="Arial" pitchFamily="34" charset="0"/>
              </a:rPr>
              <a:t>active</a:t>
            </a:r>
            <a:br>
              <a:rPr lang="de-DE" sz="1200" dirty="0">
                <a:latin typeface="Arial" pitchFamily="34" charset="0"/>
                <a:cs typeface="Arial" pitchFamily="34" charset="0"/>
              </a:rPr>
            </a:br>
            <a:r>
              <a:rPr lang="de-DE" sz="1200" dirty="0">
                <a:latin typeface="Arial" pitchFamily="34" charset="0"/>
                <a:cs typeface="Arial" pitchFamily="34" charset="0"/>
              </a:rPr>
              <a:t>on </a:t>
            </a:r>
            <a:r>
              <a:rPr lang="de-DE" sz="1200" dirty="0" err="1">
                <a:latin typeface="Arial" pitchFamily="34" charset="0"/>
                <a:cs typeface="Arial" pitchFamily="34" charset="0"/>
              </a:rPr>
              <a:t>both</a:t>
            </a:r>
            <a:r>
              <a:rPr lang="de-DE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1200" dirty="0" err="1">
                <a:latin typeface="Arial" pitchFamily="34" charset="0"/>
                <a:cs typeface="Arial" pitchFamily="34" charset="0"/>
              </a:rPr>
              <a:t>sides</a:t>
            </a:r>
            <a:br>
              <a:rPr lang="de-DE" sz="1200" dirty="0">
                <a:latin typeface="Arial" pitchFamily="34" charset="0"/>
                <a:cs typeface="Arial" pitchFamily="34" charset="0"/>
              </a:rPr>
            </a:br>
            <a:r>
              <a:rPr lang="de-DE" sz="1200" dirty="0" err="1">
                <a:latin typeface="Arial" pitchFamily="34" charset="0"/>
                <a:cs typeface="Arial" pitchFamily="34" charset="0"/>
              </a:rPr>
              <a:t>of</a:t>
            </a:r>
            <a:r>
              <a:rPr lang="de-DE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1200" dirty="0" err="1">
                <a:latin typeface="Arial" pitchFamily="34" charset="0"/>
                <a:cs typeface="Arial" pitchFamily="34" charset="0"/>
              </a:rPr>
              <a:t>line</a:t>
            </a:r>
            <a:endParaRPr lang="de-DE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955129" y="2035545"/>
            <a:ext cx="3095719" cy="307777"/>
          </a:xfrm>
          <a:prstGeom prst="rect">
            <a:avLst/>
          </a:prstGeom>
          <a:solidFill>
            <a:schemeClr val="bg1"/>
          </a:solidFill>
          <a:ln>
            <a:solidFill>
              <a:srgbClr val="DDDDD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de-DE" sz="1400" b="1" dirty="0">
                <a:latin typeface="Arial" pitchFamily="34" charset="0"/>
                <a:cs typeface="Arial" pitchFamily="34" charset="0"/>
              </a:rPr>
              <a:t>Circle </a:t>
            </a:r>
            <a:r>
              <a:rPr lang="de-DE" sz="1400" b="1" dirty="0" err="1">
                <a:latin typeface="Arial" pitchFamily="34" charset="0"/>
                <a:cs typeface="Arial" pitchFamily="34" charset="0"/>
              </a:rPr>
              <a:t>to</a:t>
            </a:r>
            <a:r>
              <a:rPr lang="de-DE" sz="1400" b="1" dirty="0">
                <a:latin typeface="Arial" pitchFamily="34" charset="0"/>
                <a:cs typeface="Arial" pitchFamily="34" charset="0"/>
              </a:rPr>
              <a:t> Finite Line </a:t>
            </a:r>
            <a:r>
              <a:rPr lang="de-DE" sz="1400" b="1" dirty="0" err="1">
                <a:latin typeface="Arial" pitchFamily="34" charset="0"/>
                <a:cs typeface="Arial" pitchFamily="34" charset="0"/>
              </a:rPr>
              <a:t>Contact</a:t>
            </a:r>
            <a:r>
              <a:rPr lang="de-DE" sz="1400" b="1" dirty="0">
                <a:latin typeface="Arial" pitchFamily="34" charset="0"/>
                <a:cs typeface="Arial" pitchFamily="34" charset="0"/>
              </a:rPr>
              <a:t> Force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138492" y="3596306"/>
            <a:ext cx="490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>
                <a:latin typeface="Arial" pitchFamily="34" charset="0"/>
                <a:cs typeface="Arial" pitchFamily="34" charset="0"/>
              </a:rPr>
              <a:t>LinB</a:t>
            </a:r>
            <a:endParaRPr lang="de-DE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084922" y="2673938"/>
            <a:ext cx="474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>
                <a:latin typeface="Arial" pitchFamily="34" charset="0"/>
                <a:cs typeface="Arial" pitchFamily="34" charset="0"/>
              </a:rPr>
              <a:t>CirF</a:t>
            </a:r>
            <a:endParaRPr lang="de-DE" sz="12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2590801" y="4541526"/>
            <a:ext cx="435897" cy="524658"/>
            <a:chOff x="2172884" y="4680322"/>
            <a:chExt cx="435897" cy="524658"/>
          </a:xfrm>
        </p:grpSpPr>
        <p:grpSp>
          <p:nvGrpSpPr>
            <p:cNvPr id="48" name="Group 47"/>
            <p:cNvGrpSpPr/>
            <p:nvPr/>
          </p:nvGrpSpPr>
          <p:grpSpPr>
            <a:xfrm>
              <a:off x="2219444" y="4821819"/>
              <a:ext cx="389337" cy="383161"/>
              <a:chOff x="6600673" y="2402126"/>
              <a:chExt cx="314699" cy="309708"/>
            </a:xfrm>
          </p:grpSpPr>
          <p:grpSp>
            <p:nvGrpSpPr>
              <p:cNvPr id="52" name="Group 51"/>
              <p:cNvGrpSpPr/>
              <p:nvPr/>
            </p:nvGrpSpPr>
            <p:grpSpPr>
              <a:xfrm>
                <a:off x="6600673" y="2402126"/>
                <a:ext cx="268990" cy="264520"/>
                <a:chOff x="7152449" y="1565200"/>
                <a:chExt cx="402005" cy="395325"/>
              </a:xfrm>
            </p:grpSpPr>
            <p:cxnSp>
              <p:nvCxnSpPr>
                <p:cNvPr id="64" name="Straight Arrow Connector 63"/>
                <p:cNvCxnSpPr/>
                <p:nvPr/>
              </p:nvCxnSpPr>
              <p:spPr>
                <a:xfrm flipV="1">
                  <a:off x="7554454" y="1565200"/>
                  <a:ext cx="0" cy="395325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Arrow Connector 67"/>
                <p:cNvCxnSpPr/>
                <p:nvPr/>
              </p:nvCxnSpPr>
              <p:spPr>
                <a:xfrm flipH="1">
                  <a:off x="7152449" y="1960525"/>
                  <a:ext cx="401998" cy="0"/>
                </a:xfrm>
                <a:prstGeom prst="straightConnector1">
                  <a:avLst/>
                </a:prstGeom>
                <a:ln w="28575">
                  <a:solidFill>
                    <a:srgbClr val="008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0" name="Oval 59"/>
              <p:cNvSpPr/>
              <p:nvPr/>
            </p:nvSpPr>
            <p:spPr>
              <a:xfrm>
                <a:off x="6823932" y="2620394"/>
                <a:ext cx="91440" cy="91440"/>
              </a:xfrm>
              <a:prstGeom prst="ellipse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50" name="TextBox 49"/>
            <p:cNvSpPr txBox="1"/>
            <p:nvPr/>
          </p:nvSpPr>
          <p:spPr>
            <a:xfrm>
              <a:off x="2302943" y="4680322"/>
              <a:ext cx="27924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X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172884" y="4866214"/>
              <a:ext cx="2429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Y</a:t>
              </a: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173" y="2530439"/>
            <a:ext cx="1597755" cy="596422"/>
          </a:xfrm>
          <a:prstGeom prst="rect">
            <a:avLst/>
          </a:prstGeom>
          <a:solidFill>
            <a:schemeClr val="bg1"/>
          </a:solidFill>
          <a:ln>
            <a:solidFill>
              <a:srgbClr val="DDDDD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53" name="Straight Connector 52"/>
          <p:cNvCxnSpPr/>
          <p:nvPr/>
        </p:nvCxnSpPr>
        <p:spPr>
          <a:xfrm>
            <a:off x="3670309" y="3901484"/>
            <a:ext cx="811800" cy="0"/>
          </a:xfrm>
          <a:prstGeom prst="line">
            <a:avLst/>
          </a:prstGeom>
          <a:ln w="95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292404" y="2959900"/>
            <a:ext cx="146738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de-DE" sz="1200" b="1" dirty="0">
                <a:latin typeface="Arial" pitchFamily="34" charset="0"/>
                <a:cs typeface="Arial" pitchFamily="34" charset="0"/>
              </a:rPr>
              <a:t>Circle Radius</a:t>
            </a:r>
            <a:br>
              <a:rPr lang="de-DE" sz="1200" b="1" dirty="0">
                <a:latin typeface="Arial" pitchFamily="34" charset="0"/>
                <a:cs typeface="Arial" pitchFamily="34" charset="0"/>
              </a:rPr>
            </a:br>
            <a:r>
              <a:rPr lang="de-DE" sz="1200" dirty="0">
                <a:latin typeface="Arial" pitchFamily="34" charset="0"/>
                <a:cs typeface="Arial" pitchFamily="34" charset="0"/>
              </a:rPr>
              <a:t>in XY plane </a:t>
            </a:r>
            <a:r>
              <a:rPr lang="de-DE" sz="1200" dirty="0" err="1">
                <a:latin typeface="Arial" pitchFamily="34" charset="0"/>
                <a:cs typeface="Arial" pitchFamily="34" charset="0"/>
              </a:rPr>
              <a:t>of</a:t>
            </a:r>
            <a:r>
              <a:rPr lang="de-DE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1200" dirty="0" err="1">
                <a:latin typeface="Arial" pitchFamily="34" charset="0"/>
                <a:cs typeface="Arial" pitchFamily="34" charset="0"/>
              </a:rPr>
              <a:t>CirF</a:t>
            </a:r>
            <a:endParaRPr lang="de-DE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7696200" y="3263175"/>
            <a:ext cx="1169912" cy="592500"/>
          </a:xfrm>
          <a:prstGeom prst="rect">
            <a:avLst/>
          </a:prstGeom>
          <a:solidFill>
            <a:srgbClr val="DDDDDD"/>
          </a:solidFill>
          <a:ln>
            <a:solidFill>
              <a:srgbClr val="80808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8032031" y="3311042"/>
            <a:ext cx="293839" cy="292398"/>
            <a:chOff x="6604138" y="2402126"/>
            <a:chExt cx="311234" cy="309708"/>
          </a:xfrm>
        </p:grpSpPr>
        <p:grpSp>
          <p:nvGrpSpPr>
            <p:cNvPr id="57" name="Group 56"/>
            <p:cNvGrpSpPr/>
            <p:nvPr/>
          </p:nvGrpSpPr>
          <p:grpSpPr>
            <a:xfrm>
              <a:off x="6604138" y="2402126"/>
              <a:ext cx="266078" cy="264520"/>
              <a:chOff x="7157608" y="1565200"/>
              <a:chExt cx="397652" cy="395325"/>
            </a:xfrm>
          </p:grpSpPr>
          <p:cxnSp>
            <p:nvCxnSpPr>
              <p:cNvPr id="59" name="Straight Arrow Connector 58"/>
              <p:cNvCxnSpPr/>
              <p:nvPr/>
            </p:nvCxnSpPr>
            <p:spPr>
              <a:xfrm flipV="1">
                <a:off x="7554454" y="1565200"/>
                <a:ext cx="0" cy="395325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/>
              <p:cNvCxnSpPr/>
              <p:nvPr/>
            </p:nvCxnSpPr>
            <p:spPr>
              <a:xfrm flipH="1">
                <a:off x="7157608" y="1960525"/>
                <a:ext cx="397652" cy="0"/>
              </a:xfrm>
              <a:prstGeom prst="straightConnector1">
                <a:avLst/>
              </a:prstGeom>
              <a:ln w="28575">
                <a:solidFill>
                  <a:srgbClr val="008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Oval 57"/>
            <p:cNvSpPr/>
            <p:nvPr/>
          </p:nvSpPr>
          <p:spPr>
            <a:xfrm>
              <a:off x="6823932" y="2620394"/>
              <a:ext cx="91440" cy="91440"/>
            </a:xfrm>
            <a:prstGeom prst="ellipse">
              <a:avLst/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73" name="Straight Arrow Connector 72"/>
          <p:cNvCxnSpPr/>
          <p:nvPr/>
        </p:nvCxnSpPr>
        <p:spPr>
          <a:xfrm>
            <a:off x="7696200" y="3697364"/>
            <a:ext cx="1169912" cy="0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headEnd type="triangle" w="sm" len="lg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7696200" y="3268032"/>
            <a:ext cx="1169912" cy="0"/>
          </a:xfrm>
          <a:prstGeom prst="line">
            <a:avLst/>
          </a:prstGeom>
          <a:ln w="38100">
            <a:solidFill>
              <a:srgbClr val="FF0000"/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7696200" y="3855674"/>
            <a:ext cx="1169912" cy="0"/>
          </a:xfrm>
          <a:prstGeom prst="line">
            <a:avLst/>
          </a:prstGeom>
          <a:ln w="38100">
            <a:solidFill>
              <a:srgbClr val="FF0000"/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Ellipse 14"/>
          <p:cNvSpPr/>
          <p:nvPr/>
        </p:nvSpPr>
        <p:spPr>
          <a:xfrm rot="16200000">
            <a:off x="7708533" y="2457451"/>
            <a:ext cx="793330" cy="793330"/>
          </a:xfrm>
          <a:prstGeom prst="ellipse">
            <a:avLst/>
          </a:prstGeom>
          <a:solidFill>
            <a:srgbClr val="DDDDDD"/>
          </a:solidFill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79" name="Group 78"/>
          <p:cNvGrpSpPr/>
          <p:nvPr/>
        </p:nvGrpSpPr>
        <p:grpSpPr>
          <a:xfrm rot="2700000">
            <a:off x="8113320" y="2699544"/>
            <a:ext cx="277113" cy="292396"/>
            <a:chOff x="6823932" y="2402128"/>
            <a:chExt cx="293517" cy="309706"/>
          </a:xfrm>
        </p:grpSpPr>
        <p:grpSp>
          <p:nvGrpSpPr>
            <p:cNvPr id="80" name="Group 79"/>
            <p:cNvGrpSpPr/>
            <p:nvPr/>
          </p:nvGrpSpPr>
          <p:grpSpPr>
            <a:xfrm>
              <a:off x="6869643" y="2402128"/>
              <a:ext cx="247806" cy="264521"/>
              <a:chOff x="7554453" y="1565200"/>
              <a:chExt cx="370347" cy="395326"/>
            </a:xfrm>
          </p:grpSpPr>
          <p:cxnSp>
            <p:nvCxnSpPr>
              <p:cNvPr id="82" name="Straight Arrow Connector 81"/>
              <p:cNvCxnSpPr/>
              <p:nvPr/>
            </p:nvCxnSpPr>
            <p:spPr>
              <a:xfrm flipV="1">
                <a:off x="7554454" y="1565200"/>
                <a:ext cx="0" cy="395325"/>
              </a:xfrm>
              <a:prstGeom prst="straightConnector1">
                <a:avLst/>
              </a:prstGeom>
              <a:ln w="28575">
                <a:solidFill>
                  <a:srgbClr val="008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/>
              <p:cNvCxnSpPr/>
              <p:nvPr/>
            </p:nvCxnSpPr>
            <p:spPr>
              <a:xfrm>
                <a:off x="7554447" y="1960525"/>
                <a:ext cx="370346" cy="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1" name="Oval 80"/>
            <p:cNvSpPr/>
            <p:nvPr/>
          </p:nvSpPr>
          <p:spPr>
            <a:xfrm>
              <a:off x="6823932" y="2620394"/>
              <a:ext cx="91440" cy="91440"/>
            </a:xfrm>
            <a:prstGeom prst="ellipse">
              <a:avLst/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84" name="Straight Arrow Connector 83"/>
          <p:cNvCxnSpPr>
            <a:endCxn id="77" idx="2"/>
          </p:cNvCxnSpPr>
          <p:nvPr/>
        </p:nvCxnSpPr>
        <p:spPr>
          <a:xfrm flipH="1">
            <a:off x="8105198" y="2851676"/>
            <a:ext cx="5980" cy="399106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headEnd type="triangle" w="sm" len="lg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V="1">
            <a:off x="7851632" y="3267439"/>
            <a:ext cx="0" cy="294553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headEnd type="triangle" w="sm" len="lg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8281156" y="3326537"/>
            <a:ext cx="490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>
                <a:latin typeface="Arial" pitchFamily="34" charset="0"/>
                <a:cs typeface="Arial" pitchFamily="34" charset="0"/>
              </a:rPr>
              <a:t>LinB</a:t>
            </a:r>
            <a:endParaRPr lang="de-DE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7739273" y="2622658"/>
            <a:ext cx="474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>
                <a:latin typeface="Arial" pitchFamily="34" charset="0"/>
                <a:cs typeface="Arial" pitchFamily="34" charset="0"/>
              </a:rPr>
              <a:t>CirF</a:t>
            </a:r>
            <a:endParaRPr lang="de-DE" sz="12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4" name="Straight Connector 93"/>
          <p:cNvCxnSpPr>
            <a:stCxn id="55" idx="1"/>
            <a:endCxn id="58" idx="6"/>
          </p:cNvCxnSpPr>
          <p:nvPr/>
        </p:nvCxnSpPr>
        <p:spPr>
          <a:xfrm>
            <a:off x="7724821" y="3559426"/>
            <a:ext cx="572426" cy="851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401809" y="4425313"/>
            <a:ext cx="1994457" cy="707886"/>
          </a:xfrm>
          <a:prstGeom prst="rect">
            <a:avLst/>
          </a:prstGeom>
          <a:solidFill>
            <a:schemeClr val="bg2"/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itchFamily="34" charset="0"/>
                <a:cs typeface="Arial" pitchFamily="34" charset="0"/>
              </a:rPr>
              <a:t>Use this size,</a:t>
            </a:r>
            <a:br>
              <a:rPr lang="en-US" sz="2000" dirty="0">
                <a:latin typeface="Arial" pitchFamily="34" charset="0"/>
                <a:cs typeface="Arial" pitchFamily="34" charset="0"/>
              </a:rPr>
            </a:br>
            <a:r>
              <a:rPr lang="en-US" sz="2000" dirty="0">
                <a:latin typeface="Arial" pitchFamily="34" charset="0"/>
                <a:cs typeface="Arial" pitchFamily="34" charset="0"/>
              </a:rPr>
              <a:t>Reduce by 50%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Circle to Finite Line</a:t>
            </a:r>
          </a:p>
        </p:txBody>
      </p:sp>
    </p:spTree>
    <p:extLst>
      <p:ext uri="{BB962C8B-B14F-4D97-AF65-F5344CB8AC3E}">
        <p14:creationId xmlns:p14="http://schemas.microsoft.com/office/powerpoint/2010/main" val="1496023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Box 118"/>
          <p:cNvSpPr txBox="1"/>
          <p:nvPr/>
        </p:nvSpPr>
        <p:spPr>
          <a:xfrm>
            <a:off x="5656778" y="5026891"/>
            <a:ext cx="17652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b="1" dirty="0" err="1">
                <a:latin typeface="Arial" pitchFamily="34" charset="0"/>
                <a:cs typeface="Arial" pitchFamily="34" charset="0"/>
              </a:rPr>
              <a:t>Active</a:t>
            </a:r>
            <a:r>
              <a:rPr lang="de-DE" sz="1200" b="1" dirty="0">
                <a:latin typeface="Arial" pitchFamily="34" charset="0"/>
                <a:cs typeface="Arial" pitchFamily="34" charset="0"/>
              </a:rPr>
              <a:t> Range</a:t>
            </a:r>
            <a:r>
              <a:rPr lang="de-DE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1200" dirty="0" err="1">
                <a:latin typeface="Arial" pitchFamily="34" charset="0"/>
                <a:cs typeface="Arial" pitchFamily="34" charset="0"/>
              </a:rPr>
              <a:t>for</a:t>
            </a:r>
            <a:r>
              <a:rPr lang="de-DE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1200" dirty="0" err="1">
                <a:latin typeface="Arial" pitchFamily="34" charset="0"/>
                <a:cs typeface="Arial" pitchFamily="34" charset="0"/>
              </a:rPr>
              <a:t>force</a:t>
            </a:r>
            <a:endParaRPr lang="de-DE" sz="1200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de-DE" sz="1200" dirty="0">
                <a:latin typeface="Arial" pitchFamily="34" charset="0"/>
                <a:cs typeface="Arial" pitchFamily="34" charset="0"/>
              </a:rPr>
              <a:t>Min </a:t>
            </a:r>
            <a:r>
              <a:rPr lang="de-DE" sz="1200" dirty="0" err="1">
                <a:latin typeface="Arial" pitchFamily="34" charset="0"/>
                <a:cs typeface="Arial" pitchFamily="34" charset="0"/>
              </a:rPr>
              <a:t>and</a:t>
            </a:r>
            <a:r>
              <a:rPr lang="de-DE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1200" dirty="0" err="1">
                <a:latin typeface="Arial" pitchFamily="34" charset="0"/>
                <a:cs typeface="Arial" pitchFamily="34" charset="0"/>
              </a:rPr>
              <a:t>max</a:t>
            </a:r>
            <a:r>
              <a:rPr lang="de-DE" sz="1200" dirty="0">
                <a:latin typeface="Arial" pitchFamily="34" charset="0"/>
                <a:cs typeface="Arial" pitchFamily="34" charset="0"/>
              </a:rPr>
              <a:t> angle</a:t>
            </a:r>
            <a:br>
              <a:rPr lang="de-DE" sz="1200" dirty="0">
                <a:latin typeface="Arial" pitchFamily="34" charset="0"/>
                <a:cs typeface="Arial" pitchFamily="34" charset="0"/>
              </a:rPr>
            </a:br>
            <a:r>
              <a:rPr lang="de-DE" sz="1200" dirty="0" err="1">
                <a:latin typeface="Arial" pitchFamily="34" charset="0"/>
                <a:cs typeface="Arial" pitchFamily="34" charset="0"/>
              </a:rPr>
              <a:t>measured</a:t>
            </a:r>
            <a:r>
              <a:rPr lang="de-DE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1200" dirty="0" err="1">
                <a:latin typeface="Arial" pitchFamily="34" charset="0"/>
                <a:cs typeface="Arial" pitchFamily="34" charset="0"/>
              </a:rPr>
              <a:t>with</a:t>
            </a:r>
            <a:r>
              <a:rPr lang="de-DE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1200" dirty="0" err="1">
                <a:latin typeface="Arial" pitchFamily="34" charset="0"/>
                <a:cs typeface="Arial" pitchFamily="34" charset="0"/>
              </a:rPr>
              <a:t>respect</a:t>
            </a:r>
            <a:br>
              <a:rPr lang="de-DE" sz="1200" dirty="0">
                <a:latin typeface="Arial" pitchFamily="34" charset="0"/>
                <a:cs typeface="Arial" pitchFamily="34" charset="0"/>
              </a:rPr>
            </a:br>
            <a:r>
              <a:rPr lang="de-DE" sz="1200" dirty="0" err="1">
                <a:latin typeface="Arial" pitchFamily="34" charset="0"/>
                <a:cs typeface="Arial" pitchFamily="34" charset="0"/>
              </a:rPr>
              <a:t>to</a:t>
            </a:r>
            <a:r>
              <a:rPr lang="de-DE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1200" dirty="0" err="1">
                <a:latin typeface="Arial" pitchFamily="34" charset="0"/>
                <a:cs typeface="Arial" pitchFamily="34" charset="0"/>
              </a:rPr>
              <a:t>frame</a:t>
            </a:r>
            <a:r>
              <a:rPr lang="de-DE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1200" dirty="0" err="1">
                <a:latin typeface="Arial" pitchFamily="34" charset="0"/>
                <a:cs typeface="Arial" pitchFamily="34" charset="0"/>
              </a:rPr>
              <a:t>RinB</a:t>
            </a:r>
            <a:br>
              <a:rPr lang="de-DE" sz="1200" dirty="0">
                <a:latin typeface="Arial" pitchFamily="34" charset="0"/>
                <a:cs typeface="Arial" pitchFamily="34" charset="0"/>
              </a:rPr>
            </a:br>
            <a:r>
              <a:rPr lang="de-DE" sz="1200" dirty="0" err="1">
                <a:latin typeface="Arial" pitchFamily="34" charset="0"/>
                <a:cs typeface="Arial" pitchFamily="34" charset="0"/>
              </a:rPr>
              <a:t>Full</a:t>
            </a:r>
            <a:r>
              <a:rPr lang="de-DE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1200" dirty="0" err="1">
                <a:latin typeface="Arial" pitchFamily="34" charset="0"/>
                <a:cs typeface="Arial" pitchFamily="34" charset="0"/>
              </a:rPr>
              <a:t>circle</a:t>
            </a:r>
            <a:r>
              <a:rPr lang="de-DE" sz="1200" dirty="0">
                <a:latin typeface="Arial" pitchFamily="34" charset="0"/>
                <a:cs typeface="Arial" pitchFamily="34" charset="0"/>
              </a:rPr>
              <a:t> = [-180 180]</a:t>
            </a:r>
          </a:p>
        </p:txBody>
      </p:sp>
      <p:sp>
        <p:nvSpPr>
          <p:cNvPr id="3" name="Block Arc 2"/>
          <p:cNvSpPr/>
          <p:nvPr/>
        </p:nvSpPr>
        <p:spPr>
          <a:xfrm>
            <a:off x="3884547" y="3036835"/>
            <a:ext cx="2387148" cy="2392674"/>
          </a:xfrm>
          <a:prstGeom prst="blockArc">
            <a:avLst>
              <a:gd name="adj1" fmla="val 7200263"/>
              <a:gd name="adj2" fmla="val 1513603"/>
              <a:gd name="adj3" fmla="val 10349"/>
            </a:avLst>
          </a:prstGeom>
          <a:solidFill>
            <a:srgbClr val="DDDDDD"/>
          </a:solidFill>
          <a:ln>
            <a:solidFill>
              <a:srgbClr val="80808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109890" y="2631021"/>
            <a:ext cx="11673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b="1" dirty="0">
                <a:latin typeface="Arial" pitchFamily="34" charset="0"/>
                <a:cs typeface="Arial" pitchFamily="34" charset="0"/>
              </a:rPr>
              <a:t>Circle Radius</a:t>
            </a:r>
          </a:p>
        </p:txBody>
      </p:sp>
      <p:grpSp>
        <p:nvGrpSpPr>
          <p:cNvPr id="78" name="Group 77"/>
          <p:cNvGrpSpPr/>
          <p:nvPr/>
        </p:nvGrpSpPr>
        <p:grpSpPr>
          <a:xfrm>
            <a:off x="4747705" y="3884804"/>
            <a:ext cx="387675" cy="383161"/>
            <a:chOff x="6602016" y="2402126"/>
            <a:chExt cx="313356" cy="309708"/>
          </a:xfrm>
        </p:grpSpPr>
        <p:grpSp>
          <p:nvGrpSpPr>
            <p:cNvPr id="81" name="Group 80"/>
            <p:cNvGrpSpPr/>
            <p:nvPr/>
          </p:nvGrpSpPr>
          <p:grpSpPr>
            <a:xfrm>
              <a:off x="6602016" y="2402126"/>
              <a:ext cx="267640" cy="264520"/>
              <a:chOff x="7154466" y="1565200"/>
              <a:chExt cx="399988" cy="395325"/>
            </a:xfrm>
          </p:grpSpPr>
          <p:cxnSp>
            <p:nvCxnSpPr>
              <p:cNvPr id="83" name="Straight Arrow Connector 82"/>
              <p:cNvCxnSpPr/>
              <p:nvPr/>
            </p:nvCxnSpPr>
            <p:spPr>
              <a:xfrm flipV="1">
                <a:off x="7554454" y="1565200"/>
                <a:ext cx="0" cy="395325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/>
              <p:cNvCxnSpPr/>
              <p:nvPr/>
            </p:nvCxnSpPr>
            <p:spPr>
              <a:xfrm flipH="1">
                <a:off x="7154466" y="1960525"/>
                <a:ext cx="399981" cy="0"/>
              </a:xfrm>
              <a:prstGeom prst="straightConnector1">
                <a:avLst/>
              </a:prstGeom>
              <a:ln w="28575">
                <a:solidFill>
                  <a:srgbClr val="008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2" name="Oval 81"/>
            <p:cNvSpPr/>
            <p:nvPr/>
          </p:nvSpPr>
          <p:spPr>
            <a:xfrm>
              <a:off x="6823932" y="2620394"/>
              <a:ext cx="91440" cy="91440"/>
            </a:xfrm>
            <a:prstGeom prst="ellipse">
              <a:avLst/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4541696" y="3922144"/>
            <a:ext cx="516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>
                <a:latin typeface="Arial" pitchFamily="34" charset="0"/>
                <a:cs typeface="Arial" pitchFamily="34" charset="0"/>
              </a:rPr>
              <a:t>RinB</a:t>
            </a:r>
            <a:endParaRPr lang="de-DE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2" name="Arc 91"/>
          <p:cNvSpPr/>
          <p:nvPr/>
        </p:nvSpPr>
        <p:spPr>
          <a:xfrm>
            <a:off x="4126407" y="3279870"/>
            <a:ext cx="1889822" cy="1889822"/>
          </a:xfrm>
          <a:prstGeom prst="arc">
            <a:avLst>
              <a:gd name="adj1" fmla="val 7138147"/>
              <a:gd name="adj2" fmla="val 1501961"/>
            </a:avLst>
          </a:prstGeom>
          <a:ln w="38100">
            <a:solidFill>
              <a:srgbClr val="FF0000"/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7" name="Straight Connector 106"/>
          <p:cNvCxnSpPr>
            <a:endCxn id="92" idx="2"/>
          </p:cNvCxnSpPr>
          <p:nvPr/>
        </p:nvCxnSpPr>
        <p:spPr>
          <a:xfrm>
            <a:off x="5082336" y="4224934"/>
            <a:ext cx="845135" cy="399672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endCxn id="92" idx="0"/>
          </p:cNvCxnSpPr>
          <p:nvPr/>
        </p:nvCxnSpPr>
        <p:spPr>
          <a:xfrm flipH="1">
            <a:off x="4613662" y="4225244"/>
            <a:ext cx="466848" cy="826223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Arc 113"/>
          <p:cNvSpPr/>
          <p:nvPr/>
        </p:nvSpPr>
        <p:spPr>
          <a:xfrm rot="16200000">
            <a:off x="4375773" y="3521737"/>
            <a:ext cx="1406088" cy="1406088"/>
          </a:xfrm>
          <a:prstGeom prst="arc">
            <a:avLst>
              <a:gd name="adj1" fmla="val 12600013"/>
              <a:gd name="adj2" fmla="val 21591610"/>
            </a:avLst>
          </a:prstGeom>
          <a:ln w="9525">
            <a:solidFill>
              <a:schemeClr val="tx1"/>
            </a:solidFill>
            <a:prstDash val="solid"/>
            <a:headEnd type="triangle" w="sm" len="lg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Arc 115"/>
          <p:cNvSpPr/>
          <p:nvPr/>
        </p:nvSpPr>
        <p:spPr>
          <a:xfrm rot="16200000">
            <a:off x="4375772" y="3521736"/>
            <a:ext cx="1406090" cy="1406090"/>
          </a:xfrm>
          <a:prstGeom prst="arc">
            <a:avLst>
              <a:gd name="adj1" fmla="val 5374"/>
              <a:gd name="adj2" fmla="val 6955483"/>
            </a:avLst>
          </a:prstGeom>
          <a:ln w="9525">
            <a:solidFill>
              <a:schemeClr val="tx1"/>
            </a:solidFill>
            <a:prstDash val="solid"/>
            <a:headEnd type="diamond" w="med" len="med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8" name="Straight Connector 117"/>
          <p:cNvCxnSpPr>
            <a:cxnSpLocks/>
            <a:endCxn id="82" idx="4"/>
          </p:cNvCxnSpPr>
          <p:nvPr/>
        </p:nvCxnSpPr>
        <p:spPr>
          <a:xfrm>
            <a:off x="5078817" y="3385717"/>
            <a:ext cx="0" cy="88224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5158716" y="3546849"/>
            <a:ext cx="758653" cy="749732"/>
            <a:chOff x="2568229" y="2602377"/>
            <a:chExt cx="758653" cy="749732"/>
          </a:xfrm>
        </p:grpSpPr>
        <p:sp>
          <p:nvSpPr>
            <p:cNvPr id="6" name="Ellipse 14"/>
            <p:cNvSpPr/>
            <p:nvPr/>
          </p:nvSpPr>
          <p:spPr>
            <a:xfrm rot="16200000">
              <a:off x="2568229" y="2602377"/>
              <a:ext cx="749732" cy="749732"/>
            </a:xfrm>
            <a:prstGeom prst="ellipse">
              <a:avLst/>
            </a:prstGeom>
            <a:solidFill>
              <a:srgbClr val="DDDDDD"/>
            </a:solidFill>
            <a:ln w="38100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22" name="Group 21"/>
            <p:cNvGrpSpPr/>
            <p:nvPr/>
          </p:nvGrpSpPr>
          <p:grpSpPr>
            <a:xfrm rot="2700000">
              <a:off x="2953731" y="2774693"/>
              <a:ext cx="363142" cy="383161"/>
              <a:chOff x="6823932" y="2402126"/>
              <a:chExt cx="293526" cy="309708"/>
            </a:xfrm>
          </p:grpSpPr>
          <p:grpSp>
            <p:nvGrpSpPr>
              <p:cNvPr id="23" name="Group 22"/>
              <p:cNvGrpSpPr/>
              <p:nvPr/>
            </p:nvGrpSpPr>
            <p:grpSpPr>
              <a:xfrm>
                <a:off x="6869652" y="2402126"/>
                <a:ext cx="247806" cy="264520"/>
                <a:chOff x="7554447" y="1565200"/>
                <a:chExt cx="370346" cy="395325"/>
              </a:xfrm>
            </p:grpSpPr>
            <p:cxnSp>
              <p:nvCxnSpPr>
                <p:cNvPr id="25" name="Straight Arrow Connector 24"/>
                <p:cNvCxnSpPr/>
                <p:nvPr/>
              </p:nvCxnSpPr>
              <p:spPr>
                <a:xfrm flipV="1">
                  <a:off x="7554454" y="1565200"/>
                  <a:ext cx="0" cy="395325"/>
                </a:xfrm>
                <a:prstGeom prst="straightConnector1">
                  <a:avLst/>
                </a:prstGeom>
                <a:ln w="28575">
                  <a:solidFill>
                    <a:srgbClr val="008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Arrow Connector 25"/>
                <p:cNvCxnSpPr/>
                <p:nvPr/>
              </p:nvCxnSpPr>
              <p:spPr>
                <a:xfrm>
                  <a:off x="7554447" y="1960525"/>
                  <a:ext cx="370346" cy="0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" name="Oval 23"/>
              <p:cNvSpPr/>
              <p:nvPr/>
            </p:nvSpPr>
            <p:spPr>
              <a:xfrm>
                <a:off x="6823932" y="2620394"/>
                <a:ext cx="91440" cy="91440"/>
              </a:xfrm>
              <a:prstGeom prst="ellipse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74" name="TextBox 73"/>
            <p:cNvSpPr txBox="1"/>
            <p:nvPr/>
          </p:nvSpPr>
          <p:spPr>
            <a:xfrm>
              <a:off x="2610420" y="2673242"/>
              <a:ext cx="4748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err="1">
                  <a:latin typeface="Arial" pitchFamily="34" charset="0"/>
                  <a:cs typeface="Arial" pitchFamily="34" charset="0"/>
                </a:rPr>
                <a:t>CirF</a:t>
              </a:r>
              <a:endParaRPr lang="de-DE" sz="1200" dirty="0"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63" name="Straight Arrow Connector 62"/>
          <p:cNvCxnSpPr>
            <a:endCxn id="6" idx="1"/>
          </p:cNvCxnSpPr>
          <p:nvPr/>
        </p:nvCxnSpPr>
        <p:spPr>
          <a:xfrm flipH="1">
            <a:off x="5268512" y="3924829"/>
            <a:ext cx="267601" cy="261956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65" idx="2"/>
          </p:cNvCxnSpPr>
          <p:nvPr/>
        </p:nvCxnSpPr>
        <p:spPr>
          <a:xfrm>
            <a:off x="4693543" y="2908020"/>
            <a:ext cx="642194" cy="1164979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3398259" y="5234294"/>
            <a:ext cx="1781785" cy="591673"/>
            <a:chOff x="1066800" y="4770235"/>
            <a:chExt cx="1781785" cy="591673"/>
          </a:xfrm>
        </p:grpSpPr>
        <p:sp>
          <p:nvSpPr>
            <p:cNvPr id="67" name="TextBox 66"/>
            <p:cNvSpPr txBox="1"/>
            <p:nvPr/>
          </p:nvSpPr>
          <p:spPr>
            <a:xfrm>
              <a:off x="1444032" y="4900243"/>
              <a:ext cx="14045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200" dirty="0">
                  <a:latin typeface="Arial" pitchFamily="34" charset="0"/>
                  <a:cs typeface="Arial" pitchFamily="34" charset="0"/>
                </a:rPr>
                <a:t>Reference </a:t>
              </a:r>
              <a:r>
                <a:rPr lang="de-DE" sz="1200" dirty="0" err="1">
                  <a:latin typeface="Arial" pitchFamily="34" charset="0"/>
                  <a:cs typeface="Arial" pitchFamily="34" charset="0"/>
                </a:rPr>
                <a:t>frames</a:t>
              </a:r>
              <a:br>
                <a:rPr lang="de-DE" sz="1200" dirty="0">
                  <a:latin typeface="Arial" pitchFamily="34" charset="0"/>
                  <a:cs typeface="Arial" pitchFamily="34" charset="0"/>
                </a:rPr>
              </a:br>
              <a:r>
                <a:rPr lang="de-DE" sz="1200" dirty="0" err="1">
                  <a:latin typeface="Arial" pitchFamily="34" charset="0"/>
                  <a:cs typeface="Arial" pitchFamily="34" charset="0"/>
                </a:rPr>
                <a:t>for</a:t>
              </a:r>
              <a:r>
                <a:rPr lang="de-DE" sz="12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de-DE" sz="1200" dirty="0" err="1">
                  <a:latin typeface="Arial" pitchFamily="34" charset="0"/>
                  <a:cs typeface="Arial" pitchFamily="34" charset="0"/>
                </a:rPr>
                <a:t>forces</a:t>
              </a:r>
              <a:endParaRPr lang="de-DE" sz="1200" dirty="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90" name="Group 89"/>
            <p:cNvGrpSpPr/>
            <p:nvPr/>
          </p:nvGrpSpPr>
          <p:grpSpPr>
            <a:xfrm>
              <a:off x="1066800" y="4770235"/>
              <a:ext cx="435897" cy="524658"/>
              <a:chOff x="2172884" y="4680322"/>
              <a:chExt cx="435897" cy="524658"/>
            </a:xfrm>
          </p:grpSpPr>
          <p:grpSp>
            <p:nvGrpSpPr>
              <p:cNvPr id="91" name="Group 90"/>
              <p:cNvGrpSpPr/>
              <p:nvPr/>
            </p:nvGrpSpPr>
            <p:grpSpPr>
              <a:xfrm>
                <a:off x="2219444" y="4821819"/>
                <a:ext cx="389337" cy="383161"/>
                <a:chOff x="6600673" y="2402126"/>
                <a:chExt cx="314699" cy="309708"/>
              </a:xfrm>
            </p:grpSpPr>
            <p:grpSp>
              <p:nvGrpSpPr>
                <p:cNvPr id="95" name="Group 94"/>
                <p:cNvGrpSpPr/>
                <p:nvPr/>
              </p:nvGrpSpPr>
              <p:grpSpPr>
                <a:xfrm>
                  <a:off x="6600673" y="2402126"/>
                  <a:ext cx="268990" cy="264520"/>
                  <a:chOff x="7152449" y="1565200"/>
                  <a:chExt cx="402005" cy="395325"/>
                </a:xfrm>
              </p:grpSpPr>
              <p:cxnSp>
                <p:nvCxnSpPr>
                  <p:cNvPr id="97" name="Straight Arrow Connector 96"/>
                  <p:cNvCxnSpPr/>
                  <p:nvPr/>
                </p:nvCxnSpPr>
                <p:spPr>
                  <a:xfrm flipV="1">
                    <a:off x="7554454" y="1565200"/>
                    <a:ext cx="0" cy="395325"/>
                  </a:xfrm>
                  <a:prstGeom prst="straightConnector1">
                    <a:avLst/>
                  </a:prstGeom>
                  <a:ln w="28575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8" name="Straight Arrow Connector 97"/>
                  <p:cNvCxnSpPr/>
                  <p:nvPr/>
                </p:nvCxnSpPr>
                <p:spPr>
                  <a:xfrm flipH="1">
                    <a:off x="7152449" y="1960525"/>
                    <a:ext cx="401998" cy="0"/>
                  </a:xfrm>
                  <a:prstGeom prst="straightConnector1">
                    <a:avLst/>
                  </a:prstGeom>
                  <a:ln w="28575">
                    <a:solidFill>
                      <a:srgbClr val="008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96" name="Oval 95"/>
                <p:cNvSpPr/>
                <p:nvPr/>
              </p:nvSpPr>
              <p:spPr>
                <a:xfrm>
                  <a:off x="6823932" y="2620394"/>
                  <a:ext cx="91440" cy="91440"/>
                </a:xfrm>
                <a:prstGeom prst="ellipse">
                  <a:avLst/>
                </a:prstGeom>
                <a:solidFill>
                  <a:srgbClr val="0066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b="1" dirty="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93" name="TextBox 92"/>
              <p:cNvSpPr txBox="1"/>
              <p:nvPr/>
            </p:nvSpPr>
            <p:spPr>
              <a:xfrm>
                <a:off x="2302943" y="4680322"/>
                <a:ext cx="27924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100" dirty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X</a:t>
                </a:r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2172884" y="4866214"/>
                <a:ext cx="24296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100" dirty="0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  <a:t>Y</a:t>
                </a:r>
              </a:p>
            </p:txBody>
          </p:sp>
        </p:grpSp>
      </p:grpSp>
      <p:sp>
        <p:nvSpPr>
          <p:cNvPr id="46" name="TextBox 45"/>
          <p:cNvSpPr txBox="1"/>
          <p:nvPr/>
        </p:nvSpPr>
        <p:spPr>
          <a:xfrm>
            <a:off x="3239371" y="4158165"/>
            <a:ext cx="6976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b="1" dirty="0">
                <a:latin typeface="Arial" pitchFamily="34" charset="0"/>
                <a:cs typeface="Arial" pitchFamily="34" charset="0"/>
              </a:rPr>
              <a:t>Ring</a:t>
            </a:r>
          </a:p>
          <a:p>
            <a:pPr algn="ctr"/>
            <a:r>
              <a:rPr lang="de-DE" sz="1200" b="1" dirty="0">
                <a:latin typeface="Arial" pitchFamily="34" charset="0"/>
                <a:cs typeface="Arial" pitchFamily="34" charset="0"/>
              </a:rPr>
              <a:t>Radius</a:t>
            </a:r>
          </a:p>
        </p:txBody>
      </p:sp>
      <p:sp>
        <p:nvSpPr>
          <p:cNvPr id="48" name="Arc 47"/>
          <p:cNvSpPr/>
          <p:nvPr/>
        </p:nvSpPr>
        <p:spPr>
          <a:xfrm>
            <a:off x="3861431" y="3018610"/>
            <a:ext cx="2410264" cy="2410264"/>
          </a:xfrm>
          <a:prstGeom prst="arc">
            <a:avLst>
              <a:gd name="adj1" fmla="val 7138147"/>
              <a:gd name="adj2" fmla="val 1501961"/>
            </a:avLst>
          </a:prstGeom>
          <a:ln w="38100">
            <a:solidFill>
              <a:srgbClr val="FF0000"/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14"/>
          <p:cNvSpPr/>
          <p:nvPr/>
        </p:nvSpPr>
        <p:spPr>
          <a:xfrm rot="10800000">
            <a:off x="4002880" y="3155977"/>
            <a:ext cx="2136878" cy="2136878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4038600" y="4219354"/>
            <a:ext cx="1029748" cy="352647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feil nach links und rechts 38"/>
          <p:cNvSpPr/>
          <p:nvPr/>
        </p:nvSpPr>
        <p:spPr>
          <a:xfrm rot="8589167" flipV="1">
            <a:off x="5679589" y="3676401"/>
            <a:ext cx="389844" cy="129948"/>
          </a:xfrm>
          <a:prstGeom prst="leftRightArrow">
            <a:avLst>
              <a:gd name="adj1" fmla="val 45373"/>
              <a:gd name="adj2" fmla="val 89330"/>
            </a:avLst>
          </a:prstGeom>
          <a:solidFill>
            <a:srgbClr val="C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Ellipse 14"/>
          <p:cNvSpPr/>
          <p:nvPr/>
        </p:nvSpPr>
        <p:spPr>
          <a:xfrm rot="16200000">
            <a:off x="6326373" y="3822027"/>
            <a:ext cx="749808" cy="749808"/>
          </a:xfrm>
          <a:prstGeom prst="ellipse">
            <a:avLst/>
          </a:prstGeom>
          <a:solidFill>
            <a:schemeClr val="bg1"/>
          </a:solidFill>
          <a:ln>
            <a:solidFill>
              <a:srgbClr val="77777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Ellipse 14"/>
          <p:cNvSpPr/>
          <p:nvPr/>
        </p:nvSpPr>
        <p:spPr>
          <a:xfrm rot="16200000">
            <a:off x="6310209" y="3806139"/>
            <a:ext cx="772528" cy="780253"/>
          </a:xfrm>
          <a:prstGeom prst="ellipse">
            <a:avLst/>
          </a:prstGeom>
          <a:solidFill>
            <a:schemeClr val="bg1">
              <a:alpha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Pfeil nach links und rechts 38"/>
          <p:cNvSpPr/>
          <p:nvPr/>
        </p:nvSpPr>
        <p:spPr>
          <a:xfrm rot="387091" flipV="1">
            <a:off x="6104039" y="4119527"/>
            <a:ext cx="389844" cy="129948"/>
          </a:xfrm>
          <a:prstGeom prst="leftRightArrow">
            <a:avLst>
              <a:gd name="adj1" fmla="val 45373"/>
              <a:gd name="adj2" fmla="val 89330"/>
            </a:avLst>
          </a:prstGeom>
          <a:solidFill>
            <a:srgbClr val="C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7" name="Pfeil nach links und rechts 38"/>
          <p:cNvSpPr/>
          <p:nvPr/>
        </p:nvSpPr>
        <p:spPr>
          <a:xfrm rot="387091" flipV="1">
            <a:off x="6104039" y="4119527"/>
            <a:ext cx="389844" cy="129948"/>
          </a:xfrm>
          <a:prstGeom prst="leftRightArrow">
            <a:avLst>
              <a:gd name="adj1" fmla="val 45373"/>
              <a:gd name="adj2" fmla="val 89330"/>
            </a:avLst>
          </a:prstGeom>
          <a:solidFill>
            <a:schemeClr val="bg1">
              <a:alpha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303643" y="3954690"/>
            <a:ext cx="81304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dirty="0">
                <a:latin typeface="Arial" pitchFamily="34" charset="0"/>
                <a:cs typeface="Arial" pitchFamily="34" charset="0"/>
              </a:rPr>
              <a:t>Force </a:t>
            </a:r>
            <a:r>
              <a:rPr lang="de-DE" sz="900" dirty="0" err="1">
                <a:latin typeface="Arial" pitchFamily="34" charset="0"/>
                <a:cs typeface="Arial" pitchFamily="34" charset="0"/>
              </a:rPr>
              <a:t>active</a:t>
            </a:r>
            <a:br>
              <a:rPr lang="de-DE" sz="900" dirty="0">
                <a:latin typeface="Arial" pitchFamily="34" charset="0"/>
                <a:cs typeface="Arial" pitchFamily="34" charset="0"/>
              </a:rPr>
            </a:br>
            <a:r>
              <a:rPr lang="de-DE" sz="900" dirty="0" err="1">
                <a:latin typeface="Arial" pitchFamily="34" charset="0"/>
                <a:cs typeface="Arial" pitchFamily="34" charset="0"/>
              </a:rPr>
              <a:t>inside</a:t>
            </a:r>
            <a:r>
              <a:rPr lang="de-DE" sz="900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900" dirty="0" err="1">
                <a:latin typeface="Arial" pitchFamily="34" charset="0"/>
                <a:cs typeface="Arial" pitchFamily="34" charset="0"/>
              </a:rPr>
              <a:t>and</a:t>
            </a:r>
            <a:br>
              <a:rPr lang="de-DE" sz="900" dirty="0">
                <a:latin typeface="Arial" pitchFamily="34" charset="0"/>
                <a:cs typeface="Arial" pitchFamily="34" charset="0"/>
              </a:rPr>
            </a:br>
            <a:r>
              <a:rPr lang="de-DE" sz="900" dirty="0">
                <a:latin typeface="Arial" pitchFamily="34" charset="0"/>
                <a:cs typeface="Arial" pitchFamily="34" charset="0"/>
              </a:rPr>
              <a:t>outside ring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891819" y="3164963"/>
            <a:ext cx="293739" cy="258594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H="1" flipV="1">
            <a:off x="4390892" y="3598545"/>
            <a:ext cx="293739" cy="258594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793980" y="4395677"/>
            <a:ext cx="546005" cy="77367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255106" y="2723998"/>
            <a:ext cx="936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b="1" dirty="0">
                <a:latin typeface="Arial" pitchFamily="34" charset="0"/>
                <a:cs typeface="Arial" pitchFamily="34" charset="0"/>
              </a:rPr>
              <a:t>Ring</a:t>
            </a:r>
          </a:p>
          <a:p>
            <a:pPr algn="ctr"/>
            <a:r>
              <a:rPr lang="de-DE" sz="1200" b="1" dirty="0" err="1">
                <a:latin typeface="Arial" pitchFamily="34" charset="0"/>
                <a:cs typeface="Arial" pitchFamily="34" charset="0"/>
              </a:rPr>
              <a:t>Thickness</a:t>
            </a:r>
            <a:endParaRPr lang="de-DE" sz="1200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9" name="Straight Connector 28"/>
          <p:cNvCxnSpPr>
            <a:stCxn id="119" idx="1"/>
          </p:cNvCxnSpPr>
          <p:nvPr/>
        </p:nvCxnSpPr>
        <p:spPr>
          <a:xfrm flipV="1">
            <a:off x="5656777" y="4542826"/>
            <a:ext cx="123528" cy="991896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19" idx="1"/>
          </p:cNvCxnSpPr>
          <p:nvPr/>
        </p:nvCxnSpPr>
        <p:spPr>
          <a:xfrm flipH="1" flipV="1">
            <a:off x="4693543" y="4909196"/>
            <a:ext cx="963234" cy="625527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6413" y="2608054"/>
            <a:ext cx="1425058" cy="642883"/>
          </a:xfrm>
          <a:prstGeom prst="rect">
            <a:avLst/>
          </a:prstGeom>
          <a:solidFill>
            <a:schemeClr val="bg1"/>
          </a:solidFill>
          <a:ln>
            <a:solidFill>
              <a:srgbClr val="DDDDD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9" name="Group 8"/>
          <p:cNvGrpSpPr/>
          <p:nvPr/>
        </p:nvGrpSpPr>
        <p:grpSpPr>
          <a:xfrm>
            <a:off x="8382001" y="2316838"/>
            <a:ext cx="1556637" cy="1557048"/>
            <a:chOff x="5854940" y="71207"/>
            <a:chExt cx="2410264" cy="2410899"/>
          </a:xfrm>
        </p:grpSpPr>
        <p:sp>
          <p:nvSpPr>
            <p:cNvPr id="102" name="Block Arc 101"/>
            <p:cNvSpPr/>
            <p:nvPr/>
          </p:nvSpPr>
          <p:spPr>
            <a:xfrm>
              <a:off x="5878056" y="89432"/>
              <a:ext cx="2387148" cy="2392674"/>
            </a:xfrm>
            <a:prstGeom prst="blockArc">
              <a:avLst>
                <a:gd name="adj1" fmla="val 7200263"/>
                <a:gd name="adj2" fmla="val 1513603"/>
                <a:gd name="adj3" fmla="val 10349"/>
              </a:avLst>
            </a:prstGeom>
            <a:solidFill>
              <a:srgbClr val="DDDDDD"/>
            </a:solidFill>
            <a:ln>
              <a:solidFill>
                <a:srgbClr val="80808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04" name="Group 103"/>
            <p:cNvGrpSpPr/>
            <p:nvPr/>
          </p:nvGrpSpPr>
          <p:grpSpPr>
            <a:xfrm>
              <a:off x="6607167" y="792587"/>
              <a:ext cx="521716" cy="527974"/>
              <a:chOff x="6493671" y="2285074"/>
              <a:chExt cx="421701" cy="426760"/>
            </a:xfrm>
          </p:grpSpPr>
          <p:grpSp>
            <p:nvGrpSpPr>
              <p:cNvPr id="105" name="Group 104"/>
              <p:cNvGrpSpPr/>
              <p:nvPr/>
            </p:nvGrpSpPr>
            <p:grpSpPr>
              <a:xfrm>
                <a:off x="6493671" y="2285074"/>
                <a:ext cx="375986" cy="381575"/>
                <a:chOff x="6992543" y="1390265"/>
                <a:chExt cx="561911" cy="570263"/>
              </a:xfrm>
            </p:grpSpPr>
            <p:cxnSp>
              <p:nvCxnSpPr>
                <p:cNvPr id="108" name="Straight Arrow Connector 107"/>
                <p:cNvCxnSpPr/>
                <p:nvPr/>
              </p:nvCxnSpPr>
              <p:spPr>
                <a:xfrm flipV="1">
                  <a:off x="7554454" y="1390265"/>
                  <a:ext cx="0" cy="570263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Arrow Connector 109"/>
                <p:cNvCxnSpPr/>
                <p:nvPr/>
              </p:nvCxnSpPr>
              <p:spPr>
                <a:xfrm flipH="1">
                  <a:off x="6992543" y="1960526"/>
                  <a:ext cx="561907" cy="0"/>
                </a:xfrm>
                <a:prstGeom prst="straightConnector1">
                  <a:avLst/>
                </a:prstGeom>
                <a:ln w="28575">
                  <a:solidFill>
                    <a:srgbClr val="008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6" name="Oval 105"/>
              <p:cNvSpPr/>
              <p:nvPr/>
            </p:nvSpPr>
            <p:spPr>
              <a:xfrm>
                <a:off x="6823932" y="2620394"/>
                <a:ext cx="91440" cy="91440"/>
              </a:xfrm>
              <a:prstGeom prst="ellipse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11" name="TextBox 110"/>
            <p:cNvSpPr txBox="1"/>
            <p:nvPr/>
          </p:nvSpPr>
          <p:spPr>
            <a:xfrm>
              <a:off x="6370504" y="872426"/>
              <a:ext cx="799719" cy="4288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err="1">
                  <a:latin typeface="Arial" pitchFamily="34" charset="0"/>
                  <a:cs typeface="Arial" pitchFamily="34" charset="0"/>
                </a:rPr>
                <a:t>RinB</a:t>
              </a:r>
              <a:endParaRPr lang="de-DE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2" name="Arc 111"/>
            <p:cNvSpPr/>
            <p:nvPr/>
          </p:nvSpPr>
          <p:spPr>
            <a:xfrm>
              <a:off x="6119916" y="332467"/>
              <a:ext cx="1889822" cy="1889822"/>
            </a:xfrm>
            <a:prstGeom prst="arc">
              <a:avLst>
                <a:gd name="adj1" fmla="val 7138147"/>
                <a:gd name="adj2" fmla="val 1501961"/>
              </a:avLst>
            </a:prstGeom>
            <a:ln w="38100">
              <a:solidFill>
                <a:srgbClr val="FF0000"/>
              </a:solidFill>
              <a:prstDash val="solid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13" name="Straight Connector 112"/>
            <p:cNvCxnSpPr>
              <a:endCxn id="112" idx="2"/>
            </p:cNvCxnSpPr>
            <p:nvPr/>
          </p:nvCxnSpPr>
          <p:spPr>
            <a:xfrm>
              <a:off x="7075844" y="1277531"/>
              <a:ext cx="845135" cy="399672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>
              <a:endCxn id="112" idx="0"/>
            </p:cNvCxnSpPr>
            <p:nvPr/>
          </p:nvCxnSpPr>
          <p:spPr>
            <a:xfrm flipH="1">
              <a:off x="6607171" y="1277840"/>
              <a:ext cx="466848" cy="826223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Arc 116"/>
            <p:cNvSpPr/>
            <p:nvPr/>
          </p:nvSpPr>
          <p:spPr>
            <a:xfrm rot="16200000">
              <a:off x="6369282" y="574334"/>
              <a:ext cx="1406088" cy="1406088"/>
            </a:xfrm>
            <a:prstGeom prst="arc">
              <a:avLst>
                <a:gd name="adj1" fmla="val 12600013"/>
                <a:gd name="adj2" fmla="val 21589556"/>
              </a:avLst>
            </a:prstGeom>
            <a:ln w="9525">
              <a:solidFill>
                <a:schemeClr val="tx1"/>
              </a:solidFill>
              <a:prstDash val="solid"/>
              <a:headEnd type="triangle" w="sm" len="lg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0" name="Arc 119"/>
            <p:cNvSpPr/>
            <p:nvPr/>
          </p:nvSpPr>
          <p:spPr>
            <a:xfrm rot="16200000">
              <a:off x="6369282" y="574330"/>
              <a:ext cx="1406088" cy="1406092"/>
            </a:xfrm>
            <a:prstGeom prst="arc">
              <a:avLst>
                <a:gd name="adj1" fmla="val 21599999"/>
                <a:gd name="adj2" fmla="val 6935016"/>
              </a:avLst>
            </a:prstGeom>
            <a:ln w="9525">
              <a:solidFill>
                <a:schemeClr val="tx1"/>
              </a:solidFill>
              <a:prstDash val="solid"/>
              <a:headEnd type="diamond" w="med" len="med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21" name="Straight Connector 120"/>
            <p:cNvCxnSpPr>
              <a:cxnSpLocks/>
            </p:cNvCxnSpPr>
            <p:nvPr/>
          </p:nvCxnSpPr>
          <p:spPr>
            <a:xfrm>
              <a:off x="7073635" y="496548"/>
              <a:ext cx="0" cy="804777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2" name="Group 121"/>
            <p:cNvGrpSpPr/>
            <p:nvPr/>
          </p:nvGrpSpPr>
          <p:grpSpPr>
            <a:xfrm>
              <a:off x="7152224" y="599446"/>
              <a:ext cx="763299" cy="755896"/>
              <a:chOff x="2568229" y="2602377"/>
              <a:chExt cx="763299" cy="755896"/>
            </a:xfrm>
          </p:grpSpPr>
          <p:sp>
            <p:nvSpPr>
              <p:cNvPr id="123" name="Ellipse 14"/>
              <p:cNvSpPr/>
              <p:nvPr/>
            </p:nvSpPr>
            <p:spPr>
              <a:xfrm rot="16200000">
                <a:off x="2568229" y="2602377"/>
                <a:ext cx="749732" cy="749732"/>
              </a:xfrm>
              <a:prstGeom prst="ellipse">
                <a:avLst/>
              </a:prstGeom>
              <a:solidFill>
                <a:srgbClr val="DDDDDD"/>
              </a:solidFill>
              <a:ln w="38100">
                <a:solidFill>
                  <a:srgbClr val="FF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124" name="Group 123"/>
              <p:cNvGrpSpPr/>
              <p:nvPr/>
            </p:nvGrpSpPr>
            <p:grpSpPr>
              <a:xfrm rot="2700000">
                <a:off x="2719681" y="2611627"/>
                <a:ext cx="450700" cy="453060"/>
                <a:chOff x="6606576" y="2409407"/>
                <a:chExt cx="364299" cy="366208"/>
              </a:xfrm>
            </p:grpSpPr>
            <p:grpSp>
              <p:nvGrpSpPr>
                <p:cNvPr id="126" name="Group 125"/>
                <p:cNvGrpSpPr/>
                <p:nvPr/>
              </p:nvGrpSpPr>
              <p:grpSpPr>
                <a:xfrm>
                  <a:off x="6606576" y="2409407"/>
                  <a:ext cx="364299" cy="366208"/>
                  <a:chOff x="7161282" y="1576082"/>
                  <a:chExt cx="544445" cy="547298"/>
                </a:xfrm>
              </p:grpSpPr>
              <p:cxnSp>
                <p:nvCxnSpPr>
                  <p:cNvPr id="128" name="Straight Arrow Connector 127"/>
                  <p:cNvCxnSpPr>
                    <a:endCxn id="123" idx="7"/>
                  </p:cNvCxnSpPr>
                  <p:nvPr/>
                </p:nvCxnSpPr>
                <p:spPr>
                  <a:xfrm rot="18900000" flipH="1" flipV="1">
                    <a:off x="7161282" y="1807329"/>
                    <a:ext cx="329718" cy="316051"/>
                  </a:xfrm>
                  <a:prstGeom prst="straightConnector1">
                    <a:avLst/>
                  </a:prstGeom>
                  <a:ln w="28575">
                    <a:solidFill>
                      <a:srgbClr val="008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9" name="Straight Arrow Connector 128"/>
                  <p:cNvCxnSpPr>
                    <a:endCxn id="123" idx="5"/>
                  </p:cNvCxnSpPr>
                  <p:nvPr/>
                </p:nvCxnSpPr>
                <p:spPr>
                  <a:xfrm rot="18900000" flipV="1">
                    <a:off x="7408866" y="1576082"/>
                    <a:ext cx="296861" cy="315629"/>
                  </a:xfrm>
                  <a:prstGeom prst="straightConnector1">
                    <a:avLst/>
                  </a:prstGeom>
                  <a:ln w="28575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27" name="Oval 126"/>
                <p:cNvSpPr/>
                <p:nvPr/>
              </p:nvSpPr>
              <p:spPr>
                <a:xfrm>
                  <a:off x="6823932" y="2620394"/>
                  <a:ext cx="91440" cy="91440"/>
                </a:xfrm>
                <a:prstGeom prst="ellipse">
                  <a:avLst/>
                </a:prstGeom>
                <a:solidFill>
                  <a:srgbClr val="0066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b="1" dirty="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125" name="TextBox 124"/>
              <p:cNvSpPr txBox="1"/>
              <p:nvPr/>
            </p:nvSpPr>
            <p:spPr>
              <a:xfrm>
                <a:off x="2596341" y="2929374"/>
                <a:ext cx="735187" cy="4288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dirty="0" err="1">
                    <a:latin typeface="Arial" pitchFamily="34" charset="0"/>
                    <a:cs typeface="Arial" pitchFamily="34" charset="0"/>
                  </a:rPr>
                  <a:t>CirF</a:t>
                </a:r>
                <a:endParaRPr lang="de-DE" sz="1200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cxnSp>
          <p:nvCxnSpPr>
            <p:cNvPr id="130" name="Straight Arrow Connector 129"/>
            <p:cNvCxnSpPr>
              <a:endCxn id="123" idx="4"/>
            </p:cNvCxnSpPr>
            <p:nvPr/>
          </p:nvCxnSpPr>
          <p:spPr>
            <a:xfrm flipV="1">
              <a:off x="7529623" y="974311"/>
              <a:ext cx="372332" cy="3115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Arc 132"/>
            <p:cNvSpPr/>
            <p:nvPr/>
          </p:nvSpPr>
          <p:spPr>
            <a:xfrm>
              <a:off x="5854940" y="71207"/>
              <a:ext cx="2410264" cy="2410264"/>
            </a:xfrm>
            <a:prstGeom prst="arc">
              <a:avLst>
                <a:gd name="adj1" fmla="val 7138147"/>
                <a:gd name="adj2" fmla="val 1501961"/>
              </a:avLst>
            </a:prstGeom>
            <a:ln w="38100">
              <a:solidFill>
                <a:srgbClr val="FF0000"/>
              </a:solidFill>
              <a:prstDash val="solid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4" name="Ellipse 14"/>
            <p:cNvSpPr/>
            <p:nvPr/>
          </p:nvSpPr>
          <p:spPr>
            <a:xfrm rot="10800000">
              <a:off x="5996389" y="208574"/>
              <a:ext cx="2136878" cy="213687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prstDash val="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35" name="Straight Arrow Connector 134"/>
            <p:cNvCxnSpPr/>
            <p:nvPr/>
          </p:nvCxnSpPr>
          <p:spPr>
            <a:xfrm flipH="1">
              <a:off x="6032109" y="1271950"/>
              <a:ext cx="1029748" cy="352647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/>
            <p:nvPr/>
          </p:nvCxnSpPr>
          <p:spPr>
            <a:xfrm>
              <a:off x="5885327" y="217560"/>
              <a:ext cx="293739" cy="25859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/>
            <p:cNvCxnSpPr/>
            <p:nvPr/>
          </p:nvCxnSpPr>
          <p:spPr>
            <a:xfrm flipH="1" flipV="1">
              <a:off x="6384400" y="651142"/>
              <a:ext cx="293739" cy="25859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Circle To Ring</a:t>
            </a:r>
          </a:p>
        </p:txBody>
      </p:sp>
    </p:spTree>
    <p:extLst>
      <p:ext uri="{BB962C8B-B14F-4D97-AF65-F5344CB8AC3E}">
        <p14:creationId xmlns:p14="http://schemas.microsoft.com/office/powerpoint/2010/main" val="818903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Rectangle 128"/>
          <p:cNvSpPr/>
          <p:nvPr/>
        </p:nvSpPr>
        <p:spPr>
          <a:xfrm rot="16200000">
            <a:off x="7996091" y="3698880"/>
            <a:ext cx="736175" cy="545827"/>
          </a:xfrm>
          <a:prstGeom prst="rect">
            <a:avLst/>
          </a:prstGeom>
          <a:solidFill>
            <a:srgbClr val="DDDDDD"/>
          </a:solidFill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516493" y="1038880"/>
            <a:ext cx="1486304" cy="523220"/>
          </a:xfrm>
          <a:prstGeom prst="rect">
            <a:avLst/>
          </a:prstGeom>
          <a:solidFill>
            <a:schemeClr val="bg1"/>
          </a:solidFill>
          <a:ln>
            <a:solidFill>
              <a:srgbClr val="DDDDD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de-DE" sz="1400" b="1" dirty="0">
                <a:latin typeface="Arial" pitchFamily="34" charset="0"/>
                <a:cs typeface="Arial" pitchFamily="34" charset="0"/>
              </a:rPr>
              <a:t>Box </a:t>
            </a:r>
            <a:r>
              <a:rPr lang="de-DE" sz="1400" b="1" dirty="0" err="1">
                <a:latin typeface="Arial" pitchFamily="34" charset="0"/>
                <a:cs typeface="Arial" pitchFamily="34" charset="0"/>
              </a:rPr>
              <a:t>to</a:t>
            </a:r>
            <a:r>
              <a:rPr lang="de-DE" sz="1400" b="1" dirty="0">
                <a:latin typeface="Arial" pitchFamily="34" charset="0"/>
                <a:cs typeface="Arial" pitchFamily="34" charset="0"/>
              </a:rPr>
              <a:t> Box </a:t>
            </a:r>
            <a:br>
              <a:rPr lang="de-DE" sz="1400" b="1" dirty="0">
                <a:latin typeface="Arial" pitchFamily="34" charset="0"/>
                <a:cs typeface="Arial" pitchFamily="34" charset="0"/>
              </a:rPr>
            </a:br>
            <a:r>
              <a:rPr lang="de-DE" sz="1400" b="1" dirty="0" err="1">
                <a:latin typeface="Arial" pitchFamily="34" charset="0"/>
                <a:cs typeface="Arial" pitchFamily="34" charset="0"/>
              </a:rPr>
              <a:t>Contact</a:t>
            </a:r>
            <a:r>
              <a:rPr lang="de-DE" sz="1400" b="1" dirty="0">
                <a:latin typeface="Arial" pitchFamily="34" charset="0"/>
                <a:cs typeface="Arial" pitchFamily="34" charset="0"/>
              </a:rPr>
              <a:t> Forces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637805" y="1971677"/>
            <a:ext cx="28905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>
                <a:latin typeface="Arial" pitchFamily="34" charset="0"/>
                <a:cs typeface="Arial" pitchFamily="34" charset="0"/>
              </a:rPr>
              <a:t>Two</a:t>
            </a:r>
            <a:r>
              <a:rPr lang="de-DE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1200" dirty="0" err="1">
                <a:latin typeface="Arial" pitchFamily="34" charset="0"/>
                <a:cs typeface="Arial" pitchFamily="34" charset="0"/>
              </a:rPr>
              <a:t>sets</a:t>
            </a:r>
            <a:r>
              <a:rPr lang="de-DE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1200" dirty="0" err="1">
                <a:latin typeface="Arial" pitchFamily="34" charset="0"/>
                <a:cs typeface="Arial" pitchFamily="34" charset="0"/>
              </a:rPr>
              <a:t>of</a:t>
            </a:r>
            <a:r>
              <a:rPr lang="de-DE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1200" dirty="0" err="1">
                <a:latin typeface="Arial" pitchFamily="34" charset="0"/>
                <a:cs typeface="Arial" pitchFamily="34" charset="0"/>
              </a:rPr>
              <a:t>contact</a:t>
            </a:r>
            <a:r>
              <a:rPr lang="de-DE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1200" dirty="0" err="1">
                <a:latin typeface="Arial" pitchFamily="34" charset="0"/>
                <a:cs typeface="Arial" pitchFamily="34" charset="0"/>
              </a:rPr>
              <a:t>forces</a:t>
            </a:r>
            <a:r>
              <a:rPr lang="de-DE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1200" dirty="0" err="1">
                <a:latin typeface="Arial" pitchFamily="34" charset="0"/>
                <a:cs typeface="Arial" pitchFamily="34" charset="0"/>
              </a:rPr>
              <a:t>are</a:t>
            </a:r>
            <a:r>
              <a:rPr lang="de-DE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1200" dirty="0" err="1">
                <a:latin typeface="Arial" pitchFamily="34" charset="0"/>
                <a:cs typeface="Arial" pitchFamily="34" charset="0"/>
              </a:rPr>
              <a:t>used</a:t>
            </a:r>
            <a:br>
              <a:rPr lang="de-DE" sz="1200" dirty="0">
                <a:latin typeface="Arial" pitchFamily="34" charset="0"/>
                <a:cs typeface="Arial" pitchFamily="34" charset="0"/>
              </a:rPr>
            </a:br>
            <a:r>
              <a:rPr lang="de-DE" sz="1200" dirty="0" err="1">
                <a:latin typeface="Arial" pitchFamily="34" charset="0"/>
                <a:cs typeface="Arial" pitchFamily="34" charset="0"/>
              </a:rPr>
              <a:t>to</a:t>
            </a:r>
            <a:r>
              <a:rPr lang="de-DE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1200" dirty="0" err="1">
                <a:latin typeface="Arial" pitchFamily="34" charset="0"/>
                <a:cs typeface="Arial" pitchFamily="34" charset="0"/>
              </a:rPr>
              <a:t>model</a:t>
            </a:r>
            <a:r>
              <a:rPr lang="de-DE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1200" dirty="0" err="1">
                <a:latin typeface="Arial" pitchFamily="34" charset="0"/>
                <a:cs typeface="Arial" pitchFamily="34" charset="0"/>
              </a:rPr>
              <a:t>contact</a:t>
            </a:r>
            <a:r>
              <a:rPr lang="de-DE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1200" dirty="0" err="1">
                <a:latin typeface="Arial" pitchFamily="34" charset="0"/>
                <a:cs typeface="Arial" pitchFamily="34" charset="0"/>
              </a:rPr>
              <a:t>forces</a:t>
            </a:r>
            <a:r>
              <a:rPr lang="de-DE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1200" dirty="0" err="1">
                <a:latin typeface="Arial" pitchFamily="34" charset="0"/>
                <a:cs typeface="Arial" pitchFamily="34" charset="0"/>
              </a:rPr>
              <a:t>between</a:t>
            </a:r>
            <a:r>
              <a:rPr lang="de-DE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1200" dirty="0" err="1">
                <a:latin typeface="Arial" pitchFamily="34" charset="0"/>
                <a:cs typeface="Arial" pitchFamily="34" charset="0"/>
              </a:rPr>
              <a:t>boxes</a:t>
            </a:r>
            <a:r>
              <a:rPr lang="de-DE" sz="1200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620871" y="2533119"/>
            <a:ext cx="3230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Arial" pitchFamily="34" charset="0"/>
                <a:cs typeface="Arial" pitchFamily="34" charset="0"/>
              </a:rPr>
              <a:t>1. </a:t>
            </a:r>
            <a:r>
              <a:rPr lang="de-DE" sz="1200" dirty="0" err="1">
                <a:latin typeface="Arial" pitchFamily="34" charset="0"/>
                <a:cs typeface="Arial" pitchFamily="34" charset="0"/>
              </a:rPr>
              <a:t>Contact</a:t>
            </a:r>
            <a:r>
              <a:rPr lang="de-DE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1200" dirty="0" err="1">
                <a:latin typeface="Arial" pitchFamily="34" charset="0"/>
                <a:cs typeface="Arial" pitchFamily="34" charset="0"/>
              </a:rPr>
              <a:t>between</a:t>
            </a:r>
            <a:r>
              <a:rPr lang="de-DE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1200" dirty="0" err="1">
                <a:latin typeface="Arial" pitchFamily="34" charset="0"/>
                <a:cs typeface="Arial" pitchFamily="34" charset="0"/>
              </a:rPr>
              <a:t>the</a:t>
            </a:r>
            <a:r>
              <a:rPr lang="de-DE" sz="1200" dirty="0">
                <a:latin typeface="Arial" pitchFamily="34" charset="0"/>
                <a:cs typeface="Arial" pitchFamily="34" charset="0"/>
              </a:rPr>
              <a:t> Follower Box </a:t>
            </a:r>
            <a:r>
              <a:rPr lang="de-DE" sz="1200" dirty="0" err="1">
                <a:latin typeface="Arial" pitchFamily="34" charset="0"/>
                <a:cs typeface="Arial" pitchFamily="34" charset="0"/>
              </a:rPr>
              <a:t>corners</a:t>
            </a:r>
            <a:br>
              <a:rPr lang="de-DE" sz="1200" dirty="0">
                <a:latin typeface="Arial" pitchFamily="34" charset="0"/>
                <a:cs typeface="Arial" pitchFamily="34" charset="0"/>
              </a:rPr>
            </a:br>
            <a:r>
              <a:rPr lang="de-DE" sz="1200" dirty="0">
                <a:latin typeface="Arial" pitchFamily="34" charset="0"/>
                <a:cs typeface="Arial" pitchFamily="34" charset="0"/>
              </a:rPr>
              <a:t>    </a:t>
            </a:r>
            <a:r>
              <a:rPr lang="de-DE" sz="1200" dirty="0" err="1">
                <a:latin typeface="Arial" pitchFamily="34" charset="0"/>
                <a:cs typeface="Arial" pitchFamily="34" charset="0"/>
              </a:rPr>
              <a:t>and</a:t>
            </a:r>
            <a:r>
              <a:rPr lang="de-DE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1200" dirty="0" err="1">
                <a:latin typeface="Arial" pitchFamily="34" charset="0"/>
                <a:cs typeface="Arial" pitchFamily="34" charset="0"/>
              </a:rPr>
              <a:t>faces</a:t>
            </a:r>
            <a:r>
              <a:rPr lang="de-DE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1200" dirty="0" err="1">
                <a:latin typeface="Arial" pitchFamily="34" charset="0"/>
                <a:cs typeface="Arial" pitchFamily="34" charset="0"/>
              </a:rPr>
              <a:t>of</a:t>
            </a:r>
            <a:r>
              <a:rPr lang="de-DE" sz="1200" dirty="0">
                <a:latin typeface="Arial" pitchFamily="34" charset="0"/>
                <a:cs typeface="Arial" pitchFamily="34" charset="0"/>
              </a:rPr>
              <a:t> Base box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785935" y="3348437"/>
            <a:ext cx="10102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>
                <a:latin typeface="Arial" pitchFamily="34" charset="0"/>
                <a:cs typeface="Arial" pitchFamily="34" charset="0"/>
              </a:rPr>
              <a:t>circle-to-line</a:t>
            </a:r>
            <a:br>
              <a:rPr lang="de-DE" sz="1200" dirty="0">
                <a:latin typeface="Arial" pitchFamily="34" charset="0"/>
                <a:cs typeface="Arial" pitchFamily="34" charset="0"/>
              </a:rPr>
            </a:br>
            <a:r>
              <a:rPr lang="de-DE" sz="1200" dirty="0">
                <a:latin typeface="Arial" pitchFamily="34" charset="0"/>
                <a:cs typeface="Arial" pitchFamily="34" charset="0"/>
              </a:rPr>
              <a:t>  4x </a:t>
            </a:r>
            <a:r>
              <a:rPr lang="de-DE" sz="1200" dirty="0" err="1">
                <a:latin typeface="Arial" pitchFamily="34" charset="0"/>
                <a:cs typeface="Arial" pitchFamily="34" charset="0"/>
              </a:rPr>
              <a:t>circle</a:t>
            </a:r>
            <a:br>
              <a:rPr lang="de-DE" sz="1200" dirty="0">
                <a:latin typeface="Arial" pitchFamily="34" charset="0"/>
                <a:cs typeface="Arial" pitchFamily="34" charset="0"/>
              </a:rPr>
            </a:br>
            <a:r>
              <a:rPr lang="de-DE" sz="1200" dirty="0">
                <a:latin typeface="Arial" pitchFamily="34" charset="0"/>
                <a:cs typeface="Arial" pitchFamily="34" charset="0"/>
              </a:rPr>
              <a:t>  2x </a:t>
            </a:r>
            <a:r>
              <a:rPr lang="de-DE" sz="1200" dirty="0" err="1">
                <a:latin typeface="Arial" pitchFamily="34" charset="0"/>
                <a:cs typeface="Arial" pitchFamily="34" charset="0"/>
              </a:rPr>
              <a:t>line</a:t>
            </a:r>
            <a:endParaRPr lang="de-DE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620872" y="4291341"/>
            <a:ext cx="3001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Arial" pitchFamily="34" charset="0"/>
                <a:cs typeface="Arial" pitchFamily="34" charset="0"/>
              </a:rPr>
              <a:t>2. </a:t>
            </a:r>
            <a:r>
              <a:rPr lang="de-DE" sz="1200" dirty="0" err="1">
                <a:latin typeface="Arial" pitchFamily="34" charset="0"/>
                <a:cs typeface="Arial" pitchFamily="34" charset="0"/>
              </a:rPr>
              <a:t>Contact</a:t>
            </a:r>
            <a:r>
              <a:rPr lang="de-DE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1200" dirty="0" err="1">
                <a:latin typeface="Arial" pitchFamily="34" charset="0"/>
                <a:cs typeface="Arial" pitchFamily="34" charset="0"/>
              </a:rPr>
              <a:t>between</a:t>
            </a:r>
            <a:r>
              <a:rPr lang="de-DE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1200" dirty="0" err="1">
                <a:latin typeface="Arial" pitchFamily="34" charset="0"/>
                <a:cs typeface="Arial" pitchFamily="34" charset="0"/>
              </a:rPr>
              <a:t>the</a:t>
            </a:r>
            <a:r>
              <a:rPr lang="de-DE" sz="1200" dirty="0">
                <a:latin typeface="Arial" pitchFamily="34" charset="0"/>
                <a:cs typeface="Arial" pitchFamily="34" charset="0"/>
              </a:rPr>
              <a:t> Base box </a:t>
            </a:r>
            <a:r>
              <a:rPr lang="de-DE" sz="1200" dirty="0" err="1">
                <a:latin typeface="Arial" pitchFamily="34" charset="0"/>
                <a:cs typeface="Arial" pitchFamily="34" charset="0"/>
              </a:rPr>
              <a:t>corners</a:t>
            </a:r>
            <a:br>
              <a:rPr lang="de-DE" sz="1200" dirty="0">
                <a:latin typeface="Arial" pitchFamily="34" charset="0"/>
                <a:cs typeface="Arial" pitchFamily="34" charset="0"/>
              </a:rPr>
            </a:br>
            <a:r>
              <a:rPr lang="de-DE" sz="1200" dirty="0">
                <a:latin typeface="Arial" pitchFamily="34" charset="0"/>
                <a:cs typeface="Arial" pitchFamily="34" charset="0"/>
              </a:rPr>
              <a:t>    </a:t>
            </a:r>
            <a:r>
              <a:rPr lang="de-DE" sz="1200" dirty="0" err="1">
                <a:latin typeface="Arial" pitchFamily="34" charset="0"/>
                <a:cs typeface="Arial" pitchFamily="34" charset="0"/>
              </a:rPr>
              <a:t>and</a:t>
            </a:r>
            <a:r>
              <a:rPr lang="de-DE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1200" dirty="0" err="1">
                <a:latin typeface="Arial" pitchFamily="34" charset="0"/>
                <a:cs typeface="Arial" pitchFamily="34" charset="0"/>
              </a:rPr>
              <a:t>faces</a:t>
            </a:r>
            <a:r>
              <a:rPr lang="de-DE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1200" dirty="0" err="1">
                <a:latin typeface="Arial" pitchFamily="34" charset="0"/>
                <a:cs typeface="Arial" pitchFamily="34" charset="0"/>
              </a:rPr>
              <a:t>of</a:t>
            </a:r>
            <a:r>
              <a:rPr lang="de-DE" sz="1200" dirty="0">
                <a:latin typeface="Arial" pitchFamily="34" charset="0"/>
                <a:cs typeface="Arial" pitchFamily="34" charset="0"/>
              </a:rPr>
              <a:t> Follower box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785935" y="4798506"/>
            <a:ext cx="10102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>
                <a:latin typeface="Arial" pitchFamily="34" charset="0"/>
                <a:cs typeface="Arial" pitchFamily="34" charset="0"/>
              </a:rPr>
              <a:t>circle-to-line</a:t>
            </a:r>
            <a:br>
              <a:rPr lang="de-DE" sz="1200" dirty="0">
                <a:latin typeface="Arial" pitchFamily="34" charset="0"/>
                <a:cs typeface="Arial" pitchFamily="34" charset="0"/>
              </a:rPr>
            </a:br>
            <a:r>
              <a:rPr lang="de-DE" sz="1200" dirty="0">
                <a:latin typeface="Arial" pitchFamily="34" charset="0"/>
                <a:cs typeface="Arial" pitchFamily="34" charset="0"/>
              </a:rPr>
              <a:t>  4x </a:t>
            </a:r>
            <a:r>
              <a:rPr lang="de-DE" sz="1200" dirty="0" err="1">
                <a:latin typeface="Arial" pitchFamily="34" charset="0"/>
                <a:cs typeface="Arial" pitchFamily="34" charset="0"/>
              </a:rPr>
              <a:t>circle</a:t>
            </a:r>
            <a:br>
              <a:rPr lang="de-DE" sz="1200" dirty="0">
                <a:latin typeface="Arial" pitchFamily="34" charset="0"/>
                <a:cs typeface="Arial" pitchFamily="34" charset="0"/>
              </a:rPr>
            </a:br>
            <a:r>
              <a:rPr lang="de-DE" sz="1200" dirty="0">
                <a:latin typeface="Arial" pitchFamily="34" charset="0"/>
                <a:cs typeface="Arial" pitchFamily="34" charset="0"/>
              </a:rPr>
              <a:t>  2x </a:t>
            </a:r>
            <a:r>
              <a:rPr lang="de-DE" sz="1200" dirty="0" err="1">
                <a:latin typeface="Arial" pitchFamily="34" charset="0"/>
                <a:cs typeface="Arial" pitchFamily="34" charset="0"/>
              </a:rPr>
              <a:t>line</a:t>
            </a:r>
            <a:endParaRPr lang="de-DE" sz="12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 rot="16200000">
            <a:off x="4285764" y="2966690"/>
            <a:ext cx="817400" cy="1409823"/>
            <a:chOff x="4851400" y="1426510"/>
            <a:chExt cx="817400" cy="1409823"/>
          </a:xfrm>
        </p:grpSpPr>
        <p:grpSp>
          <p:nvGrpSpPr>
            <p:cNvPr id="23" name="Group 22"/>
            <p:cNvGrpSpPr/>
            <p:nvPr/>
          </p:nvGrpSpPr>
          <p:grpSpPr>
            <a:xfrm>
              <a:off x="4851400" y="1426510"/>
              <a:ext cx="792000" cy="398121"/>
              <a:chOff x="4851400" y="1426510"/>
              <a:chExt cx="792000" cy="398121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4851400" y="1428631"/>
                <a:ext cx="792000" cy="396000"/>
              </a:xfrm>
              <a:prstGeom prst="rect">
                <a:avLst/>
              </a:prstGeom>
              <a:solidFill>
                <a:srgbClr val="760202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5509721" y="1426510"/>
                <a:ext cx="122208" cy="122208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4876800" y="1426510"/>
                <a:ext cx="122208" cy="122208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5509721" y="1685808"/>
                <a:ext cx="122208" cy="122208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4876800" y="1685808"/>
                <a:ext cx="122208" cy="122208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4874938" y="2044333"/>
              <a:ext cx="793862" cy="792000"/>
              <a:chOff x="4874938" y="2044333"/>
              <a:chExt cx="793862" cy="792000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4876800" y="2044333"/>
                <a:ext cx="792000" cy="792000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>
                <a:off x="4945528" y="2044333"/>
                <a:ext cx="654545" cy="0"/>
              </a:xfrm>
              <a:prstGeom prst="line">
                <a:avLst/>
              </a:prstGeom>
              <a:ln w="38100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  <a:headEnd type="oval" w="med" len="med"/>
                <a:tailEnd type="oval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4945528" y="2827448"/>
                <a:ext cx="654545" cy="0"/>
              </a:xfrm>
              <a:prstGeom prst="line">
                <a:avLst/>
              </a:prstGeom>
              <a:ln w="38100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  <a:headEnd type="oval" w="med" len="med"/>
                <a:tailEnd type="oval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" name="Group 6"/>
              <p:cNvGrpSpPr/>
              <p:nvPr/>
            </p:nvGrpSpPr>
            <p:grpSpPr>
              <a:xfrm rot="5400000">
                <a:off x="4944324" y="2043811"/>
                <a:ext cx="644344" cy="783115"/>
                <a:chOff x="4876800" y="3218159"/>
                <a:chExt cx="792000" cy="783115"/>
              </a:xfrm>
            </p:grpSpPr>
            <p:cxnSp>
              <p:nvCxnSpPr>
                <p:cNvPr id="66" name="Straight Connector 65"/>
                <p:cNvCxnSpPr/>
                <p:nvPr/>
              </p:nvCxnSpPr>
              <p:spPr>
                <a:xfrm>
                  <a:off x="4876800" y="3218159"/>
                  <a:ext cx="792000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  <a:prstDash val="solid"/>
                  <a:headEnd type="oval" w="med" len="med"/>
                  <a:tailEnd type="oval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/>
                <p:nvPr/>
              </p:nvCxnSpPr>
              <p:spPr>
                <a:xfrm>
                  <a:off x="4876800" y="4001274"/>
                  <a:ext cx="792000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  <a:prstDash val="solid"/>
                  <a:headEnd type="oval" w="med" len="med"/>
                  <a:tailEnd type="oval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79" name="Group 78"/>
          <p:cNvGrpSpPr/>
          <p:nvPr/>
        </p:nvGrpSpPr>
        <p:grpSpPr>
          <a:xfrm rot="16200000">
            <a:off x="4611744" y="4981711"/>
            <a:ext cx="792000" cy="792000"/>
            <a:chOff x="4850190" y="3908615"/>
            <a:chExt cx="792000" cy="792000"/>
          </a:xfrm>
        </p:grpSpPr>
        <p:sp>
          <p:nvSpPr>
            <p:cNvPr id="69" name="Rectangle 68"/>
            <p:cNvSpPr/>
            <p:nvPr/>
          </p:nvSpPr>
          <p:spPr>
            <a:xfrm>
              <a:off x="4850190" y="3908615"/>
              <a:ext cx="792000" cy="792000"/>
            </a:xfrm>
            <a:prstGeom prst="rect">
              <a:avLst/>
            </a:prstGeom>
            <a:solidFill>
              <a:srgbClr val="DDDDDD"/>
            </a:solidFill>
            <a:ln>
              <a:solidFill>
                <a:srgbClr val="80808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0" name="Oval 69"/>
            <p:cNvSpPr/>
            <p:nvPr/>
          </p:nvSpPr>
          <p:spPr>
            <a:xfrm>
              <a:off x="5509721" y="3916576"/>
              <a:ext cx="122208" cy="122208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1" name="Oval 70"/>
            <p:cNvSpPr/>
            <p:nvPr/>
          </p:nvSpPr>
          <p:spPr>
            <a:xfrm>
              <a:off x="4876800" y="3916576"/>
              <a:ext cx="122208" cy="122208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2" name="Oval 71"/>
            <p:cNvSpPr/>
            <p:nvPr/>
          </p:nvSpPr>
          <p:spPr>
            <a:xfrm>
              <a:off x="5509721" y="4551393"/>
              <a:ext cx="122208" cy="122208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3" name="Oval 72"/>
            <p:cNvSpPr/>
            <p:nvPr/>
          </p:nvSpPr>
          <p:spPr>
            <a:xfrm>
              <a:off x="4876800" y="4551393"/>
              <a:ext cx="122208" cy="122208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68" name="Rectangle 67"/>
          <p:cNvSpPr/>
          <p:nvPr/>
        </p:nvSpPr>
        <p:spPr>
          <a:xfrm rot="16200000">
            <a:off x="3795075" y="5179402"/>
            <a:ext cx="792000" cy="396000"/>
          </a:xfrm>
          <a:prstGeom prst="rect">
            <a:avLst/>
          </a:prstGeom>
          <a:solidFill>
            <a:srgbClr val="76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4" name="Straight Connector 73"/>
          <p:cNvCxnSpPr/>
          <p:nvPr/>
        </p:nvCxnSpPr>
        <p:spPr>
          <a:xfrm rot="16200000">
            <a:off x="3659909" y="5377402"/>
            <a:ext cx="654545" cy="0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prstDash val="solid"/>
            <a:headEnd type="oval" w="med" len="med"/>
            <a:tailEnd type="oval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rot="16200000">
            <a:off x="4061803" y="5377402"/>
            <a:ext cx="654545" cy="0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prstDash val="solid"/>
            <a:headEnd type="oval" w="med" len="med"/>
            <a:tailEnd type="oval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/>
          <p:cNvGrpSpPr/>
          <p:nvPr/>
        </p:nvGrpSpPr>
        <p:grpSpPr>
          <a:xfrm>
            <a:off x="4066171" y="4992149"/>
            <a:ext cx="252355" cy="783115"/>
            <a:chOff x="4876800" y="3218159"/>
            <a:chExt cx="792000" cy="783115"/>
          </a:xfrm>
        </p:grpSpPr>
        <p:cxnSp>
          <p:nvCxnSpPr>
            <p:cNvPr id="77" name="Straight Connector 76"/>
            <p:cNvCxnSpPr/>
            <p:nvPr/>
          </p:nvCxnSpPr>
          <p:spPr>
            <a:xfrm>
              <a:off x="4876800" y="3218159"/>
              <a:ext cx="792000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  <a:headEnd type="oval" w="med" len="med"/>
              <a:tailEnd type="oval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4876800" y="4001274"/>
              <a:ext cx="792000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  <a:headEnd type="oval" w="med" len="med"/>
              <a:tailEnd type="oval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 rot="16200000">
            <a:off x="4782693" y="3634355"/>
            <a:ext cx="267251" cy="269618"/>
            <a:chOff x="6608383" y="2402126"/>
            <a:chExt cx="306989" cy="309708"/>
          </a:xfrm>
        </p:grpSpPr>
        <p:grpSp>
          <p:nvGrpSpPr>
            <p:cNvPr id="86" name="Group 85"/>
            <p:cNvGrpSpPr/>
            <p:nvPr/>
          </p:nvGrpSpPr>
          <p:grpSpPr>
            <a:xfrm>
              <a:off x="6608383" y="2402126"/>
              <a:ext cx="262594" cy="264520"/>
              <a:chOff x="7163893" y="1565200"/>
              <a:chExt cx="392442" cy="395325"/>
            </a:xfrm>
          </p:grpSpPr>
          <p:cxnSp>
            <p:nvCxnSpPr>
              <p:cNvPr id="88" name="Straight Arrow Connector 87"/>
              <p:cNvCxnSpPr/>
              <p:nvPr/>
            </p:nvCxnSpPr>
            <p:spPr>
              <a:xfrm flipV="1">
                <a:off x="7554454" y="1565200"/>
                <a:ext cx="0" cy="395325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/>
              <p:cNvCxnSpPr/>
              <p:nvPr/>
            </p:nvCxnSpPr>
            <p:spPr>
              <a:xfrm flipH="1">
                <a:off x="7163893" y="1960525"/>
                <a:ext cx="392442" cy="0"/>
              </a:xfrm>
              <a:prstGeom prst="straightConnector1">
                <a:avLst/>
              </a:prstGeom>
              <a:ln w="28575">
                <a:solidFill>
                  <a:srgbClr val="008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7" name="Oval 86"/>
            <p:cNvSpPr/>
            <p:nvPr/>
          </p:nvSpPr>
          <p:spPr>
            <a:xfrm>
              <a:off x="6823932" y="2620394"/>
              <a:ext cx="91440" cy="91440"/>
            </a:xfrm>
            <a:prstGeom prst="ellipse">
              <a:avLst/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 rot="16200000">
            <a:off x="3958005" y="3634355"/>
            <a:ext cx="267251" cy="269618"/>
            <a:chOff x="6608383" y="2402126"/>
            <a:chExt cx="306989" cy="309708"/>
          </a:xfrm>
        </p:grpSpPr>
        <p:grpSp>
          <p:nvGrpSpPr>
            <p:cNvPr id="91" name="Group 90"/>
            <p:cNvGrpSpPr/>
            <p:nvPr/>
          </p:nvGrpSpPr>
          <p:grpSpPr>
            <a:xfrm>
              <a:off x="6608383" y="2402126"/>
              <a:ext cx="262594" cy="264520"/>
              <a:chOff x="7163893" y="1565200"/>
              <a:chExt cx="392442" cy="395325"/>
            </a:xfrm>
          </p:grpSpPr>
          <p:cxnSp>
            <p:nvCxnSpPr>
              <p:cNvPr id="93" name="Straight Arrow Connector 92"/>
              <p:cNvCxnSpPr/>
              <p:nvPr/>
            </p:nvCxnSpPr>
            <p:spPr>
              <a:xfrm flipV="1">
                <a:off x="7554454" y="1565200"/>
                <a:ext cx="0" cy="395325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/>
              <p:nvPr/>
            </p:nvCxnSpPr>
            <p:spPr>
              <a:xfrm flipH="1">
                <a:off x="7163893" y="1960525"/>
                <a:ext cx="392442" cy="0"/>
              </a:xfrm>
              <a:prstGeom prst="straightConnector1">
                <a:avLst/>
              </a:prstGeom>
              <a:ln w="28575">
                <a:solidFill>
                  <a:srgbClr val="008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2" name="Oval 91"/>
            <p:cNvSpPr/>
            <p:nvPr/>
          </p:nvSpPr>
          <p:spPr>
            <a:xfrm>
              <a:off x="6823932" y="2620394"/>
              <a:ext cx="91440" cy="91440"/>
            </a:xfrm>
            <a:prstGeom prst="ellipse">
              <a:avLst/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95" name="Group 94"/>
          <p:cNvGrpSpPr/>
          <p:nvPr/>
        </p:nvGrpSpPr>
        <p:grpSpPr>
          <a:xfrm rot="16200000">
            <a:off x="4782693" y="5336979"/>
            <a:ext cx="267251" cy="269618"/>
            <a:chOff x="6608383" y="2402126"/>
            <a:chExt cx="306989" cy="309708"/>
          </a:xfrm>
        </p:grpSpPr>
        <p:grpSp>
          <p:nvGrpSpPr>
            <p:cNvPr id="96" name="Group 95"/>
            <p:cNvGrpSpPr/>
            <p:nvPr/>
          </p:nvGrpSpPr>
          <p:grpSpPr>
            <a:xfrm>
              <a:off x="6608383" y="2402126"/>
              <a:ext cx="262594" cy="264520"/>
              <a:chOff x="7163893" y="1565200"/>
              <a:chExt cx="392442" cy="395325"/>
            </a:xfrm>
          </p:grpSpPr>
          <p:cxnSp>
            <p:nvCxnSpPr>
              <p:cNvPr id="98" name="Straight Arrow Connector 97"/>
              <p:cNvCxnSpPr/>
              <p:nvPr/>
            </p:nvCxnSpPr>
            <p:spPr>
              <a:xfrm flipV="1">
                <a:off x="7554454" y="1565200"/>
                <a:ext cx="0" cy="395325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/>
              <p:cNvCxnSpPr/>
              <p:nvPr/>
            </p:nvCxnSpPr>
            <p:spPr>
              <a:xfrm flipH="1">
                <a:off x="7163893" y="1960525"/>
                <a:ext cx="392442" cy="0"/>
              </a:xfrm>
              <a:prstGeom prst="straightConnector1">
                <a:avLst/>
              </a:prstGeom>
              <a:ln w="28575">
                <a:solidFill>
                  <a:srgbClr val="008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7" name="Oval 96"/>
            <p:cNvSpPr/>
            <p:nvPr/>
          </p:nvSpPr>
          <p:spPr>
            <a:xfrm>
              <a:off x="6823932" y="2620394"/>
              <a:ext cx="91440" cy="91440"/>
            </a:xfrm>
            <a:prstGeom prst="ellipse">
              <a:avLst/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00" name="Group 99"/>
          <p:cNvGrpSpPr/>
          <p:nvPr/>
        </p:nvGrpSpPr>
        <p:grpSpPr>
          <a:xfrm rot="16200000">
            <a:off x="3958005" y="5336979"/>
            <a:ext cx="267251" cy="269618"/>
            <a:chOff x="6608383" y="2402126"/>
            <a:chExt cx="306989" cy="309708"/>
          </a:xfrm>
        </p:grpSpPr>
        <p:grpSp>
          <p:nvGrpSpPr>
            <p:cNvPr id="101" name="Group 100"/>
            <p:cNvGrpSpPr/>
            <p:nvPr/>
          </p:nvGrpSpPr>
          <p:grpSpPr>
            <a:xfrm>
              <a:off x="6608383" y="2402126"/>
              <a:ext cx="262594" cy="264520"/>
              <a:chOff x="7163893" y="1565200"/>
              <a:chExt cx="392442" cy="395325"/>
            </a:xfrm>
          </p:grpSpPr>
          <p:cxnSp>
            <p:nvCxnSpPr>
              <p:cNvPr id="103" name="Straight Arrow Connector 102"/>
              <p:cNvCxnSpPr/>
              <p:nvPr/>
            </p:nvCxnSpPr>
            <p:spPr>
              <a:xfrm flipV="1">
                <a:off x="7554454" y="1565200"/>
                <a:ext cx="0" cy="395325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Arrow Connector 103"/>
              <p:cNvCxnSpPr/>
              <p:nvPr/>
            </p:nvCxnSpPr>
            <p:spPr>
              <a:xfrm flipH="1">
                <a:off x="7163893" y="1960525"/>
                <a:ext cx="392442" cy="0"/>
              </a:xfrm>
              <a:prstGeom prst="straightConnector1">
                <a:avLst/>
              </a:prstGeom>
              <a:ln w="28575">
                <a:solidFill>
                  <a:srgbClr val="008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2" name="Oval 101"/>
            <p:cNvSpPr/>
            <p:nvPr/>
          </p:nvSpPr>
          <p:spPr>
            <a:xfrm>
              <a:off x="6823932" y="2620394"/>
              <a:ext cx="91440" cy="91440"/>
            </a:xfrm>
            <a:prstGeom prst="ellipse">
              <a:avLst/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106" name="Straight Arrow Connector 105"/>
          <p:cNvCxnSpPr/>
          <p:nvPr/>
        </p:nvCxnSpPr>
        <p:spPr>
          <a:xfrm>
            <a:off x="4619706" y="3197983"/>
            <a:ext cx="779671" cy="0"/>
          </a:xfrm>
          <a:prstGeom prst="straightConnector1">
            <a:avLst/>
          </a:prstGeom>
          <a:ln w="95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4620505" y="2950600"/>
            <a:ext cx="7040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>
                <a:latin typeface="Arial" pitchFamily="34" charset="0"/>
                <a:cs typeface="Arial" pitchFamily="34" charset="0"/>
              </a:rPr>
              <a:t>boxB_h</a:t>
            </a:r>
            <a:endParaRPr lang="de-DE" sz="12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9" name="Straight Arrow Connector 108"/>
          <p:cNvCxnSpPr/>
          <p:nvPr/>
        </p:nvCxnSpPr>
        <p:spPr>
          <a:xfrm>
            <a:off x="5562600" y="3262900"/>
            <a:ext cx="0" cy="845622"/>
          </a:xfrm>
          <a:prstGeom prst="straightConnector1">
            <a:avLst/>
          </a:prstGeom>
          <a:ln w="95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5189821" y="4067414"/>
            <a:ext cx="652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>
                <a:latin typeface="Arial" pitchFamily="34" charset="0"/>
                <a:cs typeface="Arial" pitchFamily="34" charset="0"/>
              </a:rPr>
              <a:t>boxB_l</a:t>
            </a:r>
            <a:endParaRPr lang="de-DE" sz="12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1" name="Straight Arrow Connector 110"/>
          <p:cNvCxnSpPr/>
          <p:nvPr/>
        </p:nvCxnSpPr>
        <p:spPr>
          <a:xfrm>
            <a:off x="3940129" y="3197983"/>
            <a:ext cx="491777" cy="0"/>
          </a:xfrm>
          <a:prstGeom prst="straightConnector1">
            <a:avLst/>
          </a:prstGeom>
          <a:ln w="95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3835081" y="2950600"/>
            <a:ext cx="7040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>
                <a:latin typeface="Arial" pitchFamily="34" charset="0"/>
                <a:cs typeface="Arial" pitchFamily="34" charset="0"/>
              </a:rPr>
              <a:t>boxF_h</a:t>
            </a:r>
            <a:endParaRPr lang="de-DE" sz="12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3" name="Straight Arrow Connector 112"/>
          <p:cNvCxnSpPr/>
          <p:nvPr/>
        </p:nvCxnSpPr>
        <p:spPr>
          <a:xfrm>
            <a:off x="4465282" y="3262900"/>
            <a:ext cx="0" cy="845622"/>
          </a:xfrm>
          <a:prstGeom prst="straightConnector1">
            <a:avLst/>
          </a:prstGeom>
          <a:ln w="95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4092503" y="4067414"/>
            <a:ext cx="652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>
                <a:latin typeface="Arial" pitchFamily="34" charset="0"/>
                <a:cs typeface="Arial" pitchFamily="34" charset="0"/>
              </a:rPr>
              <a:t>boxF_l</a:t>
            </a:r>
            <a:endParaRPr lang="de-DE" sz="12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0" name="Straight Connector 79"/>
          <p:cNvCxnSpPr/>
          <p:nvPr/>
        </p:nvCxnSpPr>
        <p:spPr>
          <a:xfrm>
            <a:off x="6934201" y="1676400"/>
            <a:ext cx="2469009" cy="0"/>
          </a:xfrm>
          <a:prstGeom prst="line">
            <a:avLst/>
          </a:prstGeom>
          <a:ln w="38100">
            <a:solidFill>
              <a:srgbClr val="FF0000"/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8083653" y="3752869"/>
            <a:ext cx="553439" cy="0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headEnd type="triangle" w="sm" len="lg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9" name="Group 118"/>
          <p:cNvGrpSpPr/>
          <p:nvPr/>
        </p:nvGrpSpPr>
        <p:grpSpPr>
          <a:xfrm>
            <a:off x="8329323" y="3740677"/>
            <a:ext cx="277113" cy="292396"/>
            <a:chOff x="6823932" y="2402128"/>
            <a:chExt cx="293517" cy="309706"/>
          </a:xfrm>
        </p:grpSpPr>
        <p:grpSp>
          <p:nvGrpSpPr>
            <p:cNvPr id="120" name="Group 119"/>
            <p:cNvGrpSpPr/>
            <p:nvPr/>
          </p:nvGrpSpPr>
          <p:grpSpPr>
            <a:xfrm>
              <a:off x="6869643" y="2402128"/>
              <a:ext cx="247806" cy="264521"/>
              <a:chOff x="7554453" y="1565200"/>
              <a:chExt cx="370347" cy="395326"/>
            </a:xfrm>
          </p:grpSpPr>
          <p:cxnSp>
            <p:nvCxnSpPr>
              <p:cNvPr id="122" name="Straight Arrow Connector 121"/>
              <p:cNvCxnSpPr/>
              <p:nvPr/>
            </p:nvCxnSpPr>
            <p:spPr>
              <a:xfrm flipV="1">
                <a:off x="7554454" y="1565200"/>
                <a:ext cx="0" cy="395325"/>
              </a:xfrm>
              <a:prstGeom prst="straightConnector1">
                <a:avLst/>
              </a:prstGeom>
              <a:ln w="28575">
                <a:solidFill>
                  <a:srgbClr val="008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/>
              <p:cNvCxnSpPr/>
              <p:nvPr/>
            </p:nvCxnSpPr>
            <p:spPr>
              <a:xfrm>
                <a:off x="7554447" y="1960525"/>
                <a:ext cx="370346" cy="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1" name="Oval 120"/>
            <p:cNvSpPr/>
            <p:nvPr/>
          </p:nvSpPr>
          <p:spPr>
            <a:xfrm>
              <a:off x="6823932" y="2620394"/>
              <a:ext cx="91440" cy="91440"/>
            </a:xfrm>
            <a:prstGeom prst="ellipse">
              <a:avLst/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27" name="TextBox 126"/>
          <p:cNvSpPr txBox="1"/>
          <p:nvPr/>
        </p:nvSpPr>
        <p:spPr>
          <a:xfrm>
            <a:off x="8023195" y="3976244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>
                <a:latin typeface="Arial" pitchFamily="34" charset="0"/>
                <a:cs typeface="Arial" pitchFamily="34" charset="0"/>
              </a:rPr>
              <a:t>BoxF</a:t>
            </a:r>
            <a:endParaRPr lang="de-DE" sz="12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8476488" y="3603705"/>
            <a:ext cx="0" cy="751663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headEnd type="triangle" w="sm" len="lg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/>
          <p:cNvSpPr/>
          <p:nvPr/>
        </p:nvSpPr>
        <p:spPr>
          <a:xfrm rot="16200000">
            <a:off x="7437950" y="3182731"/>
            <a:ext cx="736175" cy="545827"/>
          </a:xfrm>
          <a:prstGeom prst="rect">
            <a:avLst/>
          </a:prstGeom>
          <a:solidFill>
            <a:srgbClr val="DDDDDD"/>
          </a:solidFill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32" name="Straight Arrow Connector 131"/>
          <p:cNvCxnSpPr/>
          <p:nvPr/>
        </p:nvCxnSpPr>
        <p:spPr>
          <a:xfrm>
            <a:off x="7525512" y="3236720"/>
            <a:ext cx="553439" cy="0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headEnd type="triangle" w="sm" len="lg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Group 132"/>
          <p:cNvGrpSpPr/>
          <p:nvPr/>
        </p:nvGrpSpPr>
        <p:grpSpPr>
          <a:xfrm>
            <a:off x="7771182" y="3224528"/>
            <a:ext cx="277113" cy="292396"/>
            <a:chOff x="6823932" y="2402128"/>
            <a:chExt cx="293517" cy="309706"/>
          </a:xfrm>
        </p:grpSpPr>
        <p:grpSp>
          <p:nvGrpSpPr>
            <p:cNvPr id="134" name="Group 133"/>
            <p:cNvGrpSpPr/>
            <p:nvPr/>
          </p:nvGrpSpPr>
          <p:grpSpPr>
            <a:xfrm>
              <a:off x="6869643" y="2402128"/>
              <a:ext cx="247806" cy="264521"/>
              <a:chOff x="7554453" y="1565200"/>
              <a:chExt cx="370347" cy="395326"/>
            </a:xfrm>
          </p:grpSpPr>
          <p:cxnSp>
            <p:nvCxnSpPr>
              <p:cNvPr id="136" name="Straight Arrow Connector 135"/>
              <p:cNvCxnSpPr/>
              <p:nvPr/>
            </p:nvCxnSpPr>
            <p:spPr>
              <a:xfrm flipV="1">
                <a:off x="7554454" y="1565200"/>
                <a:ext cx="0" cy="395325"/>
              </a:xfrm>
              <a:prstGeom prst="straightConnector1">
                <a:avLst/>
              </a:prstGeom>
              <a:ln w="28575">
                <a:solidFill>
                  <a:srgbClr val="008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Arrow Connector 136"/>
              <p:cNvCxnSpPr/>
              <p:nvPr/>
            </p:nvCxnSpPr>
            <p:spPr>
              <a:xfrm>
                <a:off x="7554447" y="1960525"/>
                <a:ext cx="370346" cy="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5" name="Oval 134"/>
            <p:cNvSpPr/>
            <p:nvPr/>
          </p:nvSpPr>
          <p:spPr>
            <a:xfrm>
              <a:off x="6823932" y="2620394"/>
              <a:ext cx="91440" cy="91440"/>
            </a:xfrm>
            <a:prstGeom prst="ellipse">
              <a:avLst/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38" name="TextBox 137"/>
          <p:cNvSpPr txBox="1"/>
          <p:nvPr/>
        </p:nvSpPr>
        <p:spPr>
          <a:xfrm>
            <a:off x="7465053" y="3460095"/>
            <a:ext cx="5517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>
                <a:latin typeface="Arial" pitchFamily="34" charset="0"/>
                <a:cs typeface="Arial" pitchFamily="34" charset="0"/>
              </a:rPr>
              <a:t>BoxB</a:t>
            </a:r>
            <a:endParaRPr lang="de-DE" sz="12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39" name="Straight Arrow Connector 138"/>
          <p:cNvCxnSpPr/>
          <p:nvPr/>
        </p:nvCxnSpPr>
        <p:spPr>
          <a:xfrm>
            <a:off x="7918347" y="3087556"/>
            <a:ext cx="0" cy="751663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headEnd type="triangle" w="sm" len="lg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4738064" y="3376452"/>
            <a:ext cx="5517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>
                <a:latin typeface="Arial" pitchFamily="34" charset="0"/>
                <a:cs typeface="Arial" pitchFamily="34" charset="0"/>
              </a:rPr>
              <a:t>BoxB</a:t>
            </a:r>
            <a:endParaRPr lang="de-DE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4738064" y="5085311"/>
            <a:ext cx="5517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>
                <a:latin typeface="Arial" pitchFamily="34" charset="0"/>
                <a:cs typeface="Arial" pitchFamily="34" charset="0"/>
              </a:rPr>
              <a:t>BoxB</a:t>
            </a:r>
            <a:endParaRPr lang="de-DE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3924380" y="3376452"/>
            <a:ext cx="5517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BoxF</a:t>
            </a:r>
            <a:endParaRPr lang="de-DE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3924380" y="5085311"/>
            <a:ext cx="5517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BoxF</a:t>
            </a:r>
            <a:endParaRPr lang="de-DE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Box to Box Contact Forces</a:t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04863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/>
          <p:cNvGrpSpPr/>
          <p:nvPr/>
        </p:nvGrpSpPr>
        <p:grpSpPr>
          <a:xfrm>
            <a:off x="2323268" y="3238538"/>
            <a:ext cx="1404552" cy="973713"/>
            <a:chOff x="2069506" y="4524306"/>
            <a:chExt cx="1404552" cy="973713"/>
          </a:xfrm>
        </p:grpSpPr>
        <p:sp>
          <p:nvSpPr>
            <p:cNvPr id="14" name="TextBox 13"/>
            <p:cNvSpPr txBox="1"/>
            <p:nvPr/>
          </p:nvSpPr>
          <p:spPr>
            <a:xfrm>
              <a:off x="2069506" y="5036354"/>
              <a:ext cx="14045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200" dirty="0">
                  <a:latin typeface="Arial" pitchFamily="34" charset="0"/>
                  <a:cs typeface="Arial" pitchFamily="34" charset="0"/>
                </a:rPr>
                <a:t>Reference </a:t>
              </a:r>
              <a:r>
                <a:rPr lang="de-DE" sz="1200" dirty="0" err="1">
                  <a:latin typeface="Arial" pitchFamily="34" charset="0"/>
                  <a:cs typeface="Arial" pitchFamily="34" charset="0"/>
                </a:rPr>
                <a:t>frames</a:t>
              </a:r>
              <a:endParaRPr lang="de-DE" sz="1200" dirty="0">
                <a:latin typeface="Arial" pitchFamily="34" charset="0"/>
                <a:cs typeface="Arial" pitchFamily="34" charset="0"/>
              </a:endParaRPr>
            </a:p>
            <a:p>
              <a:pPr algn="ctr"/>
              <a:r>
                <a:rPr lang="de-DE" sz="1200" dirty="0" err="1">
                  <a:latin typeface="Arial" pitchFamily="34" charset="0"/>
                  <a:cs typeface="Arial" pitchFamily="34" charset="0"/>
                </a:rPr>
                <a:t>for</a:t>
              </a:r>
              <a:r>
                <a:rPr lang="de-DE" sz="12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de-DE" sz="1200" dirty="0" err="1">
                  <a:latin typeface="Arial" pitchFamily="34" charset="0"/>
                  <a:cs typeface="Arial" pitchFamily="34" charset="0"/>
                </a:rPr>
                <a:t>forces</a:t>
              </a:r>
              <a:endParaRPr lang="de-DE" sz="1200" dirty="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2429895" y="4524306"/>
              <a:ext cx="435897" cy="524658"/>
              <a:chOff x="2172884" y="4680322"/>
              <a:chExt cx="435897" cy="524658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2219444" y="4821819"/>
                <a:ext cx="389337" cy="383161"/>
                <a:chOff x="6600673" y="2402126"/>
                <a:chExt cx="314699" cy="309708"/>
              </a:xfrm>
            </p:grpSpPr>
            <p:grpSp>
              <p:nvGrpSpPr>
                <p:cNvPr id="22" name="Group 21"/>
                <p:cNvGrpSpPr/>
                <p:nvPr/>
              </p:nvGrpSpPr>
              <p:grpSpPr>
                <a:xfrm>
                  <a:off x="6600673" y="2402126"/>
                  <a:ext cx="268990" cy="264520"/>
                  <a:chOff x="7152449" y="1565200"/>
                  <a:chExt cx="402005" cy="395325"/>
                </a:xfrm>
              </p:grpSpPr>
              <p:cxnSp>
                <p:nvCxnSpPr>
                  <p:cNvPr id="24" name="Straight Arrow Connector 23"/>
                  <p:cNvCxnSpPr/>
                  <p:nvPr/>
                </p:nvCxnSpPr>
                <p:spPr>
                  <a:xfrm flipV="1">
                    <a:off x="7554454" y="1565200"/>
                    <a:ext cx="0" cy="395325"/>
                  </a:xfrm>
                  <a:prstGeom prst="straightConnector1">
                    <a:avLst/>
                  </a:prstGeom>
                  <a:ln w="28575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Arrow Connector 24"/>
                  <p:cNvCxnSpPr/>
                  <p:nvPr/>
                </p:nvCxnSpPr>
                <p:spPr>
                  <a:xfrm flipH="1">
                    <a:off x="7152449" y="1960525"/>
                    <a:ext cx="401998" cy="0"/>
                  </a:xfrm>
                  <a:prstGeom prst="straightConnector1">
                    <a:avLst/>
                  </a:prstGeom>
                  <a:ln w="28575">
                    <a:solidFill>
                      <a:srgbClr val="008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3" name="Oval 22"/>
                <p:cNvSpPr/>
                <p:nvPr/>
              </p:nvSpPr>
              <p:spPr>
                <a:xfrm>
                  <a:off x="6823932" y="2620394"/>
                  <a:ext cx="91440" cy="91440"/>
                </a:xfrm>
                <a:prstGeom prst="ellipse">
                  <a:avLst/>
                </a:prstGeom>
                <a:solidFill>
                  <a:srgbClr val="0066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b="1" dirty="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20" name="TextBox 19"/>
              <p:cNvSpPr txBox="1"/>
              <p:nvPr/>
            </p:nvSpPr>
            <p:spPr>
              <a:xfrm>
                <a:off x="2302943" y="4680322"/>
                <a:ext cx="27924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100" dirty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X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2172884" y="4866214"/>
                <a:ext cx="24296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100" dirty="0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  <a:t>Y</a:t>
                </a:r>
              </a:p>
            </p:txBody>
          </p:sp>
        </p:grpSp>
      </p:grpSp>
      <p:sp>
        <p:nvSpPr>
          <p:cNvPr id="42" name="TextBox 41"/>
          <p:cNvSpPr txBox="1"/>
          <p:nvPr/>
        </p:nvSpPr>
        <p:spPr>
          <a:xfrm>
            <a:off x="6427346" y="836718"/>
            <a:ext cx="3058851" cy="523220"/>
          </a:xfrm>
          <a:prstGeom prst="rect">
            <a:avLst/>
          </a:prstGeom>
          <a:solidFill>
            <a:schemeClr val="bg1"/>
          </a:solidFill>
          <a:ln>
            <a:solidFill>
              <a:srgbClr val="DDDDD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de-DE" sz="1400" b="1" dirty="0" err="1">
                <a:latin typeface="Arial" pitchFamily="34" charset="0"/>
                <a:cs typeface="Arial" pitchFamily="34" charset="0"/>
              </a:rPr>
              <a:t>Contact</a:t>
            </a:r>
            <a:r>
              <a:rPr lang="de-DE" sz="1400" b="1" dirty="0">
                <a:latin typeface="Arial" pitchFamily="34" charset="0"/>
                <a:cs typeface="Arial" pitchFamily="34" charset="0"/>
              </a:rPr>
              <a:t> Forces </a:t>
            </a:r>
            <a:r>
              <a:rPr lang="de-DE" sz="1400" b="1" dirty="0" err="1">
                <a:latin typeface="Arial" pitchFamily="34" charset="0"/>
                <a:cs typeface="Arial" pitchFamily="34" charset="0"/>
              </a:rPr>
              <a:t>between</a:t>
            </a:r>
            <a:endParaRPr lang="de-DE" sz="1400" b="1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de-DE" sz="1400" b="1" dirty="0">
                <a:latin typeface="Arial" pitchFamily="34" charset="0"/>
                <a:cs typeface="Arial" pitchFamily="34" charset="0"/>
              </a:rPr>
              <a:t>Follower Corners </a:t>
            </a:r>
            <a:r>
              <a:rPr lang="de-DE" sz="1400" b="1" dirty="0" err="1">
                <a:latin typeface="Arial" pitchFamily="34" charset="0"/>
                <a:cs typeface="Arial" pitchFamily="34" charset="0"/>
              </a:rPr>
              <a:t>and</a:t>
            </a:r>
            <a:r>
              <a:rPr lang="de-DE" sz="1400" b="1" dirty="0">
                <a:latin typeface="Arial" pitchFamily="34" charset="0"/>
                <a:cs typeface="Arial" pitchFamily="34" charset="0"/>
              </a:rPr>
              <a:t> Base </a:t>
            </a:r>
            <a:r>
              <a:rPr lang="de-DE" sz="1400" b="1" dirty="0" err="1">
                <a:latin typeface="Arial" pitchFamily="34" charset="0"/>
                <a:cs typeface="Arial" pitchFamily="34" charset="0"/>
              </a:rPr>
              <a:t>Faces</a:t>
            </a:r>
            <a:endParaRPr lang="de-DE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691004" y="1637940"/>
            <a:ext cx="14205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>
                <a:latin typeface="Arial" pitchFamily="34" charset="0"/>
                <a:cs typeface="Arial" pitchFamily="34" charset="0"/>
              </a:rPr>
              <a:t>boxF_contact_rad</a:t>
            </a:r>
            <a:endParaRPr lang="de-DE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804462" y="3964241"/>
            <a:ext cx="17459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b="1" dirty="0">
                <a:solidFill>
                  <a:srgbClr val="767676"/>
                </a:solidFill>
                <a:latin typeface="Arial" pitchFamily="34" charset="0"/>
                <a:cs typeface="Arial" pitchFamily="34" charset="0"/>
              </a:rPr>
              <a:t>Base Box (</a:t>
            </a:r>
            <a:r>
              <a:rPr lang="de-DE" sz="1200" b="1" dirty="0" err="1">
                <a:solidFill>
                  <a:srgbClr val="767676"/>
                </a:solidFill>
                <a:latin typeface="Arial" pitchFamily="34" charset="0"/>
                <a:cs typeface="Arial" pitchFamily="34" charset="0"/>
              </a:rPr>
              <a:t>BoxB</a:t>
            </a:r>
            <a:r>
              <a:rPr lang="de-DE" sz="1200" b="1" dirty="0">
                <a:solidFill>
                  <a:srgbClr val="767676"/>
                </a:solidFill>
                <a:latin typeface="Arial" pitchFamily="34" charset="0"/>
                <a:cs typeface="Arial" pitchFamily="34" charset="0"/>
              </a:rPr>
              <a:t>) (x2)</a:t>
            </a:r>
            <a:br>
              <a:rPr lang="de-DE" sz="1200" b="1" dirty="0">
                <a:solidFill>
                  <a:srgbClr val="767676"/>
                </a:solidFill>
                <a:latin typeface="Arial" pitchFamily="34" charset="0"/>
                <a:cs typeface="Arial" pitchFamily="34" charset="0"/>
              </a:rPr>
            </a:br>
            <a:r>
              <a:rPr lang="de-DE" sz="1200" b="1" dirty="0">
                <a:solidFill>
                  <a:srgbClr val="767676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de-DE" sz="1200" b="1" dirty="0" err="1">
                <a:solidFill>
                  <a:srgbClr val="767676"/>
                </a:solidFill>
                <a:latin typeface="Arial" pitchFamily="34" charset="0"/>
                <a:cs typeface="Arial" pitchFamily="34" charset="0"/>
              </a:rPr>
              <a:t>lines</a:t>
            </a:r>
            <a:r>
              <a:rPr lang="de-DE" sz="1200" b="1" dirty="0">
                <a:solidFill>
                  <a:srgbClr val="767676"/>
                </a:solidFill>
                <a:latin typeface="Arial" pitchFamily="34" charset="0"/>
                <a:cs typeface="Arial" pitchFamily="34" charset="0"/>
              </a:rPr>
              <a:t> AB, CD)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727821" y="3740594"/>
            <a:ext cx="18101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b="1" dirty="0">
                <a:solidFill>
                  <a:srgbClr val="760202"/>
                </a:solidFill>
                <a:latin typeface="Arial" pitchFamily="34" charset="0"/>
                <a:cs typeface="Arial" pitchFamily="34" charset="0"/>
              </a:rPr>
              <a:t>Follower Box (C1) (x4)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379108" y="4435898"/>
            <a:ext cx="28023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>
                <a:latin typeface="Arial" pitchFamily="34" charset="0"/>
                <a:cs typeface="Arial" pitchFamily="34" charset="0"/>
              </a:rPr>
              <a:t>boxF_contact_rad</a:t>
            </a:r>
            <a:r>
              <a:rPr lang="de-DE" sz="1200" dirty="0">
                <a:latin typeface="Arial" pitchFamily="34" charset="0"/>
                <a:cs typeface="Arial" pitchFamily="34" charset="0"/>
              </a:rPr>
              <a:t> (</a:t>
            </a:r>
            <a:r>
              <a:rPr lang="de-DE" sz="1200" dirty="0" err="1">
                <a:latin typeface="Arial" pitchFamily="34" charset="0"/>
                <a:cs typeface="Arial" pitchFamily="34" charset="0"/>
              </a:rPr>
              <a:t>hidden</a:t>
            </a:r>
            <a:r>
              <a:rPr lang="de-DE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1200" dirty="0" err="1">
                <a:latin typeface="Arial" pitchFamily="34" charset="0"/>
                <a:cs typeface="Arial" pitchFamily="34" charset="0"/>
              </a:rPr>
              <a:t>parameter</a:t>
            </a:r>
            <a:r>
              <a:rPr lang="de-DE" sz="1200" dirty="0">
                <a:latin typeface="Arial" pitchFamily="34" charset="0"/>
                <a:cs typeface="Arial" pitchFamily="34" charset="0"/>
              </a:rPr>
              <a:t>):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379108" y="4633082"/>
            <a:ext cx="28440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Arial" pitchFamily="34" charset="0"/>
                <a:cs typeface="Arial" pitchFamily="34" charset="0"/>
              </a:rPr>
              <a:t>Circle Radius </a:t>
            </a:r>
            <a:r>
              <a:rPr lang="de-DE" sz="1200" dirty="0" err="1">
                <a:latin typeface="Arial" pitchFamily="34" charset="0"/>
                <a:cs typeface="Arial" pitchFamily="34" charset="0"/>
              </a:rPr>
              <a:t>of</a:t>
            </a:r>
            <a:r>
              <a:rPr lang="de-DE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1200" dirty="0" err="1">
                <a:latin typeface="Arial" pitchFamily="34" charset="0"/>
                <a:cs typeface="Arial" pitchFamily="34" charset="0"/>
              </a:rPr>
              <a:t>corner</a:t>
            </a:r>
            <a:r>
              <a:rPr lang="de-DE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1200" dirty="0" err="1">
                <a:latin typeface="Arial" pitchFamily="34" charset="0"/>
                <a:cs typeface="Arial" pitchFamily="34" charset="0"/>
              </a:rPr>
              <a:t>contact</a:t>
            </a:r>
            <a:br>
              <a:rPr lang="de-DE" sz="1200" dirty="0">
                <a:latin typeface="Arial" pitchFamily="34" charset="0"/>
                <a:cs typeface="Arial" pitchFamily="34" charset="0"/>
              </a:rPr>
            </a:br>
            <a:r>
              <a:rPr lang="de-DE" sz="1200" dirty="0">
                <a:latin typeface="Arial" pitchFamily="34" charset="0"/>
                <a:cs typeface="Arial" pitchFamily="34" charset="0"/>
              </a:rPr>
              <a:t>(min(Follower Box </a:t>
            </a:r>
            <a:r>
              <a:rPr lang="de-DE" sz="1200" dirty="0" err="1">
                <a:latin typeface="Arial" pitchFamily="34" charset="0"/>
                <a:cs typeface="Arial" pitchFamily="34" charset="0"/>
              </a:rPr>
              <a:t>height</a:t>
            </a:r>
            <a:r>
              <a:rPr lang="de-DE" sz="1200" dirty="0">
                <a:latin typeface="Arial" pitchFamily="34" charset="0"/>
                <a:cs typeface="Arial" pitchFamily="34" charset="0"/>
              </a:rPr>
              <a:t>, </a:t>
            </a:r>
            <a:r>
              <a:rPr lang="de-DE" sz="1200" dirty="0" err="1">
                <a:latin typeface="Arial" pitchFamily="34" charset="0"/>
                <a:cs typeface="Arial" pitchFamily="34" charset="0"/>
              </a:rPr>
              <a:t>length</a:t>
            </a:r>
            <a:r>
              <a:rPr lang="de-DE" sz="1200" dirty="0">
                <a:latin typeface="Arial" pitchFamily="34" charset="0"/>
                <a:cs typeface="Arial" pitchFamily="34" charset="0"/>
              </a:rPr>
              <a:t>)*0.05)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4540" y="1524000"/>
            <a:ext cx="2801860" cy="1294426"/>
          </a:xfrm>
          <a:prstGeom prst="rect">
            <a:avLst/>
          </a:prstGeom>
        </p:spPr>
      </p:pic>
      <p:sp>
        <p:nvSpPr>
          <p:cNvPr id="160" name="Rectangle 159"/>
          <p:cNvSpPr/>
          <p:nvPr/>
        </p:nvSpPr>
        <p:spPr>
          <a:xfrm>
            <a:off x="6494838" y="1533366"/>
            <a:ext cx="2801562" cy="126819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75" name="Group 174"/>
          <p:cNvGrpSpPr/>
          <p:nvPr/>
        </p:nvGrpSpPr>
        <p:grpSpPr>
          <a:xfrm rot="16200000">
            <a:off x="7493804" y="1465852"/>
            <a:ext cx="817400" cy="1409823"/>
            <a:chOff x="4851400" y="1426510"/>
            <a:chExt cx="817400" cy="1409823"/>
          </a:xfrm>
        </p:grpSpPr>
        <p:grpSp>
          <p:nvGrpSpPr>
            <p:cNvPr id="176" name="Group 175"/>
            <p:cNvGrpSpPr/>
            <p:nvPr/>
          </p:nvGrpSpPr>
          <p:grpSpPr>
            <a:xfrm>
              <a:off x="4851400" y="1426510"/>
              <a:ext cx="792000" cy="398121"/>
              <a:chOff x="4851400" y="1426510"/>
              <a:chExt cx="792000" cy="398121"/>
            </a:xfrm>
          </p:grpSpPr>
          <p:sp>
            <p:nvSpPr>
              <p:cNvPr id="184" name="Rectangle 183"/>
              <p:cNvSpPr/>
              <p:nvPr/>
            </p:nvSpPr>
            <p:spPr>
              <a:xfrm>
                <a:off x="4851400" y="1428631"/>
                <a:ext cx="792000" cy="396000"/>
              </a:xfrm>
              <a:prstGeom prst="rect">
                <a:avLst/>
              </a:prstGeom>
              <a:solidFill>
                <a:srgbClr val="76020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5" name="Oval 184"/>
              <p:cNvSpPr/>
              <p:nvPr/>
            </p:nvSpPr>
            <p:spPr>
              <a:xfrm>
                <a:off x="5509721" y="1426510"/>
                <a:ext cx="122208" cy="122208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6" name="Oval 185"/>
              <p:cNvSpPr/>
              <p:nvPr/>
            </p:nvSpPr>
            <p:spPr>
              <a:xfrm>
                <a:off x="4876800" y="1426510"/>
                <a:ext cx="122208" cy="122208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7" name="Oval 186"/>
              <p:cNvSpPr/>
              <p:nvPr/>
            </p:nvSpPr>
            <p:spPr>
              <a:xfrm>
                <a:off x="5509721" y="1685808"/>
                <a:ext cx="122208" cy="122208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8" name="Oval 187"/>
              <p:cNvSpPr/>
              <p:nvPr/>
            </p:nvSpPr>
            <p:spPr>
              <a:xfrm>
                <a:off x="4876800" y="1685808"/>
                <a:ext cx="122208" cy="122208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77" name="Group 176"/>
            <p:cNvGrpSpPr/>
            <p:nvPr/>
          </p:nvGrpSpPr>
          <p:grpSpPr>
            <a:xfrm>
              <a:off x="4874938" y="2044333"/>
              <a:ext cx="793862" cy="792000"/>
              <a:chOff x="4874938" y="2044333"/>
              <a:chExt cx="793862" cy="792000"/>
            </a:xfrm>
          </p:grpSpPr>
          <p:sp>
            <p:nvSpPr>
              <p:cNvPr id="178" name="Rectangle 177"/>
              <p:cNvSpPr/>
              <p:nvPr/>
            </p:nvSpPr>
            <p:spPr>
              <a:xfrm>
                <a:off x="4876800" y="2044333"/>
                <a:ext cx="792000" cy="792000"/>
              </a:xfrm>
              <a:prstGeom prst="rect">
                <a:avLst/>
              </a:prstGeom>
              <a:solidFill>
                <a:srgbClr val="DDDDDD"/>
              </a:solidFill>
              <a:ln>
                <a:solidFill>
                  <a:srgbClr val="80808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179" name="Straight Connector 178"/>
              <p:cNvCxnSpPr/>
              <p:nvPr/>
            </p:nvCxnSpPr>
            <p:spPr>
              <a:xfrm>
                <a:off x="4945528" y="2044333"/>
                <a:ext cx="654545" cy="0"/>
              </a:xfrm>
              <a:prstGeom prst="line">
                <a:avLst/>
              </a:prstGeom>
              <a:ln w="38100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  <a:headEnd type="oval" w="med" len="med"/>
                <a:tailEnd type="oval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/>
            </p:nvCxnSpPr>
            <p:spPr>
              <a:xfrm>
                <a:off x="4945528" y="2827448"/>
                <a:ext cx="654545" cy="0"/>
              </a:xfrm>
              <a:prstGeom prst="line">
                <a:avLst/>
              </a:prstGeom>
              <a:ln w="38100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  <a:headEnd type="oval" w="med" len="med"/>
                <a:tailEnd type="oval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1" name="Group 180"/>
              <p:cNvGrpSpPr/>
              <p:nvPr/>
            </p:nvGrpSpPr>
            <p:grpSpPr>
              <a:xfrm rot="5400000">
                <a:off x="4944324" y="2043811"/>
                <a:ext cx="644344" cy="783115"/>
                <a:chOff x="4876800" y="3218159"/>
                <a:chExt cx="792000" cy="783115"/>
              </a:xfrm>
            </p:grpSpPr>
            <p:cxnSp>
              <p:nvCxnSpPr>
                <p:cNvPr id="182" name="Straight Connector 181"/>
                <p:cNvCxnSpPr/>
                <p:nvPr/>
              </p:nvCxnSpPr>
              <p:spPr>
                <a:xfrm>
                  <a:off x="4876800" y="3218159"/>
                  <a:ext cx="792000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  <a:prstDash val="solid"/>
                  <a:headEnd type="oval" w="med" len="med"/>
                  <a:tailEnd type="oval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/>
                <p:cNvCxnSpPr/>
                <p:nvPr/>
              </p:nvCxnSpPr>
              <p:spPr>
                <a:xfrm>
                  <a:off x="4876800" y="4001274"/>
                  <a:ext cx="792000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  <a:prstDash val="solid"/>
                  <a:headEnd type="oval" w="med" len="med"/>
                  <a:tailEnd type="oval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pic>
        <p:nvPicPr>
          <p:cNvPr id="191" name="Picture 19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4540" y="3343361"/>
            <a:ext cx="2801860" cy="1294426"/>
          </a:xfrm>
          <a:prstGeom prst="rect">
            <a:avLst/>
          </a:prstGeom>
        </p:spPr>
      </p:pic>
      <p:sp>
        <p:nvSpPr>
          <p:cNvPr id="192" name="Rectangle 191"/>
          <p:cNvSpPr/>
          <p:nvPr/>
        </p:nvSpPr>
        <p:spPr>
          <a:xfrm>
            <a:off x="6494838" y="3352727"/>
            <a:ext cx="2801562" cy="126819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202040" y="3597864"/>
            <a:ext cx="1416563" cy="793861"/>
            <a:chOff x="2463181" y="3814262"/>
            <a:chExt cx="1416563" cy="793861"/>
          </a:xfrm>
        </p:grpSpPr>
        <p:grpSp>
          <p:nvGrpSpPr>
            <p:cNvPr id="209" name="Group 208"/>
            <p:cNvGrpSpPr/>
            <p:nvPr/>
          </p:nvGrpSpPr>
          <p:grpSpPr>
            <a:xfrm rot="16200000">
              <a:off x="3087744" y="3814571"/>
              <a:ext cx="792000" cy="792000"/>
              <a:chOff x="4850190" y="3908615"/>
              <a:chExt cx="792000" cy="792000"/>
            </a:xfrm>
          </p:grpSpPr>
          <p:sp>
            <p:nvSpPr>
              <p:cNvPr id="210" name="Rectangle 209"/>
              <p:cNvSpPr/>
              <p:nvPr/>
            </p:nvSpPr>
            <p:spPr>
              <a:xfrm>
                <a:off x="4850190" y="3908615"/>
                <a:ext cx="792000" cy="792000"/>
              </a:xfrm>
              <a:prstGeom prst="rect">
                <a:avLst/>
              </a:prstGeom>
              <a:solidFill>
                <a:srgbClr val="DDDDDD"/>
              </a:solidFill>
              <a:ln>
                <a:solidFill>
                  <a:srgbClr val="80808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1" name="Oval 210"/>
              <p:cNvSpPr/>
              <p:nvPr/>
            </p:nvSpPr>
            <p:spPr>
              <a:xfrm>
                <a:off x="5509721" y="3916576"/>
                <a:ext cx="122208" cy="122208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2" name="Oval 211"/>
              <p:cNvSpPr/>
              <p:nvPr/>
            </p:nvSpPr>
            <p:spPr>
              <a:xfrm>
                <a:off x="4876800" y="3916576"/>
                <a:ext cx="122208" cy="122208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3" name="Oval 212"/>
              <p:cNvSpPr/>
              <p:nvPr/>
            </p:nvSpPr>
            <p:spPr>
              <a:xfrm>
                <a:off x="5509721" y="4551393"/>
                <a:ext cx="122208" cy="122208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4" name="Oval 213"/>
              <p:cNvSpPr/>
              <p:nvPr/>
            </p:nvSpPr>
            <p:spPr>
              <a:xfrm>
                <a:off x="4876800" y="4551393"/>
                <a:ext cx="122208" cy="122208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215" name="Rectangle 214"/>
            <p:cNvSpPr/>
            <p:nvPr/>
          </p:nvSpPr>
          <p:spPr>
            <a:xfrm rot="16200000">
              <a:off x="2271075" y="4012262"/>
              <a:ext cx="792000" cy="396000"/>
            </a:xfrm>
            <a:prstGeom prst="rect">
              <a:avLst/>
            </a:prstGeom>
            <a:solidFill>
              <a:srgbClr val="7602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16" name="Straight Connector 215"/>
            <p:cNvCxnSpPr/>
            <p:nvPr/>
          </p:nvCxnSpPr>
          <p:spPr>
            <a:xfrm rot="16200000">
              <a:off x="2135908" y="4210262"/>
              <a:ext cx="654545" cy="0"/>
            </a:xfrm>
            <a:prstGeom prst="line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prstDash val="solid"/>
              <a:headEnd type="oval" w="med" len="med"/>
              <a:tailEnd type="oval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16200000">
              <a:off x="2537802" y="4210262"/>
              <a:ext cx="654545" cy="0"/>
            </a:xfrm>
            <a:prstGeom prst="line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prstDash val="solid"/>
              <a:headEnd type="oval" w="med" len="med"/>
              <a:tailEnd type="oval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8" name="Group 217"/>
            <p:cNvGrpSpPr/>
            <p:nvPr/>
          </p:nvGrpSpPr>
          <p:grpSpPr>
            <a:xfrm>
              <a:off x="2542170" y="3825008"/>
              <a:ext cx="252355" cy="783115"/>
              <a:chOff x="4876800" y="3218159"/>
              <a:chExt cx="792000" cy="783115"/>
            </a:xfrm>
          </p:grpSpPr>
          <p:cxnSp>
            <p:nvCxnSpPr>
              <p:cNvPr id="219" name="Straight Connector 218"/>
              <p:cNvCxnSpPr/>
              <p:nvPr/>
            </p:nvCxnSpPr>
            <p:spPr>
              <a:xfrm>
                <a:off x="4876800" y="3218159"/>
                <a:ext cx="79200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  <a:prstDash val="solid"/>
                <a:headEnd type="oval" w="med" len="med"/>
                <a:tailEnd type="oval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/>
              <p:cNvCxnSpPr/>
              <p:nvPr/>
            </p:nvCxnSpPr>
            <p:spPr>
              <a:xfrm>
                <a:off x="4876800" y="4001274"/>
                <a:ext cx="79200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  <a:prstDash val="solid"/>
                <a:headEnd type="oval" w="med" len="med"/>
                <a:tailEnd type="oval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4" name="Rectangle 223"/>
          <p:cNvSpPr/>
          <p:nvPr/>
        </p:nvSpPr>
        <p:spPr>
          <a:xfrm rot="16200000">
            <a:off x="3942920" y="2054821"/>
            <a:ext cx="1469074" cy="1021010"/>
          </a:xfrm>
          <a:prstGeom prst="rect">
            <a:avLst/>
          </a:prstGeom>
          <a:solidFill>
            <a:srgbClr val="DDDDD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25" name="Straight Connector 224"/>
          <p:cNvCxnSpPr/>
          <p:nvPr/>
        </p:nvCxnSpPr>
        <p:spPr>
          <a:xfrm rot="16200000">
            <a:off x="3447203" y="2556166"/>
            <a:ext cx="1403076" cy="0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prstDash val="solid"/>
            <a:headEnd type="oval" w="med" len="med"/>
            <a:tailEnd type="oval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/>
          <p:cNvCxnSpPr/>
          <p:nvPr/>
        </p:nvCxnSpPr>
        <p:spPr>
          <a:xfrm rot="16200000">
            <a:off x="4486424" y="2556165"/>
            <a:ext cx="1403076" cy="0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prstDash val="solid"/>
            <a:headEnd type="oval" w="med" len="med"/>
            <a:tailEnd type="oval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 rot="16200000">
            <a:off x="4442168" y="2478920"/>
            <a:ext cx="267251" cy="269618"/>
            <a:chOff x="6608383" y="2402126"/>
            <a:chExt cx="306989" cy="309708"/>
          </a:xfrm>
        </p:grpSpPr>
        <p:grpSp>
          <p:nvGrpSpPr>
            <p:cNvPr id="27" name="Group 26"/>
            <p:cNvGrpSpPr/>
            <p:nvPr/>
          </p:nvGrpSpPr>
          <p:grpSpPr>
            <a:xfrm>
              <a:off x="6608383" y="2402126"/>
              <a:ext cx="262594" cy="264520"/>
              <a:chOff x="7163893" y="1565200"/>
              <a:chExt cx="392442" cy="395325"/>
            </a:xfrm>
          </p:grpSpPr>
          <p:cxnSp>
            <p:nvCxnSpPr>
              <p:cNvPr id="29" name="Straight Arrow Connector 28"/>
              <p:cNvCxnSpPr/>
              <p:nvPr/>
            </p:nvCxnSpPr>
            <p:spPr>
              <a:xfrm flipV="1">
                <a:off x="7554454" y="1565200"/>
                <a:ext cx="0" cy="395325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 flipH="1">
                <a:off x="7163893" y="1960525"/>
                <a:ext cx="392442" cy="0"/>
              </a:xfrm>
              <a:prstGeom prst="straightConnector1">
                <a:avLst/>
              </a:prstGeom>
              <a:ln w="28575">
                <a:solidFill>
                  <a:srgbClr val="008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Oval 27"/>
            <p:cNvSpPr/>
            <p:nvPr/>
          </p:nvSpPr>
          <p:spPr>
            <a:xfrm>
              <a:off x="6823932" y="2620394"/>
              <a:ext cx="91440" cy="91440"/>
            </a:xfrm>
            <a:prstGeom prst="ellipse">
              <a:avLst/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27" name="Group 226"/>
          <p:cNvGrpSpPr/>
          <p:nvPr/>
        </p:nvGrpSpPr>
        <p:grpSpPr>
          <a:xfrm rot="10800000">
            <a:off x="4629109" y="2480103"/>
            <a:ext cx="267251" cy="269618"/>
            <a:chOff x="6608383" y="2402126"/>
            <a:chExt cx="306989" cy="309708"/>
          </a:xfrm>
        </p:grpSpPr>
        <p:grpSp>
          <p:nvGrpSpPr>
            <p:cNvPr id="228" name="Group 227"/>
            <p:cNvGrpSpPr/>
            <p:nvPr/>
          </p:nvGrpSpPr>
          <p:grpSpPr>
            <a:xfrm>
              <a:off x="6608383" y="2402126"/>
              <a:ext cx="262594" cy="264520"/>
              <a:chOff x="7163893" y="1565200"/>
              <a:chExt cx="392442" cy="395325"/>
            </a:xfrm>
          </p:grpSpPr>
          <p:cxnSp>
            <p:nvCxnSpPr>
              <p:cNvPr id="230" name="Straight Arrow Connector 229"/>
              <p:cNvCxnSpPr/>
              <p:nvPr/>
            </p:nvCxnSpPr>
            <p:spPr>
              <a:xfrm flipV="1">
                <a:off x="7554454" y="1565200"/>
                <a:ext cx="0" cy="395325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Arrow Connector 230"/>
              <p:cNvCxnSpPr/>
              <p:nvPr/>
            </p:nvCxnSpPr>
            <p:spPr>
              <a:xfrm flipH="1">
                <a:off x="7163893" y="1960525"/>
                <a:ext cx="392442" cy="0"/>
              </a:xfrm>
              <a:prstGeom prst="straightConnector1">
                <a:avLst/>
              </a:prstGeom>
              <a:ln w="28575">
                <a:solidFill>
                  <a:srgbClr val="008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9" name="Oval 228"/>
            <p:cNvSpPr/>
            <p:nvPr/>
          </p:nvSpPr>
          <p:spPr>
            <a:xfrm>
              <a:off x="6823932" y="2620394"/>
              <a:ext cx="91440" cy="91440"/>
            </a:xfrm>
            <a:prstGeom prst="ellipse">
              <a:avLst/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 rot="19800000">
            <a:off x="2089075" y="1969603"/>
            <a:ext cx="1736618" cy="952738"/>
            <a:chOff x="603958" y="1568002"/>
            <a:chExt cx="1736618" cy="952738"/>
          </a:xfrm>
        </p:grpSpPr>
        <p:sp>
          <p:nvSpPr>
            <p:cNvPr id="9" name="Right Triangle 8"/>
            <p:cNvSpPr/>
            <p:nvPr/>
          </p:nvSpPr>
          <p:spPr>
            <a:xfrm rot="13920640">
              <a:off x="793851" y="1378109"/>
              <a:ext cx="914400" cy="1294186"/>
            </a:xfrm>
            <a:prstGeom prst="rtTriangle">
              <a:avLst/>
            </a:prstGeom>
            <a:solidFill>
              <a:srgbClr val="7602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1459768" y="1707446"/>
              <a:ext cx="457200" cy="4572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37" name="Group 36"/>
            <p:cNvGrpSpPr/>
            <p:nvPr/>
          </p:nvGrpSpPr>
          <p:grpSpPr>
            <a:xfrm rot="14400000">
              <a:off x="1520415" y="1921089"/>
              <a:ext cx="267251" cy="269618"/>
              <a:chOff x="6608383" y="2402126"/>
              <a:chExt cx="306989" cy="309708"/>
            </a:xfrm>
          </p:grpSpPr>
          <p:grpSp>
            <p:nvGrpSpPr>
              <p:cNvPr id="38" name="Group 37"/>
              <p:cNvGrpSpPr/>
              <p:nvPr/>
            </p:nvGrpSpPr>
            <p:grpSpPr>
              <a:xfrm>
                <a:off x="6608383" y="2402126"/>
                <a:ext cx="262594" cy="264520"/>
                <a:chOff x="7163893" y="1565200"/>
                <a:chExt cx="392442" cy="395325"/>
              </a:xfrm>
            </p:grpSpPr>
            <p:cxnSp>
              <p:nvCxnSpPr>
                <p:cNvPr id="40" name="Straight Arrow Connector 39"/>
                <p:cNvCxnSpPr/>
                <p:nvPr/>
              </p:nvCxnSpPr>
              <p:spPr>
                <a:xfrm flipV="1">
                  <a:off x="7554454" y="1565200"/>
                  <a:ext cx="0" cy="395325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Arrow Connector 40"/>
                <p:cNvCxnSpPr/>
                <p:nvPr/>
              </p:nvCxnSpPr>
              <p:spPr>
                <a:xfrm flipH="1">
                  <a:off x="7163893" y="1960525"/>
                  <a:ext cx="392442" cy="0"/>
                </a:xfrm>
                <a:prstGeom prst="straightConnector1">
                  <a:avLst/>
                </a:prstGeom>
                <a:ln w="28575">
                  <a:solidFill>
                    <a:srgbClr val="008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9" name="Oval 38"/>
              <p:cNvSpPr/>
              <p:nvPr/>
            </p:nvSpPr>
            <p:spPr>
              <a:xfrm>
                <a:off x="6823932" y="2620394"/>
                <a:ext cx="91440" cy="91440"/>
              </a:xfrm>
              <a:prstGeom prst="ellipse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cxnSp>
          <p:nvCxnSpPr>
            <p:cNvPr id="17" name="Straight Arrow Connector 16"/>
            <p:cNvCxnSpPr>
              <a:endCxn id="13" idx="7"/>
            </p:cNvCxnSpPr>
            <p:nvPr/>
          </p:nvCxnSpPr>
          <p:spPr>
            <a:xfrm rot="1800000" flipV="1">
              <a:off x="1739518" y="1744794"/>
              <a:ext cx="59344" cy="220502"/>
            </a:xfrm>
            <a:prstGeom prst="straightConnector1">
              <a:avLst/>
            </a:prstGeom>
            <a:ln w="9525">
              <a:solidFill>
                <a:schemeClr val="tx1"/>
              </a:solidFill>
              <a:headEnd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2" name="TextBox 231"/>
            <p:cNvSpPr txBox="1"/>
            <p:nvPr/>
          </p:nvSpPr>
          <p:spPr>
            <a:xfrm rot="1800000">
              <a:off x="1644552" y="2243741"/>
              <a:ext cx="6960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b="1" dirty="0">
                  <a:solidFill>
                    <a:srgbClr val="760202"/>
                  </a:solidFill>
                  <a:latin typeface="Arial" pitchFamily="34" charset="0"/>
                  <a:cs typeface="Arial" pitchFamily="34" charset="0"/>
                </a:rPr>
                <a:t>C1 (x4)</a:t>
              </a:r>
            </a:p>
          </p:txBody>
        </p:sp>
      </p:grpSp>
      <p:cxnSp>
        <p:nvCxnSpPr>
          <p:cNvPr id="235" name="Straight Connector 234"/>
          <p:cNvCxnSpPr/>
          <p:nvPr/>
        </p:nvCxnSpPr>
        <p:spPr>
          <a:xfrm>
            <a:off x="4234252" y="1824893"/>
            <a:ext cx="852698" cy="0"/>
          </a:xfrm>
          <a:prstGeom prst="line">
            <a:avLst/>
          </a:prstGeom>
          <a:ln w="38100">
            <a:solidFill>
              <a:srgbClr val="FF0000"/>
            </a:solidFill>
            <a:prstDash val="solid"/>
            <a:headEnd type="oval" w="med" len="med"/>
            <a:tailEnd type="oval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>
            <a:off x="4234252" y="3288899"/>
            <a:ext cx="852698" cy="0"/>
          </a:xfrm>
          <a:prstGeom prst="line">
            <a:avLst/>
          </a:prstGeom>
          <a:ln w="38100">
            <a:solidFill>
              <a:srgbClr val="FF0000"/>
            </a:solidFill>
            <a:prstDash val="solid"/>
            <a:headEnd type="oval" w="med" len="med"/>
            <a:tailEnd type="oval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0" name="Group 239"/>
          <p:cNvGrpSpPr/>
          <p:nvPr/>
        </p:nvGrpSpPr>
        <p:grpSpPr>
          <a:xfrm>
            <a:off x="2899280" y="5237183"/>
            <a:ext cx="792000" cy="398121"/>
            <a:chOff x="4851400" y="1426510"/>
            <a:chExt cx="792000" cy="398121"/>
          </a:xfrm>
        </p:grpSpPr>
        <p:sp>
          <p:nvSpPr>
            <p:cNvPr id="248" name="Rectangle 247"/>
            <p:cNvSpPr/>
            <p:nvPr/>
          </p:nvSpPr>
          <p:spPr>
            <a:xfrm>
              <a:off x="4851400" y="1428631"/>
              <a:ext cx="792000" cy="396000"/>
            </a:xfrm>
            <a:prstGeom prst="rect">
              <a:avLst/>
            </a:prstGeom>
            <a:solidFill>
              <a:srgbClr val="7602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9" name="Oval 248"/>
            <p:cNvSpPr/>
            <p:nvPr/>
          </p:nvSpPr>
          <p:spPr>
            <a:xfrm>
              <a:off x="5509721" y="1426510"/>
              <a:ext cx="122208" cy="122208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0" name="Oval 249"/>
            <p:cNvSpPr/>
            <p:nvPr/>
          </p:nvSpPr>
          <p:spPr>
            <a:xfrm>
              <a:off x="4876800" y="1426510"/>
              <a:ext cx="122208" cy="122208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1" name="Oval 250"/>
            <p:cNvSpPr/>
            <p:nvPr/>
          </p:nvSpPr>
          <p:spPr>
            <a:xfrm>
              <a:off x="5509721" y="1685808"/>
              <a:ext cx="122208" cy="122208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2" name="Oval 251"/>
            <p:cNvSpPr/>
            <p:nvPr/>
          </p:nvSpPr>
          <p:spPr>
            <a:xfrm>
              <a:off x="4876800" y="1685808"/>
              <a:ext cx="122208" cy="122208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57" name="TextBox 256"/>
          <p:cNvSpPr txBox="1"/>
          <p:nvPr/>
        </p:nvSpPr>
        <p:spPr>
          <a:xfrm>
            <a:off x="3853445" y="2339719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rgbClr val="DF4141"/>
                </a:solidFill>
                <a:latin typeface="Arial" pitchFamily="34" charset="0"/>
                <a:cs typeface="Arial" pitchFamily="34" charset="0"/>
              </a:rPr>
              <a:t>A</a:t>
            </a:r>
          </a:p>
        </p:txBody>
      </p:sp>
      <p:sp>
        <p:nvSpPr>
          <p:cNvPr id="258" name="TextBox 257"/>
          <p:cNvSpPr txBox="1"/>
          <p:nvPr/>
        </p:nvSpPr>
        <p:spPr>
          <a:xfrm>
            <a:off x="5154417" y="2339719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rgbClr val="DF4141"/>
                </a:solidFill>
                <a:latin typeface="Arial" pitchFamily="34" charset="0"/>
                <a:cs typeface="Arial" pitchFamily="34" charset="0"/>
              </a:rPr>
              <a:t>B</a:t>
            </a:r>
          </a:p>
        </p:txBody>
      </p:sp>
      <p:sp>
        <p:nvSpPr>
          <p:cNvPr id="259" name="TextBox 258"/>
          <p:cNvSpPr txBox="1"/>
          <p:nvPr/>
        </p:nvSpPr>
        <p:spPr>
          <a:xfrm>
            <a:off x="4498977" y="1486176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</a:t>
            </a:r>
          </a:p>
        </p:txBody>
      </p:sp>
      <p:sp>
        <p:nvSpPr>
          <p:cNvPr id="260" name="TextBox 259"/>
          <p:cNvSpPr txBox="1"/>
          <p:nvPr/>
        </p:nvSpPr>
        <p:spPr>
          <a:xfrm>
            <a:off x="4498977" y="3230267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</a:t>
            </a:r>
          </a:p>
        </p:txBody>
      </p:sp>
      <p:sp>
        <p:nvSpPr>
          <p:cNvPr id="261" name="TextBox 260"/>
          <p:cNvSpPr txBox="1"/>
          <p:nvPr/>
        </p:nvSpPr>
        <p:spPr>
          <a:xfrm>
            <a:off x="4192428" y="2034792"/>
            <a:ext cx="917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b="1" dirty="0" err="1">
                <a:latin typeface="Arial" pitchFamily="34" charset="0"/>
                <a:cs typeface="Arial" pitchFamily="34" charset="0"/>
              </a:rPr>
              <a:t>BoxB</a:t>
            </a:r>
            <a:endParaRPr lang="de-DE" sz="1200" b="1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de-DE" sz="1200" b="1" dirty="0">
                <a:latin typeface="Arial" pitchFamily="34" charset="0"/>
                <a:cs typeface="Arial" pitchFamily="34" charset="0"/>
              </a:rPr>
              <a:t>(2 </a:t>
            </a:r>
            <a:r>
              <a:rPr lang="de-DE" sz="1200" b="1" dirty="0" err="1">
                <a:latin typeface="Arial" pitchFamily="34" charset="0"/>
                <a:cs typeface="Arial" pitchFamily="34" charset="0"/>
              </a:rPr>
              <a:t>frames</a:t>
            </a:r>
            <a:r>
              <a:rPr lang="de-DE" sz="1200" b="1" dirty="0">
                <a:latin typeface="Arial" pitchFamily="34" charset="0"/>
                <a:cs typeface="Arial" pitchFamily="34" charset="0"/>
              </a:rPr>
              <a:t>)</a:t>
            </a:r>
          </a:p>
        </p:txBody>
      </p:sp>
      <p:sp>
        <p:nvSpPr>
          <p:cNvPr id="262" name="TextBox 261"/>
          <p:cNvSpPr txBox="1"/>
          <p:nvPr/>
        </p:nvSpPr>
        <p:spPr>
          <a:xfrm>
            <a:off x="3653633" y="5473620"/>
            <a:ext cx="38023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de-DE" sz="1200" dirty="0">
                <a:latin typeface="Arial" pitchFamily="34" charset="0"/>
                <a:cs typeface="Arial" pitchFamily="34" charset="0"/>
              </a:rPr>
              <a:t>C1</a:t>
            </a:r>
          </a:p>
        </p:txBody>
      </p:sp>
      <p:sp>
        <p:nvSpPr>
          <p:cNvPr id="263" name="TextBox 262"/>
          <p:cNvSpPr txBox="1"/>
          <p:nvPr/>
        </p:nvSpPr>
        <p:spPr>
          <a:xfrm>
            <a:off x="2534183" y="5473620"/>
            <a:ext cx="38023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de-DE" sz="1200" dirty="0">
                <a:latin typeface="Arial" pitchFamily="34" charset="0"/>
                <a:cs typeface="Arial" pitchFamily="34" charset="0"/>
              </a:rPr>
              <a:t>C2</a:t>
            </a:r>
          </a:p>
        </p:txBody>
      </p:sp>
      <p:sp>
        <p:nvSpPr>
          <p:cNvPr id="264" name="TextBox 263"/>
          <p:cNvSpPr txBox="1"/>
          <p:nvPr/>
        </p:nvSpPr>
        <p:spPr>
          <a:xfrm>
            <a:off x="2534183" y="5129263"/>
            <a:ext cx="38023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de-DE" sz="1200" dirty="0">
                <a:latin typeface="Arial" pitchFamily="34" charset="0"/>
                <a:cs typeface="Arial" pitchFamily="34" charset="0"/>
              </a:rPr>
              <a:t>C3</a:t>
            </a:r>
          </a:p>
        </p:txBody>
      </p:sp>
      <p:sp>
        <p:nvSpPr>
          <p:cNvPr id="265" name="TextBox 264"/>
          <p:cNvSpPr txBox="1"/>
          <p:nvPr/>
        </p:nvSpPr>
        <p:spPr>
          <a:xfrm>
            <a:off x="3653633" y="5136090"/>
            <a:ext cx="38023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de-DE" sz="1200" dirty="0">
                <a:latin typeface="Arial" pitchFamily="34" charset="0"/>
                <a:cs typeface="Arial" pitchFamily="34" charset="0"/>
              </a:rPr>
              <a:t>C4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 to Box Contact Force, Follower Corners to Base Faces (2D)</a:t>
            </a:r>
            <a:br>
              <a:rPr lang="en-US" b="0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11331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/>
          <p:cNvGrpSpPr/>
          <p:nvPr/>
        </p:nvGrpSpPr>
        <p:grpSpPr>
          <a:xfrm>
            <a:off x="2323268" y="3686372"/>
            <a:ext cx="1404552" cy="973713"/>
            <a:chOff x="2069506" y="4524306"/>
            <a:chExt cx="1404552" cy="973713"/>
          </a:xfrm>
        </p:grpSpPr>
        <p:sp>
          <p:nvSpPr>
            <p:cNvPr id="14" name="TextBox 13"/>
            <p:cNvSpPr txBox="1"/>
            <p:nvPr/>
          </p:nvSpPr>
          <p:spPr>
            <a:xfrm>
              <a:off x="2069506" y="5036354"/>
              <a:ext cx="14045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200" dirty="0">
                  <a:latin typeface="Arial" pitchFamily="34" charset="0"/>
                  <a:cs typeface="Arial" pitchFamily="34" charset="0"/>
                </a:rPr>
                <a:t>Reference </a:t>
              </a:r>
              <a:r>
                <a:rPr lang="de-DE" sz="1200" dirty="0" err="1">
                  <a:latin typeface="Arial" pitchFamily="34" charset="0"/>
                  <a:cs typeface="Arial" pitchFamily="34" charset="0"/>
                </a:rPr>
                <a:t>frames</a:t>
              </a:r>
              <a:endParaRPr lang="de-DE" sz="1200" dirty="0">
                <a:latin typeface="Arial" pitchFamily="34" charset="0"/>
                <a:cs typeface="Arial" pitchFamily="34" charset="0"/>
              </a:endParaRPr>
            </a:p>
            <a:p>
              <a:pPr algn="ctr"/>
              <a:r>
                <a:rPr lang="de-DE" sz="1200" dirty="0" err="1">
                  <a:latin typeface="Arial" pitchFamily="34" charset="0"/>
                  <a:cs typeface="Arial" pitchFamily="34" charset="0"/>
                </a:rPr>
                <a:t>for</a:t>
              </a:r>
              <a:r>
                <a:rPr lang="de-DE" sz="12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de-DE" sz="1200" dirty="0" err="1">
                  <a:latin typeface="Arial" pitchFamily="34" charset="0"/>
                  <a:cs typeface="Arial" pitchFamily="34" charset="0"/>
                </a:rPr>
                <a:t>forces</a:t>
              </a:r>
              <a:endParaRPr lang="de-DE" sz="1200" dirty="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2429895" y="4524306"/>
              <a:ext cx="435897" cy="524658"/>
              <a:chOff x="2172884" y="4680322"/>
              <a:chExt cx="435897" cy="524658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2219444" y="4821819"/>
                <a:ext cx="389337" cy="383161"/>
                <a:chOff x="6600673" y="2402126"/>
                <a:chExt cx="314699" cy="309708"/>
              </a:xfrm>
            </p:grpSpPr>
            <p:grpSp>
              <p:nvGrpSpPr>
                <p:cNvPr id="22" name="Group 21"/>
                <p:cNvGrpSpPr/>
                <p:nvPr/>
              </p:nvGrpSpPr>
              <p:grpSpPr>
                <a:xfrm>
                  <a:off x="6600673" y="2402126"/>
                  <a:ext cx="268990" cy="264520"/>
                  <a:chOff x="7152449" y="1565200"/>
                  <a:chExt cx="402005" cy="395325"/>
                </a:xfrm>
              </p:grpSpPr>
              <p:cxnSp>
                <p:nvCxnSpPr>
                  <p:cNvPr id="24" name="Straight Arrow Connector 23"/>
                  <p:cNvCxnSpPr/>
                  <p:nvPr/>
                </p:nvCxnSpPr>
                <p:spPr>
                  <a:xfrm flipV="1">
                    <a:off x="7554454" y="1565200"/>
                    <a:ext cx="0" cy="395325"/>
                  </a:xfrm>
                  <a:prstGeom prst="straightConnector1">
                    <a:avLst/>
                  </a:prstGeom>
                  <a:ln w="28575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Arrow Connector 24"/>
                  <p:cNvCxnSpPr/>
                  <p:nvPr/>
                </p:nvCxnSpPr>
                <p:spPr>
                  <a:xfrm flipH="1">
                    <a:off x="7152449" y="1960525"/>
                    <a:ext cx="401998" cy="0"/>
                  </a:xfrm>
                  <a:prstGeom prst="straightConnector1">
                    <a:avLst/>
                  </a:prstGeom>
                  <a:ln w="28575">
                    <a:solidFill>
                      <a:srgbClr val="008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3" name="Oval 22"/>
                <p:cNvSpPr/>
                <p:nvPr/>
              </p:nvSpPr>
              <p:spPr>
                <a:xfrm>
                  <a:off x="6823932" y="2620394"/>
                  <a:ext cx="91440" cy="91440"/>
                </a:xfrm>
                <a:prstGeom prst="ellipse">
                  <a:avLst/>
                </a:prstGeom>
                <a:solidFill>
                  <a:srgbClr val="0066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b="1" dirty="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20" name="TextBox 19"/>
              <p:cNvSpPr txBox="1"/>
              <p:nvPr/>
            </p:nvSpPr>
            <p:spPr>
              <a:xfrm>
                <a:off x="2302943" y="4680322"/>
                <a:ext cx="27924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100" dirty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X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2172884" y="4866214"/>
                <a:ext cx="24296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100" dirty="0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  <a:t>Y</a:t>
                </a:r>
              </a:p>
            </p:txBody>
          </p:sp>
        </p:grpSp>
      </p:grpSp>
      <p:sp>
        <p:nvSpPr>
          <p:cNvPr id="42" name="TextBox 41"/>
          <p:cNvSpPr txBox="1"/>
          <p:nvPr/>
        </p:nvSpPr>
        <p:spPr>
          <a:xfrm>
            <a:off x="6582201" y="1284552"/>
            <a:ext cx="3058851" cy="523220"/>
          </a:xfrm>
          <a:prstGeom prst="rect">
            <a:avLst/>
          </a:prstGeom>
          <a:solidFill>
            <a:schemeClr val="bg1"/>
          </a:solidFill>
          <a:ln>
            <a:solidFill>
              <a:srgbClr val="DDDDD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de-DE" sz="1400" b="1" dirty="0" err="1">
                <a:latin typeface="Arial" pitchFamily="34" charset="0"/>
                <a:cs typeface="Arial" pitchFamily="34" charset="0"/>
              </a:rPr>
              <a:t>Contact</a:t>
            </a:r>
            <a:r>
              <a:rPr lang="de-DE" sz="1400" b="1" dirty="0">
                <a:latin typeface="Arial" pitchFamily="34" charset="0"/>
                <a:cs typeface="Arial" pitchFamily="34" charset="0"/>
              </a:rPr>
              <a:t> Forces </a:t>
            </a:r>
            <a:r>
              <a:rPr lang="de-DE" sz="1400" b="1" dirty="0" err="1">
                <a:latin typeface="Arial" pitchFamily="34" charset="0"/>
                <a:cs typeface="Arial" pitchFamily="34" charset="0"/>
              </a:rPr>
              <a:t>between</a:t>
            </a:r>
            <a:endParaRPr lang="de-DE" sz="1400" b="1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de-DE" sz="1400" b="1" dirty="0">
                <a:latin typeface="Arial" pitchFamily="34" charset="0"/>
                <a:cs typeface="Arial" pitchFamily="34" charset="0"/>
              </a:rPr>
              <a:t>Base Corners </a:t>
            </a:r>
            <a:r>
              <a:rPr lang="de-DE" sz="1400" b="1" dirty="0" err="1">
                <a:latin typeface="Arial" pitchFamily="34" charset="0"/>
                <a:cs typeface="Arial" pitchFamily="34" charset="0"/>
              </a:rPr>
              <a:t>and</a:t>
            </a:r>
            <a:r>
              <a:rPr lang="de-DE" sz="1400" b="1" dirty="0">
                <a:latin typeface="Arial" pitchFamily="34" charset="0"/>
                <a:cs typeface="Arial" pitchFamily="34" charset="0"/>
              </a:rPr>
              <a:t> Follower </a:t>
            </a:r>
            <a:r>
              <a:rPr lang="de-DE" sz="1400" b="1" dirty="0" err="1">
                <a:latin typeface="Arial" pitchFamily="34" charset="0"/>
                <a:cs typeface="Arial" pitchFamily="34" charset="0"/>
              </a:rPr>
              <a:t>Faces</a:t>
            </a:r>
            <a:endParaRPr lang="de-DE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691004" y="2085774"/>
            <a:ext cx="14205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>
                <a:latin typeface="Arial" pitchFamily="34" charset="0"/>
                <a:cs typeface="Arial" pitchFamily="34" charset="0"/>
              </a:rPr>
              <a:t>boxB_contact_rad</a:t>
            </a:r>
            <a:endParaRPr lang="de-DE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491329" y="4412075"/>
            <a:ext cx="2015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b="1" dirty="0">
                <a:solidFill>
                  <a:srgbClr val="760202"/>
                </a:solidFill>
                <a:latin typeface="Arial" pitchFamily="34" charset="0"/>
                <a:cs typeface="Arial" pitchFamily="34" charset="0"/>
              </a:rPr>
              <a:t>Follower Box (</a:t>
            </a:r>
            <a:r>
              <a:rPr lang="de-DE" sz="1200" b="1" dirty="0" err="1">
                <a:solidFill>
                  <a:srgbClr val="760202"/>
                </a:solidFill>
                <a:latin typeface="Arial" pitchFamily="34" charset="0"/>
                <a:cs typeface="Arial" pitchFamily="34" charset="0"/>
              </a:rPr>
              <a:t>BoxF</a:t>
            </a:r>
            <a:r>
              <a:rPr lang="de-DE" sz="1200" b="1" dirty="0">
                <a:solidFill>
                  <a:srgbClr val="760202"/>
                </a:solidFill>
                <a:latin typeface="Arial" pitchFamily="34" charset="0"/>
                <a:cs typeface="Arial" pitchFamily="34" charset="0"/>
              </a:rPr>
              <a:t>) (x2)</a:t>
            </a:r>
            <a:br>
              <a:rPr lang="de-DE" sz="1200" b="1" dirty="0">
                <a:solidFill>
                  <a:srgbClr val="760202"/>
                </a:solidFill>
                <a:latin typeface="Arial" pitchFamily="34" charset="0"/>
                <a:cs typeface="Arial" pitchFamily="34" charset="0"/>
              </a:rPr>
            </a:br>
            <a:r>
              <a:rPr lang="de-DE" sz="1200" b="1" dirty="0">
                <a:solidFill>
                  <a:srgbClr val="760202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de-DE" sz="1200" b="1" dirty="0" err="1">
                <a:solidFill>
                  <a:srgbClr val="760202"/>
                </a:solidFill>
                <a:latin typeface="Arial" pitchFamily="34" charset="0"/>
                <a:cs typeface="Arial" pitchFamily="34" charset="0"/>
              </a:rPr>
              <a:t>lines</a:t>
            </a:r>
            <a:r>
              <a:rPr lang="de-DE" sz="1200" b="1" dirty="0">
                <a:solidFill>
                  <a:srgbClr val="760202"/>
                </a:solidFill>
                <a:latin typeface="Arial" pitchFamily="34" charset="0"/>
                <a:cs typeface="Arial" pitchFamily="34" charset="0"/>
              </a:rPr>
              <a:t> AB, CD)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963973" y="4188428"/>
            <a:ext cx="1540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b="1" dirty="0">
                <a:solidFill>
                  <a:srgbClr val="767676"/>
                </a:solidFill>
                <a:latin typeface="Arial" pitchFamily="34" charset="0"/>
                <a:cs typeface="Arial" pitchFamily="34" charset="0"/>
              </a:rPr>
              <a:t>Base Box (C1) (x4)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379108" y="4883732"/>
            <a:ext cx="28023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>
                <a:latin typeface="Arial" pitchFamily="34" charset="0"/>
                <a:cs typeface="Arial" pitchFamily="34" charset="0"/>
              </a:rPr>
              <a:t>boxB_contact_rad</a:t>
            </a:r>
            <a:r>
              <a:rPr lang="de-DE" sz="1200" dirty="0">
                <a:latin typeface="Arial" pitchFamily="34" charset="0"/>
                <a:cs typeface="Arial" pitchFamily="34" charset="0"/>
              </a:rPr>
              <a:t> (</a:t>
            </a:r>
            <a:r>
              <a:rPr lang="de-DE" sz="1200" dirty="0" err="1">
                <a:latin typeface="Arial" pitchFamily="34" charset="0"/>
                <a:cs typeface="Arial" pitchFamily="34" charset="0"/>
              </a:rPr>
              <a:t>hidden</a:t>
            </a:r>
            <a:r>
              <a:rPr lang="de-DE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1200" dirty="0" err="1">
                <a:latin typeface="Arial" pitchFamily="34" charset="0"/>
                <a:cs typeface="Arial" pitchFamily="34" charset="0"/>
              </a:rPr>
              <a:t>parameter</a:t>
            </a:r>
            <a:r>
              <a:rPr lang="de-DE" sz="1200" dirty="0">
                <a:latin typeface="Arial" pitchFamily="34" charset="0"/>
                <a:cs typeface="Arial" pitchFamily="34" charset="0"/>
              </a:rPr>
              <a:t>):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379108" y="5080916"/>
            <a:ext cx="2614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Arial" pitchFamily="34" charset="0"/>
                <a:cs typeface="Arial" pitchFamily="34" charset="0"/>
              </a:rPr>
              <a:t>Circle Radius </a:t>
            </a:r>
            <a:r>
              <a:rPr lang="de-DE" sz="1200" dirty="0" err="1">
                <a:latin typeface="Arial" pitchFamily="34" charset="0"/>
                <a:cs typeface="Arial" pitchFamily="34" charset="0"/>
              </a:rPr>
              <a:t>of</a:t>
            </a:r>
            <a:r>
              <a:rPr lang="de-DE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1200" dirty="0" err="1">
                <a:latin typeface="Arial" pitchFamily="34" charset="0"/>
                <a:cs typeface="Arial" pitchFamily="34" charset="0"/>
              </a:rPr>
              <a:t>corner</a:t>
            </a:r>
            <a:r>
              <a:rPr lang="de-DE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1200" dirty="0" err="1">
                <a:latin typeface="Arial" pitchFamily="34" charset="0"/>
                <a:cs typeface="Arial" pitchFamily="34" charset="0"/>
              </a:rPr>
              <a:t>contact</a:t>
            </a:r>
            <a:br>
              <a:rPr lang="de-DE" sz="1200" dirty="0">
                <a:latin typeface="Arial" pitchFamily="34" charset="0"/>
                <a:cs typeface="Arial" pitchFamily="34" charset="0"/>
              </a:rPr>
            </a:br>
            <a:r>
              <a:rPr lang="de-DE" sz="1200" dirty="0">
                <a:latin typeface="Arial" pitchFamily="34" charset="0"/>
                <a:cs typeface="Arial" pitchFamily="34" charset="0"/>
              </a:rPr>
              <a:t>(min(Base Box </a:t>
            </a:r>
            <a:r>
              <a:rPr lang="de-DE" sz="1200" dirty="0" err="1">
                <a:latin typeface="Arial" pitchFamily="34" charset="0"/>
                <a:cs typeface="Arial" pitchFamily="34" charset="0"/>
              </a:rPr>
              <a:t>height</a:t>
            </a:r>
            <a:r>
              <a:rPr lang="de-DE" sz="1200" dirty="0">
                <a:latin typeface="Arial" pitchFamily="34" charset="0"/>
                <a:cs typeface="Arial" pitchFamily="34" charset="0"/>
              </a:rPr>
              <a:t>, </a:t>
            </a:r>
            <a:r>
              <a:rPr lang="de-DE" sz="1200" dirty="0" err="1">
                <a:latin typeface="Arial" pitchFamily="34" charset="0"/>
                <a:cs typeface="Arial" pitchFamily="34" charset="0"/>
              </a:rPr>
              <a:t>length</a:t>
            </a:r>
            <a:r>
              <a:rPr lang="de-DE" sz="1200" dirty="0">
                <a:latin typeface="Arial" pitchFamily="34" charset="0"/>
                <a:cs typeface="Arial" pitchFamily="34" charset="0"/>
              </a:rPr>
              <a:t>)*0.05)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4540" y="1971834"/>
            <a:ext cx="2801860" cy="1294426"/>
          </a:xfrm>
          <a:prstGeom prst="rect">
            <a:avLst/>
          </a:prstGeom>
        </p:spPr>
      </p:pic>
      <p:sp>
        <p:nvSpPr>
          <p:cNvPr id="160" name="Rectangle 159"/>
          <p:cNvSpPr/>
          <p:nvPr/>
        </p:nvSpPr>
        <p:spPr>
          <a:xfrm>
            <a:off x="6494838" y="1981200"/>
            <a:ext cx="2801562" cy="126819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75" name="Group 174"/>
          <p:cNvGrpSpPr/>
          <p:nvPr/>
        </p:nvGrpSpPr>
        <p:grpSpPr>
          <a:xfrm rot="16200000">
            <a:off x="7493804" y="1913686"/>
            <a:ext cx="817400" cy="1409823"/>
            <a:chOff x="4851400" y="1426510"/>
            <a:chExt cx="817400" cy="1409823"/>
          </a:xfrm>
        </p:grpSpPr>
        <p:grpSp>
          <p:nvGrpSpPr>
            <p:cNvPr id="176" name="Group 175"/>
            <p:cNvGrpSpPr/>
            <p:nvPr/>
          </p:nvGrpSpPr>
          <p:grpSpPr>
            <a:xfrm>
              <a:off x="4851400" y="1426510"/>
              <a:ext cx="792000" cy="398121"/>
              <a:chOff x="4851400" y="1426510"/>
              <a:chExt cx="792000" cy="398121"/>
            </a:xfrm>
          </p:grpSpPr>
          <p:sp>
            <p:nvSpPr>
              <p:cNvPr id="184" name="Rectangle 183"/>
              <p:cNvSpPr/>
              <p:nvPr/>
            </p:nvSpPr>
            <p:spPr>
              <a:xfrm>
                <a:off x="4851400" y="1428631"/>
                <a:ext cx="792000" cy="396000"/>
              </a:xfrm>
              <a:prstGeom prst="rect">
                <a:avLst/>
              </a:prstGeom>
              <a:solidFill>
                <a:srgbClr val="76020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5" name="Oval 184"/>
              <p:cNvSpPr/>
              <p:nvPr/>
            </p:nvSpPr>
            <p:spPr>
              <a:xfrm>
                <a:off x="5509721" y="1426510"/>
                <a:ext cx="122208" cy="122208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6" name="Oval 185"/>
              <p:cNvSpPr/>
              <p:nvPr/>
            </p:nvSpPr>
            <p:spPr>
              <a:xfrm>
                <a:off x="4876800" y="1426510"/>
                <a:ext cx="122208" cy="122208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7" name="Oval 186"/>
              <p:cNvSpPr/>
              <p:nvPr/>
            </p:nvSpPr>
            <p:spPr>
              <a:xfrm>
                <a:off x="5509721" y="1685808"/>
                <a:ext cx="122208" cy="122208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8" name="Oval 187"/>
              <p:cNvSpPr/>
              <p:nvPr/>
            </p:nvSpPr>
            <p:spPr>
              <a:xfrm>
                <a:off x="4876800" y="1685808"/>
                <a:ext cx="122208" cy="122208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77" name="Group 176"/>
            <p:cNvGrpSpPr/>
            <p:nvPr/>
          </p:nvGrpSpPr>
          <p:grpSpPr>
            <a:xfrm>
              <a:off x="4874938" y="2044333"/>
              <a:ext cx="793862" cy="792000"/>
              <a:chOff x="4874938" y="2044333"/>
              <a:chExt cx="793862" cy="792000"/>
            </a:xfrm>
          </p:grpSpPr>
          <p:sp>
            <p:nvSpPr>
              <p:cNvPr id="178" name="Rectangle 177"/>
              <p:cNvSpPr/>
              <p:nvPr/>
            </p:nvSpPr>
            <p:spPr>
              <a:xfrm>
                <a:off x="4876800" y="2044333"/>
                <a:ext cx="792000" cy="792000"/>
              </a:xfrm>
              <a:prstGeom prst="rect">
                <a:avLst/>
              </a:prstGeom>
              <a:solidFill>
                <a:srgbClr val="DDDDDD"/>
              </a:solidFill>
              <a:ln>
                <a:solidFill>
                  <a:srgbClr val="80808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179" name="Straight Connector 178"/>
              <p:cNvCxnSpPr/>
              <p:nvPr/>
            </p:nvCxnSpPr>
            <p:spPr>
              <a:xfrm>
                <a:off x="4945528" y="2044333"/>
                <a:ext cx="654545" cy="0"/>
              </a:xfrm>
              <a:prstGeom prst="line">
                <a:avLst/>
              </a:prstGeom>
              <a:ln w="38100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  <a:headEnd type="oval" w="med" len="med"/>
                <a:tailEnd type="oval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/>
            </p:nvCxnSpPr>
            <p:spPr>
              <a:xfrm>
                <a:off x="4945528" y="2827448"/>
                <a:ext cx="654545" cy="0"/>
              </a:xfrm>
              <a:prstGeom prst="line">
                <a:avLst/>
              </a:prstGeom>
              <a:ln w="38100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  <a:headEnd type="oval" w="med" len="med"/>
                <a:tailEnd type="oval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1" name="Group 180"/>
              <p:cNvGrpSpPr/>
              <p:nvPr/>
            </p:nvGrpSpPr>
            <p:grpSpPr>
              <a:xfrm rot="5400000">
                <a:off x="4944324" y="2043811"/>
                <a:ext cx="644344" cy="783115"/>
                <a:chOff x="4876800" y="3218159"/>
                <a:chExt cx="792000" cy="783115"/>
              </a:xfrm>
            </p:grpSpPr>
            <p:cxnSp>
              <p:nvCxnSpPr>
                <p:cNvPr id="182" name="Straight Connector 181"/>
                <p:cNvCxnSpPr/>
                <p:nvPr/>
              </p:nvCxnSpPr>
              <p:spPr>
                <a:xfrm>
                  <a:off x="4876800" y="3218159"/>
                  <a:ext cx="792000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  <a:prstDash val="solid"/>
                  <a:headEnd type="oval" w="med" len="med"/>
                  <a:tailEnd type="oval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/>
                <p:cNvCxnSpPr/>
                <p:nvPr/>
              </p:nvCxnSpPr>
              <p:spPr>
                <a:xfrm>
                  <a:off x="4876800" y="4001274"/>
                  <a:ext cx="792000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  <a:prstDash val="solid"/>
                  <a:headEnd type="oval" w="med" len="med"/>
                  <a:tailEnd type="oval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pic>
        <p:nvPicPr>
          <p:cNvPr id="191" name="Picture 19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4540" y="3791195"/>
            <a:ext cx="2801860" cy="1294426"/>
          </a:xfrm>
          <a:prstGeom prst="rect">
            <a:avLst/>
          </a:prstGeom>
        </p:spPr>
      </p:pic>
      <p:sp>
        <p:nvSpPr>
          <p:cNvPr id="192" name="Rectangle 191"/>
          <p:cNvSpPr/>
          <p:nvPr/>
        </p:nvSpPr>
        <p:spPr>
          <a:xfrm>
            <a:off x="6494838" y="3800561"/>
            <a:ext cx="2801562" cy="126819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202040" y="4045698"/>
            <a:ext cx="1416563" cy="793861"/>
            <a:chOff x="2463181" y="3814262"/>
            <a:chExt cx="1416563" cy="793861"/>
          </a:xfrm>
        </p:grpSpPr>
        <p:grpSp>
          <p:nvGrpSpPr>
            <p:cNvPr id="209" name="Group 208"/>
            <p:cNvGrpSpPr/>
            <p:nvPr/>
          </p:nvGrpSpPr>
          <p:grpSpPr>
            <a:xfrm rot="16200000">
              <a:off x="3087744" y="3814571"/>
              <a:ext cx="792000" cy="792000"/>
              <a:chOff x="4850190" y="3908615"/>
              <a:chExt cx="792000" cy="792000"/>
            </a:xfrm>
          </p:grpSpPr>
          <p:sp>
            <p:nvSpPr>
              <p:cNvPr id="210" name="Rectangle 209"/>
              <p:cNvSpPr/>
              <p:nvPr/>
            </p:nvSpPr>
            <p:spPr>
              <a:xfrm>
                <a:off x="4850190" y="3908615"/>
                <a:ext cx="792000" cy="792000"/>
              </a:xfrm>
              <a:prstGeom prst="rect">
                <a:avLst/>
              </a:prstGeom>
              <a:solidFill>
                <a:srgbClr val="DDDDDD"/>
              </a:solidFill>
              <a:ln>
                <a:solidFill>
                  <a:srgbClr val="80808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1" name="Oval 210"/>
              <p:cNvSpPr/>
              <p:nvPr/>
            </p:nvSpPr>
            <p:spPr>
              <a:xfrm>
                <a:off x="5509721" y="3916576"/>
                <a:ext cx="122208" cy="122208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2" name="Oval 211"/>
              <p:cNvSpPr/>
              <p:nvPr/>
            </p:nvSpPr>
            <p:spPr>
              <a:xfrm>
                <a:off x="4876800" y="3916576"/>
                <a:ext cx="122208" cy="122208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3" name="Oval 212"/>
              <p:cNvSpPr/>
              <p:nvPr/>
            </p:nvSpPr>
            <p:spPr>
              <a:xfrm>
                <a:off x="5509721" y="4551393"/>
                <a:ext cx="122208" cy="122208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4" name="Oval 213"/>
              <p:cNvSpPr/>
              <p:nvPr/>
            </p:nvSpPr>
            <p:spPr>
              <a:xfrm>
                <a:off x="4876800" y="4551393"/>
                <a:ext cx="122208" cy="122208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215" name="Rectangle 214"/>
            <p:cNvSpPr/>
            <p:nvPr/>
          </p:nvSpPr>
          <p:spPr>
            <a:xfrm rot="16200000">
              <a:off x="2271075" y="4012262"/>
              <a:ext cx="792000" cy="396000"/>
            </a:xfrm>
            <a:prstGeom prst="rect">
              <a:avLst/>
            </a:prstGeom>
            <a:solidFill>
              <a:srgbClr val="7602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16" name="Straight Connector 215"/>
            <p:cNvCxnSpPr/>
            <p:nvPr/>
          </p:nvCxnSpPr>
          <p:spPr>
            <a:xfrm rot="16200000">
              <a:off x="2135908" y="4210262"/>
              <a:ext cx="654545" cy="0"/>
            </a:xfrm>
            <a:prstGeom prst="line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prstDash val="solid"/>
              <a:headEnd type="oval" w="med" len="med"/>
              <a:tailEnd type="oval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16200000">
              <a:off x="2537802" y="4210262"/>
              <a:ext cx="654545" cy="0"/>
            </a:xfrm>
            <a:prstGeom prst="line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prstDash val="solid"/>
              <a:headEnd type="oval" w="med" len="med"/>
              <a:tailEnd type="oval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8" name="Group 217"/>
            <p:cNvGrpSpPr/>
            <p:nvPr/>
          </p:nvGrpSpPr>
          <p:grpSpPr>
            <a:xfrm>
              <a:off x="2542170" y="3825008"/>
              <a:ext cx="252355" cy="783115"/>
              <a:chOff x="4876800" y="3218159"/>
              <a:chExt cx="792000" cy="783115"/>
            </a:xfrm>
          </p:grpSpPr>
          <p:cxnSp>
            <p:nvCxnSpPr>
              <p:cNvPr id="219" name="Straight Connector 218"/>
              <p:cNvCxnSpPr/>
              <p:nvPr/>
            </p:nvCxnSpPr>
            <p:spPr>
              <a:xfrm>
                <a:off x="4876800" y="3218159"/>
                <a:ext cx="79200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  <a:prstDash val="solid"/>
                <a:headEnd type="oval" w="med" len="med"/>
                <a:tailEnd type="oval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/>
              <p:cNvCxnSpPr/>
              <p:nvPr/>
            </p:nvCxnSpPr>
            <p:spPr>
              <a:xfrm>
                <a:off x="4876800" y="4001274"/>
                <a:ext cx="79200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  <a:prstDash val="solid"/>
                <a:headEnd type="oval" w="med" len="med"/>
                <a:tailEnd type="oval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4" name="Rectangle 223"/>
          <p:cNvSpPr/>
          <p:nvPr/>
        </p:nvSpPr>
        <p:spPr>
          <a:xfrm rot="16200000">
            <a:off x="3942920" y="2502655"/>
            <a:ext cx="1469074" cy="1021010"/>
          </a:xfrm>
          <a:prstGeom prst="rect">
            <a:avLst/>
          </a:prstGeom>
          <a:solidFill>
            <a:srgbClr val="76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25" name="Straight Connector 224"/>
          <p:cNvCxnSpPr/>
          <p:nvPr/>
        </p:nvCxnSpPr>
        <p:spPr>
          <a:xfrm rot="16200000">
            <a:off x="3447203" y="3004000"/>
            <a:ext cx="1403076" cy="0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prstDash val="solid"/>
            <a:headEnd type="oval" w="med" len="med"/>
            <a:tailEnd type="oval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/>
          <p:cNvCxnSpPr/>
          <p:nvPr/>
        </p:nvCxnSpPr>
        <p:spPr>
          <a:xfrm rot="16200000">
            <a:off x="4486424" y="3003999"/>
            <a:ext cx="1403076" cy="0"/>
          </a:xfrm>
          <a:prstGeom prst="line">
            <a:avLst/>
          </a:prstGeom>
          <a:ln w="38100">
            <a:solidFill>
              <a:srgbClr val="DF4141"/>
            </a:solidFill>
            <a:prstDash val="solid"/>
            <a:headEnd type="oval" w="med" len="med"/>
            <a:tailEnd type="oval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 rot="16200000">
            <a:off x="4442168" y="2926754"/>
            <a:ext cx="267251" cy="269618"/>
            <a:chOff x="6608383" y="2402126"/>
            <a:chExt cx="306989" cy="309708"/>
          </a:xfrm>
        </p:grpSpPr>
        <p:grpSp>
          <p:nvGrpSpPr>
            <p:cNvPr id="27" name="Group 26"/>
            <p:cNvGrpSpPr/>
            <p:nvPr/>
          </p:nvGrpSpPr>
          <p:grpSpPr>
            <a:xfrm>
              <a:off x="6608383" y="2402126"/>
              <a:ext cx="262594" cy="264520"/>
              <a:chOff x="7163893" y="1565200"/>
              <a:chExt cx="392442" cy="395325"/>
            </a:xfrm>
          </p:grpSpPr>
          <p:cxnSp>
            <p:nvCxnSpPr>
              <p:cNvPr id="29" name="Straight Arrow Connector 28"/>
              <p:cNvCxnSpPr/>
              <p:nvPr/>
            </p:nvCxnSpPr>
            <p:spPr>
              <a:xfrm flipV="1">
                <a:off x="7554454" y="1565200"/>
                <a:ext cx="0" cy="395325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 flipH="1">
                <a:off x="7163893" y="1960525"/>
                <a:ext cx="392442" cy="0"/>
              </a:xfrm>
              <a:prstGeom prst="straightConnector1">
                <a:avLst/>
              </a:prstGeom>
              <a:ln w="28575">
                <a:solidFill>
                  <a:srgbClr val="008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Oval 27"/>
            <p:cNvSpPr/>
            <p:nvPr/>
          </p:nvSpPr>
          <p:spPr>
            <a:xfrm>
              <a:off x="6823932" y="2620394"/>
              <a:ext cx="91440" cy="91440"/>
            </a:xfrm>
            <a:prstGeom prst="ellipse">
              <a:avLst/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27" name="Group 226"/>
          <p:cNvGrpSpPr/>
          <p:nvPr/>
        </p:nvGrpSpPr>
        <p:grpSpPr>
          <a:xfrm rot="10800000">
            <a:off x="4629109" y="2927937"/>
            <a:ext cx="267251" cy="269618"/>
            <a:chOff x="6608383" y="2402126"/>
            <a:chExt cx="306989" cy="309708"/>
          </a:xfrm>
        </p:grpSpPr>
        <p:grpSp>
          <p:nvGrpSpPr>
            <p:cNvPr id="228" name="Group 227"/>
            <p:cNvGrpSpPr/>
            <p:nvPr/>
          </p:nvGrpSpPr>
          <p:grpSpPr>
            <a:xfrm>
              <a:off x="6608383" y="2402126"/>
              <a:ext cx="262594" cy="264520"/>
              <a:chOff x="7163893" y="1565200"/>
              <a:chExt cx="392442" cy="395325"/>
            </a:xfrm>
          </p:grpSpPr>
          <p:cxnSp>
            <p:nvCxnSpPr>
              <p:cNvPr id="230" name="Straight Arrow Connector 229"/>
              <p:cNvCxnSpPr/>
              <p:nvPr/>
            </p:nvCxnSpPr>
            <p:spPr>
              <a:xfrm flipV="1">
                <a:off x="7554454" y="1565200"/>
                <a:ext cx="0" cy="395325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Arrow Connector 230"/>
              <p:cNvCxnSpPr/>
              <p:nvPr/>
            </p:nvCxnSpPr>
            <p:spPr>
              <a:xfrm flipH="1">
                <a:off x="7163893" y="1960525"/>
                <a:ext cx="392442" cy="0"/>
              </a:xfrm>
              <a:prstGeom prst="straightConnector1">
                <a:avLst/>
              </a:prstGeom>
              <a:ln w="28575">
                <a:solidFill>
                  <a:srgbClr val="008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9" name="Oval 228"/>
            <p:cNvSpPr/>
            <p:nvPr/>
          </p:nvSpPr>
          <p:spPr>
            <a:xfrm>
              <a:off x="6823932" y="2620394"/>
              <a:ext cx="91440" cy="91440"/>
            </a:xfrm>
            <a:prstGeom prst="ellipse">
              <a:avLst/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 rot="19800000">
            <a:off x="2089075" y="2417437"/>
            <a:ext cx="1736618" cy="952738"/>
            <a:chOff x="603958" y="1568002"/>
            <a:chExt cx="1736618" cy="952738"/>
          </a:xfrm>
        </p:grpSpPr>
        <p:sp>
          <p:nvSpPr>
            <p:cNvPr id="9" name="Right Triangle 8"/>
            <p:cNvSpPr/>
            <p:nvPr/>
          </p:nvSpPr>
          <p:spPr>
            <a:xfrm rot="13920640">
              <a:off x="793851" y="1378109"/>
              <a:ext cx="914400" cy="1294186"/>
            </a:xfrm>
            <a:prstGeom prst="rtTriangle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1462557" y="1717855"/>
              <a:ext cx="457200" cy="4572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37" name="Group 36"/>
            <p:cNvGrpSpPr/>
            <p:nvPr/>
          </p:nvGrpSpPr>
          <p:grpSpPr>
            <a:xfrm rot="14400000">
              <a:off x="1524403" y="1932165"/>
              <a:ext cx="267248" cy="266826"/>
              <a:chOff x="6596432" y="2402129"/>
              <a:chExt cx="306984" cy="306500"/>
            </a:xfrm>
          </p:grpSpPr>
          <p:grpSp>
            <p:nvGrpSpPr>
              <p:cNvPr id="38" name="Group 37"/>
              <p:cNvGrpSpPr/>
              <p:nvPr/>
            </p:nvGrpSpPr>
            <p:grpSpPr>
              <a:xfrm>
                <a:off x="6596432" y="2402129"/>
                <a:ext cx="273286" cy="264521"/>
                <a:chOff x="7146033" y="1565200"/>
                <a:chExt cx="408421" cy="395325"/>
              </a:xfrm>
            </p:grpSpPr>
            <p:cxnSp>
              <p:nvCxnSpPr>
                <p:cNvPr id="40" name="Straight Arrow Connector 39"/>
                <p:cNvCxnSpPr/>
                <p:nvPr/>
              </p:nvCxnSpPr>
              <p:spPr>
                <a:xfrm flipV="1">
                  <a:off x="7554454" y="1565200"/>
                  <a:ext cx="0" cy="395325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Arrow Connector 40"/>
                <p:cNvCxnSpPr/>
                <p:nvPr/>
              </p:nvCxnSpPr>
              <p:spPr>
                <a:xfrm flipH="1">
                  <a:off x="7146033" y="1955733"/>
                  <a:ext cx="392442" cy="0"/>
                </a:xfrm>
                <a:prstGeom prst="straightConnector1">
                  <a:avLst/>
                </a:prstGeom>
                <a:ln w="28575">
                  <a:solidFill>
                    <a:srgbClr val="008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9" name="Oval 38"/>
              <p:cNvSpPr/>
              <p:nvPr/>
            </p:nvSpPr>
            <p:spPr>
              <a:xfrm>
                <a:off x="6811976" y="2617190"/>
                <a:ext cx="91440" cy="91439"/>
              </a:xfrm>
              <a:prstGeom prst="ellipse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cxnSp>
          <p:nvCxnSpPr>
            <p:cNvPr id="17" name="Straight Arrow Connector 16"/>
            <p:cNvCxnSpPr>
              <a:endCxn id="13" idx="7"/>
            </p:cNvCxnSpPr>
            <p:nvPr/>
          </p:nvCxnSpPr>
          <p:spPr>
            <a:xfrm rot="1800000" flipV="1">
              <a:off x="1742307" y="1755202"/>
              <a:ext cx="59344" cy="220502"/>
            </a:xfrm>
            <a:prstGeom prst="straightConnector1">
              <a:avLst/>
            </a:prstGeom>
            <a:ln w="9525">
              <a:solidFill>
                <a:schemeClr val="tx1"/>
              </a:solidFill>
              <a:headEnd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2" name="TextBox 231"/>
            <p:cNvSpPr txBox="1"/>
            <p:nvPr/>
          </p:nvSpPr>
          <p:spPr>
            <a:xfrm rot="1800000">
              <a:off x="1644552" y="2243741"/>
              <a:ext cx="6960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b="1" dirty="0">
                  <a:solidFill>
                    <a:srgbClr val="760202"/>
                  </a:solidFill>
                  <a:latin typeface="Arial" pitchFamily="34" charset="0"/>
                  <a:cs typeface="Arial" pitchFamily="34" charset="0"/>
                </a:rPr>
                <a:t>C1 (x4)</a:t>
              </a:r>
            </a:p>
          </p:txBody>
        </p:sp>
      </p:grpSp>
      <p:sp>
        <p:nvSpPr>
          <p:cNvPr id="233" name="TextBox 232"/>
          <p:cNvSpPr txBox="1"/>
          <p:nvPr/>
        </p:nvSpPr>
        <p:spPr>
          <a:xfrm>
            <a:off x="4192428" y="2482626"/>
            <a:ext cx="917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BoxF</a:t>
            </a:r>
            <a:endParaRPr lang="de-DE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de-DE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(2 </a:t>
            </a:r>
            <a:r>
              <a:rPr lang="de-DE" sz="12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frames</a:t>
            </a:r>
            <a:r>
              <a:rPr lang="de-DE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53445" y="2787553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rgbClr val="DF4141"/>
                </a:solidFill>
                <a:latin typeface="Arial" pitchFamily="34" charset="0"/>
                <a:cs typeface="Arial" pitchFamily="34" charset="0"/>
              </a:rPr>
              <a:t>A</a:t>
            </a:r>
          </a:p>
        </p:txBody>
      </p:sp>
      <p:sp>
        <p:nvSpPr>
          <p:cNvPr id="234" name="TextBox 233"/>
          <p:cNvSpPr txBox="1"/>
          <p:nvPr/>
        </p:nvSpPr>
        <p:spPr>
          <a:xfrm>
            <a:off x="5154417" y="2787553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rgbClr val="DF4141"/>
                </a:solidFill>
                <a:latin typeface="Arial" pitchFamily="34" charset="0"/>
                <a:cs typeface="Arial" pitchFamily="34" charset="0"/>
              </a:rPr>
              <a:t>B</a:t>
            </a:r>
          </a:p>
        </p:txBody>
      </p:sp>
      <p:cxnSp>
        <p:nvCxnSpPr>
          <p:cNvPr id="235" name="Straight Connector 234"/>
          <p:cNvCxnSpPr/>
          <p:nvPr/>
        </p:nvCxnSpPr>
        <p:spPr>
          <a:xfrm>
            <a:off x="4234252" y="2272727"/>
            <a:ext cx="852698" cy="0"/>
          </a:xfrm>
          <a:prstGeom prst="line">
            <a:avLst/>
          </a:prstGeom>
          <a:ln w="38100">
            <a:solidFill>
              <a:srgbClr val="FF0000"/>
            </a:solidFill>
            <a:prstDash val="solid"/>
            <a:headEnd type="oval" w="med" len="med"/>
            <a:tailEnd type="oval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>
            <a:off x="4234252" y="3736733"/>
            <a:ext cx="852698" cy="0"/>
          </a:xfrm>
          <a:prstGeom prst="line">
            <a:avLst/>
          </a:prstGeom>
          <a:ln w="38100">
            <a:solidFill>
              <a:srgbClr val="FF0000"/>
            </a:solidFill>
            <a:prstDash val="solid"/>
            <a:headEnd type="oval" w="med" len="med"/>
            <a:tailEnd type="oval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TextBox 236"/>
          <p:cNvSpPr txBox="1"/>
          <p:nvPr/>
        </p:nvSpPr>
        <p:spPr>
          <a:xfrm>
            <a:off x="4498977" y="1934010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</a:t>
            </a:r>
          </a:p>
        </p:txBody>
      </p:sp>
      <p:sp>
        <p:nvSpPr>
          <p:cNvPr id="238" name="TextBox 237"/>
          <p:cNvSpPr txBox="1"/>
          <p:nvPr/>
        </p:nvSpPr>
        <p:spPr>
          <a:xfrm>
            <a:off x="4498977" y="3678101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2534183" y="5577096"/>
            <a:ext cx="1499682" cy="621356"/>
            <a:chOff x="2713562" y="4457721"/>
            <a:chExt cx="1499682" cy="621356"/>
          </a:xfrm>
        </p:grpSpPr>
        <p:grpSp>
          <p:nvGrpSpPr>
            <p:cNvPr id="240" name="Group 239"/>
            <p:cNvGrpSpPr/>
            <p:nvPr/>
          </p:nvGrpSpPr>
          <p:grpSpPr>
            <a:xfrm>
              <a:off x="3078659" y="4565641"/>
              <a:ext cx="792000" cy="398121"/>
              <a:chOff x="4851400" y="1426510"/>
              <a:chExt cx="792000" cy="398121"/>
            </a:xfrm>
          </p:grpSpPr>
          <p:sp>
            <p:nvSpPr>
              <p:cNvPr id="248" name="Rectangle 247"/>
              <p:cNvSpPr/>
              <p:nvPr/>
            </p:nvSpPr>
            <p:spPr>
              <a:xfrm>
                <a:off x="4851400" y="1428631"/>
                <a:ext cx="792000" cy="396000"/>
              </a:xfrm>
              <a:prstGeom prst="rect">
                <a:avLst/>
              </a:prstGeom>
              <a:solidFill>
                <a:srgbClr val="DDDDDD"/>
              </a:solidFill>
              <a:ln>
                <a:solidFill>
                  <a:srgbClr val="80808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49" name="Oval 248"/>
              <p:cNvSpPr/>
              <p:nvPr/>
            </p:nvSpPr>
            <p:spPr>
              <a:xfrm>
                <a:off x="5509721" y="1426510"/>
                <a:ext cx="122208" cy="122208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50" name="Oval 249"/>
              <p:cNvSpPr/>
              <p:nvPr/>
            </p:nvSpPr>
            <p:spPr>
              <a:xfrm>
                <a:off x="4876800" y="1426510"/>
                <a:ext cx="122208" cy="122208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51" name="Oval 250"/>
              <p:cNvSpPr/>
              <p:nvPr/>
            </p:nvSpPr>
            <p:spPr>
              <a:xfrm>
                <a:off x="5509721" y="1685808"/>
                <a:ext cx="122208" cy="122208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52" name="Oval 251"/>
              <p:cNvSpPr/>
              <p:nvPr/>
            </p:nvSpPr>
            <p:spPr>
              <a:xfrm>
                <a:off x="4876800" y="1685808"/>
                <a:ext cx="122208" cy="122208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253" name="TextBox 252"/>
            <p:cNvSpPr txBox="1"/>
            <p:nvPr/>
          </p:nvSpPr>
          <p:spPr>
            <a:xfrm>
              <a:off x="3833012" y="4802078"/>
              <a:ext cx="380232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de-DE" sz="1200" dirty="0">
                  <a:latin typeface="Arial" pitchFamily="34" charset="0"/>
                  <a:cs typeface="Arial" pitchFamily="34" charset="0"/>
                </a:rPr>
                <a:t>C1</a:t>
              </a:r>
            </a:p>
          </p:txBody>
        </p:sp>
        <p:sp>
          <p:nvSpPr>
            <p:cNvPr id="254" name="TextBox 253"/>
            <p:cNvSpPr txBox="1"/>
            <p:nvPr/>
          </p:nvSpPr>
          <p:spPr>
            <a:xfrm>
              <a:off x="2713562" y="4802078"/>
              <a:ext cx="380232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de-DE" sz="1200" dirty="0">
                  <a:latin typeface="Arial" pitchFamily="34" charset="0"/>
                  <a:cs typeface="Arial" pitchFamily="34" charset="0"/>
                </a:rPr>
                <a:t>C2</a:t>
              </a:r>
            </a:p>
          </p:txBody>
        </p:sp>
        <p:sp>
          <p:nvSpPr>
            <p:cNvPr id="255" name="TextBox 254"/>
            <p:cNvSpPr txBox="1"/>
            <p:nvPr/>
          </p:nvSpPr>
          <p:spPr>
            <a:xfrm>
              <a:off x="2713562" y="4457721"/>
              <a:ext cx="380232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de-DE" sz="1200" dirty="0">
                  <a:latin typeface="Arial" pitchFamily="34" charset="0"/>
                  <a:cs typeface="Arial" pitchFamily="34" charset="0"/>
                </a:rPr>
                <a:t>C3</a:t>
              </a:r>
            </a:p>
          </p:txBody>
        </p:sp>
        <p:sp>
          <p:nvSpPr>
            <p:cNvPr id="256" name="TextBox 255"/>
            <p:cNvSpPr txBox="1"/>
            <p:nvPr/>
          </p:nvSpPr>
          <p:spPr>
            <a:xfrm>
              <a:off x="3833012" y="4464548"/>
              <a:ext cx="380232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de-DE" sz="1200" dirty="0">
                  <a:latin typeface="Arial" pitchFamily="34" charset="0"/>
                  <a:cs typeface="Arial" pitchFamily="34" charset="0"/>
                </a:rPr>
                <a:t>C4</a:t>
              </a:r>
            </a:p>
          </p:txBody>
        </p:sp>
      </p:grpSp>
      <p:sp>
        <p:nvSpPr>
          <p:cNvPr id="2" name="Freeform 1"/>
          <p:cNvSpPr/>
          <p:nvPr/>
        </p:nvSpPr>
        <p:spPr>
          <a:xfrm rot="12135310" flipH="1">
            <a:off x="2306352" y="2345235"/>
            <a:ext cx="917279" cy="1269180"/>
          </a:xfrm>
          <a:custGeom>
            <a:avLst/>
            <a:gdLst>
              <a:gd name="connsiteX0" fmla="*/ 0 w 426720"/>
              <a:gd name="connsiteY0" fmla="*/ 955040 h 955040"/>
              <a:gd name="connsiteX1" fmla="*/ 426720 w 426720"/>
              <a:gd name="connsiteY1" fmla="*/ 955040 h 955040"/>
              <a:gd name="connsiteX2" fmla="*/ 426720 w 426720"/>
              <a:gd name="connsiteY2" fmla="*/ 0 h 955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6720" h="955040">
                <a:moveTo>
                  <a:pt x="0" y="955040"/>
                </a:moveTo>
                <a:lnTo>
                  <a:pt x="426720" y="955040"/>
                </a:lnTo>
                <a:lnTo>
                  <a:pt x="426720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 to Box Contact Force, Base Corners to Follower Faces (2D)</a:t>
            </a:r>
            <a:br>
              <a:rPr lang="en-US" b="0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10339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5502" y="2978347"/>
            <a:ext cx="2000886" cy="1191703"/>
          </a:xfrm>
          <a:prstGeom prst="rect">
            <a:avLst/>
          </a:prstGeom>
        </p:spPr>
      </p:pic>
      <p:sp>
        <p:nvSpPr>
          <p:cNvPr id="36" name="Rectangle 35"/>
          <p:cNvSpPr/>
          <p:nvPr/>
        </p:nvSpPr>
        <p:spPr>
          <a:xfrm>
            <a:off x="6873802" y="2985354"/>
            <a:ext cx="2002586" cy="1184695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66368" y="778468"/>
            <a:ext cx="1486304" cy="523220"/>
          </a:xfrm>
          <a:prstGeom prst="rect">
            <a:avLst/>
          </a:prstGeom>
          <a:solidFill>
            <a:schemeClr val="bg1"/>
          </a:solidFill>
          <a:ln>
            <a:solidFill>
              <a:srgbClr val="DDDDD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de-DE" sz="1400" b="1" dirty="0">
                <a:latin typeface="Arial" pitchFamily="34" charset="0"/>
                <a:cs typeface="Arial" pitchFamily="34" charset="0"/>
              </a:rPr>
              <a:t>Box </a:t>
            </a:r>
            <a:r>
              <a:rPr lang="de-DE" sz="1400" b="1" dirty="0" err="1">
                <a:latin typeface="Arial" pitchFamily="34" charset="0"/>
                <a:cs typeface="Arial" pitchFamily="34" charset="0"/>
              </a:rPr>
              <a:t>to</a:t>
            </a:r>
            <a:r>
              <a:rPr lang="de-DE" sz="1400" b="1" dirty="0">
                <a:latin typeface="Arial" pitchFamily="34" charset="0"/>
                <a:cs typeface="Arial" pitchFamily="34" charset="0"/>
              </a:rPr>
              <a:t> Belt</a:t>
            </a:r>
            <a:br>
              <a:rPr lang="de-DE" sz="1400" b="1" dirty="0">
                <a:latin typeface="Arial" pitchFamily="34" charset="0"/>
                <a:cs typeface="Arial" pitchFamily="34" charset="0"/>
              </a:rPr>
            </a:br>
            <a:r>
              <a:rPr lang="de-DE" sz="1400" b="1" dirty="0" err="1">
                <a:latin typeface="Arial" pitchFamily="34" charset="0"/>
                <a:cs typeface="Arial" pitchFamily="34" charset="0"/>
              </a:rPr>
              <a:t>Contact</a:t>
            </a:r>
            <a:r>
              <a:rPr lang="de-DE" sz="1400" b="1" dirty="0">
                <a:latin typeface="Arial" pitchFamily="34" charset="0"/>
                <a:cs typeface="Arial" pitchFamily="34" charset="0"/>
              </a:rPr>
              <a:t> Forces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637806" y="1335355"/>
            <a:ext cx="28905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>
                <a:latin typeface="Arial" pitchFamily="34" charset="0"/>
                <a:cs typeface="Arial" pitchFamily="34" charset="0"/>
              </a:rPr>
              <a:t>Two</a:t>
            </a:r>
            <a:r>
              <a:rPr lang="de-DE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1200" dirty="0" err="1">
                <a:latin typeface="Arial" pitchFamily="34" charset="0"/>
                <a:cs typeface="Arial" pitchFamily="34" charset="0"/>
              </a:rPr>
              <a:t>sets</a:t>
            </a:r>
            <a:r>
              <a:rPr lang="de-DE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1200" dirty="0" err="1">
                <a:latin typeface="Arial" pitchFamily="34" charset="0"/>
                <a:cs typeface="Arial" pitchFamily="34" charset="0"/>
              </a:rPr>
              <a:t>of</a:t>
            </a:r>
            <a:r>
              <a:rPr lang="de-DE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1200" dirty="0" err="1">
                <a:latin typeface="Arial" pitchFamily="34" charset="0"/>
                <a:cs typeface="Arial" pitchFamily="34" charset="0"/>
              </a:rPr>
              <a:t>contact</a:t>
            </a:r>
            <a:r>
              <a:rPr lang="de-DE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1200" dirty="0" err="1">
                <a:latin typeface="Arial" pitchFamily="34" charset="0"/>
                <a:cs typeface="Arial" pitchFamily="34" charset="0"/>
              </a:rPr>
              <a:t>forces</a:t>
            </a:r>
            <a:r>
              <a:rPr lang="de-DE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1200" dirty="0" err="1">
                <a:latin typeface="Arial" pitchFamily="34" charset="0"/>
                <a:cs typeface="Arial" pitchFamily="34" charset="0"/>
              </a:rPr>
              <a:t>are</a:t>
            </a:r>
            <a:r>
              <a:rPr lang="de-DE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1200" dirty="0" err="1">
                <a:latin typeface="Arial" pitchFamily="34" charset="0"/>
                <a:cs typeface="Arial" pitchFamily="34" charset="0"/>
              </a:rPr>
              <a:t>used</a:t>
            </a:r>
            <a:br>
              <a:rPr lang="de-DE" sz="1200" dirty="0">
                <a:latin typeface="Arial" pitchFamily="34" charset="0"/>
                <a:cs typeface="Arial" pitchFamily="34" charset="0"/>
              </a:rPr>
            </a:br>
            <a:r>
              <a:rPr lang="de-DE" sz="1200" dirty="0" err="1">
                <a:latin typeface="Arial" pitchFamily="34" charset="0"/>
                <a:cs typeface="Arial" pitchFamily="34" charset="0"/>
              </a:rPr>
              <a:t>to</a:t>
            </a:r>
            <a:r>
              <a:rPr lang="de-DE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1200" dirty="0" err="1">
                <a:latin typeface="Arial" pitchFamily="34" charset="0"/>
                <a:cs typeface="Arial" pitchFamily="34" charset="0"/>
              </a:rPr>
              <a:t>model</a:t>
            </a:r>
            <a:r>
              <a:rPr lang="de-DE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1200" dirty="0" err="1">
                <a:latin typeface="Arial" pitchFamily="34" charset="0"/>
                <a:cs typeface="Arial" pitchFamily="34" charset="0"/>
              </a:rPr>
              <a:t>contact</a:t>
            </a:r>
            <a:r>
              <a:rPr lang="de-DE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1200" dirty="0" err="1">
                <a:latin typeface="Arial" pitchFamily="34" charset="0"/>
                <a:cs typeface="Arial" pitchFamily="34" charset="0"/>
              </a:rPr>
              <a:t>forces</a:t>
            </a:r>
            <a:r>
              <a:rPr lang="de-DE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1200" dirty="0" err="1">
                <a:latin typeface="Arial" pitchFamily="34" charset="0"/>
                <a:cs typeface="Arial" pitchFamily="34" charset="0"/>
              </a:rPr>
              <a:t>between</a:t>
            </a:r>
            <a:r>
              <a:rPr lang="de-DE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1200" dirty="0" err="1">
                <a:latin typeface="Arial" pitchFamily="34" charset="0"/>
                <a:cs typeface="Arial" pitchFamily="34" charset="0"/>
              </a:rPr>
              <a:t>boxes</a:t>
            </a:r>
            <a:r>
              <a:rPr lang="de-DE" sz="1200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620872" y="1896797"/>
            <a:ext cx="26260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Arial" pitchFamily="34" charset="0"/>
                <a:cs typeface="Arial" pitchFamily="34" charset="0"/>
              </a:rPr>
              <a:t>1. </a:t>
            </a:r>
            <a:r>
              <a:rPr lang="de-DE" sz="1200" dirty="0" err="1">
                <a:latin typeface="Arial" pitchFamily="34" charset="0"/>
                <a:cs typeface="Arial" pitchFamily="34" charset="0"/>
              </a:rPr>
              <a:t>Contact</a:t>
            </a:r>
            <a:r>
              <a:rPr lang="de-DE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1200" dirty="0" err="1">
                <a:latin typeface="Arial" pitchFamily="34" charset="0"/>
                <a:cs typeface="Arial" pitchFamily="34" charset="0"/>
              </a:rPr>
              <a:t>between</a:t>
            </a:r>
            <a:r>
              <a:rPr lang="de-DE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1200" dirty="0" err="1">
                <a:latin typeface="Arial" pitchFamily="34" charset="0"/>
                <a:cs typeface="Arial" pitchFamily="34" charset="0"/>
              </a:rPr>
              <a:t>the</a:t>
            </a:r>
            <a:r>
              <a:rPr lang="de-DE" sz="1200" dirty="0">
                <a:latin typeface="Arial" pitchFamily="34" charset="0"/>
                <a:cs typeface="Arial" pitchFamily="34" charset="0"/>
              </a:rPr>
              <a:t> Box </a:t>
            </a:r>
            <a:r>
              <a:rPr lang="de-DE" sz="1200" dirty="0" err="1">
                <a:latin typeface="Arial" pitchFamily="34" charset="0"/>
                <a:cs typeface="Arial" pitchFamily="34" charset="0"/>
              </a:rPr>
              <a:t>corners</a:t>
            </a:r>
            <a:br>
              <a:rPr lang="de-DE" sz="1200" dirty="0">
                <a:latin typeface="Arial" pitchFamily="34" charset="0"/>
                <a:cs typeface="Arial" pitchFamily="34" charset="0"/>
              </a:rPr>
            </a:br>
            <a:r>
              <a:rPr lang="de-DE" sz="1200" dirty="0">
                <a:latin typeface="Arial" pitchFamily="34" charset="0"/>
                <a:cs typeface="Arial" pitchFamily="34" charset="0"/>
              </a:rPr>
              <a:t>    </a:t>
            </a:r>
            <a:r>
              <a:rPr lang="de-DE" sz="1200" dirty="0" err="1">
                <a:latin typeface="Arial" pitchFamily="34" charset="0"/>
                <a:cs typeface="Arial" pitchFamily="34" charset="0"/>
              </a:rPr>
              <a:t>and</a:t>
            </a:r>
            <a:r>
              <a:rPr lang="de-DE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1200" dirty="0" err="1">
                <a:latin typeface="Arial" pitchFamily="34" charset="0"/>
                <a:cs typeface="Arial" pitchFamily="34" charset="0"/>
              </a:rPr>
              <a:t>faces</a:t>
            </a:r>
            <a:r>
              <a:rPr lang="de-DE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1200" dirty="0" err="1">
                <a:latin typeface="Arial" pitchFamily="34" charset="0"/>
                <a:cs typeface="Arial" pitchFamily="34" charset="0"/>
              </a:rPr>
              <a:t>of</a:t>
            </a:r>
            <a:r>
              <a:rPr lang="de-DE" sz="1200" dirty="0">
                <a:latin typeface="Arial" pitchFamily="34" charset="0"/>
                <a:cs typeface="Arial" pitchFamily="34" charset="0"/>
              </a:rPr>
              <a:t> Belt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785936" y="2749284"/>
            <a:ext cx="271099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>
                <a:latin typeface="Arial" pitchFamily="34" charset="0"/>
                <a:cs typeface="Arial" pitchFamily="34" charset="0"/>
              </a:rPr>
              <a:t>circle-to-line</a:t>
            </a:r>
            <a:br>
              <a:rPr lang="de-DE" sz="1200" dirty="0">
                <a:latin typeface="Arial" pitchFamily="34" charset="0"/>
                <a:cs typeface="Arial" pitchFamily="34" charset="0"/>
              </a:rPr>
            </a:br>
            <a:r>
              <a:rPr lang="de-DE" sz="1200" dirty="0">
                <a:latin typeface="Arial" pitchFamily="34" charset="0"/>
                <a:cs typeface="Arial" pitchFamily="34" charset="0"/>
              </a:rPr>
              <a:t>  4x </a:t>
            </a:r>
            <a:r>
              <a:rPr lang="de-DE" sz="1200" dirty="0" err="1">
                <a:latin typeface="Arial" pitchFamily="34" charset="0"/>
                <a:cs typeface="Arial" pitchFamily="34" charset="0"/>
              </a:rPr>
              <a:t>circle</a:t>
            </a:r>
            <a:br>
              <a:rPr lang="de-DE" sz="1200" dirty="0">
                <a:latin typeface="Arial" pitchFamily="34" charset="0"/>
                <a:cs typeface="Arial" pitchFamily="34" charset="0"/>
              </a:rPr>
            </a:br>
            <a:r>
              <a:rPr lang="de-DE" sz="1200" dirty="0">
                <a:latin typeface="Arial" pitchFamily="34" charset="0"/>
                <a:cs typeface="Arial" pitchFamily="34" charset="0"/>
              </a:rPr>
              <a:t>  1x </a:t>
            </a:r>
            <a:r>
              <a:rPr lang="de-DE" sz="1200" dirty="0" err="1">
                <a:latin typeface="Arial" pitchFamily="34" charset="0"/>
                <a:cs typeface="Arial" pitchFamily="34" charset="0"/>
              </a:rPr>
              <a:t>line</a:t>
            </a:r>
            <a:endParaRPr lang="de-DE" sz="1200" dirty="0">
              <a:latin typeface="Arial" pitchFamily="34" charset="0"/>
              <a:cs typeface="Arial" pitchFamily="34" charset="0"/>
            </a:endParaRPr>
          </a:p>
          <a:p>
            <a:endParaRPr lang="de-DE" sz="1200" dirty="0">
              <a:latin typeface="Arial" pitchFamily="34" charset="0"/>
              <a:cs typeface="Arial" pitchFamily="34" charset="0"/>
            </a:endParaRPr>
          </a:p>
          <a:p>
            <a:endParaRPr lang="de-DE" sz="1200" dirty="0">
              <a:latin typeface="Arial" pitchFamily="34" charset="0"/>
              <a:cs typeface="Arial" pitchFamily="34" charset="0"/>
            </a:endParaRPr>
          </a:p>
          <a:p>
            <a:r>
              <a:rPr lang="de-DE" sz="1200" dirty="0">
                <a:latin typeface="Arial" pitchFamily="34" charset="0"/>
                <a:cs typeface="Arial" pitchFamily="34" charset="0"/>
              </a:rPr>
              <a:t>     Circle </a:t>
            </a:r>
            <a:r>
              <a:rPr lang="de-DE" sz="1200" dirty="0" err="1">
                <a:latin typeface="Arial" pitchFamily="34" charset="0"/>
                <a:cs typeface="Arial" pitchFamily="34" charset="0"/>
              </a:rPr>
              <a:t>radius</a:t>
            </a:r>
            <a:r>
              <a:rPr lang="de-DE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1200" dirty="0" err="1">
                <a:latin typeface="Arial" pitchFamily="34" charset="0"/>
                <a:cs typeface="Arial" pitchFamily="34" charset="0"/>
              </a:rPr>
              <a:t>for</a:t>
            </a:r>
            <a:r>
              <a:rPr lang="de-DE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1200" dirty="0" err="1">
                <a:latin typeface="Arial" pitchFamily="34" charset="0"/>
                <a:cs typeface="Arial" pitchFamily="34" charset="0"/>
              </a:rPr>
              <a:t>corner</a:t>
            </a:r>
            <a:r>
              <a:rPr lang="de-DE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1200" dirty="0" err="1">
                <a:latin typeface="Arial" pitchFamily="34" charset="0"/>
                <a:cs typeface="Arial" pitchFamily="34" charset="0"/>
              </a:rPr>
              <a:t>contact</a:t>
            </a:r>
            <a:br>
              <a:rPr lang="de-DE" sz="1200" dirty="0">
                <a:latin typeface="Arial" pitchFamily="34" charset="0"/>
                <a:cs typeface="Arial" pitchFamily="34" charset="0"/>
              </a:rPr>
            </a:br>
            <a:r>
              <a:rPr lang="de-DE" sz="1200" dirty="0">
                <a:latin typeface="Arial" pitchFamily="34" charset="0"/>
                <a:cs typeface="Arial" pitchFamily="34" charset="0"/>
              </a:rPr>
              <a:t>     (min(box </a:t>
            </a:r>
            <a:r>
              <a:rPr lang="de-DE" sz="1200" dirty="0" err="1">
                <a:latin typeface="Arial" pitchFamily="34" charset="0"/>
                <a:cs typeface="Arial" pitchFamily="34" charset="0"/>
              </a:rPr>
              <a:t>height</a:t>
            </a:r>
            <a:r>
              <a:rPr lang="de-DE" sz="1200" dirty="0">
                <a:latin typeface="Arial" pitchFamily="34" charset="0"/>
                <a:cs typeface="Arial" pitchFamily="34" charset="0"/>
              </a:rPr>
              <a:t>, box </a:t>
            </a:r>
            <a:r>
              <a:rPr lang="de-DE" sz="1200" dirty="0" err="1">
                <a:latin typeface="Arial" pitchFamily="34" charset="0"/>
                <a:cs typeface="Arial" pitchFamily="34" charset="0"/>
              </a:rPr>
              <a:t>length</a:t>
            </a:r>
            <a:r>
              <a:rPr lang="de-DE" sz="1200" dirty="0">
                <a:latin typeface="Arial" pitchFamily="34" charset="0"/>
                <a:cs typeface="Arial" pitchFamily="34" charset="0"/>
              </a:rPr>
              <a:t>)*0.05)</a:t>
            </a:r>
          </a:p>
          <a:p>
            <a:endParaRPr lang="de-DE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620874" y="4118497"/>
            <a:ext cx="3001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Arial" pitchFamily="34" charset="0"/>
                <a:cs typeface="Arial" pitchFamily="34" charset="0"/>
              </a:rPr>
              <a:t>2. </a:t>
            </a:r>
            <a:r>
              <a:rPr lang="de-DE" sz="1200" dirty="0" err="1">
                <a:latin typeface="Arial" pitchFamily="34" charset="0"/>
                <a:cs typeface="Arial" pitchFamily="34" charset="0"/>
              </a:rPr>
              <a:t>Contact</a:t>
            </a:r>
            <a:r>
              <a:rPr lang="de-DE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1200" dirty="0" err="1">
                <a:latin typeface="Arial" pitchFamily="34" charset="0"/>
                <a:cs typeface="Arial" pitchFamily="34" charset="0"/>
              </a:rPr>
              <a:t>between</a:t>
            </a:r>
            <a:r>
              <a:rPr lang="de-DE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1200" dirty="0" err="1">
                <a:latin typeface="Arial" pitchFamily="34" charset="0"/>
                <a:cs typeface="Arial" pitchFamily="34" charset="0"/>
              </a:rPr>
              <a:t>the</a:t>
            </a:r>
            <a:r>
              <a:rPr lang="de-DE" sz="1200" dirty="0">
                <a:latin typeface="Arial" pitchFamily="34" charset="0"/>
                <a:cs typeface="Arial" pitchFamily="34" charset="0"/>
              </a:rPr>
              <a:t> Base box </a:t>
            </a:r>
            <a:r>
              <a:rPr lang="de-DE" sz="1200" dirty="0" err="1">
                <a:latin typeface="Arial" pitchFamily="34" charset="0"/>
                <a:cs typeface="Arial" pitchFamily="34" charset="0"/>
              </a:rPr>
              <a:t>corners</a:t>
            </a:r>
            <a:br>
              <a:rPr lang="de-DE" sz="1200" dirty="0">
                <a:latin typeface="Arial" pitchFamily="34" charset="0"/>
                <a:cs typeface="Arial" pitchFamily="34" charset="0"/>
              </a:rPr>
            </a:br>
            <a:r>
              <a:rPr lang="de-DE" sz="1200" dirty="0">
                <a:latin typeface="Arial" pitchFamily="34" charset="0"/>
                <a:cs typeface="Arial" pitchFamily="34" charset="0"/>
              </a:rPr>
              <a:t>    </a:t>
            </a:r>
            <a:r>
              <a:rPr lang="de-DE" sz="1200" dirty="0" err="1">
                <a:latin typeface="Arial" pitchFamily="34" charset="0"/>
                <a:cs typeface="Arial" pitchFamily="34" charset="0"/>
              </a:rPr>
              <a:t>and</a:t>
            </a:r>
            <a:r>
              <a:rPr lang="de-DE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1200" dirty="0" err="1">
                <a:latin typeface="Arial" pitchFamily="34" charset="0"/>
                <a:cs typeface="Arial" pitchFamily="34" charset="0"/>
              </a:rPr>
              <a:t>faces</a:t>
            </a:r>
            <a:r>
              <a:rPr lang="de-DE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1200" dirty="0" err="1">
                <a:latin typeface="Arial" pitchFamily="34" charset="0"/>
                <a:cs typeface="Arial" pitchFamily="34" charset="0"/>
              </a:rPr>
              <a:t>of</a:t>
            </a:r>
            <a:r>
              <a:rPr lang="de-DE" sz="1200" dirty="0">
                <a:latin typeface="Arial" pitchFamily="34" charset="0"/>
                <a:cs typeface="Arial" pitchFamily="34" charset="0"/>
              </a:rPr>
              <a:t> Follower box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785937" y="4625662"/>
            <a:ext cx="10102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>
                <a:latin typeface="Arial" pitchFamily="34" charset="0"/>
                <a:cs typeface="Arial" pitchFamily="34" charset="0"/>
              </a:rPr>
              <a:t>circle-to-line</a:t>
            </a:r>
            <a:br>
              <a:rPr lang="de-DE" sz="1200" dirty="0">
                <a:latin typeface="Arial" pitchFamily="34" charset="0"/>
                <a:cs typeface="Arial" pitchFamily="34" charset="0"/>
              </a:rPr>
            </a:br>
            <a:r>
              <a:rPr lang="de-DE" sz="1200" dirty="0">
                <a:latin typeface="Arial" pitchFamily="34" charset="0"/>
                <a:cs typeface="Arial" pitchFamily="34" charset="0"/>
              </a:rPr>
              <a:t>  2x </a:t>
            </a:r>
            <a:r>
              <a:rPr lang="de-DE" sz="1200" dirty="0" err="1">
                <a:latin typeface="Arial" pitchFamily="34" charset="0"/>
                <a:cs typeface="Arial" pitchFamily="34" charset="0"/>
              </a:rPr>
              <a:t>circle</a:t>
            </a:r>
            <a:br>
              <a:rPr lang="de-DE" sz="1200" dirty="0">
                <a:latin typeface="Arial" pitchFamily="34" charset="0"/>
                <a:cs typeface="Arial" pitchFamily="34" charset="0"/>
              </a:rPr>
            </a:br>
            <a:r>
              <a:rPr lang="de-DE" sz="1200" dirty="0">
                <a:latin typeface="Arial" pitchFamily="34" charset="0"/>
                <a:cs typeface="Arial" pitchFamily="34" charset="0"/>
              </a:rPr>
              <a:t>  2x </a:t>
            </a:r>
            <a:r>
              <a:rPr lang="de-DE" sz="1200" dirty="0" err="1">
                <a:latin typeface="Arial" pitchFamily="34" charset="0"/>
                <a:cs typeface="Arial" pitchFamily="34" charset="0"/>
              </a:rPr>
              <a:t>line</a:t>
            </a:r>
            <a:endParaRPr lang="de-DE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5183712" y="2220269"/>
            <a:ext cx="601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>
                <a:latin typeface="Arial" pitchFamily="34" charset="0"/>
                <a:cs typeface="Arial" pitchFamily="34" charset="0"/>
              </a:rPr>
              <a:t>box_h</a:t>
            </a:r>
            <a:endParaRPr lang="de-DE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4473113" y="2099911"/>
            <a:ext cx="5501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>
                <a:latin typeface="Arial" pitchFamily="34" charset="0"/>
                <a:cs typeface="Arial" pitchFamily="34" charset="0"/>
              </a:rPr>
              <a:t>box_l</a:t>
            </a:r>
            <a:endParaRPr lang="de-DE" sz="12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7196201" y="685801"/>
            <a:ext cx="1226343" cy="1129645"/>
            <a:chOff x="5894008" y="4737755"/>
            <a:chExt cx="1226343" cy="1129645"/>
          </a:xfrm>
        </p:grpSpPr>
        <p:grpSp>
          <p:nvGrpSpPr>
            <p:cNvPr id="14" name="Group 13"/>
            <p:cNvGrpSpPr/>
            <p:nvPr/>
          </p:nvGrpSpPr>
          <p:grpSpPr>
            <a:xfrm>
              <a:off x="6164415" y="4741575"/>
              <a:ext cx="696641" cy="470262"/>
              <a:chOff x="7667379" y="4471604"/>
              <a:chExt cx="696641" cy="751663"/>
            </a:xfrm>
          </p:grpSpPr>
          <p:sp>
            <p:nvSpPr>
              <p:cNvPr id="131" name="Rectangle 130"/>
              <p:cNvSpPr/>
              <p:nvPr/>
            </p:nvSpPr>
            <p:spPr>
              <a:xfrm rot="16200000">
                <a:off x="7652401" y="4496163"/>
                <a:ext cx="736175" cy="687059"/>
              </a:xfrm>
              <a:prstGeom prst="rect">
                <a:avLst/>
              </a:prstGeom>
              <a:solidFill>
                <a:srgbClr val="DDDDDD"/>
              </a:solidFill>
              <a:ln w="38100">
                <a:solidFill>
                  <a:srgbClr val="FF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132" name="Straight Arrow Connector 131"/>
              <p:cNvCxnSpPr/>
              <p:nvPr/>
            </p:nvCxnSpPr>
            <p:spPr>
              <a:xfrm>
                <a:off x="7667379" y="4620769"/>
                <a:ext cx="696641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solid"/>
                <a:headEnd type="triangle" w="sm" len="lg"/>
                <a:tailEnd type="triangle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Arrow Connector 138"/>
              <p:cNvCxnSpPr/>
              <p:nvPr/>
            </p:nvCxnSpPr>
            <p:spPr>
              <a:xfrm>
                <a:off x="8190243" y="4471604"/>
                <a:ext cx="0" cy="751663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solid"/>
                <a:headEnd type="triangle" w="sm" len="lg"/>
                <a:tailEnd type="triangle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" name="Group 2"/>
            <p:cNvGrpSpPr/>
            <p:nvPr/>
          </p:nvGrpSpPr>
          <p:grpSpPr>
            <a:xfrm>
              <a:off x="5894008" y="5250373"/>
              <a:ext cx="1226343" cy="463497"/>
              <a:chOff x="5461142" y="5444825"/>
              <a:chExt cx="457056" cy="172744"/>
            </a:xfrm>
          </p:grpSpPr>
          <p:sp>
            <p:nvSpPr>
              <p:cNvPr id="108" name="Rounded Rectangle 107"/>
              <p:cNvSpPr/>
              <p:nvPr/>
            </p:nvSpPr>
            <p:spPr>
              <a:xfrm>
                <a:off x="5461142" y="5444825"/>
                <a:ext cx="457056" cy="172744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38100">
                <a:solidFill>
                  <a:srgbClr val="FF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6" name="Oval 115"/>
              <p:cNvSpPr>
                <a:spLocks noChangeAspect="1"/>
              </p:cNvSpPr>
              <p:nvPr/>
            </p:nvSpPr>
            <p:spPr>
              <a:xfrm>
                <a:off x="5486925" y="5472729"/>
                <a:ext cx="116946" cy="116945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7" name="Oval 116"/>
              <p:cNvSpPr>
                <a:spLocks noChangeAspect="1"/>
              </p:cNvSpPr>
              <p:nvPr/>
            </p:nvSpPr>
            <p:spPr>
              <a:xfrm>
                <a:off x="5772882" y="5472736"/>
                <a:ext cx="116946" cy="116945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19" name="Group 118"/>
            <p:cNvGrpSpPr/>
            <p:nvPr/>
          </p:nvGrpSpPr>
          <p:grpSpPr>
            <a:xfrm rot="16200000">
              <a:off x="6262537" y="5234595"/>
              <a:ext cx="277113" cy="292396"/>
              <a:chOff x="6823932" y="2402128"/>
              <a:chExt cx="293517" cy="309706"/>
            </a:xfrm>
          </p:grpSpPr>
          <p:grpSp>
            <p:nvGrpSpPr>
              <p:cNvPr id="120" name="Group 119"/>
              <p:cNvGrpSpPr/>
              <p:nvPr/>
            </p:nvGrpSpPr>
            <p:grpSpPr>
              <a:xfrm>
                <a:off x="6869643" y="2402128"/>
                <a:ext cx="247806" cy="264521"/>
                <a:chOff x="7554453" y="1565200"/>
                <a:chExt cx="370347" cy="395326"/>
              </a:xfrm>
            </p:grpSpPr>
            <p:cxnSp>
              <p:nvCxnSpPr>
                <p:cNvPr id="122" name="Straight Arrow Connector 121"/>
                <p:cNvCxnSpPr/>
                <p:nvPr/>
              </p:nvCxnSpPr>
              <p:spPr>
                <a:xfrm flipV="1">
                  <a:off x="7554454" y="1565200"/>
                  <a:ext cx="0" cy="395325"/>
                </a:xfrm>
                <a:prstGeom prst="straightConnector1">
                  <a:avLst/>
                </a:prstGeom>
                <a:ln w="28575">
                  <a:solidFill>
                    <a:srgbClr val="008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Arrow Connector 122"/>
                <p:cNvCxnSpPr/>
                <p:nvPr/>
              </p:nvCxnSpPr>
              <p:spPr>
                <a:xfrm>
                  <a:off x="7554447" y="1960525"/>
                  <a:ext cx="370346" cy="0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1" name="Oval 120"/>
              <p:cNvSpPr/>
              <p:nvPr/>
            </p:nvSpPr>
            <p:spPr>
              <a:xfrm>
                <a:off x="6823932" y="2620394"/>
                <a:ext cx="91440" cy="91440"/>
              </a:xfrm>
              <a:prstGeom prst="ellipse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cxnSp>
          <p:nvCxnSpPr>
            <p:cNvPr id="130" name="Straight Arrow Connector 129"/>
            <p:cNvCxnSpPr/>
            <p:nvPr/>
          </p:nvCxnSpPr>
          <p:spPr>
            <a:xfrm>
              <a:off x="6705600" y="5250372"/>
              <a:ext cx="0" cy="470755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solid"/>
              <a:headEnd type="triangl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/>
            <p:nvPr/>
          </p:nvCxnSpPr>
          <p:spPr>
            <a:xfrm>
              <a:off x="6120083" y="5782643"/>
              <a:ext cx="767270" cy="0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solid"/>
              <a:headEnd type="triangl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120083" y="5482120"/>
              <a:ext cx="0" cy="38528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>
              <a:off x="6887353" y="5482120"/>
              <a:ext cx="0" cy="38528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TextBox 126"/>
            <p:cNvSpPr txBox="1"/>
            <p:nvPr/>
          </p:nvSpPr>
          <p:spPr>
            <a:xfrm>
              <a:off x="6333511" y="5463266"/>
              <a:ext cx="4058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>
                  <a:latin typeface="Arial" pitchFamily="34" charset="0"/>
                  <a:cs typeface="Arial" pitchFamily="34" charset="0"/>
                </a:rPr>
                <a:t>Bel</a:t>
              </a:r>
            </a:p>
          </p:txBody>
        </p:sp>
        <p:grpSp>
          <p:nvGrpSpPr>
            <p:cNvPr id="133" name="Group 132"/>
            <p:cNvGrpSpPr/>
            <p:nvPr/>
          </p:nvGrpSpPr>
          <p:grpSpPr>
            <a:xfrm rot="16200000">
              <a:off x="6275258" y="4730114"/>
              <a:ext cx="277113" cy="292396"/>
              <a:chOff x="6823932" y="2402128"/>
              <a:chExt cx="293517" cy="309706"/>
            </a:xfrm>
          </p:grpSpPr>
          <p:grpSp>
            <p:nvGrpSpPr>
              <p:cNvPr id="134" name="Group 133"/>
              <p:cNvGrpSpPr/>
              <p:nvPr/>
            </p:nvGrpSpPr>
            <p:grpSpPr>
              <a:xfrm>
                <a:off x="6869643" y="2402128"/>
                <a:ext cx="247806" cy="264521"/>
                <a:chOff x="7554453" y="1565200"/>
                <a:chExt cx="370347" cy="395326"/>
              </a:xfrm>
            </p:grpSpPr>
            <p:cxnSp>
              <p:nvCxnSpPr>
                <p:cNvPr id="136" name="Straight Arrow Connector 135"/>
                <p:cNvCxnSpPr/>
                <p:nvPr/>
              </p:nvCxnSpPr>
              <p:spPr>
                <a:xfrm flipV="1">
                  <a:off x="7554454" y="1565200"/>
                  <a:ext cx="0" cy="395325"/>
                </a:xfrm>
                <a:prstGeom prst="straightConnector1">
                  <a:avLst/>
                </a:prstGeom>
                <a:ln w="28575">
                  <a:solidFill>
                    <a:srgbClr val="008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Arrow Connector 136"/>
                <p:cNvCxnSpPr/>
                <p:nvPr/>
              </p:nvCxnSpPr>
              <p:spPr>
                <a:xfrm>
                  <a:off x="7554447" y="1960525"/>
                  <a:ext cx="370346" cy="0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5" name="Oval 134"/>
              <p:cNvSpPr/>
              <p:nvPr/>
            </p:nvSpPr>
            <p:spPr>
              <a:xfrm>
                <a:off x="6823932" y="2620394"/>
                <a:ext cx="91440" cy="91440"/>
              </a:xfrm>
              <a:prstGeom prst="ellipse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38" name="TextBox 137"/>
            <p:cNvSpPr txBox="1"/>
            <p:nvPr/>
          </p:nvSpPr>
          <p:spPr>
            <a:xfrm>
              <a:off x="6269101" y="4938277"/>
              <a:ext cx="4491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>
                  <a:latin typeface="Arial" pitchFamily="34" charset="0"/>
                  <a:cs typeface="Arial" pitchFamily="34" charset="0"/>
                </a:rPr>
                <a:t>Box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209684" y="2343836"/>
            <a:ext cx="1344993" cy="1219200"/>
            <a:chOff x="6234223" y="3133016"/>
            <a:chExt cx="1344993" cy="1219200"/>
          </a:xfrm>
        </p:grpSpPr>
        <p:sp>
          <p:nvSpPr>
            <p:cNvPr id="190" name="Rectangle 189"/>
            <p:cNvSpPr/>
            <p:nvPr/>
          </p:nvSpPr>
          <p:spPr>
            <a:xfrm rot="16200000">
              <a:off x="6627454" y="3113148"/>
              <a:ext cx="460572" cy="687059"/>
            </a:xfrm>
            <a:prstGeom prst="rect">
              <a:avLst/>
            </a:prstGeom>
            <a:solidFill>
              <a:srgbClr val="DDDDDD"/>
            </a:solidFill>
            <a:ln>
              <a:solidFill>
                <a:srgbClr val="80808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91" name="Straight Arrow Connector 190"/>
            <p:cNvCxnSpPr/>
            <p:nvPr/>
          </p:nvCxnSpPr>
          <p:spPr>
            <a:xfrm>
              <a:off x="6504631" y="3133016"/>
              <a:ext cx="696641" cy="0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solid"/>
              <a:headEnd type="triangl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Arrow Connector 191"/>
            <p:cNvCxnSpPr/>
            <p:nvPr/>
          </p:nvCxnSpPr>
          <p:spPr>
            <a:xfrm>
              <a:off x="7350616" y="3226391"/>
              <a:ext cx="0" cy="470262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solid"/>
              <a:headEnd type="triangl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Rounded Rectangle 192"/>
            <p:cNvSpPr/>
            <p:nvPr/>
          </p:nvSpPr>
          <p:spPr>
            <a:xfrm>
              <a:off x="6234223" y="3735188"/>
              <a:ext cx="1226344" cy="46349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>
              <a:solidFill>
                <a:srgbClr val="80808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4" name="Oval 193"/>
            <p:cNvSpPr>
              <a:spLocks noChangeAspect="1"/>
            </p:cNvSpPr>
            <p:nvPr/>
          </p:nvSpPr>
          <p:spPr>
            <a:xfrm>
              <a:off x="6303408" y="3810048"/>
              <a:ext cx="313782" cy="31378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5" name="Oval 194"/>
            <p:cNvSpPr>
              <a:spLocks noChangeAspect="1"/>
            </p:cNvSpPr>
            <p:nvPr/>
          </p:nvSpPr>
          <p:spPr>
            <a:xfrm>
              <a:off x="7070678" y="3810048"/>
              <a:ext cx="313782" cy="31378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96" name="Group 195"/>
            <p:cNvGrpSpPr/>
            <p:nvPr/>
          </p:nvGrpSpPr>
          <p:grpSpPr>
            <a:xfrm rot="16200000">
              <a:off x="6602753" y="3719411"/>
              <a:ext cx="277113" cy="292396"/>
              <a:chOff x="6823932" y="2402128"/>
              <a:chExt cx="293517" cy="309706"/>
            </a:xfrm>
          </p:grpSpPr>
          <p:grpSp>
            <p:nvGrpSpPr>
              <p:cNvPr id="197" name="Group 196"/>
              <p:cNvGrpSpPr/>
              <p:nvPr/>
            </p:nvGrpSpPr>
            <p:grpSpPr>
              <a:xfrm>
                <a:off x="6869643" y="2402128"/>
                <a:ext cx="247806" cy="264521"/>
                <a:chOff x="7554453" y="1565200"/>
                <a:chExt cx="370347" cy="395326"/>
              </a:xfrm>
            </p:grpSpPr>
            <p:cxnSp>
              <p:nvCxnSpPr>
                <p:cNvPr id="199" name="Straight Arrow Connector 198"/>
                <p:cNvCxnSpPr/>
                <p:nvPr/>
              </p:nvCxnSpPr>
              <p:spPr>
                <a:xfrm flipV="1">
                  <a:off x="7554454" y="1565200"/>
                  <a:ext cx="0" cy="395325"/>
                </a:xfrm>
                <a:prstGeom prst="straightConnector1">
                  <a:avLst/>
                </a:prstGeom>
                <a:ln w="28575">
                  <a:solidFill>
                    <a:srgbClr val="008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Straight Arrow Connector 199"/>
                <p:cNvCxnSpPr/>
                <p:nvPr/>
              </p:nvCxnSpPr>
              <p:spPr>
                <a:xfrm>
                  <a:off x="7554447" y="1960525"/>
                  <a:ext cx="370346" cy="0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8" name="Oval 197"/>
              <p:cNvSpPr/>
              <p:nvPr/>
            </p:nvSpPr>
            <p:spPr>
              <a:xfrm>
                <a:off x="6823932" y="2620394"/>
                <a:ext cx="91440" cy="91440"/>
              </a:xfrm>
              <a:prstGeom prst="ellipse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cxnSp>
          <p:nvCxnSpPr>
            <p:cNvPr id="201" name="Straight Arrow Connector 200"/>
            <p:cNvCxnSpPr/>
            <p:nvPr/>
          </p:nvCxnSpPr>
          <p:spPr>
            <a:xfrm>
              <a:off x="7579216" y="3735188"/>
              <a:ext cx="0" cy="470755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solid"/>
              <a:headEnd type="triangl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Arrow Connector 201"/>
            <p:cNvCxnSpPr/>
            <p:nvPr/>
          </p:nvCxnSpPr>
          <p:spPr>
            <a:xfrm>
              <a:off x="6460299" y="4267459"/>
              <a:ext cx="767270" cy="0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solid"/>
              <a:headEnd type="triangl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>
              <a:off x="6460299" y="3966936"/>
              <a:ext cx="0" cy="38528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/>
          </p:nvCxnSpPr>
          <p:spPr>
            <a:xfrm>
              <a:off x="7227569" y="3966936"/>
              <a:ext cx="0" cy="38528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TextBox 204"/>
            <p:cNvSpPr txBox="1"/>
            <p:nvPr/>
          </p:nvSpPr>
          <p:spPr>
            <a:xfrm>
              <a:off x="6673727" y="3948082"/>
              <a:ext cx="4058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>
                  <a:latin typeface="Arial" pitchFamily="34" charset="0"/>
                  <a:cs typeface="Arial" pitchFamily="34" charset="0"/>
                </a:rPr>
                <a:t>Bel</a:t>
              </a:r>
            </a:p>
          </p:txBody>
        </p:sp>
        <p:grpSp>
          <p:nvGrpSpPr>
            <p:cNvPr id="206" name="Group 205"/>
            <p:cNvGrpSpPr/>
            <p:nvPr/>
          </p:nvGrpSpPr>
          <p:grpSpPr>
            <a:xfrm rot="16200000">
              <a:off x="6615474" y="3214930"/>
              <a:ext cx="277113" cy="292396"/>
              <a:chOff x="6823932" y="2402128"/>
              <a:chExt cx="293517" cy="309706"/>
            </a:xfrm>
          </p:grpSpPr>
          <p:grpSp>
            <p:nvGrpSpPr>
              <p:cNvPr id="207" name="Group 206"/>
              <p:cNvGrpSpPr/>
              <p:nvPr/>
            </p:nvGrpSpPr>
            <p:grpSpPr>
              <a:xfrm>
                <a:off x="6869643" y="2402128"/>
                <a:ext cx="247806" cy="264521"/>
                <a:chOff x="7554453" y="1565200"/>
                <a:chExt cx="370347" cy="395326"/>
              </a:xfrm>
            </p:grpSpPr>
            <p:cxnSp>
              <p:nvCxnSpPr>
                <p:cNvPr id="209" name="Straight Arrow Connector 208"/>
                <p:cNvCxnSpPr/>
                <p:nvPr/>
              </p:nvCxnSpPr>
              <p:spPr>
                <a:xfrm flipV="1">
                  <a:off x="7554454" y="1565200"/>
                  <a:ext cx="0" cy="395325"/>
                </a:xfrm>
                <a:prstGeom prst="straightConnector1">
                  <a:avLst/>
                </a:prstGeom>
                <a:ln w="28575">
                  <a:solidFill>
                    <a:srgbClr val="008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Arrow Connector 209"/>
                <p:cNvCxnSpPr/>
                <p:nvPr/>
              </p:nvCxnSpPr>
              <p:spPr>
                <a:xfrm>
                  <a:off x="7554447" y="1960525"/>
                  <a:ext cx="370346" cy="0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8" name="Oval 207"/>
              <p:cNvSpPr/>
              <p:nvPr/>
            </p:nvSpPr>
            <p:spPr>
              <a:xfrm>
                <a:off x="6823932" y="2620394"/>
                <a:ext cx="91440" cy="91440"/>
              </a:xfrm>
              <a:prstGeom prst="ellipse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211" name="TextBox 210"/>
            <p:cNvSpPr txBox="1"/>
            <p:nvPr/>
          </p:nvSpPr>
          <p:spPr>
            <a:xfrm>
              <a:off x="6609317" y="3423093"/>
              <a:ext cx="4491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>
                  <a:latin typeface="Arial" pitchFamily="34" charset="0"/>
                  <a:cs typeface="Arial" pitchFamily="34" charset="0"/>
                </a:rPr>
                <a:t>Box</a:t>
              </a:r>
            </a:p>
          </p:txBody>
        </p:sp>
        <p:cxnSp>
          <p:nvCxnSpPr>
            <p:cNvPr id="212" name="Straight Connector 211"/>
            <p:cNvCxnSpPr/>
            <p:nvPr/>
          </p:nvCxnSpPr>
          <p:spPr>
            <a:xfrm>
              <a:off x="6460299" y="3735188"/>
              <a:ext cx="807296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>
              <a:off x="6460299" y="4198684"/>
              <a:ext cx="807296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4" name="Oval 213"/>
            <p:cNvSpPr/>
            <p:nvPr/>
          </p:nvSpPr>
          <p:spPr>
            <a:xfrm rot="16200000">
              <a:off x="7066134" y="3534309"/>
              <a:ext cx="122208" cy="122208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5" name="Oval 214"/>
            <p:cNvSpPr/>
            <p:nvPr/>
          </p:nvSpPr>
          <p:spPr>
            <a:xfrm rot="16200000">
              <a:off x="6535465" y="3534309"/>
              <a:ext cx="122208" cy="122208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6" name="Oval 215"/>
            <p:cNvSpPr/>
            <p:nvPr/>
          </p:nvSpPr>
          <p:spPr>
            <a:xfrm rot="16200000">
              <a:off x="7066134" y="3239457"/>
              <a:ext cx="122208" cy="122208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7" name="Oval 216"/>
            <p:cNvSpPr/>
            <p:nvPr/>
          </p:nvSpPr>
          <p:spPr>
            <a:xfrm rot="16200000">
              <a:off x="6535465" y="3239457"/>
              <a:ext cx="122208" cy="122208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18" name="TextBox 217"/>
          <p:cNvSpPr txBox="1"/>
          <p:nvPr/>
        </p:nvSpPr>
        <p:spPr>
          <a:xfrm>
            <a:off x="4592377" y="3477061"/>
            <a:ext cx="5501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>
                <a:latin typeface="Arial" pitchFamily="34" charset="0"/>
                <a:cs typeface="Arial" pitchFamily="34" charset="0"/>
              </a:rPr>
              <a:t>belt_l</a:t>
            </a:r>
            <a:endParaRPr lang="de-DE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5518939" y="3052732"/>
            <a:ext cx="601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>
                <a:latin typeface="Arial" pitchFamily="34" charset="0"/>
                <a:cs typeface="Arial" pitchFamily="34" charset="0"/>
              </a:rPr>
              <a:t>belt_h</a:t>
            </a:r>
            <a:endParaRPr lang="de-DE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3" name="Rectangle 222"/>
          <p:cNvSpPr/>
          <p:nvPr/>
        </p:nvSpPr>
        <p:spPr>
          <a:xfrm rot="16200000">
            <a:off x="4602916" y="4554265"/>
            <a:ext cx="460572" cy="687059"/>
          </a:xfrm>
          <a:prstGeom prst="rect">
            <a:avLst/>
          </a:prstGeom>
          <a:solidFill>
            <a:srgbClr val="DDDDDD"/>
          </a:solidFill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6" name="Rounded Rectangle 225"/>
          <p:cNvSpPr/>
          <p:nvPr/>
        </p:nvSpPr>
        <p:spPr>
          <a:xfrm>
            <a:off x="4209685" y="5176304"/>
            <a:ext cx="1226344" cy="463496"/>
          </a:xfrm>
          <a:prstGeom prst="roundRect">
            <a:avLst>
              <a:gd name="adj" fmla="val 50000"/>
            </a:avLst>
          </a:prstGeom>
          <a:solidFill>
            <a:srgbClr val="DDDDDD"/>
          </a:solidFill>
          <a:ln>
            <a:solidFill>
              <a:srgbClr val="80808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7" name="Oval 226"/>
          <p:cNvSpPr>
            <a:spLocks noChangeAspect="1"/>
          </p:cNvSpPr>
          <p:nvPr/>
        </p:nvSpPr>
        <p:spPr>
          <a:xfrm>
            <a:off x="4278870" y="5251164"/>
            <a:ext cx="313782" cy="31378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8" name="Oval 227"/>
          <p:cNvSpPr>
            <a:spLocks noChangeAspect="1"/>
          </p:cNvSpPr>
          <p:nvPr/>
        </p:nvSpPr>
        <p:spPr>
          <a:xfrm>
            <a:off x="5046140" y="5251164"/>
            <a:ext cx="313782" cy="31378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29" name="Group 228"/>
          <p:cNvGrpSpPr/>
          <p:nvPr/>
        </p:nvGrpSpPr>
        <p:grpSpPr>
          <a:xfrm rot="16200000">
            <a:off x="4578216" y="5160527"/>
            <a:ext cx="277113" cy="292396"/>
            <a:chOff x="6823932" y="2402128"/>
            <a:chExt cx="293517" cy="309706"/>
          </a:xfrm>
        </p:grpSpPr>
        <p:grpSp>
          <p:nvGrpSpPr>
            <p:cNvPr id="247" name="Group 246"/>
            <p:cNvGrpSpPr/>
            <p:nvPr/>
          </p:nvGrpSpPr>
          <p:grpSpPr>
            <a:xfrm>
              <a:off x="6869643" y="2402128"/>
              <a:ext cx="247806" cy="264521"/>
              <a:chOff x="7554453" y="1565200"/>
              <a:chExt cx="370347" cy="395326"/>
            </a:xfrm>
          </p:grpSpPr>
          <p:cxnSp>
            <p:nvCxnSpPr>
              <p:cNvPr id="249" name="Straight Arrow Connector 248"/>
              <p:cNvCxnSpPr/>
              <p:nvPr/>
            </p:nvCxnSpPr>
            <p:spPr>
              <a:xfrm flipV="1">
                <a:off x="7554454" y="1565200"/>
                <a:ext cx="0" cy="395325"/>
              </a:xfrm>
              <a:prstGeom prst="straightConnector1">
                <a:avLst/>
              </a:prstGeom>
              <a:ln w="28575">
                <a:solidFill>
                  <a:srgbClr val="008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Arrow Connector 249"/>
              <p:cNvCxnSpPr/>
              <p:nvPr/>
            </p:nvCxnSpPr>
            <p:spPr>
              <a:xfrm>
                <a:off x="7554447" y="1960525"/>
                <a:ext cx="370346" cy="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8" name="Oval 247"/>
            <p:cNvSpPr/>
            <p:nvPr/>
          </p:nvSpPr>
          <p:spPr>
            <a:xfrm>
              <a:off x="6823932" y="2620394"/>
              <a:ext cx="91440" cy="91440"/>
            </a:xfrm>
            <a:prstGeom prst="ellipse">
              <a:avLst/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231" name="Straight Arrow Connector 230"/>
          <p:cNvCxnSpPr/>
          <p:nvPr/>
        </p:nvCxnSpPr>
        <p:spPr>
          <a:xfrm>
            <a:off x="4435761" y="5708575"/>
            <a:ext cx="767270" cy="0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headEnd type="triangle" w="sm" len="lg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4435761" y="5408052"/>
            <a:ext cx="0" cy="385280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>
            <a:off x="5203031" y="5408052"/>
            <a:ext cx="0" cy="385280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TextBox 233"/>
          <p:cNvSpPr txBox="1"/>
          <p:nvPr/>
        </p:nvSpPr>
        <p:spPr>
          <a:xfrm>
            <a:off x="4649189" y="5389199"/>
            <a:ext cx="4058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Arial" pitchFamily="34" charset="0"/>
                <a:cs typeface="Arial" pitchFamily="34" charset="0"/>
              </a:rPr>
              <a:t>Bel</a:t>
            </a:r>
          </a:p>
        </p:txBody>
      </p:sp>
      <p:grpSp>
        <p:nvGrpSpPr>
          <p:cNvPr id="235" name="Group 234"/>
          <p:cNvGrpSpPr/>
          <p:nvPr/>
        </p:nvGrpSpPr>
        <p:grpSpPr>
          <a:xfrm rot="16200000">
            <a:off x="4590937" y="4656046"/>
            <a:ext cx="277113" cy="292396"/>
            <a:chOff x="6823932" y="2402128"/>
            <a:chExt cx="293517" cy="309706"/>
          </a:xfrm>
        </p:grpSpPr>
        <p:grpSp>
          <p:nvGrpSpPr>
            <p:cNvPr id="243" name="Group 242"/>
            <p:cNvGrpSpPr/>
            <p:nvPr/>
          </p:nvGrpSpPr>
          <p:grpSpPr>
            <a:xfrm>
              <a:off x="6869643" y="2402128"/>
              <a:ext cx="247806" cy="264521"/>
              <a:chOff x="7554453" y="1565200"/>
              <a:chExt cx="370347" cy="395326"/>
            </a:xfrm>
          </p:grpSpPr>
          <p:cxnSp>
            <p:nvCxnSpPr>
              <p:cNvPr id="245" name="Straight Arrow Connector 244"/>
              <p:cNvCxnSpPr/>
              <p:nvPr/>
            </p:nvCxnSpPr>
            <p:spPr>
              <a:xfrm flipV="1">
                <a:off x="7554454" y="1565200"/>
                <a:ext cx="0" cy="395325"/>
              </a:xfrm>
              <a:prstGeom prst="straightConnector1">
                <a:avLst/>
              </a:prstGeom>
              <a:ln w="28575">
                <a:solidFill>
                  <a:srgbClr val="008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Arrow Connector 245"/>
              <p:cNvCxnSpPr/>
              <p:nvPr/>
            </p:nvCxnSpPr>
            <p:spPr>
              <a:xfrm>
                <a:off x="7554447" y="1960525"/>
                <a:ext cx="370346" cy="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4" name="Oval 243"/>
            <p:cNvSpPr/>
            <p:nvPr/>
          </p:nvSpPr>
          <p:spPr>
            <a:xfrm>
              <a:off x="6823932" y="2620394"/>
              <a:ext cx="91440" cy="91440"/>
            </a:xfrm>
            <a:prstGeom prst="ellipse">
              <a:avLst/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36" name="TextBox 235"/>
          <p:cNvSpPr txBox="1"/>
          <p:nvPr/>
        </p:nvSpPr>
        <p:spPr>
          <a:xfrm>
            <a:off x="4584779" y="4864210"/>
            <a:ext cx="4491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Arial" pitchFamily="34" charset="0"/>
                <a:cs typeface="Arial" pitchFamily="34" charset="0"/>
              </a:rPr>
              <a:t>Box</a:t>
            </a:r>
          </a:p>
        </p:txBody>
      </p:sp>
      <p:sp>
        <p:nvSpPr>
          <p:cNvPr id="252" name="Oval 251"/>
          <p:cNvSpPr>
            <a:spLocks noChangeAspect="1"/>
          </p:cNvSpPr>
          <p:nvPr/>
        </p:nvSpPr>
        <p:spPr>
          <a:xfrm>
            <a:off x="4991834" y="5186583"/>
            <a:ext cx="442944" cy="442942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53" name="Oval 252"/>
          <p:cNvSpPr>
            <a:spLocks noChangeAspect="1"/>
          </p:cNvSpPr>
          <p:nvPr/>
        </p:nvSpPr>
        <p:spPr>
          <a:xfrm>
            <a:off x="4210292" y="5186583"/>
            <a:ext cx="442944" cy="442942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55" name="Rectangle 254"/>
          <p:cNvSpPr/>
          <p:nvPr/>
        </p:nvSpPr>
        <p:spPr>
          <a:xfrm rot="16200000">
            <a:off x="7637218" y="2960291"/>
            <a:ext cx="460572" cy="687059"/>
          </a:xfrm>
          <a:prstGeom prst="rect">
            <a:avLst/>
          </a:prstGeom>
          <a:solidFill>
            <a:srgbClr val="DDDDDD"/>
          </a:solidFill>
          <a:ln>
            <a:solidFill>
              <a:srgbClr val="80808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58" name="Rounded Rectangle 257"/>
          <p:cNvSpPr/>
          <p:nvPr/>
        </p:nvSpPr>
        <p:spPr>
          <a:xfrm>
            <a:off x="7243987" y="3582330"/>
            <a:ext cx="1226344" cy="463496"/>
          </a:xfrm>
          <a:prstGeom prst="roundRect">
            <a:avLst>
              <a:gd name="adj" fmla="val 50000"/>
            </a:avLst>
          </a:prstGeom>
          <a:solidFill>
            <a:srgbClr val="DDDDDD"/>
          </a:solidFill>
          <a:ln>
            <a:solidFill>
              <a:srgbClr val="80808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59" name="Oval 258"/>
          <p:cNvSpPr>
            <a:spLocks noChangeAspect="1"/>
          </p:cNvSpPr>
          <p:nvPr/>
        </p:nvSpPr>
        <p:spPr>
          <a:xfrm>
            <a:off x="7313172" y="3657190"/>
            <a:ext cx="313782" cy="31378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60" name="Oval 259"/>
          <p:cNvSpPr>
            <a:spLocks noChangeAspect="1"/>
          </p:cNvSpPr>
          <p:nvPr/>
        </p:nvSpPr>
        <p:spPr>
          <a:xfrm>
            <a:off x="8080442" y="3657190"/>
            <a:ext cx="313782" cy="31378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69" name="Straight Connector 268"/>
          <p:cNvCxnSpPr/>
          <p:nvPr/>
        </p:nvCxnSpPr>
        <p:spPr>
          <a:xfrm>
            <a:off x="7470063" y="3582330"/>
            <a:ext cx="807296" cy="0"/>
          </a:xfrm>
          <a:prstGeom prst="line">
            <a:avLst/>
          </a:prstGeom>
          <a:ln w="38100">
            <a:solidFill>
              <a:srgbClr val="FF0000"/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/>
          <p:cNvCxnSpPr/>
          <p:nvPr/>
        </p:nvCxnSpPr>
        <p:spPr>
          <a:xfrm>
            <a:off x="7470063" y="4045826"/>
            <a:ext cx="807296" cy="0"/>
          </a:xfrm>
          <a:prstGeom prst="line">
            <a:avLst/>
          </a:prstGeom>
          <a:ln w="38100">
            <a:solidFill>
              <a:srgbClr val="FF0000"/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Oval 270"/>
          <p:cNvSpPr/>
          <p:nvPr/>
        </p:nvSpPr>
        <p:spPr>
          <a:xfrm rot="16200000">
            <a:off x="8075898" y="3381451"/>
            <a:ext cx="122208" cy="122208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72" name="Oval 271"/>
          <p:cNvSpPr/>
          <p:nvPr/>
        </p:nvSpPr>
        <p:spPr>
          <a:xfrm rot="16200000">
            <a:off x="7545229" y="3381451"/>
            <a:ext cx="122208" cy="122208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73" name="Oval 272"/>
          <p:cNvSpPr/>
          <p:nvPr/>
        </p:nvSpPr>
        <p:spPr>
          <a:xfrm rot="16200000">
            <a:off x="8075898" y="3086599"/>
            <a:ext cx="122208" cy="122208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74" name="Oval 273"/>
          <p:cNvSpPr/>
          <p:nvPr/>
        </p:nvSpPr>
        <p:spPr>
          <a:xfrm rot="16200000">
            <a:off x="7545229" y="3086599"/>
            <a:ext cx="122208" cy="122208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84" name="Picture 28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5502" y="4786914"/>
            <a:ext cx="2000886" cy="1191703"/>
          </a:xfrm>
          <a:prstGeom prst="rect">
            <a:avLst/>
          </a:prstGeom>
        </p:spPr>
      </p:pic>
      <p:sp>
        <p:nvSpPr>
          <p:cNvPr id="285" name="Rectangle 284"/>
          <p:cNvSpPr/>
          <p:nvPr/>
        </p:nvSpPr>
        <p:spPr>
          <a:xfrm>
            <a:off x="6873802" y="4793921"/>
            <a:ext cx="2002586" cy="1184695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86" name="Rectangle 285"/>
          <p:cNvSpPr/>
          <p:nvPr/>
        </p:nvSpPr>
        <p:spPr>
          <a:xfrm rot="16200000">
            <a:off x="7637218" y="4768858"/>
            <a:ext cx="460572" cy="687059"/>
          </a:xfrm>
          <a:prstGeom prst="rect">
            <a:avLst/>
          </a:prstGeom>
          <a:solidFill>
            <a:srgbClr val="DDDDDD"/>
          </a:solidFill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87" name="Rounded Rectangle 286"/>
          <p:cNvSpPr/>
          <p:nvPr/>
        </p:nvSpPr>
        <p:spPr>
          <a:xfrm>
            <a:off x="7243987" y="5390897"/>
            <a:ext cx="1226344" cy="463496"/>
          </a:xfrm>
          <a:prstGeom prst="roundRect">
            <a:avLst>
              <a:gd name="adj" fmla="val 50000"/>
            </a:avLst>
          </a:prstGeom>
          <a:solidFill>
            <a:srgbClr val="DDDDDD"/>
          </a:solidFill>
          <a:ln>
            <a:solidFill>
              <a:srgbClr val="80808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88" name="Oval 287"/>
          <p:cNvSpPr>
            <a:spLocks noChangeAspect="1"/>
          </p:cNvSpPr>
          <p:nvPr/>
        </p:nvSpPr>
        <p:spPr>
          <a:xfrm>
            <a:off x="7313172" y="5465757"/>
            <a:ext cx="313782" cy="31378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89" name="Oval 288"/>
          <p:cNvSpPr>
            <a:spLocks noChangeAspect="1"/>
          </p:cNvSpPr>
          <p:nvPr/>
        </p:nvSpPr>
        <p:spPr>
          <a:xfrm>
            <a:off x="8080442" y="5465757"/>
            <a:ext cx="313782" cy="31378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96" name="Oval 295"/>
          <p:cNvSpPr>
            <a:spLocks noChangeAspect="1"/>
          </p:cNvSpPr>
          <p:nvPr/>
        </p:nvSpPr>
        <p:spPr>
          <a:xfrm>
            <a:off x="8019722" y="5399396"/>
            <a:ext cx="442944" cy="442942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97" name="Oval 296"/>
          <p:cNvSpPr>
            <a:spLocks noChangeAspect="1"/>
          </p:cNvSpPr>
          <p:nvPr/>
        </p:nvSpPr>
        <p:spPr>
          <a:xfrm>
            <a:off x="7241990" y="5399396"/>
            <a:ext cx="442944" cy="442942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98" name="Oval 297"/>
          <p:cNvSpPr/>
          <p:nvPr/>
        </p:nvSpPr>
        <p:spPr>
          <a:xfrm rot="16200000">
            <a:off x="2876895" y="3748997"/>
            <a:ext cx="122208" cy="122208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Box to Belt Contact Forces</a:t>
            </a:r>
          </a:p>
        </p:txBody>
      </p:sp>
    </p:spTree>
    <p:extLst>
      <p:ext uri="{BB962C8B-B14F-4D97-AF65-F5344CB8AC3E}">
        <p14:creationId xmlns:p14="http://schemas.microsoft.com/office/powerpoint/2010/main" val="883988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Oval 55"/>
          <p:cNvSpPr/>
          <p:nvPr/>
        </p:nvSpPr>
        <p:spPr>
          <a:xfrm>
            <a:off x="6812270" y="1524545"/>
            <a:ext cx="842260" cy="842262"/>
          </a:xfrm>
          <a:prstGeom prst="ellipse">
            <a:avLst/>
          </a:prstGeom>
          <a:solidFill>
            <a:srgbClr val="DDDDDD">
              <a:alpha val="67000"/>
            </a:srgbClr>
          </a:solidFill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7" name="Group 56"/>
          <p:cNvGrpSpPr/>
          <p:nvPr/>
        </p:nvGrpSpPr>
        <p:grpSpPr>
          <a:xfrm rot="12912636">
            <a:off x="7079591" y="1970300"/>
            <a:ext cx="385734" cy="383161"/>
            <a:chOff x="6603585" y="2402126"/>
            <a:chExt cx="311787" cy="309708"/>
          </a:xfrm>
        </p:grpSpPr>
        <p:grpSp>
          <p:nvGrpSpPr>
            <p:cNvPr id="58" name="Group 57"/>
            <p:cNvGrpSpPr/>
            <p:nvPr/>
          </p:nvGrpSpPr>
          <p:grpSpPr>
            <a:xfrm>
              <a:off x="6603585" y="2402126"/>
              <a:ext cx="266078" cy="264520"/>
              <a:chOff x="7156801" y="1565200"/>
              <a:chExt cx="397653" cy="395325"/>
            </a:xfrm>
          </p:grpSpPr>
          <p:cxnSp>
            <p:nvCxnSpPr>
              <p:cNvPr id="60" name="Straight Arrow Connector 59"/>
              <p:cNvCxnSpPr/>
              <p:nvPr/>
            </p:nvCxnSpPr>
            <p:spPr>
              <a:xfrm flipV="1">
                <a:off x="7554454" y="1565200"/>
                <a:ext cx="0" cy="395325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/>
              <p:cNvCxnSpPr/>
              <p:nvPr/>
            </p:nvCxnSpPr>
            <p:spPr>
              <a:xfrm flipH="1">
                <a:off x="7156801" y="1960525"/>
                <a:ext cx="397653" cy="0"/>
              </a:xfrm>
              <a:prstGeom prst="straightConnector1">
                <a:avLst/>
              </a:prstGeom>
              <a:ln w="28575">
                <a:solidFill>
                  <a:srgbClr val="008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Oval 58"/>
            <p:cNvSpPr/>
            <p:nvPr/>
          </p:nvSpPr>
          <p:spPr>
            <a:xfrm>
              <a:off x="6823932" y="2620394"/>
              <a:ext cx="91440" cy="91440"/>
            </a:xfrm>
            <a:prstGeom prst="ellipse">
              <a:avLst/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0614393" y="617108"/>
            <a:ext cx="1407753" cy="307777"/>
          </a:xfrm>
          <a:prstGeom prst="rect">
            <a:avLst/>
          </a:prstGeom>
          <a:solidFill>
            <a:schemeClr val="bg1"/>
          </a:solidFill>
          <a:ln>
            <a:solidFill>
              <a:srgbClr val="DDDDD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 err="1">
                <a:latin typeface="Arial" pitchFamily="34" charset="0"/>
                <a:cs typeface="Arial" pitchFamily="34" charset="0"/>
              </a:rPr>
              <a:t>Contact</a:t>
            </a:r>
            <a:r>
              <a:rPr lang="de-DE" sz="1400" b="1" dirty="0">
                <a:latin typeface="Arial" pitchFamily="34" charset="0"/>
                <a:cs typeface="Arial" pitchFamily="34" charset="0"/>
              </a:rPr>
              <a:t> Force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961263" y="3750724"/>
            <a:ext cx="11641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>
                <a:latin typeface="Arial" pitchFamily="34" charset="0"/>
                <a:cs typeface="Arial" pitchFamily="34" charset="0"/>
              </a:rPr>
              <a:t>x</a:t>
            </a:r>
            <a:r>
              <a:rPr lang="de-DE" sz="1200" baseline="-25000" dirty="0" err="1">
                <a:latin typeface="Arial" pitchFamily="34" charset="0"/>
                <a:cs typeface="Arial" pitchFamily="34" charset="0"/>
              </a:rPr>
              <a:t>pen</a:t>
            </a:r>
            <a:r>
              <a:rPr lang="de-DE" sz="1200" dirty="0">
                <a:latin typeface="Arial" pitchFamily="34" charset="0"/>
                <a:cs typeface="Arial" pitchFamily="34" charset="0"/>
              </a:rPr>
              <a:t>&gt;0, </a:t>
            </a:r>
            <a:r>
              <a:rPr lang="de-DE" sz="1200" dirty="0" err="1">
                <a:latin typeface="Arial" pitchFamily="34" charset="0"/>
                <a:cs typeface="Arial" pitchFamily="34" charset="0"/>
              </a:rPr>
              <a:t>v</a:t>
            </a:r>
            <a:r>
              <a:rPr lang="de-DE" sz="1200" baseline="-25000" dirty="0" err="1">
                <a:latin typeface="Arial" pitchFamily="34" charset="0"/>
                <a:cs typeface="Arial" pitchFamily="34" charset="0"/>
              </a:rPr>
              <a:t>pen</a:t>
            </a:r>
            <a:r>
              <a:rPr lang="de-DE" sz="1200" dirty="0">
                <a:latin typeface="Arial" pitchFamily="34" charset="0"/>
                <a:cs typeface="Arial" pitchFamily="34" charset="0"/>
              </a:rPr>
              <a:t>&gt;0</a:t>
            </a:r>
            <a:endParaRPr lang="de-DE" sz="1200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60152" y="3750724"/>
            <a:ext cx="10550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Arial" pitchFamily="34" charset="0"/>
                <a:cs typeface="Arial" pitchFamily="34" charset="0"/>
              </a:rPr>
              <a:t>k*</a:t>
            </a:r>
            <a:r>
              <a:rPr lang="de-DE" sz="1200" dirty="0" err="1">
                <a:latin typeface="Arial" pitchFamily="34" charset="0"/>
                <a:cs typeface="Arial" pitchFamily="34" charset="0"/>
              </a:rPr>
              <a:t>x</a:t>
            </a:r>
            <a:r>
              <a:rPr lang="de-DE" sz="1200" baseline="-25000" dirty="0" err="1">
                <a:latin typeface="Arial" pitchFamily="34" charset="0"/>
                <a:cs typeface="Arial" pitchFamily="34" charset="0"/>
              </a:rPr>
              <a:t>pen</a:t>
            </a:r>
            <a:r>
              <a:rPr lang="de-DE" sz="1200" dirty="0" err="1">
                <a:latin typeface="Arial" pitchFamily="34" charset="0"/>
                <a:cs typeface="Arial" pitchFamily="34" charset="0"/>
              </a:rPr>
              <a:t>+b</a:t>
            </a:r>
            <a:r>
              <a:rPr lang="de-DE" sz="1200" dirty="0">
                <a:latin typeface="Arial" pitchFamily="34" charset="0"/>
                <a:cs typeface="Arial" pitchFamily="34" charset="0"/>
              </a:rPr>
              <a:t>*</a:t>
            </a:r>
            <a:r>
              <a:rPr lang="de-DE" sz="1200" dirty="0" err="1">
                <a:latin typeface="Arial" pitchFamily="34" charset="0"/>
                <a:cs typeface="Arial" pitchFamily="34" charset="0"/>
              </a:rPr>
              <a:t>v</a:t>
            </a:r>
            <a:r>
              <a:rPr lang="de-DE" sz="1200" baseline="-25000" dirty="0" err="1">
                <a:latin typeface="Arial" pitchFamily="34" charset="0"/>
                <a:cs typeface="Arial" pitchFamily="34" charset="0"/>
              </a:rPr>
              <a:t>pen</a:t>
            </a:r>
            <a:endParaRPr lang="de-DE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61263" y="4011193"/>
            <a:ext cx="1250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>
                <a:latin typeface="Arial" pitchFamily="34" charset="0"/>
                <a:cs typeface="Arial" pitchFamily="34" charset="0"/>
              </a:rPr>
              <a:t>x</a:t>
            </a:r>
            <a:r>
              <a:rPr lang="de-DE" sz="1200" baseline="-25000" dirty="0" err="1">
                <a:latin typeface="Arial" pitchFamily="34" charset="0"/>
                <a:cs typeface="Arial" pitchFamily="34" charset="0"/>
              </a:rPr>
              <a:t>pen</a:t>
            </a:r>
            <a:r>
              <a:rPr lang="de-DE" sz="1200" dirty="0">
                <a:latin typeface="Arial" pitchFamily="34" charset="0"/>
                <a:cs typeface="Arial" pitchFamily="34" charset="0"/>
              </a:rPr>
              <a:t>&gt;0, </a:t>
            </a:r>
            <a:r>
              <a:rPr lang="de-DE" sz="1200" dirty="0" err="1">
                <a:latin typeface="Arial" pitchFamily="34" charset="0"/>
                <a:cs typeface="Arial" pitchFamily="34" charset="0"/>
              </a:rPr>
              <a:t>v</a:t>
            </a:r>
            <a:r>
              <a:rPr lang="de-DE" sz="1200" baseline="-25000" dirty="0" err="1">
                <a:latin typeface="Arial" pitchFamily="34" charset="0"/>
                <a:cs typeface="Arial" pitchFamily="34" charset="0"/>
              </a:rPr>
              <a:t>pen</a:t>
            </a:r>
            <a:r>
              <a:rPr lang="de-DE" sz="1200" dirty="0">
                <a:latin typeface="Arial" pitchFamily="34" charset="0"/>
                <a:cs typeface="Arial" pitchFamily="34" charset="0"/>
              </a:rPr>
              <a:t>&lt;0</a:t>
            </a:r>
            <a:endParaRPr lang="de-DE" sz="1200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60151" y="4011193"/>
            <a:ext cx="570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Arial" pitchFamily="34" charset="0"/>
                <a:cs typeface="Arial" pitchFamily="34" charset="0"/>
              </a:rPr>
              <a:t>k*</a:t>
            </a:r>
            <a:r>
              <a:rPr lang="de-DE" sz="1200" dirty="0" err="1">
                <a:latin typeface="Arial" pitchFamily="34" charset="0"/>
                <a:cs typeface="Arial" pitchFamily="34" charset="0"/>
              </a:rPr>
              <a:t>x</a:t>
            </a:r>
            <a:r>
              <a:rPr lang="de-DE" sz="1200" baseline="-25000" dirty="0" err="1">
                <a:latin typeface="Arial" pitchFamily="34" charset="0"/>
                <a:cs typeface="Arial" pitchFamily="34" charset="0"/>
              </a:rPr>
              <a:t>pen</a:t>
            </a:r>
            <a:endParaRPr lang="de-DE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61262" y="4258420"/>
            <a:ext cx="1250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>
                <a:latin typeface="Arial" pitchFamily="34" charset="0"/>
                <a:cs typeface="Arial" pitchFamily="34" charset="0"/>
              </a:rPr>
              <a:t>x</a:t>
            </a:r>
            <a:r>
              <a:rPr lang="de-DE" sz="1200" baseline="-25000" dirty="0" err="1">
                <a:latin typeface="Arial" pitchFamily="34" charset="0"/>
                <a:cs typeface="Arial" pitchFamily="34" charset="0"/>
              </a:rPr>
              <a:t>pen</a:t>
            </a:r>
            <a:r>
              <a:rPr lang="de-DE" sz="1200" dirty="0">
                <a:latin typeface="Arial" pitchFamily="34" charset="0"/>
                <a:cs typeface="Arial" pitchFamily="34" charset="0"/>
              </a:rPr>
              <a:t>&lt;=0</a:t>
            </a:r>
            <a:endParaRPr lang="de-DE" sz="1200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60151" y="425842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Arial" pitchFamily="34" charset="0"/>
                <a:cs typeface="Arial" pitchFamily="34" charset="0"/>
              </a:rPr>
              <a:t>0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4370587" y="1586920"/>
            <a:ext cx="387675" cy="383161"/>
            <a:chOff x="6602016" y="2402126"/>
            <a:chExt cx="313356" cy="309708"/>
          </a:xfrm>
        </p:grpSpPr>
        <p:grpSp>
          <p:nvGrpSpPr>
            <p:cNvPr id="16" name="Group 15"/>
            <p:cNvGrpSpPr/>
            <p:nvPr/>
          </p:nvGrpSpPr>
          <p:grpSpPr>
            <a:xfrm>
              <a:off x="6602016" y="2402126"/>
              <a:ext cx="267640" cy="264520"/>
              <a:chOff x="7154466" y="1565200"/>
              <a:chExt cx="399988" cy="395325"/>
            </a:xfrm>
          </p:grpSpPr>
          <p:cxnSp>
            <p:nvCxnSpPr>
              <p:cNvPr id="18" name="Straight Arrow Connector 17"/>
              <p:cNvCxnSpPr/>
              <p:nvPr/>
            </p:nvCxnSpPr>
            <p:spPr>
              <a:xfrm flipV="1">
                <a:off x="7554454" y="1565200"/>
                <a:ext cx="0" cy="395325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 flipH="1">
                <a:off x="7154466" y="1960525"/>
                <a:ext cx="399981" cy="0"/>
              </a:xfrm>
              <a:prstGeom prst="straightConnector1">
                <a:avLst/>
              </a:prstGeom>
              <a:ln w="28575">
                <a:solidFill>
                  <a:srgbClr val="008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Oval 16"/>
            <p:cNvSpPr/>
            <p:nvPr/>
          </p:nvSpPr>
          <p:spPr>
            <a:xfrm>
              <a:off x="6823932" y="2620394"/>
              <a:ext cx="91440" cy="91440"/>
            </a:xfrm>
            <a:prstGeom prst="ellipse">
              <a:avLst/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3492938" y="4488409"/>
            <a:ext cx="5918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>
                <a:latin typeface="Arial" pitchFamily="34" charset="0"/>
                <a:cs typeface="Arial" pitchFamily="34" charset="0"/>
              </a:rPr>
              <a:t>F</a:t>
            </a:r>
            <a:r>
              <a:rPr lang="de-DE" sz="1200" baseline="-25000" dirty="0" err="1">
                <a:latin typeface="Arial" pitchFamily="34" charset="0"/>
                <a:cs typeface="Arial" pitchFamily="34" charset="0"/>
              </a:rPr>
              <a:t>y</a:t>
            </a:r>
            <a:r>
              <a:rPr lang="de-DE" sz="1200" dirty="0">
                <a:latin typeface="Arial" pitchFamily="34" charset="0"/>
                <a:cs typeface="Arial" pitchFamily="34" charset="0"/>
              </a:rPr>
              <a:t> = 0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815959" y="1518180"/>
            <a:ext cx="2469009" cy="776416"/>
          </a:xfrm>
          <a:prstGeom prst="rect">
            <a:avLst/>
          </a:prstGeom>
          <a:solidFill>
            <a:srgbClr val="DDDDDD"/>
          </a:solidFill>
          <a:ln>
            <a:solidFill>
              <a:srgbClr val="80808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4724007" y="1580906"/>
            <a:ext cx="385049" cy="383161"/>
            <a:chOff x="6604138" y="2402126"/>
            <a:chExt cx="311234" cy="309708"/>
          </a:xfrm>
        </p:grpSpPr>
        <p:grpSp>
          <p:nvGrpSpPr>
            <p:cNvPr id="29" name="Group 28"/>
            <p:cNvGrpSpPr/>
            <p:nvPr/>
          </p:nvGrpSpPr>
          <p:grpSpPr>
            <a:xfrm>
              <a:off x="6604138" y="2402126"/>
              <a:ext cx="266078" cy="264520"/>
              <a:chOff x="7157608" y="1565200"/>
              <a:chExt cx="397652" cy="395325"/>
            </a:xfrm>
          </p:grpSpPr>
          <p:cxnSp>
            <p:nvCxnSpPr>
              <p:cNvPr id="31" name="Straight Arrow Connector 30"/>
              <p:cNvCxnSpPr/>
              <p:nvPr/>
            </p:nvCxnSpPr>
            <p:spPr>
              <a:xfrm flipV="1">
                <a:off x="7554454" y="1565200"/>
                <a:ext cx="0" cy="395325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 flipH="1">
                <a:off x="7157608" y="1960525"/>
                <a:ext cx="397652" cy="0"/>
              </a:xfrm>
              <a:prstGeom prst="straightConnector1">
                <a:avLst/>
              </a:prstGeom>
              <a:ln w="28575">
                <a:solidFill>
                  <a:srgbClr val="008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Oval 29"/>
            <p:cNvSpPr/>
            <p:nvPr/>
          </p:nvSpPr>
          <p:spPr>
            <a:xfrm>
              <a:off x="6823932" y="2620394"/>
              <a:ext cx="91440" cy="91440"/>
            </a:xfrm>
            <a:prstGeom prst="ellipse">
              <a:avLst/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35" name="Straight Connector 34"/>
          <p:cNvCxnSpPr/>
          <p:nvPr/>
        </p:nvCxnSpPr>
        <p:spPr>
          <a:xfrm>
            <a:off x="3815959" y="1524545"/>
            <a:ext cx="2469009" cy="0"/>
          </a:xfrm>
          <a:prstGeom prst="line">
            <a:avLst/>
          </a:prstGeom>
          <a:ln w="38100">
            <a:solidFill>
              <a:srgbClr val="FF0000"/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159055" y="1701565"/>
            <a:ext cx="5341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Arial" pitchFamily="34" charset="0"/>
                <a:cs typeface="Arial" pitchFamily="34" charset="0"/>
              </a:rPr>
              <a:t>Base</a:t>
            </a:r>
          </a:p>
        </p:txBody>
      </p:sp>
      <p:sp>
        <p:nvSpPr>
          <p:cNvPr id="25" name="Oval 24"/>
          <p:cNvSpPr/>
          <p:nvPr/>
        </p:nvSpPr>
        <p:spPr>
          <a:xfrm>
            <a:off x="4032227" y="781881"/>
            <a:ext cx="1095279" cy="1095279"/>
          </a:xfrm>
          <a:prstGeom prst="ellipse">
            <a:avLst/>
          </a:prstGeom>
          <a:solidFill>
            <a:srgbClr val="DDDDDD">
              <a:alpha val="67000"/>
            </a:srgbClr>
          </a:solidFill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 rot="6300000">
            <a:off x="4578245" y="1070823"/>
            <a:ext cx="385734" cy="383161"/>
            <a:chOff x="6603585" y="2402126"/>
            <a:chExt cx="311787" cy="309708"/>
          </a:xfrm>
        </p:grpSpPr>
        <p:grpSp>
          <p:nvGrpSpPr>
            <p:cNvPr id="11" name="Group 10"/>
            <p:cNvGrpSpPr/>
            <p:nvPr/>
          </p:nvGrpSpPr>
          <p:grpSpPr>
            <a:xfrm>
              <a:off x="6603585" y="2402126"/>
              <a:ext cx="266078" cy="264520"/>
              <a:chOff x="7156801" y="1565200"/>
              <a:chExt cx="397653" cy="395325"/>
            </a:xfrm>
          </p:grpSpPr>
          <p:cxnSp>
            <p:nvCxnSpPr>
              <p:cNvPr id="13" name="Straight Arrow Connector 12"/>
              <p:cNvCxnSpPr/>
              <p:nvPr/>
            </p:nvCxnSpPr>
            <p:spPr>
              <a:xfrm flipV="1">
                <a:off x="7554454" y="1565200"/>
                <a:ext cx="0" cy="395325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 flipH="1">
                <a:off x="7156801" y="1960525"/>
                <a:ext cx="397653" cy="0"/>
              </a:xfrm>
              <a:prstGeom prst="straightConnector1">
                <a:avLst/>
              </a:prstGeom>
              <a:ln w="28575">
                <a:solidFill>
                  <a:srgbClr val="008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Oval 11"/>
            <p:cNvSpPr/>
            <p:nvPr/>
          </p:nvSpPr>
          <p:spPr>
            <a:xfrm>
              <a:off x="6823932" y="2620394"/>
              <a:ext cx="91440" cy="91440"/>
            </a:xfrm>
            <a:prstGeom prst="ellipse">
              <a:avLst/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5343774" y="1017082"/>
            <a:ext cx="7633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Arial" pitchFamily="34" charset="0"/>
                <a:cs typeface="Arial" pitchFamily="34" charset="0"/>
              </a:rPr>
              <a:t>Follower</a:t>
            </a:r>
          </a:p>
        </p:txBody>
      </p:sp>
      <p:cxnSp>
        <p:nvCxnSpPr>
          <p:cNvPr id="44" name="Straight Connector 43"/>
          <p:cNvCxnSpPr>
            <a:stCxn id="25" idx="4"/>
          </p:cNvCxnSpPr>
          <p:nvPr/>
        </p:nvCxnSpPr>
        <p:spPr>
          <a:xfrm flipV="1">
            <a:off x="4579866" y="1518181"/>
            <a:ext cx="0" cy="358978"/>
          </a:xfrm>
          <a:prstGeom prst="line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195430" y="1495483"/>
            <a:ext cx="434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>
                <a:latin typeface="Arial" pitchFamily="34" charset="0"/>
                <a:cs typeface="Arial" pitchFamily="34" charset="0"/>
              </a:rPr>
              <a:t>x</a:t>
            </a:r>
            <a:r>
              <a:rPr lang="de-DE" sz="1200" baseline="-25000" dirty="0" err="1">
                <a:latin typeface="Arial" pitchFamily="34" charset="0"/>
                <a:cs typeface="Arial" pitchFamily="34" charset="0"/>
              </a:rPr>
              <a:t>pen</a:t>
            </a:r>
            <a:endParaRPr lang="de-DE" sz="1200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6685761" y="781881"/>
            <a:ext cx="1095279" cy="1095279"/>
          </a:xfrm>
          <a:prstGeom prst="ellipse">
            <a:avLst/>
          </a:prstGeom>
          <a:solidFill>
            <a:srgbClr val="DDDDDD">
              <a:alpha val="67000"/>
            </a:srgbClr>
          </a:solidFill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8" name="Group 47"/>
          <p:cNvGrpSpPr/>
          <p:nvPr/>
        </p:nvGrpSpPr>
        <p:grpSpPr>
          <a:xfrm rot="6300000">
            <a:off x="7231779" y="1070823"/>
            <a:ext cx="385734" cy="383161"/>
            <a:chOff x="6603585" y="2402126"/>
            <a:chExt cx="311787" cy="309708"/>
          </a:xfrm>
        </p:grpSpPr>
        <p:grpSp>
          <p:nvGrpSpPr>
            <p:cNvPr id="49" name="Group 48"/>
            <p:cNvGrpSpPr/>
            <p:nvPr/>
          </p:nvGrpSpPr>
          <p:grpSpPr>
            <a:xfrm>
              <a:off x="6603585" y="2402126"/>
              <a:ext cx="266078" cy="264520"/>
              <a:chOff x="7156801" y="1565200"/>
              <a:chExt cx="397653" cy="395325"/>
            </a:xfrm>
          </p:grpSpPr>
          <p:cxnSp>
            <p:nvCxnSpPr>
              <p:cNvPr id="51" name="Straight Arrow Connector 50"/>
              <p:cNvCxnSpPr/>
              <p:nvPr/>
            </p:nvCxnSpPr>
            <p:spPr>
              <a:xfrm flipV="1">
                <a:off x="7554454" y="1565200"/>
                <a:ext cx="0" cy="395325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/>
              <p:nvPr/>
            </p:nvCxnSpPr>
            <p:spPr>
              <a:xfrm flipH="1">
                <a:off x="7156801" y="1960525"/>
                <a:ext cx="397653" cy="0"/>
              </a:xfrm>
              <a:prstGeom prst="straightConnector1">
                <a:avLst/>
              </a:prstGeom>
              <a:ln w="28575">
                <a:solidFill>
                  <a:srgbClr val="008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Oval 49"/>
            <p:cNvSpPr/>
            <p:nvPr/>
          </p:nvSpPr>
          <p:spPr>
            <a:xfrm>
              <a:off x="6823932" y="2620394"/>
              <a:ext cx="91440" cy="91440"/>
            </a:xfrm>
            <a:prstGeom prst="ellipse">
              <a:avLst/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6906114" y="1495483"/>
            <a:ext cx="409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>
                <a:latin typeface="Arial" pitchFamily="34" charset="0"/>
                <a:cs typeface="Arial" pitchFamily="34" charset="0"/>
              </a:rPr>
              <a:t>r</a:t>
            </a:r>
            <a:r>
              <a:rPr lang="de-DE" sz="1200" baseline="-25000" dirty="0" err="1">
                <a:latin typeface="Arial" pitchFamily="34" charset="0"/>
                <a:cs typeface="Arial" pitchFamily="34" charset="0"/>
              </a:rPr>
              <a:t>pen</a:t>
            </a:r>
            <a:endParaRPr lang="de-DE" sz="1200" baseline="-25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 flipV="1">
            <a:off x="7229908" y="1518181"/>
            <a:ext cx="0" cy="358978"/>
          </a:xfrm>
          <a:prstGeom prst="line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7595437" y="2010703"/>
            <a:ext cx="5341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Arial" pitchFamily="34" charset="0"/>
                <a:cs typeface="Arial" pitchFamily="34" charset="0"/>
              </a:rPr>
              <a:t>Base</a:t>
            </a:r>
          </a:p>
        </p:txBody>
      </p:sp>
      <p:cxnSp>
        <p:nvCxnSpPr>
          <p:cNvPr id="64" name="Straight Arrow Connector 63"/>
          <p:cNvCxnSpPr>
            <a:stCxn id="24" idx="1"/>
            <a:endCxn id="12" idx="1"/>
          </p:cNvCxnSpPr>
          <p:nvPr/>
        </p:nvCxnSpPr>
        <p:spPr>
          <a:xfrm flipH="1">
            <a:off x="4654403" y="1155581"/>
            <a:ext cx="689370" cy="17525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24" idx="3"/>
            <a:endCxn id="50" idx="4"/>
          </p:cNvCxnSpPr>
          <p:nvPr/>
        </p:nvCxnSpPr>
        <p:spPr>
          <a:xfrm>
            <a:off x="6107125" y="1155581"/>
            <a:ext cx="1097191" cy="18889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7708019" y="3750724"/>
            <a:ext cx="11384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>
                <a:latin typeface="Arial" pitchFamily="34" charset="0"/>
                <a:cs typeface="Arial" pitchFamily="34" charset="0"/>
              </a:rPr>
              <a:t>r</a:t>
            </a:r>
            <a:r>
              <a:rPr lang="de-DE" sz="1200" baseline="-25000" dirty="0" err="1">
                <a:latin typeface="Arial" pitchFamily="34" charset="0"/>
                <a:cs typeface="Arial" pitchFamily="34" charset="0"/>
              </a:rPr>
              <a:t>pen</a:t>
            </a:r>
            <a:r>
              <a:rPr lang="de-DE" sz="1200" dirty="0">
                <a:latin typeface="Arial" pitchFamily="34" charset="0"/>
                <a:cs typeface="Arial" pitchFamily="34" charset="0"/>
              </a:rPr>
              <a:t>&gt;0, </a:t>
            </a:r>
            <a:r>
              <a:rPr lang="de-DE" sz="1200" dirty="0" err="1">
                <a:latin typeface="Arial" pitchFamily="34" charset="0"/>
                <a:cs typeface="Arial" pitchFamily="34" charset="0"/>
              </a:rPr>
              <a:t>v</a:t>
            </a:r>
            <a:r>
              <a:rPr lang="de-DE" sz="1200" baseline="-25000" dirty="0" err="1">
                <a:latin typeface="Arial" pitchFamily="34" charset="0"/>
                <a:cs typeface="Arial" pitchFamily="34" charset="0"/>
              </a:rPr>
              <a:t>pen</a:t>
            </a:r>
            <a:r>
              <a:rPr lang="de-DE" sz="1200" dirty="0">
                <a:latin typeface="Arial" pitchFamily="34" charset="0"/>
                <a:cs typeface="Arial" pitchFamily="34" charset="0"/>
              </a:rPr>
              <a:t>&gt;0</a:t>
            </a:r>
            <a:endParaRPr lang="de-DE" sz="1200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729439" y="3750724"/>
            <a:ext cx="10550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Arial" pitchFamily="34" charset="0"/>
                <a:cs typeface="Arial" pitchFamily="34" charset="0"/>
              </a:rPr>
              <a:t>k*</a:t>
            </a:r>
            <a:r>
              <a:rPr lang="de-DE" sz="1200" dirty="0" err="1">
                <a:latin typeface="Arial" pitchFamily="34" charset="0"/>
                <a:cs typeface="Arial" pitchFamily="34" charset="0"/>
              </a:rPr>
              <a:t>x</a:t>
            </a:r>
            <a:r>
              <a:rPr lang="de-DE" sz="1200" baseline="-25000" dirty="0" err="1">
                <a:latin typeface="Arial" pitchFamily="34" charset="0"/>
                <a:cs typeface="Arial" pitchFamily="34" charset="0"/>
              </a:rPr>
              <a:t>pen</a:t>
            </a:r>
            <a:r>
              <a:rPr lang="de-DE" sz="1200" dirty="0" err="1">
                <a:latin typeface="Arial" pitchFamily="34" charset="0"/>
                <a:cs typeface="Arial" pitchFamily="34" charset="0"/>
              </a:rPr>
              <a:t>+b</a:t>
            </a:r>
            <a:r>
              <a:rPr lang="de-DE" sz="1200" dirty="0">
                <a:latin typeface="Arial" pitchFamily="34" charset="0"/>
                <a:cs typeface="Arial" pitchFamily="34" charset="0"/>
              </a:rPr>
              <a:t>*</a:t>
            </a:r>
            <a:r>
              <a:rPr lang="de-DE" sz="1200" dirty="0" err="1">
                <a:latin typeface="Arial" pitchFamily="34" charset="0"/>
                <a:cs typeface="Arial" pitchFamily="34" charset="0"/>
              </a:rPr>
              <a:t>v</a:t>
            </a:r>
            <a:r>
              <a:rPr lang="de-DE" sz="1200" baseline="-25000" dirty="0" err="1">
                <a:latin typeface="Arial" pitchFamily="34" charset="0"/>
                <a:cs typeface="Arial" pitchFamily="34" charset="0"/>
              </a:rPr>
              <a:t>pen</a:t>
            </a:r>
            <a:endParaRPr lang="de-DE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708019" y="4011193"/>
            <a:ext cx="11384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>
                <a:latin typeface="Arial" pitchFamily="34" charset="0"/>
                <a:cs typeface="Arial" pitchFamily="34" charset="0"/>
              </a:rPr>
              <a:t>r</a:t>
            </a:r>
            <a:r>
              <a:rPr lang="de-DE" sz="1200" baseline="-25000" dirty="0" err="1">
                <a:latin typeface="Arial" pitchFamily="34" charset="0"/>
                <a:cs typeface="Arial" pitchFamily="34" charset="0"/>
              </a:rPr>
              <a:t>pen</a:t>
            </a:r>
            <a:r>
              <a:rPr lang="de-DE" sz="1200" dirty="0">
                <a:latin typeface="Arial" pitchFamily="34" charset="0"/>
                <a:cs typeface="Arial" pitchFamily="34" charset="0"/>
              </a:rPr>
              <a:t>&gt;0, </a:t>
            </a:r>
            <a:r>
              <a:rPr lang="de-DE" sz="1200" dirty="0" err="1">
                <a:latin typeface="Arial" pitchFamily="34" charset="0"/>
                <a:cs typeface="Arial" pitchFamily="34" charset="0"/>
              </a:rPr>
              <a:t>v</a:t>
            </a:r>
            <a:r>
              <a:rPr lang="de-DE" sz="1200" baseline="-25000" dirty="0" err="1">
                <a:latin typeface="Arial" pitchFamily="34" charset="0"/>
                <a:cs typeface="Arial" pitchFamily="34" charset="0"/>
              </a:rPr>
              <a:t>pen</a:t>
            </a:r>
            <a:r>
              <a:rPr lang="de-DE" sz="1200" dirty="0">
                <a:latin typeface="Arial" pitchFamily="34" charset="0"/>
                <a:cs typeface="Arial" pitchFamily="34" charset="0"/>
              </a:rPr>
              <a:t>&lt;0</a:t>
            </a:r>
            <a:endParaRPr lang="de-DE" sz="1200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729438" y="4011193"/>
            <a:ext cx="570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Arial" pitchFamily="34" charset="0"/>
                <a:cs typeface="Arial" pitchFamily="34" charset="0"/>
              </a:rPr>
              <a:t>k*</a:t>
            </a:r>
            <a:r>
              <a:rPr lang="de-DE" sz="1200" dirty="0" err="1">
                <a:latin typeface="Arial" pitchFamily="34" charset="0"/>
                <a:cs typeface="Arial" pitchFamily="34" charset="0"/>
              </a:rPr>
              <a:t>x</a:t>
            </a:r>
            <a:r>
              <a:rPr lang="de-DE" sz="1200" baseline="-25000" dirty="0" err="1">
                <a:latin typeface="Arial" pitchFamily="34" charset="0"/>
                <a:cs typeface="Arial" pitchFamily="34" charset="0"/>
              </a:rPr>
              <a:t>pen</a:t>
            </a:r>
            <a:endParaRPr lang="de-DE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708018" y="4258420"/>
            <a:ext cx="12073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>
                <a:latin typeface="Arial" pitchFamily="34" charset="0"/>
                <a:cs typeface="Arial" pitchFamily="34" charset="0"/>
              </a:rPr>
              <a:t>x</a:t>
            </a:r>
            <a:r>
              <a:rPr lang="de-DE" sz="1200" baseline="-25000" dirty="0" err="1">
                <a:latin typeface="Arial" pitchFamily="34" charset="0"/>
                <a:cs typeface="Arial" pitchFamily="34" charset="0"/>
              </a:rPr>
              <a:t>pen</a:t>
            </a:r>
            <a:r>
              <a:rPr lang="de-DE" sz="1200" dirty="0">
                <a:latin typeface="Arial" pitchFamily="34" charset="0"/>
                <a:cs typeface="Arial" pitchFamily="34" charset="0"/>
              </a:rPr>
              <a:t>&lt;=0</a:t>
            </a:r>
            <a:endParaRPr lang="de-DE" sz="1200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729439" y="4258420"/>
            <a:ext cx="5918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Arial" pitchFamily="34" charset="0"/>
                <a:cs typeface="Arial" pitchFamily="34" charset="0"/>
              </a:rPr>
              <a:t>F</a:t>
            </a:r>
            <a:r>
              <a:rPr lang="de-DE" sz="1200" baseline="-25000" dirty="0">
                <a:latin typeface="Arial" pitchFamily="34" charset="0"/>
                <a:cs typeface="Arial" pitchFamily="34" charset="0"/>
              </a:rPr>
              <a:t>r</a:t>
            </a:r>
            <a:r>
              <a:rPr lang="de-DE" sz="1200" dirty="0">
                <a:latin typeface="Arial" pitchFamily="34" charset="0"/>
                <a:cs typeface="Arial" pitchFamily="34" charset="0"/>
              </a:rPr>
              <a:t> = 0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3550880" y="3110151"/>
            <a:ext cx="5490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Arial" pitchFamily="34" charset="0"/>
                <a:cs typeface="Arial" pitchFamily="34" charset="0"/>
              </a:rPr>
              <a:t>A linear spring-</a:t>
            </a:r>
            <a:r>
              <a:rPr lang="de-DE" sz="1200" dirty="0" err="1">
                <a:latin typeface="Arial" pitchFamily="34" charset="0"/>
                <a:cs typeface="Arial" pitchFamily="34" charset="0"/>
              </a:rPr>
              <a:t>damper</a:t>
            </a:r>
            <a:r>
              <a:rPr lang="de-DE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1200" dirty="0" err="1">
                <a:latin typeface="Arial" pitchFamily="34" charset="0"/>
                <a:cs typeface="Arial" pitchFamily="34" charset="0"/>
              </a:rPr>
              <a:t>resists</a:t>
            </a:r>
            <a:r>
              <a:rPr lang="de-DE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1200" dirty="0" err="1">
                <a:latin typeface="Arial" pitchFamily="34" charset="0"/>
                <a:cs typeface="Arial" pitchFamily="34" charset="0"/>
              </a:rPr>
              <a:t>penetration</a:t>
            </a:r>
            <a:r>
              <a:rPr lang="de-DE" sz="1200" dirty="0">
                <a:latin typeface="Arial" pitchFamily="34" charset="0"/>
                <a:cs typeface="Arial" pitchFamily="34" charset="0"/>
              </a:rPr>
              <a:t>.  </a:t>
            </a:r>
            <a:r>
              <a:rPr lang="de-DE" sz="1200" dirty="0" err="1">
                <a:latin typeface="Arial" pitchFamily="34" charset="0"/>
                <a:cs typeface="Arial" pitchFamily="34" charset="0"/>
              </a:rPr>
              <a:t>Damping</a:t>
            </a:r>
            <a:r>
              <a:rPr lang="de-DE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1200" dirty="0" err="1">
                <a:latin typeface="Arial" pitchFamily="34" charset="0"/>
                <a:cs typeface="Arial" pitchFamily="34" charset="0"/>
              </a:rPr>
              <a:t>force</a:t>
            </a:r>
            <a:r>
              <a:rPr lang="de-DE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1200" dirty="0" err="1">
                <a:latin typeface="Arial" pitchFamily="34" charset="0"/>
                <a:cs typeface="Arial" pitchFamily="34" charset="0"/>
              </a:rPr>
              <a:t>is</a:t>
            </a:r>
            <a:r>
              <a:rPr lang="de-DE" sz="1200" dirty="0">
                <a:latin typeface="Arial" pitchFamily="34" charset="0"/>
                <a:cs typeface="Arial" pitchFamily="34" charset="0"/>
              </a:rPr>
              <a:t> 0 </a:t>
            </a:r>
            <a:r>
              <a:rPr lang="de-DE" sz="1200" dirty="0" err="1">
                <a:latin typeface="Arial" pitchFamily="34" charset="0"/>
                <a:cs typeface="Arial" pitchFamily="34" charset="0"/>
              </a:rPr>
              <a:t>as</a:t>
            </a:r>
            <a:r>
              <a:rPr lang="de-DE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1200" dirty="0" err="1">
                <a:latin typeface="Arial" pitchFamily="34" charset="0"/>
                <a:cs typeface="Arial" pitchFamily="34" charset="0"/>
              </a:rPr>
              <a:t>penetration</a:t>
            </a:r>
            <a:r>
              <a:rPr lang="de-DE" sz="1200" dirty="0">
                <a:latin typeface="Arial" pitchFamily="34" charset="0"/>
                <a:cs typeface="Arial" pitchFamily="34" charset="0"/>
              </a:rPr>
              <a:t> </a:t>
            </a:r>
            <a:br>
              <a:rPr lang="de-DE" sz="1200" dirty="0">
                <a:latin typeface="Arial" pitchFamily="34" charset="0"/>
                <a:cs typeface="Arial" pitchFamily="34" charset="0"/>
              </a:rPr>
            </a:br>
            <a:r>
              <a:rPr lang="de-DE" sz="1200" dirty="0" err="1">
                <a:latin typeface="Arial" pitchFamily="34" charset="0"/>
                <a:cs typeface="Arial" pitchFamily="34" charset="0"/>
              </a:rPr>
              <a:t>decreases</a:t>
            </a:r>
            <a:r>
              <a:rPr lang="de-DE" sz="1200" dirty="0">
                <a:latin typeface="Arial" pitchFamily="34" charset="0"/>
                <a:cs typeface="Arial" pitchFamily="34" charset="0"/>
              </a:rPr>
              <a:t>. Force </a:t>
            </a:r>
            <a:r>
              <a:rPr lang="de-DE" sz="1200" dirty="0" err="1">
                <a:latin typeface="Arial" pitchFamily="34" charset="0"/>
                <a:cs typeface="Arial" pitchFamily="34" charset="0"/>
              </a:rPr>
              <a:t>is</a:t>
            </a:r>
            <a:r>
              <a:rPr lang="de-DE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1200" dirty="0" err="1">
                <a:latin typeface="Arial" pitchFamily="34" charset="0"/>
                <a:cs typeface="Arial" pitchFamily="34" charset="0"/>
              </a:rPr>
              <a:t>applied</a:t>
            </a:r>
            <a:r>
              <a:rPr lang="de-DE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1200" dirty="0" err="1">
                <a:latin typeface="Arial" pitchFamily="34" charset="0"/>
                <a:cs typeface="Arial" pitchFamily="34" charset="0"/>
              </a:rPr>
              <a:t>only</a:t>
            </a:r>
            <a:r>
              <a:rPr lang="de-DE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1200" dirty="0" err="1">
                <a:latin typeface="Arial" pitchFamily="34" charset="0"/>
                <a:cs typeface="Arial" pitchFamily="34" charset="0"/>
              </a:rPr>
              <a:t>along</a:t>
            </a:r>
            <a:r>
              <a:rPr lang="de-DE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1200" dirty="0" err="1">
                <a:latin typeface="Arial" pitchFamily="34" charset="0"/>
                <a:cs typeface="Arial" pitchFamily="34" charset="0"/>
              </a:rPr>
              <a:t>the</a:t>
            </a:r>
            <a:r>
              <a:rPr lang="de-DE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1200" dirty="0" err="1">
                <a:latin typeface="Arial" pitchFamily="34" charset="0"/>
                <a:cs typeface="Arial" pitchFamily="34" charset="0"/>
              </a:rPr>
              <a:t>direction</a:t>
            </a:r>
            <a:r>
              <a:rPr lang="de-DE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1200" dirty="0" err="1">
                <a:latin typeface="Arial" pitchFamily="34" charset="0"/>
                <a:cs typeface="Arial" pitchFamily="34" charset="0"/>
              </a:rPr>
              <a:t>of</a:t>
            </a:r>
            <a:r>
              <a:rPr lang="de-DE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1200" dirty="0" err="1">
                <a:latin typeface="Arial" pitchFamily="34" charset="0"/>
                <a:cs typeface="Arial" pitchFamily="34" charset="0"/>
              </a:rPr>
              <a:t>penetration</a:t>
            </a:r>
            <a:r>
              <a:rPr lang="de-DE" sz="1200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3381877" y="2394215"/>
            <a:ext cx="1715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200" b="1" dirty="0" err="1">
                <a:latin typeface="Arial" pitchFamily="34" charset="0"/>
                <a:cs typeface="Arial" pitchFamily="34" charset="0"/>
              </a:rPr>
              <a:t>Contact</a:t>
            </a:r>
            <a:r>
              <a:rPr lang="de-DE" sz="1200" b="1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1200" b="1" dirty="0" err="1">
                <a:latin typeface="Arial" pitchFamily="34" charset="0"/>
                <a:cs typeface="Arial" pitchFamily="34" charset="0"/>
              </a:rPr>
              <a:t>Stiffness</a:t>
            </a:r>
            <a:r>
              <a:rPr lang="de-DE" sz="1200" dirty="0">
                <a:latin typeface="Arial" pitchFamily="34" charset="0"/>
                <a:cs typeface="Arial" pitchFamily="34" charset="0"/>
              </a:rPr>
              <a:t> (k):</a:t>
            </a:r>
            <a:endParaRPr lang="de-DE" sz="1200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3364245" y="2630571"/>
            <a:ext cx="17331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200" b="1" dirty="0" err="1">
                <a:latin typeface="Arial" pitchFamily="34" charset="0"/>
                <a:cs typeface="Arial" pitchFamily="34" charset="0"/>
              </a:rPr>
              <a:t>Contact</a:t>
            </a:r>
            <a:r>
              <a:rPr lang="de-DE" sz="1200" b="1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1200" b="1" dirty="0" err="1">
                <a:latin typeface="Arial" pitchFamily="34" charset="0"/>
                <a:cs typeface="Arial" pitchFamily="34" charset="0"/>
              </a:rPr>
              <a:t>Damping</a:t>
            </a:r>
            <a:r>
              <a:rPr lang="de-DE" sz="1200" dirty="0">
                <a:latin typeface="Arial" pitchFamily="34" charset="0"/>
                <a:cs typeface="Arial" pitchFamily="34" charset="0"/>
              </a:rPr>
              <a:t> (b):</a:t>
            </a:r>
            <a:endParaRPr lang="de-DE" sz="1200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006807" y="2394215"/>
            <a:ext cx="21119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Arial" pitchFamily="34" charset="0"/>
                <a:cs typeface="Arial" pitchFamily="34" charset="0"/>
              </a:rPr>
              <a:t>Spring </a:t>
            </a:r>
            <a:r>
              <a:rPr lang="de-DE" sz="1200" dirty="0" err="1">
                <a:latin typeface="Arial" pitchFamily="34" charset="0"/>
                <a:cs typeface="Arial" pitchFamily="34" charset="0"/>
              </a:rPr>
              <a:t>stiffness</a:t>
            </a:r>
            <a:r>
              <a:rPr lang="de-DE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1200" dirty="0" err="1">
                <a:latin typeface="Arial" pitchFamily="34" charset="0"/>
                <a:cs typeface="Arial" pitchFamily="34" charset="0"/>
              </a:rPr>
              <a:t>for</a:t>
            </a:r>
            <a:r>
              <a:rPr lang="de-DE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1200" dirty="0" err="1">
                <a:latin typeface="Arial" pitchFamily="34" charset="0"/>
                <a:cs typeface="Arial" pitchFamily="34" charset="0"/>
              </a:rPr>
              <a:t>force</a:t>
            </a:r>
            <a:r>
              <a:rPr lang="de-DE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1200" dirty="0" err="1">
                <a:latin typeface="Arial" pitchFamily="34" charset="0"/>
                <a:cs typeface="Arial" pitchFamily="34" charset="0"/>
              </a:rPr>
              <a:t>law</a:t>
            </a:r>
            <a:endParaRPr lang="de-DE" sz="1200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006807" y="2630571"/>
            <a:ext cx="23342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>
                <a:latin typeface="Arial" pitchFamily="34" charset="0"/>
                <a:cs typeface="Arial" pitchFamily="34" charset="0"/>
              </a:rPr>
              <a:t>Damping</a:t>
            </a:r>
            <a:r>
              <a:rPr lang="de-DE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1200" dirty="0" err="1">
                <a:latin typeface="Arial" pitchFamily="34" charset="0"/>
                <a:cs typeface="Arial" pitchFamily="34" charset="0"/>
              </a:rPr>
              <a:t>constant</a:t>
            </a:r>
            <a:r>
              <a:rPr lang="de-DE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1200" dirty="0" err="1">
                <a:latin typeface="Arial" pitchFamily="34" charset="0"/>
                <a:cs typeface="Arial" pitchFamily="34" charset="0"/>
              </a:rPr>
              <a:t>for</a:t>
            </a:r>
            <a:r>
              <a:rPr lang="de-DE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1200" dirty="0" err="1">
                <a:latin typeface="Arial" pitchFamily="34" charset="0"/>
                <a:cs typeface="Arial" pitchFamily="34" charset="0"/>
              </a:rPr>
              <a:t>force</a:t>
            </a:r>
            <a:r>
              <a:rPr lang="de-DE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1200" dirty="0" err="1">
                <a:latin typeface="Arial" pitchFamily="34" charset="0"/>
                <a:cs typeface="Arial" pitchFamily="34" charset="0"/>
              </a:rPr>
              <a:t>law</a:t>
            </a:r>
            <a:endParaRPr lang="de-DE" sz="1200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Left Brace 19"/>
          <p:cNvSpPr/>
          <p:nvPr/>
        </p:nvSpPr>
        <p:spPr>
          <a:xfrm>
            <a:off x="3898432" y="3801220"/>
            <a:ext cx="155448" cy="734199"/>
          </a:xfrm>
          <a:prstGeom prst="leftBrace">
            <a:avLst>
              <a:gd name="adj1" fmla="val 53267"/>
              <a:gd name="adj2" fmla="val 50000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TextBox 62"/>
          <p:cNvSpPr txBox="1"/>
          <p:nvPr/>
        </p:nvSpPr>
        <p:spPr>
          <a:xfrm>
            <a:off x="3480384" y="4011193"/>
            <a:ext cx="4680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>
                <a:latin typeface="Arial" pitchFamily="34" charset="0"/>
                <a:cs typeface="Arial" pitchFamily="34" charset="0"/>
              </a:rPr>
              <a:t>F</a:t>
            </a:r>
            <a:r>
              <a:rPr lang="de-DE" sz="1200" baseline="-25000" dirty="0" err="1">
                <a:latin typeface="Arial" pitchFamily="34" charset="0"/>
                <a:cs typeface="Arial" pitchFamily="34" charset="0"/>
              </a:rPr>
              <a:t>x</a:t>
            </a:r>
            <a:r>
              <a:rPr lang="de-DE" sz="1200" dirty="0">
                <a:latin typeface="Arial" pitchFamily="34" charset="0"/>
                <a:cs typeface="Arial" pitchFamily="34" charset="0"/>
              </a:rPr>
              <a:t> =</a:t>
            </a:r>
            <a:endParaRPr lang="de-DE" sz="1200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Left Brace 64"/>
          <p:cNvSpPr/>
          <p:nvPr/>
        </p:nvSpPr>
        <p:spPr>
          <a:xfrm>
            <a:off x="6621172" y="3801220"/>
            <a:ext cx="155448" cy="734199"/>
          </a:xfrm>
          <a:prstGeom prst="leftBrace">
            <a:avLst>
              <a:gd name="adj1" fmla="val 53267"/>
              <a:gd name="adj2" fmla="val 50000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TextBox 66"/>
          <p:cNvSpPr txBox="1"/>
          <p:nvPr/>
        </p:nvSpPr>
        <p:spPr>
          <a:xfrm>
            <a:off x="6203124" y="4011193"/>
            <a:ext cx="4680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latin typeface="Arial" pitchFamily="34" charset="0"/>
                <a:cs typeface="Arial" pitchFamily="34" charset="0"/>
              </a:rPr>
              <a:t>F</a:t>
            </a:r>
            <a:r>
              <a:rPr lang="de-DE" sz="1200" baseline="-25000" dirty="0">
                <a:latin typeface="Arial" pitchFamily="34" charset="0"/>
                <a:cs typeface="Arial" pitchFamily="34" charset="0"/>
              </a:rPr>
              <a:t>r</a:t>
            </a:r>
            <a:r>
              <a:rPr lang="de-DE" sz="1200" dirty="0">
                <a:latin typeface="Arial" pitchFamily="34" charset="0"/>
                <a:cs typeface="Arial" pitchFamily="34" charset="0"/>
              </a:rPr>
              <a:t> =</a:t>
            </a:r>
            <a:endParaRPr lang="de-DE" sz="1200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296320" y="3508085"/>
            <a:ext cx="10791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u="sng" dirty="0">
                <a:latin typeface="Arial" pitchFamily="34" charset="0"/>
                <a:cs typeface="Arial" pitchFamily="34" charset="0"/>
              </a:rPr>
              <a:t>Circle </a:t>
            </a:r>
            <a:r>
              <a:rPr lang="de-DE" sz="1200" u="sng" dirty="0" err="1">
                <a:latin typeface="Arial" pitchFamily="34" charset="0"/>
                <a:cs typeface="Arial" pitchFamily="34" charset="0"/>
              </a:rPr>
              <a:t>to</a:t>
            </a:r>
            <a:r>
              <a:rPr lang="de-DE" sz="1200" u="sng" dirty="0">
                <a:latin typeface="Arial" pitchFamily="34" charset="0"/>
                <a:cs typeface="Arial" pitchFamily="34" charset="0"/>
              </a:rPr>
              <a:t> Line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6820437" y="3508085"/>
            <a:ext cx="15824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u="sng" dirty="0">
                <a:latin typeface="Arial" pitchFamily="34" charset="0"/>
                <a:cs typeface="Arial" pitchFamily="34" charset="0"/>
              </a:rPr>
              <a:t>Circle </a:t>
            </a:r>
            <a:r>
              <a:rPr lang="de-DE" sz="1200" u="sng" dirty="0" err="1">
                <a:latin typeface="Arial" pitchFamily="34" charset="0"/>
                <a:cs typeface="Arial" pitchFamily="34" charset="0"/>
              </a:rPr>
              <a:t>to</a:t>
            </a:r>
            <a:r>
              <a:rPr lang="de-DE" sz="1200" u="sng" dirty="0">
                <a:latin typeface="Arial" pitchFamily="34" charset="0"/>
                <a:cs typeface="Arial" pitchFamily="34" charset="0"/>
              </a:rPr>
              <a:t> Circle, Ring</a:t>
            </a:r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3550880" y="3026927"/>
            <a:ext cx="5135921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771830" y="2888428"/>
            <a:ext cx="69402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200" b="1" u="sng" dirty="0">
                <a:latin typeface="Arial" pitchFamily="34" charset="0"/>
                <a:cs typeface="Arial" pitchFamily="34" charset="0"/>
              </a:rPr>
              <a:t>Linear</a:t>
            </a:r>
          </a:p>
        </p:txBody>
      </p:sp>
      <p:cxnSp>
        <p:nvCxnSpPr>
          <p:cNvPr id="81" name="Straight Connector 80"/>
          <p:cNvCxnSpPr/>
          <p:nvPr/>
        </p:nvCxnSpPr>
        <p:spPr>
          <a:xfrm flipH="1">
            <a:off x="3550880" y="4818599"/>
            <a:ext cx="5135921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5671441" y="4680100"/>
            <a:ext cx="89479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de-DE" sz="1200" b="1" u="sng" dirty="0" err="1">
                <a:latin typeface="Arial" pitchFamily="34" charset="0"/>
                <a:cs typeface="Arial" pitchFamily="34" charset="0"/>
              </a:rPr>
              <a:t>Nonlinear</a:t>
            </a:r>
            <a:endParaRPr lang="de-DE" sz="1200" b="1" u="sng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550880" y="4868014"/>
            <a:ext cx="4974439" cy="14619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Arial" pitchFamily="34" charset="0"/>
                <a:cs typeface="Arial" pitchFamily="34" charset="0"/>
              </a:rPr>
              <a:t>Same </a:t>
            </a:r>
            <a:r>
              <a:rPr lang="de-DE" sz="1200" dirty="0" err="1">
                <a:latin typeface="Arial" pitchFamily="34" charset="0"/>
                <a:cs typeface="Arial" pitchFamily="34" charset="0"/>
              </a:rPr>
              <a:t>as</a:t>
            </a:r>
            <a:r>
              <a:rPr lang="de-DE" sz="1200" dirty="0">
                <a:latin typeface="Arial" pitchFamily="34" charset="0"/>
                <a:cs typeface="Arial" pitchFamily="34" charset="0"/>
              </a:rPr>
              <a:t> Linear </a:t>
            </a:r>
            <a:r>
              <a:rPr lang="de-DE" sz="1200" dirty="0" err="1">
                <a:latin typeface="Arial" pitchFamily="34" charset="0"/>
                <a:cs typeface="Arial" pitchFamily="34" charset="0"/>
              </a:rPr>
              <a:t>except</a:t>
            </a:r>
            <a:r>
              <a:rPr lang="de-DE" sz="1200" dirty="0">
                <a:latin typeface="Arial" pitchFamily="34" charset="0"/>
                <a:cs typeface="Arial" pitchFamily="34" charset="0"/>
              </a:rPr>
              <a:t>:</a:t>
            </a:r>
          </a:p>
          <a:p>
            <a:pPr marL="228600" indent="-228600">
              <a:spcAft>
                <a:spcPts val="600"/>
              </a:spcAft>
              <a:buAutoNum type="arabicPeriod"/>
            </a:pPr>
            <a:r>
              <a:rPr lang="de-DE" sz="1200" dirty="0" err="1">
                <a:latin typeface="Arial" pitchFamily="34" charset="0"/>
                <a:cs typeface="Arial" pitchFamily="34" charset="0"/>
              </a:rPr>
              <a:t>Stiffness</a:t>
            </a:r>
            <a:r>
              <a:rPr lang="de-DE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1200" dirty="0" err="1">
                <a:latin typeface="Arial" pitchFamily="34" charset="0"/>
                <a:cs typeface="Arial" pitchFamily="34" charset="0"/>
              </a:rPr>
              <a:t>force</a:t>
            </a:r>
            <a:r>
              <a:rPr lang="de-DE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1200" dirty="0" err="1">
                <a:latin typeface="Arial" pitchFamily="34" charset="0"/>
                <a:cs typeface="Arial" pitchFamily="34" charset="0"/>
              </a:rPr>
              <a:t>increases</a:t>
            </a:r>
            <a:r>
              <a:rPr lang="de-DE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1200" dirty="0" err="1">
                <a:latin typeface="Arial" pitchFamily="34" charset="0"/>
                <a:cs typeface="Arial" pitchFamily="34" charset="0"/>
              </a:rPr>
              <a:t>exponentially</a:t>
            </a:r>
            <a:r>
              <a:rPr lang="de-DE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1200" dirty="0" err="1">
                <a:latin typeface="Arial" pitchFamily="34" charset="0"/>
                <a:cs typeface="Arial" pitchFamily="34" charset="0"/>
              </a:rPr>
              <a:t>with</a:t>
            </a:r>
            <a:r>
              <a:rPr lang="de-DE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1200" dirty="0" err="1">
                <a:latin typeface="Arial" pitchFamily="34" charset="0"/>
                <a:cs typeface="Arial" pitchFamily="34" charset="0"/>
              </a:rPr>
              <a:t>penetration</a:t>
            </a:r>
            <a:br>
              <a:rPr lang="de-DE" sz="1200" dirty="0">
                <a:latin typeface="Arial" pitchFamily="34" charset="0"/>
                <a:cs typeface="Arial" pitchFamily="34" charset="0"/>
              </a:rPr>
            </a:br>
            <a:r>
              <a:rPr lang="de-DE" sz="1200" dirty="0">
                <a:latin typeface="Arial" pitchFamily="34" charset="0"/>
                <a:cs typeface="Arial" pitchFamily="34" charset="0"/>
              </a:rPr>
              <a:t>     k*(</a:t>
            </a:r>
            <a:r>
              <a:rPr lang="de-DE" sz="1200" dirty="0" err="1">
                <a:latin typeface="Arial" pitchFamily="34" charset="0"/>
                <a:cs typeface="Arial" pitchFamily="34" charset="0"/>
              </a:rPr>
              <a:t>x</a:t>
            </a:r>
            <a:r>
              <a:rPr lang="de-DE" sz="1200" baseline="-25000" dirty="0" err="1">
                <a:latin typeface="Arial" pitchFamily="34" charset="0"/>
                <a:cs typeface="Arial" pitchFamily="34" charset="0"/>
              </a:rPr>
              <a:t>pen</a:t>
            </a:r>
            <a:r>
              <a:rPr lang="de-DE" sz="1200" dirty="0">
                <a:latin typeface="Arial" pitchFamily="34" charset="0"/>
                <a:cs typeface="Arial" pitchFamily="34" charset="0"/>
              </a:rPr>
              <a:t>)</a:t>
            </a:r>
            <a:r>
              <a:rPr lang="de-DE" sz="1200" baseline="30000" dirty="0">
                <a:latin typeface="Arial" pitchFamily="34" charset="0"/>
                <a:cs typeface="Arial" pitchFamily="34" charset="0"/>
              </a:rPr>
              <a:t>e</a:t>
            </a:r>
            <a:r>
              <a:rPr lang="de-DE" sz="1200" dirty="0">
                <a:latin typeface="Arial" pitchFamily="34" charset="0"/>
                <a:cs typeface="Arial" pitchFamily="34" charset="0"/>
              </a:rPr>
              <a:t>, </a:t>
            </a:r>
            <a:r>
              <a:rPr lang="de-DE" sz="1200" dirty="0" err="1">
                <a:latin typeface="Arial" pitchFamily="34" charset="0"/>
                <a:cs typeface="Arial" pitchFamily="34" charset="0"/>
              </a:rPr>
              <a:t>where</a:t>
            </a:r>
            <a:r>
              <a:rPr lang="de-DE" sz="1200" dirty="0">
                <a:latin typeface="Arial" pitchFamily="34" charset="0"/>
                <a:cs typeface="Arial" pitchFamily="34" charset="0"/>
              </a:rPr>
              <a:t> e </a:t>
            </a:r>
            <a:r>
              <a:rPr lang="de-DE" sz="1200" dirty="0" err="1">
                <a:latin typeface="Arial" pitchFamily="34" charset="0"/>
                <a:cs typeface="Arial" pitchFamily="34" charset="0"/>
              </a:rPr>
              <a:t>is</a:t>
            </a:r>
            <a:r>
              <a:rPr lang="de-DE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1200" dirty="0" err="1">
                <a:latin typeface="Arial" pitchFamily="34" charset="0"/>
                <a:cs typeface="Arial" pitchFamily="34" charset="0"/>
              </a:rPr>
              <a:t>parameter</a:t>
            </a:r>
            <a:r>
              <a:rPr lang="de-DE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1200" b="1" dirty="0">
                <a:latin typeface="Arial" pitchFamily="34" charset="0"/>
                <a:cs typeface="Arial" pitchFamily="34" charset="0"/>
              </a:rPr>
              <a:t>Penetration Exponent</a:t>
            </a:r>
          </a:p>
          <a:p>
            <a:pPr marL="228600" indent="-228600">
              <a:buAutoNum type="arabicPeriod"/>
            </a:pPr>
            <a:r>
              <a:rPr lang="de-DE" sz="1200" dirty="0" err="1">
                <a:latin typeface="Arial" pitchFamily="34" charset="0"/>
                <a:cs typeface="Arial" pitchFamily="34" charset="0"/>
              </a:rPr>
              <a:t>Damping</a:t>
            </a:r>
            <a:r>
              <a:rPr lang="de-DE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1200" dirty="0" err="1">
                <a:latin typeface="Arial" pitchFamily="34" charset="0"/>
                <a:cs typeface="Arial" pitchFamily="34" charset="0"/>
              </a:rPr>
              <a:t>force</a:t>
            </a:r>
            <a:r>
              <a:rPr lang="de-DE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1200" dirty="0" err="1">
                <a:latin typeface="Arial" pitchFamily="34" charset="0"/>
                <a:cs typeface="Arial" pitchFamily="34" charset="0"/>
              </a:rPr>
              <a:t>increases</a:t>
            </a:r>
            <a:r>
              <a:rPr lang="de-DE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1200" dirty="0" err="1">
                <a:latin typeface="Arial" pitchFamily="34" charset="0"/>
                <a:cs typeface="Arial" pitchFamily="34" charset="0"/>
              </a:rPr>
              <a:t>gradually</a:t>
            </a:r>
            <a:r>
              <a:rPr lang="de-DE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1200" dirty="0" err="1">
                <a:latin typeface="Arial" pitchFamily="34" charset="0"/>
                <a:cs typeface="Arial" pitchFamily="34" charset="0"/>
              </a:rPr>
              <a:t>during</a:t>
            </a:r>
            <a:r>
              <a:rPr lang="de-DE" sz="1200" dirty="0">
                <a:latin typeface="Arial" pitchFamily="34" charset="0"/>
                <a:cs typeface="Arial" pitchFamily="34" charset="0"/>
              </a:rPr>
              <a:t> initial </a:t>
            </a:r>
            <a:r>
              <a:rPr lang="de-DE" sz="1200" dirty="0" err="1">
                <a:latin typeface="Arial" pitchFamily="34" charset="0"/>
                <a:cs typeface="Arial" pitchFamily="34" charset="0"/>
              </a:rPr>
              <a:t>penetration</a:t>
            </a:r>
            <a:br>
              <a:rPr lang="de-DE" sz="1200" dirty="0">
                <a:latin typeface="Arial" pitchFamily="34" charset="0"/>
                <a:cs typeface="Arial" pitchFamily="34" charset="0"/>
              </a:rPr>
            </a:br>
            <a:r>
              <a:rPr lang="de-DE" sz="1200" dirty="0">
                <a:latin typeface="Arial" pitchFamily="34" charset="0"/>
                <a:cs typeface="Arial" pitchFamily="34" charset="0"/>
              </a:rPr>
              <a:t>     b*</a:t>
            </a:r>
            <a:r>
              <a:rPr lang="de-DE" sz="1200" dirty="0" err="1">
                <a:latin typeface="Arial" pitchFamily="34" charset="0"/>
                <a:cs typeface="Arial" pitchFamily="34" charset="0"/>
              </a:rPr>
              <a:t>v</a:t>
            </a:r>
            <a:r>
              <a:rPr lang="de-DE" sz="1200" baseline="-25000" dirty="0" err="1">
                <a:latin typeface="Arial" pitchFamily="34" charset="0"/>
                <a:cs typeface="Arial" pitchFamily="34" charset="0"/>
              </a:rPr>
              <a:t>pen</a:t>
            </a:r>
            <a:r>
              <a:rPr lang="de-DE" sz="1200" dirty="0">
                <a:latin typeface="Arial" pitchFamily="34" charset="0"/>
                <a:cs typeface="Arial" pitchFamily="34" charset="0"/>
              </a:rPr>
              <a:t>*(Smooth </a:t>
            </a:r>
            <a:r>
              <a:rPr lang="de-DE" sz="1200" dirty="0" err="1">
                <a:latin typeface="Arial" pitchFamily="34" charset="0"/>
                <a:cs typeface="Arial" pitchFamily="34" charset="0"/>
              </a:rPr>
              <a:t>Step</a:t>
            </a:r>
            <a:r>
              <a:rPr lang="de-DE" sz="1200" dirty="0">
                <a:latin typeface="Arial" pitchFamily="34" charset="0"/>
                <a:cs typeface="Arial" pitchFamily="34" charset="0"/>
              </a:rPr>
              <a:t>), </a:t>
            </a:r>
            <a:r>
              <a:rPr lang="de-DE" sz="1200" dirty="0" err="1">
                <a:latin typeface="Arial" pitchFamily="34" charset="0"/>
                <a:cs typeface="Arial" pitchFamily="34" charset="0"/>
              </a:rPr>
              <a:t>where</a:t>
            </a:r>
            <a:r>
              <a:rPr lang="de-DE" sz="1200" dirty="0">
                <a:latin typeface="Arial" pitchFamily="34" charset="0"/>
                <a:cs typeface="Arial" pitchFamily="34" charset="0"/>
              </a:rPr>
              <a:t> Smooth </a:t>
            </a:r>
            <a:r>
              <a:rPr lang="de-DE" sz="1200" dirty="0" err="1">
                <a:latin typeface="Arial" pitchFamily="34" charset="0"/>
                <a:cs typeface="Arial" pitchFamily="34" charset="0"/>
              </a:rPr>
              <a:t>Step</a:t>
            </a:r>
            <a:r>
              <a:rPr lang="de-DE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1200" dirty="0" err="1">
                <a:latin typeface="Arial" pitchFamily="34" charset="0"/>
                <a:cs typeface="Arial" pitchFamily="34" charset="0"/>
              </a:rPr>
              <a:t>is</a:t>
            </a:r>
            <a:r>
              <a:rPr lang="de-DE" sz="1200" dirty="0">
                <a:latin typeface="Arial" pitchFamily="34" charset="0"/>
                <a:cs typeface="Arial" pitchFamily="34" charset="0"/>
              </a:rPr>
              <a:t> a </a:t>
            </a:r>
            <a:r>
              <a:rPr lang="de-DE" sz="1200" dirty="0" err="1">
                <a:latin typeface="Arial" pitchFamily="34" charset="0"/>
                <a:cs typeface="Arial" pitchFamily="34" charset="0"/>
              </a:rPr>
              <a:t>polynomial</a:t>
            </a:r>
            <a:r>
              <a:rPr lang="de-DE" sz="1200" dirty="0">
                <a:latin typeface="Arial" pitchFamily="34" charset="0"/>
                <a:cs typeface="Arial" pitchFamily="34" charset="0"/>
              </a:rPr>
              <a:t> </a:t>
            </a:r>
            <a:br>
              <a:rPr lang="de-DE" sz="1200" dirty="0">
                <a:latin typeface="Arial" pitchFamily="34" charset="0"/>
                <a:cs typeface="Arial" pitchFamily="34" charset="0"/>
              </a:rPr>
            </a:br>
            <a:r>
              <a:rPr lang="de-DE" sz="1200" dirty="0">
                <a:latin typeface="Arial" pitchFamily="34" charset="0"/>
                <a:cs typeface="Arial" pitchFamily="34" charset="0"/>
              </a:rPr>
              <a:t>     </a:t>
            </a:r>
            <a:r>
              <a:rPr lang="de-DE" sz="1200" dirty="0" err="1">
                <a:latin typeface="Arial" pitchFamily="34" charset="0"/>
                <a:cs typeface="Arial" pitchFamily="34" charset="0"/>
              </a:rPr>
              <a:t>whose</a:t>
            </a:r>
            <a:r>
              <a:rPr lang="de-DE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1200" dirty="0" err="1">
                <a:latin typeface="Arial" pitchFamily="34" charset="0"/>
                <a:cs typeface="Arial" pitchFamily="34" charset="0"/>
              </a:rPr>
              <a:t>value</a:t>
            </a:r>
            <a:r>
              <a:rPr lang="de-DE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1200" dirty="0" err="1">
                <a:latin typeface="Arial" pitchFamily="34" charset="0"/>
                <a:cs typeface="Arial" pitchFamily="34" charset="0"/>
              </a:rPr>
              <a:t>increases</a:t>
            </a:r>
            <a:r>
              <a:rPr lang="de-DE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1200" dirty="0" err="1">
                <a:latin typeface="Arial" pitchFamily="34" charset="0"/>
                <a:cs typeface="Arial" pitchFamily="34" charset="0"/>
              </a:rPr>
              <a:t>from</a:t>
            </a:r>
            <a:r>
              <a:rPr lang="de-DE" sz="1200" dirty="0">
                <a:latin typeface="Arial" pitchFamily="34" charset="0"/>
                <a:cs typeface="Arial" pitchFamily="34" charset="0"/>
              </a:rPr>
              <a:t> 0 </a:t>
            </a:r>
            <a:r>
              <a:rPr lang="de-DE" sz="1200" dirty="0" err="1">
                <a:latin typeface="Arial" pitchFamily="34" charset="0"/>
                <a:cs typeface="Arial" pitchFamily="34" charset="0"/>
              </a:rPr>
              <a:t>to</a:t>
            </a:r>
            <a:r>
              <a:rPr lang="de-DE" sz="1200" dirty="0">
                <a:latin typeface="Arial" pitchFamily="34" charset="0"/>
                <a:cs typeface="Arial" pitchFamily="34" charset="0"/>
              </a:rPr>
              <a:t> 1 </a:t>
            </a:r>
            <a:r>
              <a:rPr lang="de-DE" sz="1200" dirty="0" err="1">
                <a:latin typeface="Arial" pitchFamily="34" charset="0"/>
                <a:cs typeface="Arial" pitchFamily="34" charset="0"/>
              </a:rPr>
              <a:t>as</a:t>
            </a:r>
            <a:r>
              <a:rPr lang="de-DE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1200" dirty="0" err="1">
                <a:latin typeface="Arial" pitchFamily="34" charset="0"/>
                <a:cs typeface="Arial" pitchFamily="34" charset="0"/>
              </a:rPr>
              <a:t>the</a:t>
            </a:r>
            <a:r>
              <a:rPr lang="de-DE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1200" dirty="0" err="1">
                <a:latin typeface="Arial" pitchFamily="34" charset="0"/>
                <a:cs typeface="Arial" pitchFamily="34" charset="0"/>
              </a:rPr>
              <a:t>penetration</a:t>
            </a:r>
            <a:r>
              <a:rPr lang="de-DE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1200" dirty="0" err="1">
                <a:latin typeface="Arial" pitchFamily="34" charset="0"/>
                <a:cs typeface="Arial" pitchFamily="34" charset="0"/>
              </a:rPr>
              <a:t>increases</a:t>
            </a:r>
            <a:r>
              <a:rPr lang="de-DE" sz="1200" dirty="0">
                <a:latin typeface="Arial" pitchFamily="34" charset="0"/>
                <a:cs typeface="Arial" pitchFamily="34" charset="0"/>
              </a:rPr>
              <a:t> </a:t>
            </a:r>
            <a:br>
              <a:rPr lang="de-DE" sz="1200" dirty="0">
                <a:latin typeface="Arial" pitchFamily="34" charset="0"/>
                <a:cs typeface="Arial" pitchFamily="34" charset="0"/>
              </a:rPr>
            </a:br>
            <a:r>
              <a:rPr lang="de-DE" sz="1200" dirty="0">
                <a:latin typeface="Arial" pitchFamily="34" charset="0"/>
                <a:cs typeface="Arial" pitchFamily="34" charset="0"/>
              </a:rPr>
              <a:t>     </a:t>
            </a:r>
            <a:r>
              <a:rPr lang="de-DE" sz="1200" dirty="0" err="1">
                <a:latin typeface="Arial" pitchFamily="34" charset="0"/>
                <a:cs typeface="Arial" pitchFamily="34" charset="0"/>
              </a:rPr>
              <a:t>from</a:t>
            </a:r>
            <a:r>
              <a:rPr lang="de-DE" sz="1200" dirty="0">
                <a:latin typeface="Arial" pitchFamily="34" charset="0"/>
                <a:cs typeface="Arial" pitchFamily="34" charset="0"/>
              </a:rPr>
              <a:t> 0 </a:t>
            </a:r>
            <a:r>
              <a:rPr lang="de-DE" sz="1200" dirty="0" err="1">
                <a:latin typeface="Arial" pitchFamily="34" charset="0"/>
                <a:cs typeface="Arial" pitchFamily="34" charset="0"/>
              </a:rPr>
              <a:t>to</a:t>
            </a:r>
            <a:r>
              <a:rPr lang="de-DE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1200" dirty="0" err="1">
                <a:latin typeface="Arial" pitchFamily="34" charset="0"/>
                <a:cs typeface="Arial" pitchFamily="34" charset="0"/>
              </a:rPr>
              <a:t>parameter</a:t>
            </a:r>
            <a:r>
              <a:rPr lang="de-DE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1200" b="1" dirty="0">
                <a:latin typeface="Arial" pitchFamily="34" charset="0"/>
                <a:cs typeface="Arial" pitchFamily="34" charset="0"/>
              </a:rPr>
              <a:t>Penetration </a:t>
            </a:r>
            <a:r>
              <a:rPr lang="de-DE" sz="1200" b="1" dirty="0" err="1">
                <a:latin typeface="Arial" pitchFamily="34" charset="0"/>
                <a:cs typeface="Arial" pitchFamily="34" charset="0"/>
              </a:rPr>
              <a:t>for</a:t>
            </a:r>
            <a:r>
              <a:rPr lang="de-DE" sz="1200" b="1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1200" b="1" dirty="0" err="1">
                <a:latin typeface="Arial" pitchFamily="34" charset="0"/>
                <a:cs typeface="Arial" pitchFamily="34" charset="0"/>
              </a:rPr>
              <a:t>Full</a:t>
            </a:r>
            <a:r>
              <a:rPr lang="de-DE" sz="1200" b="1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1200" b="1" dirty="0" err="1">
                <a:latin typeface="Arial" pitchFamily="34" charset="0"/>
                <a:cs typeface="Arial" pitchFamily="34" charset="0"/>
              </a:rPr>
              <a:t>Damping</a:t>
            </a:r>
            <a:endParaRPr lang="de-DE" sz="1200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6156615" y="3750723"/>
            <a:ext cx="0" cy="87618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>
            <a:off x="3550880" y="6666070"/>
            <a:ext cx="5135921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5740371" y="6527571"/>
            <a:ext cx="756938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de-DE" sz="1200" b="1" u="sng" dirty="0">
                <a:latin typeface="Arial" pitchFamily="34" charset="0"/>
                <a:cs typeface="Arial" pitchFamily="34" charset="0"/>
              </a:rPr>
              <a:t>Custom</a:t>
            </a:r>
          </a:p>
        </p:txBody>
      </p:sp>
    </p:spTree>
    <p:extLst>
      <p:ext uri="{BB962C8B-B14F-4D97-AF65-F5344CB8AC3E}">
        <p14:creationId xmlns:p14="http://schemas.microsoft.com/office/powerpoint/2010/main" val="1948463684"/>
      </p:ext>
    </p:extLst>
  </p:cSld>
  <p:clrMapOvr>
    <a:masterClrMapping/>
  </p:clrMapOvr>
</p:sld>
</file>

<file path=ppt/theme/theme1.xml><?xml version="1.0" encoding="utf-8"?>
<a:theme xmlns:a="http://schemas.openxmlformats.org/drawingml/2006/main" name="MW_Public_widescreen">
  <a:themeElements>
    <a:clrScheme name="TMW_PPT">
      <a:dk1>
        <a:sysClr val="windowText" lastClr="000000"/>
      </a:dk1>
      <a:lt1>
        <a:sysClr val="window" lastClr="FFFFFF"/>
      </a:lt1>
      <a:dk2>
        <a:srgbClr val="125687"/>
      </a:dk2>
      <a:lt2>
        <a:srgbClr val="EEECE1"/>
      </a:lt2>
      <a:accent1>
        <a:srgbClr val="95B3D7"/>
      </a:accent1>
      <a:accent2>
        <a:srgbClr val="781414"/>
      </a:accent2>
      <a:accent3>
        <a:srgbClr val="697819"/>
      </a:accent3>
      <a:accent4>
        <a:srgbClr val="D27809"/>
      </a:accent4>
      <a:accent5>
        <a:srgbClr val="BFBFBF"/>
      </a:accent5>
      <a:accent6>
        <a:srgbClr val="E5DD9F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b="1" dirty="0" smtClean="0"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5">
              <a:lumMod val="7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000" dirty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0FD4FE16-3090-44A2-8363-C1FD2CAAFA18}" vid="{13A68687-34C5-49C2-9A09-1ADAC70C677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939</Words>
  <Application>Microsoft Office PowerPoint</Application>
  <PresentationFormat>Widescreen</PresentationFormat>
  <Paragraphs>337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Courier New</vt:lpstr>
      <vt:lpstr>Wingdings</vt:lpstr>
      <vt:lpstr>MW_Public_widescreen</vt:lpstr>
      <vt:lpstr>Mask Images</vt:lpstr>
      <vt:lpstr>Circle to Circle</vt:lpstr>
      <vt:lpstr>Circle to Finite Line</vt:lpstr>
      <vt:lpstr>Circle To Ring</vt:lpstr>
      <vt:lpstr>Box to Box Contact Forces </vt:lpstr>
      <vt:lpstr>Box to Box Contact Force, Follower Corners to Base Faces (2D) </vt:lpstr>
      <vt:lpstr>Box to Box Contact Force, Base Corners to Follower Faces (2D) </vt:lpstr>
      <vt:lpstr>Box to Belt Contact Forces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MathWorks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Mask Images</dc:title>
  <dc:creator>Steve Miller</dc:creator>
  <cp:keywords>Version 15.2</cp:keywords>
  <cp:lastModifiedBy>Steve Miller</cp:lastModifiedBy>
  <cp:revision>60</cp:revision>
  <dcterms:created xsi:type="dcterms:W3CDTF">2015-08-13T19:08:30Z</dcterms:created>
  <dcterms:modified xsi:type="dcterms:W3CDTF">2018-03-08T15:17:46Z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441712758</vt:i4>
  </property>
  <property fmtid="{D5CDD505-2E9C-101B-9397-08002B2CF9AE}" pid="3" name="_NewReviewCycle">
    <vt:lpwstr/>
  </property>
  <property fmtid="{D5CDD505-2E9C-101B-9397-08002B2CF9AE}" pid="4" name="_EmailSubject">
    <vt:lpwstr>Quick PPT question</vt:lpwstr>
  </property>
  <property fmtid="{D5CDD505-2E9C-101B-9397-08002B2CF9AE}" pid="5" name="_AuthorEmail">
    <vt:lpwstr>Julie.Cornell@mathworks.com</vt:lpwstr>
  </property>
  <property fmtid="{D5CDD505-2E9C-101B-9397-08002B2CF9AE}" pid="6" name="_AuthorEmailDisplayName">
    <vt:lpwstr>Julie Cornell</vt:lpwstr>
  </property>
</Properties>
</file>