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72" y="-111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2017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20A27C3-6D6E-4E47-B81A-D9442113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828" y="4842519"/>
            <a:ext cx="2345611" cy="11728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DED2E8-DDBA-4955-8933-FBEA43B1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28" y="3190410"/>
            <a:ext cx="2243989" cy="13075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82CE86D-EB18-4E6D-B00B-F0CE5F278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28" y="1196161"/>
            <a:ext cx="2213344" cy="11638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C7BB243-232F-4E57-911D-2F77E3116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156" y="4571342"/>
            <a:ext cx="1645936" cy="15290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4D0CDF-2B94-4534-B3A8-F7416DD50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178" y="2861623"/>
            <a:ext cx="1692373" cy="15499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4A06EE-1C7F-4452-99F1-B761DFC0D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679" y="762614"/>
            <a:ext cx="1885413" cy="15337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DB72AD-BE29-4F07-91BD-3F9E0D38E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400" y="925147"/>
            <a:ext cx="1981278" cy="13364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2"/>
          <a:stretch/>
        </p:blipFill>
        <p:spPr>
          <a:xfrm>
            <a:off x="8982799" y="1963955"/>
            <a:ext cx="1304605" cy="991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50" y="4773307"/>
            <a:ext cx="1399054" cy="1311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370" y="2517351"/>
            <a:ext cx="1974228" cy="793470"/>
          </a:xfrm>
          <a:prstGeom prst="rect">
            <a:avLst/>
          </a:prstGeom>
        </p:spPr>
      </p:pic>
      <p:sp>
        <p:nvSpPr>
          <p:cNvPr id="10" name="Freeform: Shape 9"/>
          <p:cNvSpPr/>
          <p:nvPr/>
        </p:nvSpPr>
        <p:spPr>
          <a:xfrm>
            <a:off x="3015552" y="864144"/>
            <a:ext cx="200127" cy="807382"/>
          </a:xfrm>
          <a:custGeom>
            <a:avLst/>
            <a:gdLst>
              <a:gd name="connsiteX0" fmla="*/ 0 w 650240"/>
              <a:gd name="connsiteY0" fmla="*/ 325120 h 1422400"/>
              <a:gd name="connsiteX1" fmla="*/ 0 w 650240"/>
              <a:gd name="connsiteY1" fmla="*/ 822960 h 1422400"/>
              <a:gd name="connsiteX2" fmla="*/ 650240 w 650240"/>
              <a:gd name="connsiteY2" fmla="*/ 1422400 h 1422400"/>
              <a:gd name="connsiteX3" fmla="*/ 650240 w 650240"/>
              <a:gd name="connsiteY3" fmla="*/ 0 h 1422400"/>
              <a:gd name="connsiteX4" fmla="*/ 0 w 650240"/>
              <a:gd name="connsiteY4" fmla="*/ 32512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40" h="1422400">
                <a:moveTo>
                  <a:pt x="0" y="325120"/>
                </a:moveTo>
                <a:lnTo>
                  <a:pt x="0" y="822960"/>
                </a:lnTo>
                <a:lnTo>
                  <a:pt x="650240" y="1422400"/>
                </a:lnTo>
                <a:lnTo>
                  <a:pt x="650240" y="0"/>
                </a:lnTo>
                <a:lnTo>
                  <a:pt x="0" y="325120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3611868" y="1811655"/>
            <a:ext cx="1469814" cy="1041031"/>
          </a:xfrm>
          <a:custGeom>
            <a:avLst/>
            <a:gdLst>
              <a:gd name="connsiteX0" fmla="*/ 533400 w 1676400"/>
              <a:gd name="connsiteY0" fmla="*/ 0 h 944880"/>
              <a:gd name="connsiteX1" fmla="*/ 937260 w 1676400"/>
              <a:gd name="connsiteY1" fmla="*/ 0 h 944880"/>
              <a:gd name="connsiteX2" fmla="*/ 1676400 w 1676400"/>
              <a:gd name="connsiteY2" fmla="*/ 944880 h 944880"/>
              <a:gd name="connsiteX3" fmla="*/ 0 w 1676400"/>
              <a:gd name="connsiteY3" fmla="*/ 944880 h 944880"/>
              <a:gd name="connsiteX4" fmla="*/ 533400 w 1676400"/>
              <a:gd name="connsiteY4" fmla="*/ 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0" h="944880">
                <a:moveTo>
                  <a:pt x="533400" y="0"/>
                </a:moveTo>
                <a:lnTo>
                  <a:pt x="937260" y="0"/>
                </a:lnTo>
                <a:lnTo>
                  <a:pt x="1676400" y="944880"/>
                </a:lnTo>
                <a:lnTo>
                  <a:pt x="0" y="944880"/>
                </a:lnTo>
                <a:lnTo>
                  <a:pt x="533400" y="0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691628" y="1261536"/>
            <a:ext cx="2169172" cy="2145395"/>
          </a:xfrm>
          <a:prstGeom prst="line">
            <a:avLst/>
          </a:prstGeom>
          <a:ln w="127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0687" y="4655715"/>
            <a:ext cx="2575537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000" dirty="0">
                <a:latin typeface="Arial" pitchFamily="34" charset="0"/>
                <a:cs typeface="Arial" pitchFamily="34" charset="0"/>
              </a:rPr>
              <a:t>Necessary constraints are</a:t>
            </a:r>
            <a:br>
              <a:rPr lang="de-DE" sz="1000" dirty="0">
                <a:latin typeface="Arial" pitchFamily="34" charset="0"/>
                <a:cs typeface="Arial" pitchFamily="34" charset="0"/>
              </a:rPr>
            </a:br>
            <a:r>
              <a:rPr lang="de-DE" sz="1000" dirty="0">
                <a:latin typeface="Arial" pitchFamily="34" charset="0"/>
                <a:cs typeface="Arial" pitchFamily="34" charset="0"/>
              </a:rPr>
              <a:t>grouped and parameterized.</a:t>
            </a:r>
          </a:p>
          <a:p>
            <a:pPr algn="ctr"/>
            <a:r>
              <a:rPr lang="de-DE" sz="1000" dirty="0">
                <a:latin typeface="Arial" pitchFamily="34" charset="0"/>
                <a:cs typeface="Arial" pitchFamily="34" charset="0"/>
              </a:rPr>
              <a:t>Rigid transform blocks </a:t>
            </a:r>
            <a:br>
              <a:rPr lang="de-DE" sz="1000" dirty="0">
                <a:latin typeface="Arial" pitchFamily="34" charset="0"/>
                <a:cs typeface="Arial" pitchFamily="34" charset="0"/>
              </a:rPr>
            </a:br>
            <a:r>
              <a:rPr lang="de-DE" sz="1000" dirty="0">
                <a:latin typeface="Arial" pitchFamily="34" charset="0"/>
                <a:cs typeface="Arial" pitchFamily="34" charset="0"/>
              </a:rPr>
              <a:t>position and orient frames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15679" y="5024112"/>
            <a:ext cx="384640" cy="11722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80199" y="3923243"/>
            <a:ext cx="183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Arial" pitchFamily="34" charset="0"/>
                <a:cs typeface="Arial" pitchFamily="34" charset="0"/>
              </a:rPr>
              <a:t>Assembly models gearset</a:t>
            </a:r>
          </a:p>
          <a:p>
            <a:pPr algn="ctr"/>
            <a:r>
              <a:rPr lang="de-DE" sz="1000" dirty="0">
                <a:latin typeface="Arial" pitchFamily="34" charset="0"/>
                <a:cs typeface="Arial" pitchFamily="34" charset="0"/>
              </a:rPr>
              <a:t>using parts and constraints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1269163" y="1270524"/>
            <a:ext cx="1385353" cy="1263490"/>
          </a:xfrm>
          <a:custGeom>
            <a:avLst/>
            <a:gdLst>
              <a:gd name="connsiteX0" fmla="*/ 304800 w 1744980"/>
              <a:gd name="connsiteY0" fmla="*/ 0 h 1188720"/>
              <a:gd name="connsiteX1" fmla="*/ 441960 w 1744980"/>
              <a:gd name="connsiteY1" fmla="*/ 0 h 1188720"/>
              <a:gd name="connsiteX2" fmla="*/ 1744980 w 1744980"/>
              <a:gd name="connsiteY2" fmla="*/ 1188720 h 1188720"/>
              <a:gd name="connsiteX3" fmla="*/ 0 w 1744980"/>
              <a:gd name="connsiteY3" fmla="*/ 1188720 h 1188720"/>
              <a:gd name="connsiteX4" fmla="*/ 304800 w 174498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980" h="1188720">
                <a:moveTo>
                  <a:pt x="304800" y="0"/>
                </a:moveTo>
                <a:lnTo>
                  <a:pt x="441960" y="0"/>
                </a:lnTo>
                <a:lnTo>
                  <a:pt x="1744980" y="1188720"/>
                </a:lnTo>
                <a:lnTo>
                  <a:pt x="0" y="1188720"/>
                </a:lnTo>
                <a:lnTo>
                  <a:pt x="304800" y="0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1854" y="3290328"/>
            <a:ext cx="170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Arial" pitchFamily="34" charset="0"/>
                <a:cs typeface="Arial" pitchFamily="34" charset="0"/>
              </a:rPr>
              <a:t>Parts with key parameters</a:t>
            </a:r>
            <a:br>
              <a:rPr lang="de-DE" sz="1000" dirty="0">
                <a:latin typeface="Arial" pitchFamily="34" charset="0"/>
                <a:cs typeface="Arial" pitchFamily="34" charset="0"/>
              </a:rPr>
            </a:br>
            <a:r>
              <a:rPr lang="de-DE" sz="1000" dirty="0">
                <a:latin typeface="Arial" pitchFamily="34" charset="0"/>
                <a:cs typeface="Arial" pitchFamily="34" charset="0"/>
              </a:rPr>
              <a:t>exposed in a dialog box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71413" y="3972158"/>
            <a:ext cx="181355" cy="16001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319801" y="3104867"/>
            <a:ext cx="144746" cy="2241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/>
          <p:cNvSpPr/>
          <p:nvPr/>
        </p:nvSpPr>
        <p:spPr>
          <a:xfrm>
            <a:off x="4584457" y="4112895"/>
            <a:ext cx="484909" cy="458447"/>
          </a:xfrm>
          <a:custGeom>
            <a:avLst/>
            <a:gdLst>
              <a:gd name="connsiteX0" fmla="*/ 193964 w 484909"/>
              <a:gd name="connsiteY0" fmla="*/ 6927 h 394854"/>
              <a:gd name="connsiteX1" fmla="*/ 387927 w 484909"/>
              <a:gd name="connsiteY1" fmla="*/ 0 h 394854"/>
              <a:gd name="connsiteX2" fmla="*/ 484909 w 484909"/>
              <a:gd name="connsiteY2" fmla="*/ 394854 h 394854"/>
              <a:gd name="connsiteX3" fmla="*/ 0 w 484909"/>
              <a:gd name="connsiteY3" fmla="*/ 394854 h 394854"/>
              <a:gd name="connsiteX4" fmla="*/ 193964 w 484909"/>
              <a:gd name="connsiteY4" fmla="*/ 6927 h 39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909" h="394854">
                <a:moveTo>
                  <a:pt x="193964" y="6927"/>
                </a:moveTo>
                <a:lnTo>
                  <a:pt x="387927" y="0"/>
                </a:lnTo>
                <a:lnTo>
                  <a:pt x="484909" y="394854"/>
                </a:lnTo>
                <a:lnTo>
                  <a:pt x="0" y="394854"/>
                </a:lnTo>
                <a:lnTo>
                  <a:pt x="193964" y="6927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740949" y="1544810"/>
            <a:ext cx="1169215" cy="1840858"/>
          </a:xfrm>
          <a:prstGeom prst="line">
            <a:avLst/>
          </a:prstGeom>
          <a:ln w="127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47"/>
          <a:stretch/>
        </p:blipFill>
        <p:spPr>
          <a:xfrm>
            <a:off x="8756993" y="1178406"/>
            <a:ext cx="1304605" cy="986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303" y="3190410"/>
            <a:ext cx="1398917" cy="131122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75450" y="984298"/>
            <a:ext cx="25755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1000" dirty="0">
                <a:latin typeface="Arial" pitchFamily="34" charset="0"/>
                <a:cs typeface="Arial" pitchFamily="34" charset="0"/>
              </a:rPr>
              <a:t>Use full assembly to model gearset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5450" y="2933019"/>
            <a:ext cx="29819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1000" dirty="0">
                <a:latin typeface="Arial" pitchFamily="34" charset="0"/>
                <a:cs typeface="Arial" pitchFamily="34" charset="0"/>
              </a:rPr>
              <a:t>Use only constraints to connect CAD parts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75450" y="4515916"/>
            <a:ext cx="29819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1000" dirty="0">
                <a:latin typeface="Arial" pitchFamily="34" charset="0"/>
                <a:cs typeface="Arial" pitchFamily="34" charset="0"/>
              </a:rPr>
              <a:t>Combine to create complex mechanisms</a:t>
            </a:r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B62C555-CD70-4EE5-8275-70287A7F6F1D}" vid="{C2E7C768-1CE4-4169-86EB-FCD5439530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MW_Public_widescreen</vt:lpstr>
      <vt:lpstr>PowerPoint Presentation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Miller</dc:creator>
  <cp:keywords>Version 17.0</cp:keywords>
  <cp:lastModifiedBy>Steve Miller</cp:lastModifiedBy>
  <cp:revision>6</cp:revision>
  <dcterms:created xsi:type="dcterms:W3CDTF">2017-06-20T17:32:51Z</dcterms:created>
  <dcterms:modified xsi:type="dcterms:W3CDTF">2019-07-30T08:13:28Z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