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7"/>
  </p:notesMasterIdLst>
  <p:handoutMasterIdLst>
    <p:handoutMasterId r:id="rId18"/>
  </p:handoutMasterIdLst>
  <p:sldIdLst>
    <p:sldId id="259" r:id="rId3"/>
    <p:sldId id="263" r:id="rId4"/>
    <p:sldId id="264" r:id="rId5"/>
    <p:sldId id="265" r:id="rId6"/>
    <p:sldId id="261" r:id="rId7"/>
    <p:sldId id="262" r:id="rId8"/>
    <p:sldId id="268" r:id="rId9"/>
    <p:sldId id="272" r:id="rId10"/>
    <p:sldId id="269" r:id="rId11"/>
    <p:sldId id="270" r:id="rId12"/>
    <p:sldId id="271" r:id="rId13"/>
    <p:sldId id="273" r:id="rId14"/>
    <p:sldId id="266" r:id="rId15"/>
    <p:sldId id="267" r:id="rId1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rooph Seshadri"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8025" autoAdjust="0"/>
    <p:restoredTop sz="95987" autoAdjust="0"/>
  </p:normalViewPr>
  <p:slideViewPr>
    <p:cSldViewPr>
      <p:cViewPr varScale="1">
        <p:scale>
          <a:sx n="116" d="100"/>
          <a:sy n="116" d="100"/>
        </p:scale>
        <p:origin x="138" y="378"/>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46" y="835"/>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5F993C83-2184-4286-ABE1-941A40B40C8F}" type="datetimeFigureOut">
              <a:rPr lang="en-US" smtClean="0"/>
              <a:pPr/>
              <a:t>10/8/2018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3.xml"/><Relationship Id="rId4" Type="http://schemas.openxmlformats.org/officeDocument/2006/relationships/image" Target="../media/image5.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29"/>
          <p:cNvSpPr>
            <a:spLocks noChangeArrowheads="1"/>
          </p:cNvSpPr>
          <p:nvPr/>
        </p:nvSpPr>
        <p:spPr bwMode="auto">
          <a:xfrm>
            <a:off x="-2822" y="30927"/>
            <a:ext cx="12835467" cy="16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86" tIns="45873" rIns="93386" bIns="45873" anchor="ctr"/>
          <a:lstStyle>
            <a:lvl1pPr defTabSz="944563" eaLnBrk="0" hangingPunct="0">
              <a:defRPr b="1">
                <a:solidFill>
                  <a:schemeClr val="tx1"/>
                </a:solidFill>
                <a:latin typeface="Courier New" panose="02070309020205020404" pitchFamily="49" charset="0"/>
                <a:cs typeface="Arial" panose="020B0604020202020204" pitchFamily="34" charset="0"/>
              </a:defRPr>
            </a:lvl1pPr>
            <a:lvl2pPr marL="742950" indent="-285750" defTabSz="944563" eaLnBrk="0" hangingPunct="0">
              <a:defRPr b="1">
                <a:solidFill>
                  <a:schemeClr val="tx1"/>
                </a:solidFill>
                <a:latin typeface="Courier New" panose="02070309020205020404" pitchFamily="49" charset="0"/>
                <a:cs typeface="Arial" panose="020B0604020202020204" pitchFamily="34" charset="0"/>
              </a:defRPr>
            </a:lvl2pPr>
            <a:lvl3pPr marL="1143000" indent="-228600" defTabSz="944563" eaLnBrk="0" hangingPunct="0">
              <a:defRPr b="1">
                <a:solidFill>
                  <a:schemeClr val="tx1"/>
                </a:solidFill>
                <a:latin typeface="Courier New" panose="02070309020205020404" pitchFamily="49" charset="0"/>
                <a:cs typeface="Arial" panose="020B0604020202020204" pitchFamily="34" charset="0"/>
              </a:defRPr>
            </a:lvl3pPr>
            <a:lvl4pPr marL="1600200" indent="-228600" defTabSz="944563" eaLnBrk="0" hangingPunct="0">
              <a:defRPr b="1">
                <a:solidFill>
                  <a:schemeClr val="tx1"/>
                </a:solidFill>
                <a:latin typeface="Courier New" panose="02070309020205020404" pitchFamily="49" charset="0"/>
                <a:cs typeface="Arial" panose="020B0604020202020204" pitchFamily="34" charset="0"/>
              </a:defRPr>
            </a:lvl4pPr>
            <a:lvl5pPr marL="2057400" indent="-228600" defTabSz="944563" eaLnBrk="0" hangingPunct="0">
              <a:defRPr b="1">
                <a:solidFill>
                  <a:schemeClr val="tx1"/>
                </a:solidFill>
                <a:latin typeface="Courier New" panose="02070309020205020404" pitchFamily="49" charset="0"/>
                <a:cs typeface="Arial" panose="020B0604020202020204" pitchFamily="34" charset="0"/>
              </a:defRPr>
            </a:lvl5pPr>
            <a:lvl6pPr marL="2514600" indent="-228600" defTabSz="944563"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defTabSz="944563"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defTabSz="944563"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defTabSz="944563"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nSpc>
                <a:spcPct val="87000"/>
              </a:lnSpc>
              <a:defRPr/>
            </a:pPr>
            <a:r>
              <a:rPr lang="en-US" altLang="en-US" sz="1000" b="0">
                <a:solidFill>
                  <a:srgbClr val="000000"/>
                </a:solidFill>
                <a:latin typeface="Arial" panose="020B0604020202020204" pitchFamily="34" charset="0"/>
              </a:rPr>
              <a:t>Exercises</a:t>
            </a:r>
          </a:p>
        </p:txBody>
      </p:sp>
      <p:sp>
        <p:nvSpPr>
          <p:cNvPr id="9" name="Line 30"/>
          <p:cNvSpPr>
            <a:spLocks noChangeShapeType="1"/>
          </p:cNvSpPr>
          <p:nvPr/>
        </p:nvSpPr>
        <p:spPr bwMode="auto">
          <a:xfrm>
            <a:off x="1" y="233364"/>
            <a:ext cx="9144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 name="Object 35"/>
          <p:cNvGraphicFramePr>
            <a:graphicFrameLocks noChangeAspect="1"/>
          </p:cNvGraphicFramePr>
          <p:nvPr/>
        </p:nvGraphicFramePr>
        <p:xfrm>
          <a:off x="6995585" y="2411017"/>
          <a:ext cx="232833" cy="115490"/>
        </p:xfrm>
        <a:graphic>
          <a:graphicData uri="http://schemas.openxmlformats.org/presentationml/2006/ole">
            <mc:AlternateContent xmlns:mc="http://schemas.openxmlformats.org/markup-compatibility/2006">
              <mc:Choice xmlns:v="urn:schemas-microsoft-com:vml" Requires="v">
                <p:oleObj spid="_x0000_s1067" name="Equation" r:id="rId3" imgW="114151" imgH="215619" progId="Equation.3">
                  <p:embed/>
                </p:oleObj>
              </mc:Choice>
              <mc:Fallback>
                <p:oleObj name="Equation" r:id="rId3" imgW="114151" imgH="215619" progId="Equation.3">
                  <p:embed/>
                  <p:pic>
                    <p:nvPicPr>
                      <p:cNvPr id="3076"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5585" y="2411017"/>
                        <a:ext cx="232833" cy="11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Line 37"/>
          <p:cNvSpPr>
            <a:spLocks noChangeShapeType="1"/>
          </p:cNvSpPr>
          <p:nvPr/>
        </p:nvSpPr>
        <p:spPr bwMode="auto">
          <a:xfrm>
            <a:off x="0" y="6547247"/>
            <a:ext cx="9144000" cy="0"/>
          </a:xfrm>
          <a:prstGeom prst="line">
            <a:avLst/>
          </a:prstGeom>
          <a:noFill/>
          <a:ln w="127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40"/>
          <p:cNvSpPr>
            <a:spLocks noChangeArrowheads="1"/>
          </p:cNvSpPr>
          <p:nvPr/>
        </p:nvSpPr>
        <p:spPr bwMode="auto">
          <a:xfrm>
            <a:off x="1461030" y="6581806"/>
            <a:ext cx="7706783" cy="24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2" tIns="47506" rIns="95012" bIns="47506" anchor="b">
            <a:spAutoFit/>
          </a:bodyPr>
          <a:lstStyle>
            <a:lvl1pPr defTabSz="990600" eaLnBrk="0" hangingPunct="0">
              <a:defRPr b="1">
                <a:solidFill>
                  <a:schemeClr val="tx1"/>
                </a:solidFill>
                <a:latin typeface="Courier New" panose="02070309020205020404" pitchFamily="49" charset="0"/>
                <a:cs typeface="Arial" panose="020B0604020202020204" pitchFamily="34" charset="0"/>
              </a:defRPr>
            </a:lvl1pPr>
            <a:lvl2pPr marL="742950" indent="-285750" defTabSz="990600" eaLnBrk="0" hangingPunct="0">
              <a:defRPr b="1">
                <a:solidFill>
                  <a:schemeClr val="tx1"/>
                </a:solidFill>
                <a:latin typeface="Courier New" panose="02070309020205020404" pitchFamily="49" charset="0"/>
                <a:cs typeface="Arial" panose="020B0604020202020204" pitchFamily="34" charset="0"/>
              </a:defRPr>
            </a:lvl2pPr>
            <a:lvl3pPr marL="1143000" indent="-228600" defTabSz="990600" eaLnBrk="0" hangingPunct="0">
              <a:defRPr b="1">
                <a:solidFill>
                  <a:schemeClr val="tx1"/>
                </a:solidFill>
                <a:latin typeface="Courier New" panose="02070309020205020404" pitchFamily="49" charset="0"/>
                <a:cs typeface="Arial" panose="020B0604020202020204" pitchFamily="34" charset="0"/>
              </a:defRPr>
            </a:lvl3pPr>
            <a:lvl4pPr marL="1600200" indent="-228600" defTabSz="990600" eaLnBrk="0" hangingPunct="0">
              <a:defRPr b="1">
                <a:solidFill>
                  <a:schemeClr val="tx1"/>
                </a:solidFill>
                <a:latin typeface="Courier New" panose="02070309020205020404" pitchFamily="49" charset="0"/>
                <a:cs typeface="Arial" panose="020B0604020202020204" pitchFamily="34" charset="0"/>
              </a:defRPr>
            </a:lvl4pPr>
            <a:lvl5pPr marL="2057400" indent="-228600" defTabSz="990600" eaLnBrk="0" hangingPunct="0">
              <a:defRPr b="1">
                <a:solidFill>
                  <a:schemeClr val="tx1"/>
                </a:solidFill>
                <a:latin typeface="Courier New" panose="02070309020205020404" pitchFamily="49" charset="0"/>
                <a:cs typeface="Arial" panose="020B0604020202020204" pitchFamily="34" charset="0"/>
              </a:defRPr>
            </a:lvl5pPr>
            <a:lvl6pPr marL="2514600" indent="-228600" defTabSz="990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defTabSz="990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defTabSz="990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defTabSz="990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r">
              <a:defRPr/>
            </a:pPr>
            <a:r>
              <a:rPr lang="en-US" altLang="en-US" sz="1000" b="0" dirty="0">
                <a:solidFill>
                  <a:srgbClr val="000000"/>
                </a:solidFill>
                <a:latin typeface="Arial" panose="020B0604020202020204" pitchFamily="34" charset="0"/>
              </a:rPr>
              <a:t>Code Generation Training</a:t>
            </a:r>
            <a:endParaRPr lang="en-US" altLang="en-US" sz="1000" b="0" dirty="0">
              <a:latin typeface="Arial" panose="020B0604020202020204" pitchFamily="34" charset="0"/>
            </a:endParaRPr>
          </a:p>
        </p:txBody>
      </p:sp>
      <p:sp>
        <p:nvSpPr>
          <p:cNvPr id="13" name="Text Box 41"/>
          <p:cNvSpPr txBox="1">
            <a:spLocks noChangeArrowheads="1"/>
          </p:cNvSpPr>
          <p:nvPr/>
        </p:nvSpPr>
        <p:spPr bwMode="auto">
          <a:xfrm>
            <a:off x="76200" y="6601744"/>
            <a:ext cx="4315884" cy="20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439" tIns="45719" rIns="91439" bIns="0">
            <a:spAutoFit/>
          </a:bodyPr>
          <a:lstStyle>
            <a:lvl1pPr defTabSz="950913">
              <a:defRPr b="1">
                <a:solidFill>
                  <a:schemeClr val="tx1"/>
                </a:solidFill>
                <a:latin typeface="Courier New" pitchFamily="49" charset="0"/>
              </a:defRPr>
            </a:lvl1pPr>
            <a:lvl2pPr marL="742950" indent="-285750" defTabSz="950913">
              <a:defRPr b="1">
                <a:solidFill>
                  <a:schemeClr val="tx1"/>
                </a:solidFill>
                <a:latin typeface="Courier New" pitchFamily="49" charset="0"/>
              </a:defRPr>
            </a:lvl2pPr>
            <a:lvl3pPr marL="1143000" indent="-228600" defTabSz="950913">
              <a:defRPr b="1">
                <a:solidFill>
                  <a:schemeClr val="tx1"/>
                </a:solidFill>
                <a:latin typeface="Courier New" pitchFamily="49" charset="0"/>
              </a:defRPr>
            </a:lvl3pPr>
            <a:lvl4pPr marL="1600200" indent="-228600" defTabSz="950913">
              <a:defRPr b="1">
                <a:solidFill>
                  <a:schemeClr val="tx1"/>
                </a:solidFill>
                <a:latin typeface="Courier New" pitchFamily="49" charset="0"/>
              </a:defRPr>
            </a:lvl4pPr>
            <a:lvl5pPr marL="2057400" indent="-228600" defTabSz="950913">
              <a:defRPr b="1">
                <a:solidFill>
                  <a:schemeClr val="tx1"/>
                </a:solidFill>
                <a:latin typeface="Courier New" pitchFamily="49" charset="0"/>
              </a:defRPr>
            </a:lvl5pPr>
            <a:lvl6pPr marL="2514600" indent="-228600" algn="ctr" defTabSz="950913" eaLnBrk="0" fontAlgn="base" hangingPunct="0">
              <a:spcBef>
                <a:spcPct val="0"/>
              </a:spcBef>
              <a:spcAft>
                <a:spcPct val="0"/>
              </a:spcAft>
              <a:defRPr b="1">
                <a:solidFill>
                  <a:schemeClr val="tx1"/>
                </a:solidFill>
                <a:latin typeface="Courier New" pitchFamily="49" charset="0"/>
              </a:defRPr>
            </a:lvl6pPr>
            <a:lvl7pPr marL="2971800" indent="-228600" algn="ctr" defTabSz="950913" eaLnBrk="0" fontAlgn="base" hangingPunct="0">
              <a:spcBef>
                <a:spcPct val="0"/>
              </a:spcBef>
              <a:spcAft>
                <a:spcPct val="0"/>
              </a:spcAft>
              <a:defRPr b="1">
                <a:solidFill>
                  <a:schemeClr val="tx1"/>
                </a:solidFill>
                <a:latin typeface="Courier New" pitchFamily="49" charset="0"/>
              </a:defRPr>
            </a:lvl7pPr>
            <a:lvl8pPr marL="3429000" indent="-228600" algn="ctr" defTabSz="950913" eaLnBrk="0" fontAlgn="base" hangingPunct="0">
              <a:spcBef>
                <a:spcPct val="0"/>
              </a:spcBef>
              <a:spcAft>
                <a:spcPct val="0"/>
              </a:spcAft>
              <a:defRPr b="1">
                <a:solidFill>
                  <a:schemeClr val="tx1"/>
                </a:solidFill>
                <a:latin typeface="Courier New" pitchFamily="49" charset="0"/>
              </a:defRPr>
            </a:lvl8pPr>
            <a:lvl9pPr marL="3886200" indent="-228600" algn="ctr" defTabSz="950913" eaLnBrk="0" fontAlgn="base" hangingPunct="0">
              <a:spcBef>
                <a:spcPct val="0"/>
              </a:spcBef>
              <a:spcAft>
                <a:spcPct val="0"/>
              </a:spcAft>
              <a:defRPr b="1">
                <a:solidFill>
                  <a:schemeClr val="tx1"/>
                </a:solidFill>
                <a:latin typeface="Courier New" pitchFamily="49" charset="0"/>
              </a:defRPr>
            </a:lvl9pPr>
          </a:lstStyle>
          <a:p>
            <a:pPr eaLnBrk="1" hangingPunct="1">
              <a:spcBef>
                <a:spcPct val="50000"/>
              </a:spcBef>
              <a:defRPr/>
            </a:pPr>
            <a:r>
              <a:rPr lang="en-US" sz="1000" b="0" dirty="0">
                <a:solidFill>
                  <a:srgbClr val="000000"/>
                </a:solidFill>
                <a:latin typeface="Arial" pitchFamily="34" charset="0"/>
                <a:ea typeface="Arial Unicode MS" pitchFamily="34" charset="-128"/>
                <a:cs typeface="Arial Unicode MS" pitchFamily="34" charset="-128"/>
              </a:rPr>
              <a:t>© 2018 by MathWorks, Inc.</a:t>
            </a:r>
            <a:endParaRPr lang="en-US" sz="1000" b="0" dirty="0">
              <a:solidFill>
                <a:srgbClr val="000000"/>
              </a:solidFill>
              <a:latin typeface="Arial" pitchFamily="34" charset="0"/>
              <a:cs typeface="+mn-cs"/>
            </a:endParaRPr>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notesSlides/_rels/note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48.png"/></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image" Target="../media/image51.png"/><Relationship Id="rId4" Type="http://schemas.openxmlformats.org/officeDocument/2006/relationships/image" Target="../media/image50.png"/></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bwMode="auto">
          <a:xfrm>
            <a:off x="236538" y="762000"/>
            <a:ext cx="8670925" cy="48768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00875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0792"/>
            <a:ext cx="9144000" cy="6312408"/>
          </a:xfrm>
          <a:prstGeom prst="rect">
            <a:avLst/>
          </a:prstGeom>
          <a:noFill/>
        </p:spPr>
        <p:txBody>
          <a:bodyPr numCol="2" spcCol="457200"/>
          <a:lstStyle/>
          <a:p>
            <a:pPr lvl="0" algn="just" defTabSz="965200">
              <a:defRPr/>
            </a:pPr>
            <a:r>
              <a:rPr lang="en-US" sz="2000" b="1" dirty="0">
                <a:solidFill>
                  <a:srgbClr val="000000"/>
                </a:solidFill>
                <a:latin typeface="Garamond" pitchFamily="18" charset="0"/>
              </a:rPr>
              <a:t>Customizing Generated Code with Simulink – IIR Filter</a:t>
            </a:r>
            <a:endParaRPr lang="en-US" sz="1200" b="1" dirty="0">
              <a:solidFill>
                <a:srgbClr val="000000"/>
              </a:solidFill>
              <a:latin typeface="Garamond" pitchFamily="18" charset="0"/>
            </a:endParaRPr>
          </a:p>
          <a:p>
            <a:pPr algn="just" defTabSz="965200">
              <a:defRPr/>
            </a:pPr>
            <a:endParaRPr lang="en-US" sz="1200" b="1" dirty="0">
              <a:solidFill>
                <a:srgbClr val="000000"/>
              </a:solidFill>
              <a:latin typeface="Garamond" pitchFamily="18" charset="0"/>
            </a:endParaRPr>
          </a:p>
          <a:p>
            <a:pPr lvl="0" algn="just" defTabSz="965200">
              <a:defRPr/>
            </a:pPr>
            <a:r>
              <a:rPr lang="en-US" sz="1200" b="1" dirty="0">
                <a:solidFill>
                  <a:srgbClr val="000000"/>
                </a:solidFill>
                <a:latin typeface="Garamond" pitchFamily="18" charset="0"/>
              </a:rPr>
              <a:t>Reference</a:t>
            </a:r>
            <a:r>
              <a:rPr lang="en-US" sz="1200" dirty="0">
                <a:solidFill>
                  <a:srgbClr val="000000"/>
                </a:solidFill>
                <a:latin typeface="Garamond" pitchFamily="18" charset="0"/>
              </a:rPr>
              <a:t>: Chapter 4</a:t>
            </a:r>
          </a:p>
          <a:p>
            <a:pPr lvl="0" algn="just" defTabSz="965200">
              <a:defRPr/>
            </a:pPr>
            <a:endParaRPr lang="en-US" sz="1200" dirty="0">
              <a:solidFill>
                <a:srgbClr val="000000"/>
              </a:solidFill>
              <a:latin typeface="Garamond" pitchFamily="18" charset="0"/>
            </a:endParaRPr>
          </a:p>
          <a:p>
            <a:pPr lvl="0" algn="just" defTabSz="965200">
              <a:defRPr/>
            </a:pPr>
            <a:r>
              <a:rPr lang="en-US" sz="1200" dirty="0">
                <a:solidFill>
                  <a:srgbClr val="000000"/>
                </a:solidFill>
                <a:latin typeface="Garamond" pitchFamily="18" charset="0"/>
              </a:rPr>
              <a:t>Customize the generated code for the IIR filter model to meet specific requirements.</a:t>
            </a:r>
          </a:p>
          <a:p>
            <a:pPr lvl="0" algn="just" defTabSz="965200">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Open the IIR model </a:t>
            </a:r>
            <a:r>
              <a:rPr lang="en-US" sz="1200" dirty="0" err="1">
                <a:solidFill>
                  <a:srgbClr val="000000"/>
                </a:solidFill>
                <a:latin typeface="Courier New" panose="02070309020205020404" pitchFamily="49" charset="0"/>
                <a:cs typeface="Courier New" panose="02070309020205020404" pitchFamily="49" charset="0"/>
              </a:rPr>
              <a:t>iir_optCode.slx</a:t>
            </a:r>
            <a:r>
              <a:rPr lang="en-US" sz="1200" dirty="0">
                <a:solidFill>
                  <a:srgbClr val="000000"/>
                </a:solidFill>
                <a:latin typeface="Garamond" pitchFamily="18" charset="0"/>
              </a:rPr>
              <a:t> and generate code.</a:t>
            </a:r>
          </a:p>
          <a:p>
            <a:pPr marL="228600" lvl="0" indent="-228600" algn="just" defTabSz="965200">
              <a:buFont typeface="+mj-lt"/>
              <a:buAutoNum type="arabicPeriod"/>
              <a:defRPr/>
            </a:pPr>
            <a:endParaRPr lang="en-US" sz="1200" dirty="0">
              <a:solidFill>
                <a:srgbClr val="000000"/>
              </a:solidFill>
              <a:latin typeface="Courier New" panose="02070309020205020404" pitchFamily="49" charset="0"/>
              <a:cs typeface="Courier New" panose="02070309020205020404" pitchFamily="49" charset="0"/>
            </a:endParaRPr>
          </a:p>
          <a:p>
            <a:pPr marL="228600" lvl="0" indent="-228600" algn="just" defTabSz="965200">
              <a:buFont typeface="+mj-lt"/>
              <a:buAutoNum type="arabicPeriod"/>
              <a:defRPr/>
            </a:pPr>
            <a:r>
              <a:rPr lang="en-US" sz="1200" dirty="0">
                <a:solidFill>
                  <a:srgbClr val="000000"/>
                </a:solidFill>
                <a:latin typeface="Garamond" pitchFamily="18" charset="0"/>
              </a:rPr>
              <a:t>Inspect the interface for the </a:t>
            </a:r>
            <a:r>
              <a:rPr lang="en-US" sz="1200" dirty="0" err="1">
                <a:solidFill>
                  <a:srgbClr val="000000"/>
                </a:solidFill>
                <a:latin typeface="Courier New" panose="02070309020205020404" pitchFamily="49" charset="0"/>
                <a:cs typeface="Courier New" panose="02070309020205020404" pitchFamily="49" charset="0"/>
              </a:rPr>
              <a:t>iir_optCode_step</a:t>
            </a:r>
            <a:r>
              <a:rPr lang="en-US" sz="1200" dirty="0">
                <a:solidFill>
                  <a:srgbClr val="000000"/>
                </a:solidFill>
                <a:latin typeface="Garamond" pitchFamily="18" charset="0"/>
              </a:rPr>
              <a:t> function in </a:t>
            </a:r>
            <a:r>
              <a:rPr lang="en-US" sz="1200" dirty="0" err="1">
                <a:solidFill>
                  <a:srgbClr val="000000"/>
                </a:solidFill>
                <a:latin typeface="Courier New" panose="02070309020205020404" pitchFamily="49" charset="0"/>
                <a:cs typeface="Courier New" panose="02070309020205020404" pitchFamily="49" charset="0"/>
              </a:rPr>
              <a:t>iir_optCode.c</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itchFamily="18" charset="0"/>
              </a:rPr>
              <a:t>and notice that it does not accept any inputs and return any outputs. </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Change the prototype for this function to                                         </a:t>
            </a:r>
            <a:r>
              <a:rPr lang="es-ES" sz="1200" dirty="0" err="1">
                <a:solidFill>
                  <a:srgbClr val="000000"/>
                </a:solidFill>
                <a:latin typeface="Courier New" panose="02070309020205020404" pitchFamily="49" charset="0"/>
                <a:cs typeface="Courier New" panose="02070309020205020404" pitchFamily="49" charset="0"/>
              </a:rPr>
              <a:t>arg_y</a:t>
            </a:r>
            <a:r>
              <a:rPr lang="es-ES" sz="1200" dirty="0">
                <a:solidFill>
                  <a:srgbClr val="000000"/>
                </a:solidFill>
                <a:latin typeface="Courier New" panose="02070309020205020404" pitchFamily="49" charset="0"/>
                <a:cs typeface="Courier New" panose="02070309020205020404" pitchFamily="49" charset="0"/>
              </a:rPr>
              <a:t> = </a:t>
            </a:r>
            <a:r>
              <a:rPr lang="es-ES" sz="1200" dirty="0" err="1">
                <a:solidFill>
                  <a:srgbClr val="000000"/>
                </a:solidFill>
                <a:latin typeface="Courier New" panose="02070309020205020404" pitchFamily="49" charset="0"/>
                <a:cs typeface="Courier New" panose="02070309020205020404" pitchFamily="49" charset="0"/>
              </a:rPr>
              <a:t>iir_algo</a:t>
            </a:r>
            <a:r>
              <a:rPr lang="es-ES" sz="1200" dirty="0">
                <a:solidFill>
                  <a:srgbClr val="000000"/>
                </a:solidFill>
                <a:latin typeface="Courier New" panose="02070309020205020404" pitchFamily="49" charset="0"/>
                <a:cs typeface="Courier New" panose="02070309020205020404" pitchFamily="49" charset="0"/>
              </a:rPr>
              <a:t>(</a:t>
            </a:r>
            <a:r>
              <a:rPr lang="es-ES" sz="1200" dirty="0" err="1">
                <a:solidFill>
                  <a:srgbClr val="000000"/>
                </a:solidFill>
                <a:latin typeface="Courier New" panose="02070309020205020404" pitchFamily="49" charset="0"/>
                <a:cs typeface="Courier New" panose="02070309020205020404" pitchFamily="49" charset="0"/>
              </a:rPr>
              <a:t>inp</a:t>
            </a:r>
            <a:r>
              <a:rPr lang="es-ES" sz="1200" dirty="0">
                <a:solidFill>
                  <a:srgbClr val="000000"/>
                </a:solidFill>
                <a:latin typeface="Courier New" panose="02070309020205020404" pitchFamily="49" charset="0"/>
                <a:cs typeface="Courier New" panose="02070309020205020404" pitchFamily="49" charset="0"/>
              </a:rPr>
              <a:t>) </a:t>
            </a:r>
            <a:r>
              <a:rPr lang="es-ES" sz="1200" dirty="0">
                <a:solidFill>
                  <a:srgbClr val="000000"/>
                </a:solidFill>
                <a:latin typeface="Garamond" pitchFamily="18" charset="0"/>
              </a:rPr>
              <a:t>and </a:t>
            </a:r>
            <a:r>
              <a:rPr lang="en-US" sz="1200" dirty="0">
                <a:solidFill>
                  <a:srgbClr val="000000"/>
                </a:solidFill>
                <a:latin typeface="Garamond" pitchFamily="18" charset="0"/>
              </a:rPr>
              <a:t>generate code to verify.</a:t>
            </a:r>
            <a:endParaRPr lang="en-US" sz="1200" dirty="0">
              <a:solidFill>
                <a:srgbClr val="000000"/>
              </a:solidFill>
              <a:latin typeface="Courier New" panose="02070309020205020404" pitchFamily="49" charset="0"/>
              <a:cs typeface="Courier New" panose="02070309020205020404" pitchFamily="49"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Make the parameters </a:t>
            </a:r>
            <a:r>
              <a:rPr lang="en-US" sz="1200" dirty="0">
                <a:solidFill>
                  <a:srgbClr val="000000"/>
                </a:solidFill>
                <a:latin typeface="Courier New" panose="02070309020205020404" pitchFamily="49" charset="0"/>
                <a:cs typeface="Courier New" panose="02070309020205020404" pitchFamily="49" charset="0"/>
              </a:rPr>
              <a:t>b0</a:t>
            </a:r>
            <a:r>
              <a:rPr lang="en-US" sz="1200" dirty="0">
                <a:solidFill>
                  <a:srgbClr val="000000"/>
                </a:solidFill>
                <a:latin typeface="Garamond" pitchFamily="18" charset="0"/>
              </a:rPr>
              <a:t> and </a:t>
            </a:r>
            <a:r>
              <a:rPr lang="en-US" sz="1200" dirty="0">
                <a:solidFill>
                  <a:srgbClr val="000000"/>
                </a:solidFill>
                <a:latin typeface="Courier New" panose="02070309020205020404" pitchFamily="49" charset="0"/>
                <a:cs typeface="Courier New" panose="02070309020205020404" pitchFamily="49" charset="0"/>
              </a:rPr>
              <a:t>a1</a:t>
            </a:r>
            <a:r>
              <a:rPr lang="en-US" sz="1200" dirty="0">
                <a:solidFill>
                  <a:srgbClr val="000000"/>
                </a:solidFill>
                <a:latin typeface="Garamond" pitchFamily="18" charset="0"/>
              </a:rPr>
              <a:t> as tunable parameters. Use the provided script </a:t>
            </a:r>
            <a:r>
              <a:rPr lang="en-US" sz="1200" dirty="0" err="1">
                <a:solidFill>
                  <a:srgbClr val="000000"/>
                </a:solidFill>
                <a:latin typeface="Courier New" panose="02070309020205020404" pitchFamily="49" charset="0"/>
                <a:cs typeface="Courier New" panose="02070309020205020404" pitchFamily="49" charset="0"/>
              </a:rPr>
              <a:t>initTunableParams.m</a:t>
            </a:r>
            <a:r>
              <a:rPr lang="en-US" sz="1200" dirty="0">
                <a:solidFill>
                  <a:srgbClr val="000000"/>
                </a:solidFill>
                <a:latin typeface="Garamond" pitchFamily="18" charset="0"/>
              </a:rPr>
              <a:t> to create the necessary </a:t>
            </a:r>
            <a:r>
              <a:rPr lang="en-US" sz="1200" dirty="0" err="1">
                <a:solidFill>
                  <a:srgbClr val="000000"/>
                </a:solidFill>
                <a:latin typeface="Courier New" panose="02070309020205020404" pitchFamily="49" charset="0"/>
                <a:cs typeface="Courier New" panose="02070309020205020404" pitchFamily="49" charset="0"/>
              </a:rPr>
              <a:t>Simulink.Parameter</a:t>
            </a:r>
            <a:r>
              <a:rPr lang="en-US" sz="1200" dirty="0">
                <a:solidFill>
                  <a:srgbClr val="000000"/>
                </a:solidFill>
                <a:latin typeface="Garamond" pitchFamily="18" charset="0"/>
              </a:rPr>
              <a:t> variables. Generate code to verify.</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Optimize the generated code by removing initialization and termination routines.</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Optimize the generated code by removing support for complex data type.</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defTabSz="965200">
              <a:buFont typeface="+mj-lt"/>
              <a:buAutoNum type="arabicPeriod"/>
              <a:defRPr/>
            </a:pPr>
            <a:r>
              <a:rPr lang="en-US" sz="1200" dirty="0">
                <a:solidFill>
                  <a:srgbClr val="000000"/>
                </a:solidFill>
                <a:latin typeface="Garamond" pitchFamily="18" charset="0"/>
              </a:rPr>
              <a:t>Improve the readability of the generated code by turning off the </a:t>
            </a:r>
            <a:r>
              <a:rPr lang="en-US" sz="1200" b="1" dirty="0">
                <a:solidFill>
                  <a:srgbClr val="000000"/>
                </a:solidFill>
                <a:latin typeface="Garamond" pitchFamily="18" charset="0"/>
              </a:rPr>
              <a:t>Signal storage reuse </a:t>
            </a:r>
            <a:r>
              <a:rPr lang="en-US" sz="1200" dirty="0">
                <a:solidFill>
                  <a:srgbClr val="000000"/>
                </a:solidFill>
                <a:latin typeface="Garamond" pitchFamily="18" charset="0"/>
              </a:rPr>
              <a:t>option. </a:t>
            </a:r>
            <a:br>
              <a:rPr lang="en-US" sz="1200" dirty="0">
                <a:solidFill>
                  <a:srgbClr val="000000"/>
                </a:solidFill>
                <a:latin typeface="Garamond" pitchFamily="18" charset="0"/>
              </a:rPr>
            </a:br>
            <a:br>
              <a:rPr lang="en-US" sz="1200" dirty="0">
                <a:solidFill>
                  <a:srgbClr val="000000"/>
                </a:solidFill>
                <a:latin typeface="Garamond" pitchFamily="18" charset="0"/>
              </a:rPr>
            </a:br>
            <a:r>
              <a:rPr lang="en-US" sz="1200" dirty="0">
                <a:solidFill>
                  <a:srgbClr val="000000"/>
                </a:solidFill>
                <a:latin typeface="Garamond" pitchFamily="18" charset="0"/>
              </a:rPr>
              <a:t>Bonus: Create local temporary variables instead of storing them in a global structure.</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Bonus: As a final step, try changing the code generation objectives shown in the image below and see the effect of setting different options.</a:t>
            </a:r>
          </a:p>
        </p:txBody>
      </p:sp>
      <p:sp>
        <p:nvSpPr>
          <p:cNvPr id="6" name="Text Box 4">
            <a:extLst>
              <a:ext uri="{FF2B5EF4-FFF2-40B4-BE49-F238E27FC236}">
                <a16:creationId xmlns:a16="http://schemas.microsoft.com/office/drawing/2014/main" id="{1CE8DD2E-734B-41E7-9BE9-310DD65721AC}"/>
              </a:ext>
            </a:extLst>
          </p:cNvPr>
          <p:cNvSpPr txBox="1">
            <a:spLocks noChangeArrowheads="1"/>
          </p:cNvSpPr>
          <p:nvPr/>
        </p:nvSpPr>
        <p:spPr bwMode="auto">
          <a:xfrm>
            <a:off x="4890760" y="381000"/>
            <a:ext cx="4181277" cy="1066800"/>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rPr>
              <a:t>&gt;&gt; </a:t>
            </a:r>
            <a:r>
              <a:rPr kumimoji="0" lang="en-US" sz="1200" b="1" i="0" u="none" strike="noStrike" kern="1200" cap="none" spc="0" normalizeH="0" baseline="0" noProof="0" dirty="0" err="1">
                <a:ln>
                  <a:noFill/>
                </a:ln>
                <a:solidFill>
                  <a:prstClr val="black"/>
                </a:solidFill>
                <a:effectLst/>
                <a:uLnTx/>
                <a:uFillTx/>
                <a:latin typeface="Courier New" pitchFamily="49" charset="0"/>
                <a:ea typeface="+mn-ea"/>
                <a:cs typeface="+mn-cs"/>
              </a:rPr>
              <a:t>iir_optCode</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0000"/>
                </a:solidFill>
                <a:latin typeface="Garamond" pitchFamily="18" charset="0"/>
              </a:rPr>
              <a:t>Customize code for the model using the steps in this page.</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p:txBody>
      </p:sp>
      <p:grpSp>
        <p:nvGrpSpPr>
          <p:cNvPr id="7" name="Group 6">
            <a:extLst>
              <a:ext uri="{FF2B5EF4-FFF2-40B4-BE49-F238E27FC236}">
                <a16:creationId xmlns:a16="http://schemas.microsoft.com/office/drawing/2014/main" id="{D467888F-A191-4814-BEBE-FD74387E5EE0}"/>
              </a:ext>
            </a:extLst>
          </p:cNvPr>
          <p:cNvGrpSpPr/>
          <p:nvPr/>
        </p:nvGrpSpPr>
        <p:grpSpPr>
          <a:xfrm>
            <a:off x="4800600" y="3581400"/>
            <a:ext cx="4228244" cy="1874550"/>
            <a:chOff x="4890761" y="3200400"/>
            <a:chExt cx="4228244" cy="1874550"/>
          </a:xfrm>
        </p:grpSpPr>
        <p:pic>
          <p:nvPicPr>
            <p:cNvPr id="5" name="Picture 4">
              <a:extLst>
                <a:ext uri="{FF2B5EF4-FFF2-40B4-BE49-F238E27FC236}">
                  <a16:creationId xmlns:a16="http://schemas.microsoft.com/office/drawing/2014/main" id="{175054A3-C3C7-40B5-BAD5-3C15408441E8}"/>
                </a:ext>
              </a:extLst>
            </p:cNvPr>
            <p:cNvPicPr>
              <a:picLocks noChangeAspect="1"/>
            </p:cNvPicPr>
            <p:nvPr/>
          </p:nvPicPr>
          <p:blipFill>
            <a:blip r:embed="rId3"/>
            <a:stretch>
              <a:fillRect/>
            </a:stretch>
          </p:blipFill>
          <p:spPr>
            <a:xfrm>
              <a:off x="4890761" y="3200400"/>
              <a:ext cx="4228244" cy="1874550"/>
            </a:xfrm>
            <a:prstGeom prst="rect">
              <a:avLst/>
            </a:prstGeom>
            <a:ln>
              <a:solidFill>
                <a:schemeClr val="tx1"/>
              </a:solidFill>
            </a:ln>
          </p:spPr>
        </p:pic>
        <p:sp>
          <p:nvSpPr>
            <p:cNvPr id="8" name="Rectangle 7">
              <a:extLst>
                <a:ext uri="{FF2B5EF4-FFF2-40B4-BE49-F238E27FC236}">
                  <a16:creationId xmlns:a16="http://schemas.microsoft.com/office/drawing/2014/main" id="{4444E6B6-270C-4747-A3E4-EEE8B51DF96F}"/>
                </a:ext>
              </a:extLst>
            </p:cNvPr>
            <p:cNvSpPr/>
            <p:nvPr/>
          </p:nvSpPr>
          <p:spPr>
            <a:xfrm>
              <a:off x="6005839" y="4267200"/>
              <a:ext cx="3066198" cy="347274"/>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6B102F2-EB01-463D-B5BD-EACE34254C02}"/>
                </a:ext>
              </a:extLst>
            </p:cNvPr>
            <p:cNvSpPr/>
            <p:nvPr/>
          </p:nvSpPr>
          <p:spPr>
            <a:xfrm>
              <a:off x="4953000" y="4267200"/>
              <a:ext cx="990600" cy="22860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1755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0792"/>
            <a:ext cx="9144000" cy="6312408"/>
          </a:xfrm>
          <a:prstGeom prst="rect">
            <a:avLst/>
          </a:prstGeom>
          <a:noFill/>
        </p:spPr>
        <p:txBody>
          <a:bodyPr numCol="2" spcCol="457200"/>
          <a:lstStyle/>
          <a:p>
            <a:pPr algn="just" defTabSz="965200">
              <a:defRPr/>
            </a:pPr>
            <a:r>
              <a:rPr lang="en-US" sz="2000" b="1" dirty="0">
                <a:solidFill>
                  <a:srgbClr val="000000"/>
                </a:solidFill>
                <a:latin typeface="Garamond" pitchFamily="18" charset="0"/>
              </a:rPr>
              <a:t>Solution – Customizing Generated Code with Simulink – IIR Filter</a:t>
            </a:r>
            <a:endParaRPr lang="en-US" sz="1200" b="1" dirty="0">
              <a:solidFill>
                <a:srgbClr val="000000"/>
              </a:solidFill>
              <a:latin typeface="Garamond" pitchFamily="18" charset="0"/>
            </a:endParaRPr>
          </a:p>
          <a:p>
            <a:pPr algn="just" defTabSz="965200">
              <a:defRPr/>
            </a:pPr>
            <a:endParaRPr lang="en-US" sz="2000" b="1"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Open the IIR model </a:t>
            </a:r>
            <a:r>
              <a:rPr lang="en-US" sz="1200" dirty="0" err="1">
                <a:solidFill>
                  <a:srgbClr val="000000"/>
                </a:solidFill>
                <a:latin typeface="Courier New" panose="02070309020205020404" pitchFamily="49" charset="0"/>
                <a:cs typeface="Courier New" panose="02070309020205020404" pitchFamily="49" charset="0"/>
              </a:rPr>
              <a:t>iir_optCode.slx</a:t>
            </a:r>
            <a:r>
              <a:rPr lang="en-US" sz="1200" dirty="0">
                <a:solidFill>
                  <a:srgbClr val="000000"/>
                </a:solidFill>
                <a:latin typeface="Garamond" pitchFamily="18" charset="0"/>
              </a:rPr>
              <a:t> and generate code using the </a:t>
            </a:r>
            <a:r>
              <a:rPr lang="en-US" sz="1200" b="1" dirty="0">
                <a:solidFill>
                  <a:srgbClr val="000000"/>
                </a:solidFill>
                <a:latin typeface="Garamond" pitchFamily="18" charset="0"/>
              </a:rPr>
              <a:t>Build Model</a:t>
            </a:r>
            <a:r>
              <a:rPr lang="en-US" sz="1200" dirty="0">
                <a:solidFill>
                  <a:srgbClr val="000000"/>
                </a:solidFill>
                <a:latin typeface="Garamond" pitchFamily="18" charset="0"/>
              </a:rPr>
              <a:t> button.</a:t>
            </a:r>
          </a:p>
          <a:p>
            <a:pPr marL="228600" lvl="0" indent="-228600" algn="just" defTabSz="965200">
              <a:buFont typeface="+mj-lt"/>
              <a:buAutoNum type="arabicPeriod"/>
              <a:defRPr/>
            </a:pPr>
            <a:endParaRPr lang="en-US" sz="1200" dirty="0">
              <a:solidFill>
                <a:srgbClr val="000000"/>
              </a:solidFill>
              <a:latin typeface="Courier New" panose="02070309020205020404" pitchFamily="49" charset="0"/>
              <a:cs typeface="Courier New" panose="02070309020205020404" pitchFamily="49" charset="0"/>
            </a:endParaRPr>
          </a:p>
          <a:p>
            <a:pPr marL="228600" lvl="0" indent="-228600" algn="just" defTabSz="965200">
              <a:buFont typeface="+mj-lt"/>
              <a:buAutoNum type="arabicPeriod"/>
              <a:defRPr/>
            </a:pPr>
            <a:r>
              <a:rPr lang="en-US" sz="1200" dirty="0">
                <a:solidFill>
                  <a:srgbClr val="000000"/>
                </a:solidFill>
                <a:latin typeface="Garamond" pitchFamily="18" charset="0"/>
              </a:rPr>
              <a:t>In the code generation report notice the function signature for </a:t>
            </a:r>
            <a:r>
              <a:rPr lang="en-US" sz="1200" dirty="0" err="1">
                <a:solidFill>
                  <a:srgbClr val="000000"/>
                </a:solidFill>
                <a:latin typeface="Courier New" panose="02070309020205020404" pitchFamily="49" charset="0"/>
                <a:cs typeface="Courier New" panose="02070309020205020404" pitchFamily="49" charset="0"/>
              </a:rPr>
              <a:t>iir_OptCode_step</a:t>
            </a:r>
            <a:r>
              <a:rPr lang="en-US" sz="1200" dirty="0">
                <a:solidFill>
                  <a:srgbClr val="000000"/>
                </a:solidFill>
                <a:latin typeface="Garamond" pitchFamily="18" charset="0"/>
              </a:rPr>
              <a:t> function. </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In R2018a* (in R2018b, this is done differently. Refer to next page), change the function signature by using the </a:t>
            </a:r>
            <a:r>
              <a:rPr lang="en-US" sz="1200" b="1" dirty="0">
                <a:solidFill>
                  <a:srgbClr val="000000"/>
                </a:solidFill>
                <a:latin typeface="Garamond" pitchFamily="18" charset="0"/>
              </a:rPr>
              <a:t>Configure Model Functions</a:t>
            </a:r>
            <a:r>
              <a:rPr lang="en-US" sz="1200" dirty="0">
                <a:solidFill>
                  <a:srgbClr val="000000"/>
                </a:solidFill>
                <a:latin typeface="Garamond" pitchFamily="18" charset="0"/>
              </a:rPr>
              <a:t> button in the </a:t>
            </a:r>
            <a:r>
              <a:rPr lang="en-US" sz="1200" b="1" dirty="0">
                <a:solidFill>
                  <a:srgbClr val="000000"/>
                </a:solidFill>
                <a:latin typeface="Garamond" pitchFamily="18" charset="0"/>
              </a:rPr>
              <a:t>Model Configuration Parameters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Code Generation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Interface </a:t>
            </a:r>
            <a:r>
              <a:rPr lang="en-US" sz="1200" dirty="0">
                <a:solidFill>
                  <a:srgbClr val="000000"/>
                </a:solidFill>
                <a:latin typeface="Garamond" pitchFamily="18" charset="0"/>
              </a:rPr>
              <a:t>pane as shown below.</a:t>
            </a:r>
            <a:endParaRPr lang="en-US" sz="1200" dirty="0">
              <a:solidFill>
                <a:srgbClr val="000000"/>
              </a:solidFill>
              <a:latin typeface="Courier New" panose="02070309020205020404" pitchFamily="49" charset="0"/>
              <a:cs typeface="Courier New" panose="02070309020205020404" pitchFamily="49"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Run the script </a:t>
            </a:r>
            <a:r>
              <a:rPr lang="en-US" sz="1200" dirty="0" err="1">
                <a:solidFill>
                  <a:srgbClr val="000000"/>
                </a:solidFill>
                <a:latin typeface="Courier New" panose="02070309020205020404" pitchFamily="49" charset="0"/>
                <a:cs typeface="Courier New" panose="02070309020205020404" pitchFamily="49" charset="0"/>
              </a:rPr>
              <a:t>initTunableParams.m</a:t>
            </a:r>
            <a:r>
              <a:rPr lang="en-US" sz="1200" dirty="0">
                <a:solidFill>
                  <a:srgbClr val="000000"/>
                </a:solidFill>
                <a:latin typeface="Garamond" pitchFamily="18" charset="0"/>
              </a:rPr>
              <a:t> to create the necessary </a:t>
            </a:r>
            <a:r>
              <a:rPr lang="en-US" sz="1200" dirty="0" err="1">
                <a:solidFill>
                  <a:srgbClr val="000000"/>
                </a:solidFill>
                <a:latin typeface="Courier New" panose="02070309020205020404" pitchFamily="49" charset="0"/>
                <a:cs typeface="Courier New" panose="02070309020205020404" pitchFamily="49" charset="0"/>
              </a:rPr>
              <a:t>Simulink.Parameter</a:t>
            </a:r>
            <a:r>
              <a:rPr lang="en-US" sz="1200" dirty="0">
                <a:solidFill>
                  <a:srgbClr val="000000"/>
                </a:solidFill>
                <a:latin typeface="Garamond" pitchFamily="18" charset="0"/>
              </a:rPr>
              <a:t> variables in the base workspace. Generate code to verify.</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Optimize the generated code </a:t>
            </a:r>
          </a:p>
          <a:p>
            <a:pPr marL="685800" lvl="1" indent="-228600" algn="just" defTabSz="965200">
              <a:buFont typeface="+mj-lt"/>
              <a:buAutoNum type="alphaLcPeriod"/>
              <a:defRPr/>
            </a:pPr>
            <a:r>
              <a:rPr lang="en-US" sz="1200" dirty="0">
                <a:solidFill>
                  <a:srgbClr val="000000"/>
                </a:solidFill>
                <a:latin typeface="Garamond" pitchFamily="18" charset="0"/>
              </a:rPr>
              <a:t>Remove initialization: Go to the </a:t>
            </a:r>
            <a:r>
              <a:rPr lang="en-US" sz="1200" b="1" dirty="0">
                <a:solidFill>
                  <a:srgbClr val="000000"/>
                </a:solidFill>
                <a:latin typeface="Garamond" pitchFamily="18" charset="0"/>
              </a:rPr>
              <a:t>Model Configuration Parameters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Code Generation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Optimization </a:t>
            </a:r>
            <a:r>
              <a:rPr lang="en-US" sz="1200" dirty="0">
                <a:solidFill>
                  <a:srgbClr val="000000"/>
                </a:solidFill>
                <a:latin typeface="Garamond" pitchFamily="18" charset="0"/>
              </a:rPr>
              <a:t>pane and enable the following 2 options:</a:t>
            </a:r>
          </a:p>
          <a:p>
            <a:pPr marL="685800" lvl="1" indent="-228600" algn="just" defTabSz="965200">
              <a:buFont typeface="+mj-lt"/>
              <a:buAutoNum type="alphaLcPeriod"/>
              <a:defRPr/>
            </a:pPr>
            <a:endParaRPr lang="en-US" sz="1200" dirty="0">
              <a:solidFill>
                <a:srgbClr val="000000"/>
              </a:solidFill>
              <a:latin typeface="Garamond" pitchFamily="18" charset="0"/>
            </a:endParaRPr>
          </a:p>
          <a:p>
            <a:pPr marL="685800" lvl="1" indent="-228600" algn="just" defTabSz="965200">
              <a:buFont typeface="+mj-lt"/>
              <a:buAutoNum type="alphaLcPeriod"/>
              <a:defRPr/>
            </a:pPr>
            <a:endParaRPr lang="en-US" sz="1200" dirty="0">
              <a:solidFill>
                <a:srgbClr val="000000"/>
              </a:solidFill>
              <a:latin typeface="Garamond" pitchFamily="18" charset="0"/>
            </a:endParaRPr>
          </a:p>
          <a:p>
            <a:pPr marL="685800" lvl="1" indent="-228600" algn="just" defTabSz="965200">
              <a:buFont typeface="+mj-lt"/>
              <a:buAutoNum type="alphaLcPeriod"/>
              <a:defRPr/>
            </a:pPr>
            <a:endParaRPr lang="en-US" sz="1200" dirty="0">
              <a:solidFill>
                <a:srgbClr val="000000"/>
              </a:solidFill>
              <a:latin typeface="Garamond" pitchFamily="18" charset="0"/>
            </a:endParaRPr>
          </a:p>
          <a:p>
            <a:pPr marL="685800" lvl="1" indent="-228600" algn="just" defTabSz="965200">
              <a:buFont typeface="+mj-lt"/>
              <a:buAutoNum type="alphaLcPeriod"/>
              <a:defRPr/>
            </a:pPr>
            <a:endParaRPr lang="en-US" sz="1200" dirty="0">
              <a:solidFill>
                <a:srgbClr val="000000"/>
              </a:solidFill>
              <a:latin typeface="Garamond" pitchFamily="18" charset="0"/>
            </a:endParaRPr>
          </a:p>
          <a:p>
            <a:pPr marL="685800" lvl="1" indent="-228600" algn="just" defTabSz="965200">
              <a:buFont typeface="+mj-lt"/>
              <a:buAutoNum type="alphaLcPeriod"/>
              <a:defRPr/>
            </a:pPr>
            <a:r>
              <a:rPr lang="en-US" sz="1200" dirty="0">
                <a:solidFill>
                  <a:srgbClr val="000000"/>
                </a:solidFill>
                <a:latin typeface="Garamond" pitchFamily="18" charset="0"/>
              </a:rPr>
              <a:t>Remove termination: Go to the </a:t>
            </a:r>
            <a:r>
              <a:rPr lang="en-US" sz="1200" b="1" dirty="0">
                <a:solidFill>
                  <a:srgbClr val="000000"/>
                </a:solidFill>
                <a:latin typeface="Garamond" pitchFamily="18" charset="0"/>
              </a:rPr>
              <a:t>Model Configuration Parameters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Code Generation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Interface </a:t>
            </a:r>
            <a:r>
              <a:rPr lang="en-US" sz="1200" dirty="0">
                <a:solidFill>
                  <a:srgbClr val="000000"/>
                </a:solidFill>
                <a:latin typeface="Garamond" pitchFamily="18" charset="0"/>
              </a:rPr>
              <a:t>pane and disable  </a:t>
            </a:r>
            <a:r>
              <a:rPr lang="en-US" sz="1200" b="1" dirty="0">
                <a:solidFill>
                  <a:srgbClr val="000000"/>
                </a:solidFill>
                <a:latin typeface="Garamond" pitchFamily="18" charset="0"/>
              </a:rPr>
              <a:t>Terminate function required</a:t>
            </a:r>
            <a:r>
              <a:rPr lang="en-US" sz="1200" dirty="0">
                <a:solidFill>
                  <a:srgbClr val="000000"/>
                </a:solidFill>
                <a:latin typeface="Garamond" pitchFamily="18" charset="0"/>
              </a:rPr>
              <a:t> option under </a:t>
            </a:r>
            <a:r>
              <a:rPr lang="en-US" sz="1200" b="1" dirty="0">
                <a:solidFill>
                  <a:srgbClr val="000000"/>
                </a:solidFill>
                <a:latin typeface="Garamond" pitchFamily="18" charset="0"/>
              </a:rPr>
              <a:t>Advanced parameters</a:t>
            </a:r>
            <a:r>
              <a:rPr lang="en-US" sz="1200" dirty="0">
                <a:solidFill>
                  <a:srgbClr val="000000"/>
                </a:solidFill>
                <a:latin typeface="Garamond" pitchFamily="18" charset="0"/>
              </a:rPr>
              <a:t>.</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Remove support for complex data types by going to </a:t>
            </a:r>
            <a:r>
              <a:rPr lang="en-US" sz="1200" b="1" dirty="0">
                <a:solidFill>
                  <a:srgbClr val="000000"/>
                </a:solidFill>
                <a:latin typeface="Garamond" pitchFamily="18" charset="0"/>
              </a:rPr>
              <a:t>Model Configuration Parameters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Code Generation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Interface </a:t>
            </a:r>
            <a:r>
              <a:rPr lang="en-US" sz="1200" dirty="0">
                <a:solidFill>
                  <a:srgbClr val="000000"/>
                </a:solidFill>
                <a:latin typeface="Garamond" pitchFamily="18" charset="0"/>
              </a:rPr>
              <a:t>pane and disabling </a:t>
            </a:r>
            <a:r>
              <a:rPr lang="en-US" sz="1200" b="1" dirty="0">
                <a:solidFill>
                  <a:srgbClr val="000000"/>
                </a:solidFill>
                <a:latin typeface="Garamond" pitchFamily="18" charset="0"/>
              </a:rPr>
              <a:t>complex numbers</a:t>
            </a:r>
            <a:r>
              <a:rPr lang="en-US" sz="1200" dirty="0">
                <a:solidFill>
                  <a:srgbClr val="000000"/>
                </a:solidFill>
                <a:latin typeface="Garamond" pitchFamily="18" charset="0"/>
              </a:rPr>
              <a:t> option under </a:t>
            </a:r>
            <a:r>
              <a:rPr lang="en-US" sz="1200" b="1" dirty="0">
                <a:solidFill>
                  <a:srgbClr val="000000"/>
                </a:solidFill>
                <a:latin typeface="Garamond" pitchFamily="18" charset="0"/>
              </a:rPr>
              <a:t>Software environment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Support</a:t>
            </a:r>
            <a:r>
              <a:rPr lang="en-US" sz="1200" dirty="0">
                <a:solidFill>
                  <a:srgbClr val="000000"/>
                </a:solidFill>
                <a:latin typeface="Garamond" pitchFamily="18" charset="0"/>
              </a:rPr>
              <a:t>.</a:t>
            </a:r>
          </a:p>
          <a:p>
            <a:pPr marL="228600" lvl="0" indent="-228600" algn="just" defTabSz="965200">
              <a:buFont typeface="+mj-lt"/>
              <a:buAutoNum type="arabicPeriod"/>
              <a:defRPr/>
            </a:pPr>
            <a:endParaRPr lang="en-US" sz="1200" b="1"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Turn off signal storage reuse option by going to the </a:t>
            </a:r>
            <a:r>
              <a:rPr lang="en-US" sz="1200" b="1" dirty="0">
                <a:solidFill>
                  <a:srgbClr val="000000"/>
                </a:solidFill>
                <a:latin typeface="Garamond" pitchFamily="18" charset="0"/>
              </a:rPr>
              <a:t>Model Configuration Parameters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Diagnostics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Simulation Target </a:t>
            </a:r>
            <a:r>
              <a:rPr lang="en-US" sz="1200" dirty="0">
                <a:solidFill>
                  <a:srgbClr val="000000"/>
                </a:solidFill>
                <a:latin typeface="Garamond" pitchFamily="18" charset="0"/>
              </a:rPr>
              <a:t>pane and disabling  </a:t>
            </a:r>
            <a:r>
              <a:rPr lang="en-US" sz="1200" b="1" dirty="0">
                <a:solidFill>
                  <a:srgbClr val="000000"/>
                </a:solidFill>
                <a:latin typeface="Garamond" pitchFamily="18" charset="0"/>
              </a:rPr>
              <a:t>Signal Storage Reuse</a:t>
            </a:r>
            <a:r>
              <a:rPr lang="en-US" sz="1200" dirty="0">
                <a:solidFill>
                  <a:srgbClr val="000000"/>
                </a:solidFill>
                <a:latin typeface="Garamond" pitchFamily="18" charset="0"/>
              </a:rPr>
              <a:t> option under </a:t>
            </a:r>
            <a:r>
              <a:rPr lang="en-US" sz="1200" b="1" dirty="0">
                <a:solidFill>
                  <a:srgbClr val="000000"/>
                </a:solidFill>
                <a:latin typeface="Garamond" pitchFamily="18" charset="0"/>
              </a:rPr>
              <a:t>Advanced Parameters</a:t>
            </a:r>
            <a:r>
              <a:rPr lang="en-US" sz="1200" dirty="0">
                <a:solidFill>
                  <a:srgbClr val="000000"/>
                </a:solidFill>
                <a:latin typeface="Garamond" pitchFamily="18" charset="0"/>
              </a:rPr>
              <a:t>.</a:t>
            </a:r>
          </a:p>
        </p:txBody>
      </p:sp>
      <p:pic>
        <p:nvPicPr>
          <p:cNvPr id="23" name="Picture 22">
            <a:extLst>
              <a:ext uri="{FF2B5EF4-FFF2-40B4-BE49-F238E27FC236}">
                <a16:creationId xmlns:a16="http://schemas.microsoft.com/office/drawing/2014/main" id="{28F75E0A-D840-4AC5-9684-67D567283C8E}"/>
              </a:ext>
            </a:extLst>
          </p:cNvPr>
          <p:cNvPicPr>
            <a:picLocks noChangeAspect="1"/>
          </p:cNvPicPr>
          <p:nvPr/>
        </p:nvPicPr>
        <p:blipFill>
          <a:blip r:embed="rId3"/>
          <a:stretch>
            <a:fillRect/>
          </a:stretch>
        </p:blipFill>
        <p:spPr>
          <a:xfrm>
            <a:off x="258050" y="6122249"/>
            <a:ext cx="3255264" cy="238190"/>
          </a:xfrm>
          <a:prstGeom prst="rect">
            <a:avLst/>
          </a:prstGeom>
        </p:spPr>
      </p:pic>
      <p:sp>
        <p:nvSpPr>
          <p:cNvPr id="51205" name="Text Box 4"/>
          <p:cNvSpPr txBox="1">
            <a:spLocks noChangeArrowheads="1"/>
          </p:cNvSpPr>
          <p:nvPr/>
        </p:nvSpPr>
        <p:spPr bwMode="auto">
          <a:xfrm>
            <a:off x="4876800" y="381001"/>
            <a:ext cx="4178808" cy="1295400"/>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a:defRPr/>
            </a:pPr>
            <a:r>
              <a:rPr lang="en-US" sz="1200" dirty="0">
                <a:latin typeface="Garamond" pitchFamily="18" charset="0"/>
                <a:cs typeface="+mn-cs"/>
              </a:rPr>
              <a:t>Solution</a:t>
            </a:r>
          </a:p>
          <a:p>
            <a:pPr>
              <a:defRPr/>
            </a:pPr>
            <a:endParaRPr lang="en-US" sz="1200" dirty="0">
              <a:latin typeface="Garamond" pitchFamily="18" charset="0"/>
              <a:cs typeface="+mn-cs"/>
            </a:endParaRPr>
          </a:p>
          <a:p>
            <a:pPr>
              <a:defRPr/>
            </a:pPr>
            <a:r>
              <a:rPr lang="en-US" sz="1200" b="0" dirty="0">
                <a:solidFill>
                  <a:srgbClr val="000000"/>
                </a:solidFill>
                <a:latin typeface="Garamond" pitchFamily="18" charset="0"/>
              </a:rPr>
              <a:t>Open the </a:t>
            </a:r>
            <a:r>
              <a:rPr lang="en-US" sz="1200" b="0" dirty="0" err="1">
                <a:solidFill>
                  <a:srgbClr val="000000"/>
                </a:solidFill>
                <a:cs typeface="Courier New" panose="02070309020205020404" pitchFamily="49" charset="0"/>
              </a:rPr>
              <a:t>iir_optCode.slx</a:t>
            </a:r>
            <a:r>
              <a:rPr lang="en-US" sz="1200" b="0" dirty="0">
                <a:solidFill>
                  <a:srgbClr val="000000"/>
                </a:solidFill>
                <a:latin typeface="Garamond" pitchFamily="18" charset="0"/>
              </a:rPr>
              <a:t> model in </a:t>
            </a:r>
            <a:r>
              <a:rPr lang="en-US" sz="1200" b="0" dirty="0">
                <a:solidFill>
                  <a:srgbClr val="000000"/>
                </a:solidFill>
                <a:cs typeface="Courier New" panose="02070309020205020404" pitchFamily="49" charset="0"/>
              </a:rPr>
              <a:t>Exercise4\solution</a:t>
            </a:r>
            <a:r>
              <a:rPr lang="en-US" sz="1200" b="0" dirty="0">
                <a:solidFill>
                  <a:srgbClr val="000000"/>
                </a:solidFill>
                <a:latin typeface="Garamond" pitchFamily="18" charset="0"/>
              </a:rPr>
              <a:t> folder and generate code to see all the options discussed in this page.</a:t>
            </a:r>
          </a:p>
          <a:p>
            <a:pPr lvl="0">
              <a:defRPr/>
            </a:pPr>
            <a:r>
              <a:rPr lang="en-US" sz="1200" dirty="0">
                <a:solidFill>
                  <a:prstClr val="black"/>
                </a:solidFill>
              </a:rPr>
              <a:t>&gt;&gt; </a:t>
            </a:r>
            <a:r>
              <a:rPr lang="en-US" sz="1200" dirty="0" err="1">
                <a:solidFill>
                  <a:prstClr val="black"/>
                </a:solidFill>
              </a:rPr>
              <a:t>iir_optCode</a:t>
            </a:r>
            <a:endParaRPr lang="en-US" sz="1200" dirty="0">
              <a:solidFill>
                <a:prstClr val="black"/>
              </a:solidFill>
            </a:endParaRPr>
          </a:p>
          <a:p>
            <a:pPr lvl="0">
              <a:defRPr/>
            </a:pPr>
            <a:endParaRPr lang="en-US" sz="1200" b="0" dirty="0">
              <a:solidFill>
                <a:srgbClr val="000000"/>
              </a:solidFill>
              <a:latin typeface="Garamond" pitchFamily="18" charset="0"/>
            </a:endParaRPr>
          </a:p>
        </p:txBody>
      </p:sp>
      <p:grpSp>
        <p:nvGrpSpPr>
          <p:cNvPr id="11" name="Group 10">
            <a:extLst>
              <a:ext uri="{FF2B5EF4-FFF2-40B4-BE49-F238E27FC236}">
                <a16:creationId xmlns:a16="http://schemas.microsoft.com/office/drawing/2014/main" id="{A70FDB4D-C7C3-4BB8-AC5D-AB4DE2C8BA12}"/>
              </a:ext>
            </a:extLst>
          </p:cNvPr>
          <p:cNvGrpSpPr/>
          <p:nvPr/>
        </p:nvGrpSpPr>
        <p:grpSpPr>
          <a:xfrm>
            <a:off x="170968" y="3426750"/>
            <a:ext cx="4306244" cy="1901952"/>
            <a:chOff x="170968" y="3426750"/>
            <a:chExt cx="4306244" cy="1901952"/>
          </a:xfrm>
        </p:grpSpPr>
        <p:pic>
          <p:nvPicPr>
            <p:cNvPr id="8" name="Picture 7">
              <a:extLst>
                <a:ext uri="{FF2B5EF4-FFF2-40B4-BE49-F238E27FC236}">
                  <a16:creationId xmlns:a16="http://schemas.microsoft.com/office/drawing/2014/main" id="{823BB695-BDC8-4229-8D32-58101C9F1DA6}"/>
                </a:ext>
              </a:extLst>
            </p:cNvPr>
            <p:cNvPicPr>
              <a:picLocks noChangeAspect="1"/>
            </p:cNvPicPr>
            <p:nvPr/>
          </p:nvPicPr>
          <p:blipFill>
            <a:blip r:embed="rId4"/>
            <a:stretch>
              <a:fillRect/>
            </a:stretch>
          </p:blipFill>
          <p:spPr>
            <a:xfrm>
              <a:off x="170968" y="3426750"/>
              <a:ext cx="2227512" cy="1901952"/>
            </a:xfrm>
            <a:prstGeom prst="rect">
              <a:avLst/>
            </a:prstGeom>
          </p:spPr>
        </p:pic>
        <p:pic>
          <p:nvPicPr>
            <p:cNvPr id="7" name="Picture 6">
              <a:extLst>
                <a:ext uri="{FF2B5EF4-FFF2-40B4-BE49-F238E27FC236}">
                  <a16:creationId xmlns:a16="http://schemas.microsoft.com/office/drawing/2014/main" id="{0821CF1D-A606-404A-ADCD-016E937A242A}"/>
                </a:ext>
              </a:extLst>
            </p:cNvPr>
            <p:cNvPicPr>
              <a:picLocks noChangeAspect="1"/>
            </p:cNvPicPr>
            <p:nvPr/>
          </p:nvPicPr>
          <p:blipFill>
            <a:blip r:embed="rId5"/>
            <a:stretch>
              <a:fillRect/>
            </a:stretch>
          </p:blipFill>
          <p:spPr>
            <a:xfrm>
              <a:off x="2434595" y="3428999"/>
              <a:ext cx="2042617" cy="1899703"/>
            </a:xfrm>
            <a:prstGeom prst="rect">
              <a:avLst/>
            </a:prstGeom>
          </p:spPr>
        </p:pic>
        <p:grpSp>
          <p:nvGrpSpPr>
            <p:cNvPr id="20" name="Group 19">
              <a:extLst>
                <a:ext uri="{FF2B5EF4-FFF2-40B4-BE49-F238E27FC236}">
                  <a16:creationId xmlns:a16="http://schemas.microsoft.com/office/drawing/2014/main" id="{9BAA71E6-0114-49AE-9680-2E9DD4349126}"/>
                </a:ext>
              </a:extLst>
            </p:cNvPr>
            <p:cNvGrpSpPr>
              <a:grpSpLocks noChangeAspect="1"/>
            </p:cNvGrpSpPr>
            <p:nvPr/>
          </p:nvGrpSpPr>
          <p:grpSpPr>
            <a:xfrm>
              <a:off x="1382065" y="4060243"/>
              <a:ext cx="2961336" cy="1045158"/>
              <a:chOff x="1271244" y="4270371"/>
              <a:chExt cx="3065426" cy="1081894"/>
            </a:xfrm>
          </p:grpSpPr>
          <p:grpSp>
            <p:nvGrpSpPr>
              <p:cNvPr id="17" name="Group 16">
                <a:extLst>
                  <a:ext uri="{FF2B5EF4-FFF2-40B4-BE49-F238E27FC236}">
                    <a16:creationId xmlns:a16="http://schemas.microsoft.com/office/drawing/2014/main" id="{65B6430C-E025-4A62-9875-69A00FC092EF}"/>
                  </a:ext>
                </a:extLst>
              </p:cNvPr>
              <p:cNvGrpSpPr/>
              <p:nvPr/>
            </p:nvGrpSpPr>
            <p:grpSpPr>
              <a:xfrm>
                <a:off x="2398626" y="4270371"/>
                <a:ext cx="1938044" cy="1017909"/>
                <a:chOff x="2398626" y="4270371"/>
                <a:chExt cx="1938044" cy="1017909"/>
              </a:xfrm>
            </p:grpSpPr>
            <p:sp>
              <p:nvSpPr>
                <p:cNvPr id="35" name="Rectangle 34">
                  <a:extLst>
                    <a:ext uri="{FF2B5EF4-FFF2-40B4-BE49-F238E27FC236}">
                      <a16:creationId xmlns:a16="http://schemas.microsoft.com/office/drawing/2014/main" id="{68DFC4F2-5685-4AEE-B171-EFD82CB05D87}"/>
                    </a:ext>
                  </a:extLst>
                </p:cNvPr>
                <p:cNvSpPr/>
                <p:nvPr/>
              </p:nvSpPr>
              <p:spPr>
                <a:xfrm>
                  <a:off x="2398626" y="4270371"/>
                  <a:ext cx="1543651" cy="293112"/>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2FADD4E-D30F-427D-84B6-30CC94B9EAAB}"/>
                    </a:ext>
                  </a:extLst>
                </p:cNvPr>
                <p:cNvSpPr/>
                <p:nvPr/>
              </p:nvSpPr>
              <p:spPr>
                <a:xfrm>
                  <a:off x="2398626" y="4707278"/>
                  <a:ext cx="1543651" cy="181514"/>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745A76-B8F7-4726-99E5-25AD4E1CDF40}"/>
                    </a:ext>
                  </a:extLst>
                </p:cNvPr>
                <p:cNvSpPr/>
                <p:nvPr/>
              </p:nvSpPr>
              <p:spPr>
                <a:xfrm>
                  <a:off x="2398627" y="4905634"/>
                  <a:ext cx="1938043" cy="382646"/>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C809EB6-03E0-42E2-A5F0-74101388B465}"/>
                  </a:ext>
                </a:extLst>
              </p:cNvPr>
              <p:cNvSpPr/>
              <p:nvPr/>
            </p:nvSpPr>
            <p:spPr>
              <a:xfrm>
                <a:off x="1271244" y="5115629"/>
                <a:ext cx="951012" cy="236636"/>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sp>
        <p:nvSpPr>
          <p:cNvPr id="49" name="Rectangle 48">
            <a:extLst>
              <a:ext uri="{FF2B5EF4-FFF2-40B4-BE49-F238E27FC236}">
                <a16:creationId xmlns:a16="http://schemas.microsoft.com/office/drawing/2014/main" id="{AC3217E4-5A28-4E92-A20A-C5820D2310BB}"/>
              </a:ext>
            </a:extLst>
          </p:cNvPr>
          <p:cNvSpPr/>
          <p:nvPr/>
        </p:nvSpPr>
        <p:spPr>
          <a:xfrm>
            <a:off x="1040726" y="6096518"/>
            <a:ext cx="288330" cy="24765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D276858-9E34-4C8F-974F-DFED30A5FF0A}"/>
              </a:ext>
            </a:extLst>
          </p:cNvPr>
          <p:cNvSpPr/>
          <p:nvPr/>
        </p:nvSpPr>
        <p:spPr>
          <a:xfrm>
            <a:off x="2327000" y="6096518"/>
            <a:ext cx="288330" cy="24765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44EDB08A-9355-4318-AB79-2F933DA15B57}"/>
              </a:ext>
            </a:extLst>
          </p:cNvPr>
          <p:cNvPicPr>
            <a:picLocks noChangeAspect="1"/>
          </p:cNvPicPr>
          <p:nvPr/>
        </p:nvPicPr>
        <p:blipFill>
          <a:blip r:embed="rId6"/>
          <a:stretch>
            <a:fillRect/>
          </a:stretch>
        </p:blipFill>
        <p:spPr>
          <a:xfrm>
            <a:off x="5486400" y="2537361"/>
            <a:ext cx="1888356" cy="600841"/>
          </a:xfrm>
          <a:prstGeom prst="rect">
            <a:avLst/>
          </a:prstGeom>
          <a:ln>
            <a:solidFill>
              <a:schemeClr val="tx1"/>
            </a:solidFill>
          </a:ln>
        </p:spPr>
      </p:pic>
      <p:pic>
        <p:nvPicPr>
          <p:cNvPr id="21" name="Picture 20">
            <a:extLst>
              <a:ext uri="{FF2B5EF4-FFF2-40B4-BE49-F238E27FC236}">
                <a16:creationId xmlns:a16="http://schemas.microsoft.com/office/drawing/2014/main" id="{E6EEE846-C13E-4AFD-BA3D-E92E58E5CFE6}"/>
              </a:ext>
            </a:extLst>
          </p:cNvPr>
          <p:cNvPicPr>
            <a:picLocks noChangeAspect="1"/>
          </p:cNvPicPr>
          <p:nvPr/>
        </p:nvPicPr>
        <p:blipFill>
          <a:blip r:embed="rId7"/>
          <a:stretch>
            <a:fillRect/>
          </a:stretch>
        </p:blipFill>
        <p:spPr>
          <a:xfrm>
            <a:off x="6629400" y="5626137"/>
            <a:ext cx="1891824" cy="886968"/>
          </a:xfrm>
          <a:prstGeom prst="rect">
            <a:avLst/>
          </a:prstGeom>
        </p:spPr>
      </p:pic>
      <p:pic>
        <p:nvPicPr>
          <p:cNvPr id="24" name="Picture 23">
            <a:extLst>
              <a:ext uri="{FF2B5EF4-FFF2-40B4-BE49-F238E27FC236}">
                <a16:creationId xmlns:a16="http://schemas.microsoft.com/office/drawing/2014/main" id="{2DF8EF20-3461-4F3B-9551-2F41D20D025B}"/>
              </a:ext>
            </a:extLst>
          </p:cNvPr>
          <p:cNvPicPr>
            <a:picLocks noChangeAspect="1"/>
          </p:cNvPicPr>
          <p:nvPr/>
        </p:nvPicPr>
        <p:blipFill>
          <a:blip r:embed="rId8"/>
          <a:stretch>
            <a:fillRect/>
          </a:stretch>
        </p:blipFill>
        <p:spPr>
          <a:xfrm>
            <a:off x="304800" y="2182382"/>
            <a:ext cx="1828800" cy="344774"/>
          </a:xfrm>
          <a:prstGeom prst="rect">
            <a:avLst/>
          </a:prstGeom>
        </p:spPr>
      </p:pic>
    </p:spTree>
    <p:extLst>
      <p:ext uri="{BB962C8B-B14F-4D97-AF65-F5344CB8AC3E}">
        <p14:creationId xmlns:p14="http://schemas.microsoft.com/office/powerpoint/2010/main" val="1263487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0792"/>
            <a:ext cx="9144000" cy="6312408"/>
          </a:xfrm>
          <a:prstGeom prst="rect">
            <a:avLst/>
          </a:prstGeom>
          <a:noFill/>
        </p:spPr>
        <p:txBody>
          <a:bodyPr numCol="2" spcCol="457200"/>
          <a:lstStyle/>
          <a:p>
            <a:pPr algn="just" defTabSz="965200">
              <a:defRPr/>
            </a:pPr>
            <a:r>
              <a:rPr lang="en-US" sz="2000" b="1" dirty="0">
                <a:solidFill>
                  <a:srgbClr val="000000"/>
                </a:solidFill>
                <a:latin typeface="Garamond" pitchFamily="18" charset="0"/>
              </a:rPr>
              <a:t>Configuring Function Prototype in MATLAB R2018b and Later</a:t>
            </a:r>
            <a:endParaRPr lang="en-US" sz="1200" b="1" dirty="0">
              <a:solidFill>
                <a:srgbClr val="000000"/>
              </a:solidFill>
              <a:latin typeface="Garamond" pitchFamily="18" charset="0"/>
            </a:endParaRPr>
          </a:p>
          <a:p>
            <a:pPr algn="just" defTabSz="965200">
              <a:defRPr/>
            </a:pPr>
            <a:endParaRPr lang="en-US" sz="2000" b="1" dirty="0">
              <a:solidFill>
                <a:srgbClr val="000000"/>
              </a:solidFill>
              <a:latin typeface="Garamond" pitchFamily="18" charset="0"/>
            </a:endParaRPr>
          </a:p>
          <a:p>
            <a:pPr lvl="0" algn="just" defTabSz="965200">
              <a:defRPr/>
            </a:pPr>
            <a:r>
              <a:rPr lang="en-US" sz="1200" dirty="0">
                <a:solidFill>
                  <a:srgbClr val="000000"/>
                </a:solidFill>
                <a:latin typeface="Garamond" pitchFamily="18" charset="0"/>
              </a:rPr>
              <a:t>In MATLAB R2018b the </a:t>
            </a:r>
            <a:r>
              <a:rPr lang="en-US" sz="1200" b="1" dirty="0">
                <a:solidFill>
                  <a:srgbClr val="000000"/>
                </a:solidFill>
                <a:latin typeface="Garamond" pitchFamily="18" charset="0"/>
              </a:rPr>
              <a:t>Configure Model Functions</a:t>
            </a:r>
            <a:r>
              <a:rPr lang="en-US" sz="1200" dirty="0">
                <a:solidFill>
                  <a:srgbClr val="000000"/>
                </a:solidFill>
                <a:latin typeface="Garamond" pitchFamily="18" charset="0"/>
              </a:rPr>
              <a:t> button is replaced with a different workflow as follows. </a:t>
            </a:r>
          </a:p>
          <a:p>
            <a:pPr lvl="0" algn="just" defTabSz="965200">
              <a:defRPr/>
            </a:pPr>
            <a:endParaRPr lang="en-US" sz="1200" dirty="0">
              <a:solidFill>
                <a:srgbClr val="000000"/>
              </a:solidFill>
              <a:latin typeface="Garamond" pitchFamily="18" charset="0"/>
              <a:cs typeface="Courier New" panose="02070309020205020404" pitchFamily="49" charset="0"/>
            </a:endParaRPr>
          </a:p>
          <a:p>
            <a:pPr marL="228600" lvl="0" indent="-228600" algn="just" defTabSz="965200">
              <a:buFont typeface="+mj-lt"/>
              <a:buAutoNum type="arabicPeriod"/>
              <a:defRPr/>
            </a:pPr>
            <a:r>
              <a:rPr lang="en-US" sz="1200" dirty="0">
                <a:solidFill>
                  <a:srgbClr val="000000"/>
                </a:solidFill>
                <a:latin typeface="Garamond" pitchFamily="18" charset="0"/>
              </a:rPr>
              <a:t>After generating code, click the </a:t>
            </a:r>
            <a:r>
              <a:rPr lang="en-US" sz="1200" b="1" dirty="0">
                <a:solidFill>
                  <a:srgbClr val="000000"/>
                </a:solidFill>
                <a:latin typeface="Garamond" pitchFamily="18" charset="0"/>
              </a:rPr>
              <a:t>Show Perspective views</a:t>
            </a:r>
            <a:r>
              <a:rPr lang="en-US" sz="1200" dirty="0">
                <a:solidFill>
                  <a:srgbClr val="000000"/>
                </a:solidFill>
                <a:latin typeface="Garamond" pitchFamily="18" charset="0"/>
              </a:rPr>
              <a:t> button on the bottom right of the model window.</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Choose the Code Perspective View.</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This view lets you perform code generation specific tasks from a single window. Look at the </a:t>
            </a:r>
            <a:r>
              <a:rPr lang="en-US" sz="1200" b="1" dirty="0">
                <a:solidFill>
                  <a:srgbClr val="000000"/>
                </a:solidFill>
                <a:latin typeface="Garamond" pitchFamily="18" charset="0"/>
              </a:rPr>
              <a:t>Embedded Coder Quick Help</a:t>
            </a:r>
            <a:r>
              <a:rPr lang="en-US" sz="1200" dirty="0">
                <a:solidFill>
                  <a:srgbClr val="000000"/>
                </a:solidFill>
                <a:latin typeface="Garamond" pitchFamily="18" charset="0"/>
              </a:rPr>
              <a:t>  on the left to see what task you are interested in. In our case we will configure the prototype for the entry point functions. Click </a:t>
            </a:r>
            <a:r>
              <a:rPr lang="en-US" sz="1200" b="1" dirty="0">
                <a:solidFill>
                  <a:srgbClr val="000000"/>
                </a:solidFill>
                <a:latin typeface="Garamond" pitchFamily="18" charset="0"/>
              </a:rPr>
              <a:t>Go There</a:t>
            </a:r>
            <a:r>
              <a:rPr lang="en-US" sz="1200" dirty="0">
                <a:solidFill>
                  <a:srgbClr val="000000"/>
                </a:solidFill>
                <a:latin typeface="Garamond" pitchFamily="18" charset="0"/>
              </a:rPr>
              <a:t> and you will be taken to the </a:t>
            </a:r>
            <a:r>
              <a:rPr lang="en-US" sz="1200" b="1" dirty="0">
                <a:solidFill>
                  <a:srgbClr val="000000"/>
                </a:solidFill>
                <a:latin typeface="Garamond" pitchFamily="18" charset="0"/>
              </a:rPr>
              <a:t>Code – Mappings C</a:t>
            </a:r>
            <a:r>
              <a:rPr lang="en-US" sz="1200" dirty="0">
                <a:solidFill>
                  <a:srgbClr val="000000"/>
                </a:solidFill>
                <a:latin typeface="Garamond" pitchFamily="18" charset="0"/>
              </a:rPr>
              <a:t> pane at the bottom of the window. Click the </a:t>
            </a:r>
            <a:r>
              <a:rPr lang="en-US" sz="1200" b="1" dirty="0">
                <a:solidFill>
                  <a:srgbClr val="000000"/>
                </a:solidFill>
                <a:latin typeface="Garamond" pitchFamily="18" charset="0"/>
              </a:rPr>
              <a:t>Entry-Point Functions </a:t>
            </a:r>
            <a:r>
              <a:rPr lang="en-US" sz="1200" dirty="0">
                <a:solidFill>
                  <a:srgbClr val="000000"/>
                </a:solidFill>
                <a:latin typeface="Garamond" pitchFamily="18" charset="0"/>
              </a:rPr>
              <a:t>tab and click on the       button. You will see the initialize, step and terminate functions. You will change the function prototype of </a:t>
            </a:r>
            <a:r>
              <a:rPr lang="en-US" sz="1200" dirty="0">
                <a:solidFill>
                  <a:srgbClr val="000000"/>
                </a:solidFill>
                <a:latin typeface="Courier New" panose="02070309020205020404" pitchFamily="49" charset="0"/>
                <a:cs typeface="Courier New" panose="02070309020205020404" pitchFamily="49" charset="0"/>
              </a:rPr>
              <a:t>iir_step</a:t>
            </a:r>
            <a:r>
              <a:rPr lang="en-US" sz="1200" dirty="0">
                <a:solidFill>
                  <a:srgbClr val="000000"/>
                </a:solidFill>
                <a:latin typeface="Garamond" pitchFamily="18" charset="0"/>
              </a:rPr>
              <a:t> next.</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Click on function name </a:t>
            </a:r>
            <a:r>
              <a:rPr lang="en-US" sz="1200" dirty="0">
                <a:solidFill>
                  <a:srgbClr val="000000"/>
                </a:solidFill>
                <a:latin typeface="Courier New" panose="02070309020205020404" pitchFamily="49" charset="0"/>
                <a:cs typeface="Courier New" panose="02070309020205020404" pitchFamily="49" charset="0"/>
              </a:rPr>
              <a:t>iir_step </a:t>
            </a:r>
            <a:r>
              <a:rPr lang="en-US" sz="1200" dirty="0">
                <a:solidFill>
                  <a:srgbClr val="000000"/>
                </a:solidFill>
                <a:latin typeface="Garamond" pitchFamily="18" charset="0"/>
              </a:rPr>
              <a:t>and the 3 dots beside it. Then choose </a:t>
            </a:r>
            <a:r>
              <a:rPr lang="en-US" sz="1200" b="1" dirty="0">
                <a:solidFill>
                  <a:srgbClr val="000000"/>
                </a:solidFill>
                <a:latin typeface="Garamond" pitchFamily="18" charset="0"/>
              </a:rPr>
              <a:t>Configure Prototype</a:t>
            </a:r>
            <a:r>
              <a:rPr lang="en-US" sz="1200" dirty="0">
                <a:solidFill>
                  <a:srgbClr val="000000"/>
                </a:solidFill>
                <a:latin typeface="Garamond" pitchFamily="18" charset="0"/>
              </a:rPr>
              <a:t>. This opens the </a:t>
            </a:r>
            <a:r>
              <a:rPr lang="en-US" sz="1200" b="1" dirty="0">
                <a:solidFill>
                  <a:srgbClr val="000000"/>
                </a:solidFill>
                <a:latin typeface="Garamond" pitchFamily="18" charset="0"/>
              </a:rPr>
              <a:t>Configure C Step Function Interface</a:t>
            </a:r>
            <a:r>
              <a:rPr lang="en-US" sz="1200" dirty="0">
                <a:solidFill>
                  <a:srgbClr val="000000"/>
                </a:solidFill>
                <a:latin typeface="Garamond" pitchFamily="18" charset="0"/>
              </a:rPr>
              <a:t> window similar to R2018a in the previous page. After this, change the function signature as shown in the screenshots there (below step 3) to complete the task. Generate code to verify.</a:t>
            </a:r>
          </a:p>
          <a:p>
            <a:pPr marL="228600" lvl="0" indent="-228600" algn="just" defTabSz="965200">
              <a:buFont typeface="+mj-lt"/>
              <a:buAutoNum type="arabicPeriod"/>
              <a:defRPr/>
            </a:pPr>
            <a:endParaRPr lang="en-US" sz="1200" dirty="0">
              <a:solidFill>
                <a:srgbClr val="000000"/>
              </a:solidFill>
              <a:latin typeface="Garamond" pitchFamily="18" charset="0"/>
            </a:endParaRPr>
          </a:p>
        </p:txBody>
      </p:sp>
      <p:grpSp>
        <p:nvGrpSpPr>
          <p:cNvPr id="5" name="Group 4">
            <a:extLst>
              <a:ext uri="{FF2B5EF4-FFF2-40B4-BE49-F238E27FC236}">
                <a16:creationId xmlns:a16="http://schemas.microsoft.com/office/drawing/2014/main" id="{A2CD8177-E9EE-4D3C-801E-6FE8F7D9B938}"/>
              </a:ext>
            </a:extLst>
          </p:cNvPr>
          <p:cNvGrpSpPr>
            <a:grpSpLocks noChangeAspect="1"/>
          </p:cNvGrpSpPr>
          <p:nvPr/>
        </p:nvGrpSpPr>
        <p:grpSpPr>
          <a:xfrm>
            <a:off x="385439" y="2303128"/>
            <a:ext cx="2719047" cy="955694"/>
            <a:chOff x="2472558" y="3683876"/>
            <a:chExt cx="2960396" cy="1040524"/>
          </a:xfrm>
        </p:grpSpPr>
        <p:pic>
          <p:nvPicPr>
            <p:cNvPr id="3" name="Picture 2">
              <a:extLst>
                <a:ext uri="{FF2B5EF4-FFF2-40B4-BE49-F238E27FC236}">
                  <a16:creationId xmlns:a16="http://schemas.microsoft.com/office/drawing/2014/main" id="{0B427A51-6400-46A4-83CE-BF2D2FA826EE}"/>
                </a:ext>
              </a:extLst>
            </p:cNvPr>
            <p:cNvPicPr>
              <a:picLocks noChangeAspect="1"/>
            </p:cNvPicPr>
            <p:nvPr/>
          </p:nvPicPr>
          <p:blipFill rotWithShape="1">
            <a:blip r:embed="rId3"/>
            <a:srcRect l="42272" t="58621"/>
            <a:stretch/>
          </p:blipFill>
          <p:spPr>
            <a:xfrm>
              <a:off x="2472558" y="3683876"/>
              <a:ext cx="2960396" cy="1040524"/>
            </a:xfrm>
            <a:prstGeom prst="rect">
              <a:avLst/>
            </a:prstGeom>
          </p:spPr>
        </p:pic>
        <p:sp>
          <p:nvSpPr>
            <p:cNvPr id="21" name="Rectangle 20">
              <a:extLst>
                <a:ext uri="{FF2B5EF4-FFF2-40B4-BE49-F238E27FC236}">
                  <a16:creationId xmlns:a16="http://schemas.microsoft.com/office/drawing/2014/main" id="{12050889-A968-4160-9EAC-53E2E080559E}"/>
                </a:ext>
              </a:extLst>
            </p:cNvPr>
            <p:cNvSpPr/>
            <p:nvPr/>
          </p:nvSpPr>
          <p:spPr>
            <a:xfrm>
              <a:off x="4419600" y="4343400"/>
              <a:ext cx="228600" cy="22860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BEE782BF-DE97-4070-B2E1-E9718FCEE1B7}"/>
              </a:ext>
            </a:extLst>
          </p:cNvPr>
          <p:cNvPicPr>
            <a:picLocks noChangeAspect="1"/>
          </p:cNvPicPr>
          <p:nvPr/>
        </p:nvPicPr>
        <p:blipFill>
          <a:blip r:embed="rId4"/>
          <a:stretch>
            <a:fillRect/>
          </a:stretch>
        </p:blipFill>
        <p:spPr>
          <a:xfrm>
            <a:off x="299224" y="3645517"/>
            <a:ext cx="2297019" cy="955694"/>
          </a:xfrm>
          <a:prstGeom prst="rect">
            <a:avLst/>
          </a:prstGeom>
          <a:ln>
            <a:solidFill>
              <a:schemeClr val="tx1"/>
            </a:solidFill>
          </a:ln>
        </p:spPr>
      </p:pic>
      <p:grpSp>
        <p:nvGrpSpPr>
          <p:cNvPr id="15" name="Group 14">
            <a:extLst>
              <a:ext uri="{FF2B5EF4-FFF2-40B4-BE49-F238E27FC236}">
                <a16:creationId xmlns:a16="http://schemas.microsoft.com/office/drawing/2014/main" id="{289E6681-4262-423A-9B0E-2D48663EA3DD}"/>
              </a:ext>
            </a:extLst>
          </p:cNvPr>
          <p:cNvGrpSpPr/>
          <p:nvPr/>
        </p:nvGrpSpPr>
        <p:grpSpPr>
          <a:xfrm>
            <a:off x="4858752" y="363230"/>
            <a:ext cx="4180194" cy="2209801"/>
            <a:chOff x="4887606" y="3124200"/>
            <a:chExt cx="4180194" cy="2209801"/>
          </a:xfrm>
        </p:grpSpPr>
        <p:grpSp>
          <p:nvGrpSpPr>
            <p:cNvPr id="11" name="Group 10">
              <a:extLst>
                <a:ext uri="{FF2B5EF4-FFF2-40B4-BE49-F238E27FC236}">
                  <a16:creationId xmlns:a16="http://schemas.microsoft.com/office/drawing/2014/main" id="{FD6778C8-0666-4E28-A455-85B2B8D58A2F}"/>
                </a:ext>
              </a:extLst>
            </p:cNvPr>
            <p:cNvGrpSpPr/>
            <p:nvPr/>
          </p:nvGrpSpPr>
          <p:grpSpPr>
            <a:xfrm>
              <a:off x="4887606" y="3124200"/>
              <a:ext cx="864088" cy="2209801"/>
              <a:chOff x="5096887" y="2362200"/>
              <a:chExt cx="864088" cy="2209801"/>
            </a:xfrm>
          </p:grpSpPr>
          <p:pic>
            <p:nvPicPr>
              <p:cNvPr id="8" name="Picture 7">
                <a:extLst>
                  <a:ext uri="{FF2B5EF4-FFF2-40B4-BE49-F238E27FC236}">
                    <a16:creationId xmlns:a16="http://schemas.microsoft.com/office/drawing/2014/main" id="{069E6AA3-521E-4242-B3F9-69A5CBF293A2}"/>
                  </a:ext>
                </a:extLst>
              </p:cNvPr>
              <p:cNvPicPr>
                <a:picLocks noChangeAspect="1"/>
              </p:cNvPicPr>
              <p:nvPr/>
            </p:nvPicPr>
            <p:blipFill>
              <a:blip r:embed="rId5"/>
              <a:stretch>
                <a:fillRect/>
              </a:stretch>
            </p:blipFill>
            <p:spPr>
              <a:xfrm>
                <a:off x="5096887" y="2362200"/>
                <a:ext cx="864088" cy="2209801"/>
              </a:xfrm>
              <a:prstGeom prst="rect">
                <a:avLst/>
              </a:prstGeom>
              <a:ln>
                <a:solidFill>
                  <a:schemeClr val="tx1"/>
                </a:solidFill>
              </a:ln>
            </p:spPr>
          </p:pic>
          <p:sp>
            <p:nvSpPr>
              <p:cNvPr id="25" name="Rectangle 24">
                <a:extLst>
                  <a:ext uri="{FF2B5EF4-FFF2-40B4-BE49-F238E27FC236}">
                    <a16:creationId xmlns:a16="http://schemas.microsoft.com/office/drawing/2014/main" id="{838C2BFD-6770-482B-8DE6-9B37877EE56C}"/>
                  </a:ext>
                </a:extLst>
              </p:cNvPr>
              <p:cNvSpPr/>
              <p:nvPr/>
            </p:nvSpPr>
            <p:spPr>
              <a:xfrm>
                <a:off x="5638846" y="4114800"/>
                <a:ext cx="304800" cy="374597"/>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AE73201-7B5F-428D-AD5E-1791A4E41BBD}"/>
                </a:ext>
              </a:extLst>
            </p:cNvPr>
            <p:cNvGrpSpPr/>
            <p:nvPr/>
          </p:nvGrpSpPr>
          <p:grpSpPr>
            <a:xfrm>
              <a:off x="5827894" y="3588329"/>
              <a:ext cx="3239906" cy="1136071"/>
              <a:chOff x="5827894" y="3588329"/>
              <a:chExt cx="3239906" cy="1136071"/>
            </a:xfrm>
          </p:grpSpPr>
          <p:pic>
            <p:nvPicPr>
              <p:cNvPr id="12" name="Picture 11">
                <a:extLst>
                  <a:ext uri="{FF2B5EF4-FFF2-40B4-BE49-F238E27FC236}">
                    <a16:creationId xmlns:a16="http://schemas.microsoft.com/office/drawing/2014/main" id="{AFA6147A-F299-4C0F-9A34-A39A92EC3AB0}"/>
                  </a:ext>
                </a:extLst>
              </p:cNvPr>
              <p:cNvPicPr>
                <a:picLocks noChangeAspect="1"/>
              </p:cNvPicPr>
              <p:nvPr/>
            </p:nvPicPr>
            <p:blipFill>
              <a:blip r:embed="rId6"/>
              <a:stretch>
                <a:fillRect/>
              </a:stretch>
            </p:blipFill>
            <p:spPr>
              <a:xfrm>
                <a:off x="5827894" y="3588329"/>
                <a:ext cx="3239906" cy="1136071"/>
              </a:xfrm>
              <a:prstGeom prst="rect">
                <a:avLst/>
              </a:prstGeom>
            </p:spPr>
          </p:pic>
          <p:sp>
            <p:nvSpPr>
              <p:cNvPr id="29" name="Rectangle 28">
                <a:extLst>
                  <a:ext uri="{FF2B5EF4-FFF2-40B4-BE49-F238E27FC236}">
                    <a16:creationId xmlns:a16="http://schemas.microsoft.com/office/drawing/2014/main" id="{2805A83E-CB81-49C2-89BC-75D5063EBD19}"/>
                  </a:ext>
                </a:extLst>
              </p:cNvPr>
              <p:cNvSpPr/>
              <p:nvPr/>
            </p:nvSpPr>
            <p:spPr>
              <a:xfrm>
                <a:off x="6060280" y="3886200"/>
                <a:ext cx="188120" cy="15240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pic>
        <p:nvPicPr>
          <p:cNvPr id="16" name="Picture 15">
            <a:extLst>
              <a:ext uri="{FF2B5EF4-FFF2-40B4-BE49-F238E27FC236}">
                <a16:creationId xmlns:a16="http://schemas.microsoft.com/office/drawing/2014/main" id="{18CB8CFE-6B0A-4CEA-8A2A-42E13D0B11B9}"/>
              </a:ext>
            </a:extLst>
          </p:cNvPr>
          <p:cNvPicPr>
            <a:picLocks noChangeAspect="1"/>
          </p:cNvPicPr>
          <p:nvPr/>
        </p:nvPicPr>
        <p:blipFill>
          <a:blip r:embed="rId7"/>
          <a:stretch>
            <a:fillRect/>
          </a:stretch>
        </p:blipFill>
        <p:spPr>
          <a:xfrm>
            <a:off x="1409633" y="5774377"/>
            <a:ext cx="186060" cy="164592"/>
          </a:xfrm>
          <a:prstGeom prst="rect">
            <a:avLst/>
          </a:prstGeom>
          <a:ln>
            <a:solidFill>
              <a:schemeClr val="tx1"/>
            </a:solidFill>
          </a:ln>
        </p:spPr>
      </p:pic>
      <p:grpSp>
        <p:nvGrpSpPr>
          <p:cNvPr id="30" name="Group 29">
            <a:extLst>
              <a:ext uri="{FF2B5EF4-FFF2-40B4-BE49-F238E27FC236}">
                <a16:creationId xmlns:a16="http://schemas.microsoft.com/office/drawing/2014/main" id="{10017D23-A48E-4E87-A923-4F2D2101A574}"/>
              </a:ext>
            </a:extLst>
          </p:cNvPr>
          <p:cNvGrpSpPr/>
          <p:nvPr/>
        </p:nvGrpSpPr>
        <p:grpSpPr>
          <a:xfrm>
            <a:off x="4821648" y="3716030"/>
            <a:ext cx="4219157" cy="503914"/>
            <a:chOff x="4819789" y="4415883"/>
            <a:chExt cx="4219157" cy="503914"/>
          </a:xfrm>
        </p:grpSpPr>
        <p:pic>
          <p:nvPicPr>
            <p:cNvPr id="18" name="Picture 17">
              <a:extLst>
                <a:ext uri="{FF2B5EF4-FFF2-40B4-BE49-F238E27FC236}">
                  <a16:creationId xmlns:a16="http://schemas.microsoft.com/office/drawing/2014/main" id="{9C90155B-11B7-4CC9-B615-3244E2EA1664}"/>
                </a:ext>
              </a:extLst>
            </p:cNvPr>
            <p:cNvPicPr>
              <a:picLocks noChangeAspect="1"/>
            </p:cNvPicPr>
            <p:nvPr/>
          </p:nvPicPr>
          <p:blipFill>
            <a:blip r:embed="rId8"/>
            <a:stretch>
              <a:fillRect/>
            </a:stretch>
          </p:blipFill>
          <p:spPr>
            <a:xfrm>
              <a:off x="4819789" y="4560852"/>
              <a:ext cx="1399757" cy="213975"/>
            </a:xfrm>
            <a:prstGeom prst="rect">
              <a:avLst/>
            </a:prstGeom>
            <a:ln>
              <a:solidFill>
                <a:schemeClr val="tx1"/>
              </a:solidFill>
            </a:ln>
          </p:spPr>
        </p:pic>
        <p:pic>
          <p:nvPicPr>
            <p:cNvPr id="19" name="Picture 18">
              <a:extLst>
                <a:ext uri="{FF2B5EF4-FFF2-40B4-BE49-F238E27FC236}">
                  <a16:creationId xmlns:a16="http://schemas.microsoft.com/office/drawing/2014/main" id="{437FD149-5486-41C6-B3FC-53214D3BBDFB}"/>
                </a:ext>
              </a:extLst>
            </p:cNvPr>
            <p:cNvPicPr>
              <a:picLocks noChangeAspect="1"/>
            </p:cNvPicPr>
            <p:nvPr/>
          </p:nvPicPr>
          <p:blipFill>
            <a:blip r:embed="rId9"/>
            <a:stretch>
              <a:fillRect/>
            </a:stretch>
          </p:blipFill>
          <p:spPr>
            <a:xfrm>
              <a:off x="6545899" y="4415883"/>
              <a:ext cx="2493047" cy="503914"/>
            </a:xfrm>
            <a:prstGeom prst="rect">
              <a:avLst/>
            </a:prstGeom>
            <a:ln>
              <a:solidFill>
                <a:schemeClr val="tx1"/>
              </a:solidFill>
            </a:ln>
          </p:spPr>
        </p:pic>
        <p:cxnSp>
          <p:nvCxnSpPr>
            <p:cNvPr id="34" name="Straight Arrow Connector 33">
              <a:extLst>
                <a:ext uri="{FF2B5EF4-FFF2-40B4-BE49-F238E27FC236}">
                  <a16:creationId xmlns:a16="http://schemas.microsoft.com/office/drawing/2014/main" id="{851E947C-45CA-468B-884B-545A1F404182}"/>
                </a:ext>
              </a:extLst>
            </p:cNvPr>
            <p:cNvCxnSpPr>
              <a:cxnSpLocks/>
            </p:cNvCxnSpPr>
            <p:nvPr/>
          </p:nvCxnSpPr>
          <p:spPr>
            <a:xfrm>
              <a:off x="6290940" y="4667839"/>
              <a:ext cx="186060" cy="1"/>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23D8CB7-B820-4410-A5FB-D1E4E457ED22}"/>
                </a:ext>
              </a:extLst>
            </p:cNvPr>
            <p:cNvSpPr/>
            <p:nvPr/>
          </p:nvSpPr>
          <p:spPr>
            <a:xfrm>
              <a:off x="5705511" y="4574678"/>
              <a:ext cx="188120" cy="15240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47DA2A08-E22E-4DD2-AA57-8FB98EF346BB}"/>
              </a:ext>
            </a:extLst>
          </p:cNvPr>
          <p:cNvGrpSpPr/>
          <p:nvPr/>
        </p:nvGrpSpPr>
        <p:grpSpPr>
          <a:xfrm>
            <a:off x="5400711" y="4354482"/>
            <a:ext cx="2503420" cy="2148840"/>
            <a:chOff x="5280090" y="4496568"/>
            <a:chExt cx="2503420" cy="2148840"/>
          </a:xfrm>
        </p:grpSpPr>
        <p:pic>
          <p:nvPicPr>
            <p:cNvPr id="32" name="Picture 31">
              <a:extLst>
                <a:ext uri="{FF2B5EF4-FFF2-40B4-BE49-F238E27FC236}">
                  <a16:creationId xmlns:a16="http://schemas.microsoft.com/office/drawing/2014/main" id="{A6FEB114-58B4-44BD-9852-14AE43CD407F}"/>
                </a:ext>
              </a:extLst>
            </p:cNvPr>
            <p:cNvPicPr>
              <a:picLocks noChangeAspect="1"/>
            </p:cNvPicPr>
            <p:nvPr/>
          </p:nvPicPr>
          <p:blipFill>
            <a:blip r:embed="rId10"/>
            <a:stretch>
              <a:fillRect/>
            </a:stretch>
          </p:blipFill>
          <p:spPr>
            <a:xfrm>
              <a:off x="5280090" y="4496568"/>
              <a:ext cx="2503420" cy="2148840"/>
            </a:xfrm>
            <a:prstGeom prst="rect">
              <a:avLst/>
            </a:prstGeom>
            <a:ln>
              <a:solidFill>
                <a:schemeClr val="tx1"/>
              </a:solidFill>
            </a:ln>
          </p:spPr>
        </p:pic>
        <p:grpSp>
          <p:nvGrpSpPr>
            <p:cNvPr id="31" name="Group 30">
              <a:extLst>
                <a:ext uri="{FF2B5EF4-FFF2-40B4-BE49-F238E27FC236}">
                  <a16:creationId xmlns:a16="http://schemas.microsoft.com/office/drawing/2014/main" id="{58930763-9538-42F8-9196-4CCA0BC81563}"/>
                </a:ext>
              </a:extLst>
            </p:cNvPr>
            <p:cNvGrpSpPr>
              <a:grpSpLocks noChangeAspect="1"/>
            </p:cNvGrpSpPr>
            <p:nvPr/>
          </p:nvGrpSpPr>
          <p:grpSpPr>
            <a:xfrm>
              <a:off x="5313283" y="5261995"/>
              <a:ext cx="2380530" cy="1172892"/>
              <a:chOff x="5213070" y="5171986"/>
              <a:chExt cx="2073562" cy="1021648"/>
            </a:xfrm>
          </p:grpSpPr>
          <p:sp>
            <p:nvSpPr>
              <p:cNvPr id="41" name="Rectangle 40">
                <a:extLst>
                  <a:ext uri="{FF2B5EF4-FFF2-40B4-BE49-F238E27FC236}">
                    <a16:creationId xmlns:a16="http://schemas.microsoft.com/office/drawing/2014/main" id="{E2B43050-02B3-4A2A-910B-D1C614F86AF1}"/>
                  </a:ext>
                </a:extLst>
              </p:cNvPr>
              <p:cNvSpPr/>
              <p:nvPr/>
            </p:nvSpPr>
            <p:spPr>
              <a:xfrm>
                <a:off x="5213070" y="5171986"/>
                <a:ext cx="1349717" cy="172082"/>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CBA95F8-4278-4FA6-9E7B-7F7D01363156}"/>
                  </a:ext>
                </a:extLst>
              </p:cNvPr>
              <p:cNvSpPr/>
              <p:nvPr/>
            </p:nvSpPr>
            <p:spPr>
              <a:xfrm>
                <a:off x="5213070" y="5491294"/>
                <a:ext cx="1644168" cy="172081"/>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08CB457-3001-451F-A1AA-3E34C10C80B2}"/>
                  </a:ext>
                </a:extLst>
              </p:cNvPr>
              <p:cNvSpPr/>
              <p:nvPr/>
            </p:nvSpPr>
            <p:spPr>
              <a:xfrm>
                <a:off x="5262287" y="5840294"/>
                <a:ext cx="2024345" cy="35334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8393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0792"/>
            <a:ext cx="9144000" cy="6312408"/>
          </a:xfrm>
          <a:prstGeom prst="rect">
            <a:avLst/>
          </a:prstGeom>
          <a:noFill/>
        </p:spPr>
        <p:txBody>
          <a:bodyPr numCol="2" spcCol="457200"/>
          <a:lstStyle/>
          <a:p>
            <a:pPr algn="just" defTabSz="965200">
              <a:defRPr/>
            </a:pPr>
            <a:r>
              <a:rPr lang="en-US" sz="2000" b="1" dirty="0">
                <a:solidFill>
                  <a:srgbClr val="000000"/>
                </a:solidFill>
                <a:latin typeface="Garamond" pitchFamily="18" charset="0"/>
                <a:cs typeface="+mn-cs"/>
              </a:rPr>
              <a:t>System Integration with Simulink – Range Sensor</a:t>
            </a:r>
          </a:p>
          <a:p>
            <a:pPr algn="just" defTabSz="965200">
              <a:defRPr/>
            </a:pPr>
            <a:endParaRPr lang="en-US" sz="2000" dirty="0">
              <a:solidFill>
                <a:srgbClr val="000000"/>
              </a:solidFill>
              <a:latin typeface="Garamond" pitchFamily="18" charset="0"/>
              <a:cs typeface="+mn-cs"/>
            </a:endParaRPr>
          </a:p>
          <a:p>
            <a:pPr algn="just" defTabSz="965200">
              <a:defRPr/>
            </a:pPr>
            <a:r>
              <a:rPr lang="en-US" sz="1200" b="1" dirty="0">
                <a:solidFill>
                  <a:srgbClr val="000000"/>
                </a:solidFill>
                <a:latin typeface="Garamond" pitchFamily="18" charset="0"/>
                <a:cs typeface="+mn-cs"/>
              </a:rPr>
              <a:t>Reference:</a:t>
            </a:r>
            <a:r>
              <a:rPr lang="en-US" sz="1200" dirty="0">
                <a:solidFill>
                  <a:srgbClr val="000000"/>
                </a:solidFill>
                <a:latin typeface="Garamond" pitchFamily="18" charset="0"/>
                <a:cs typeface="+mn-cs"/>
              </a:rPr>
              <a:t> </a:t>
            </a:r>
            <a:r>
              <a:rPr lang="en-US" sz="1200" b="0" dirty="0">
                <a:solidFill>
                  <a:srgbClr val="000000"/>
                </a:solidFill>
                <a:latin typeface="Garamond" pitchFamily="18" charset="0"/>
                <a:cs typeface="+mn-cs"/>
              </a:rPr>
              <a:t>Chapter 5</a:t>
            </a:r>
          </a:p>
          <a:p>
            <a:pPr algn="just" defTabSz="965200">
              <a:defRPr/>
            </a:pPr>
            <a:endParaRPr lang="en-US" sz="1200" b="0" dirty="0">
              <a:solidFill>
                <a:srgbClr val="FF3300"/>
              </a:solidFill>
              <a:latin typeface="Garamond" pitchFamily="18" charset="0"/>
              <a:cs typeface="+mn-cs"/>
            </a:endParaRPr>
          </a:p>
          <a:p>
            <a:pPr algn="just" defTabSz="965200">
              <a:defRPr/>
            </a:pPr>
            <a:r>
              <a:rPr lang="en-US" sz="1200" b="1" dirty="0">
                <a:solidFill>
                  <a:srgbClr val="000000"/>
                </a:solidFill>
                <a:latin typeface="Garamond" pitchFamily="18" charset="0"/>
                <a:cs typeface="+mn-cs"/>
              </a:rPr>
              <a:t>Exercise</a:t>
            </a:r>
          </a:p>
          <a:p>
            <a:pPr algn="just" defTabSz="965200">
              <a:defRPr/>
            </a:pPr>
            <a:r>
              <a:rPr lang="en-US" sz="1200" b="0" dirty="0">
                <a:solidFill>
                  <a:srgbClr val="000000"/>
                </a:solidFill>
                <a:latin typeface="Garamond" pitchFamily="18" charset="0"/>
              </a:rPr>
              <a:t>The </a:t>
            </a:r>
            <a:r>
              <a:rPr lang="en-US" sz="1200" b="0" dirty="0" err="1">
                <a:solidFill>
                  <a:srgbClr val="000000"/>
                </a:solidFill>
                <a:latin typeface="Courier New" panose="02070309020205020404" pitchFamily="49" charset="0"/>
                <a:cs typeface="Courier New" panose="02070309020205020404" pitchFamily="49" charset="0"/>
              </a:rPr>
              <a:t>rangeSensorStart</a:t>
            </a:r>
            <a:r>
              <a:rPr lang="en-US" sz="1200" b="0" dirty="0">
                <a:solidFill>
                  <a:srgbClr val="000000"/>
                </a:solidFill>
                <a:latin typeface="Garamond" pitchFamily="18" charset="0"/>
              </a:rPr>
              <a:t> </a:t>
            </a:r>
            <a:r>
              <a:rPr lang="en-US" sz="1200" dirty="0">
                <a:solidFill>
                  <a:srgbClr val="000000"/>
                </a:solidFill>
                <a:latin typeface="Garamond" pitchFamily="18" charset="0"/>
              </a:rPr>
              <a:t>model</a:t>
            </a:r>
            <a:r>
              <a:rPr lang="en-US" sz="1200" b="0" dirty="0">
                <a:solidFill>
                  <a:srgbClr val="000000"/>
                </a:solidFill>
                <a:latin typeface="Garamond" pitchFamily="18" charset="0"/>
              </a:rPr>
              <a:t> implements a range measurement system. The two inputs are noisy data from a short-range and a long-range sensor. The model processes each sensor input individually and then uses information about the measured range to combine the two sensor readings into a more accurate estimate.</a:t>
            </a:r>
          </a:p>
          <a:p>
            <a:pPr marL="228600" indent="-168275" algn="just" defTabSz="965200">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r>
              <a:rPr lang="en-US" sz="1200" b="0" dirty="0">
                <a:solidFill>
                  <a:srgbClr val="000000"/>
                </a:solidFill>
                <a:latin typeface="Garamond" pitchFamily="18" charset="0"/>
                <a:cs typeface="+mn-cs"/>
              </a:rPr>
              <a:t>Open the </a:t>
            </a:r>
            <a:r>
              <a:rPr lang="en-US" sz="1200" b="0" dirty="0" err="1">
                <a:solidFill>
                  <a:srgbClr val="000000"/>
                </a:solidFill>
                <a:latin typeface="Courier New" panose="02070309020205020404" pitchFamily="49" charset="0"/>
                <a:cs typeface="Courier New" panose="02070309020205020404" pitchFamily="49" charset="0"/>
              </a:rPr>
              <a:t>rangeSensorStart</a:t>
            </a:r>
            <a:r>
              <a:rPr lang="en-US" sz="1200" b="0" dirty="0">
                <a:solidFill>
                  <a:srgbClr val="000000"/>
                </a:solidFill>
                <a:latin typeface="Garamond" pitchFamily="18" charset="0"/>
                <a:cs typeface="+mn-cs"/>
              </a:rPr>
              <a:t> model. </a:t>
            </a:r>
            <a:r>
              <a:rPr lang="en-US" sz="1200" dirty="0">
                <a:solidFill>
                  <a:srgbClr val="000000"/>
                </a:solidFill>
                <a:latin typeface="Garamond" pitchFamily="18" charset="0"/>
              </a:rPr>
              <a:t>Simulate it and explore the results.</a:t>
            </a: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r>
              <a:rPr lang="en-US" sz="1200" dirty="0">
                <a:solidFill>
                  <a:srgbClr val="000000"/>
                </a:solidFill>
                <a:latin typeface="Garamond" pitchFamily="18" charset="0"/>
              </a:rPr>
              <a:t>Save the model with the name </a:t>
            </a:r>
            <a:r>
              <a:rPr lang="en-US" sz="1200" dirty="0" err="1">
                <a:solidFill>
                  <a:srgbClr val="000000"/>
                </a:solidFill>
                <a:latin typeface="Courier New" panose="02070309020205020404" pitchFamily="49" charset="0"/>
                <a:cs typeface="Courier New" panose="02070309020205020404" pitchFamily="49" charset="0"/>
              </a:rPr>
              <a:t>rangeSensor</a:t>
            </a:r>
            <a:r>
              <a:rPr lang="en-US" sz="1200" dirty="0">
                <a:solidFill>
                  <a:srgbClr val="000000"/>
                </a:solidFill>
                <a:latin typeface="Garamond" pitchFamily="18" charset="0"/>
              </a:rPr>
              <a:t>. This will ensure the provided C main file will call the code generated from your model.</a:t>
            </a: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r>
              <a:rPr lang="en-US" sz="1200" b="0" dirty="0">
                <a:solidFill>
                  <a:srgbClr val="000000"/>
                </a:solidFill>
                <a:latin typeface="Garamond" pitchFamily="18" charset="0"/>
                <a:cs typeface="+mn-cs"/>
              </a:rPr>
              <a:t>Notice that the short and long range sensors are being processed by the same outlier removal algorithm and filter. </a:t>
            </a:r>
            <a:r>
              <a:rPr lang="en-US" sz="1200" dirty="0">
                <a:solidFill>
                  <a:srgbClr val="000000"/>
                </a:solidFill>
                <a:latin typeface="Garamond" pitchFamily="18" charset="0"/>
              </a:rPr>
              <a:t>Use model referencing to convert these blocks into a reusable component stored in a separate model file.</a:t>
            </a:r>
            <a:endParaRPr lang="en-US" sz="1200" b="0" dirty="0">
              <a:solidFill>
                <a:srgbClr val="000000"/>
              </a:solidFill>
              <a:cs typeface="Courier New" panose="02070309020205020404" pitchFamily="49" charset="0"/>
            </a:endParaRPr>
          </a:p>
          <a:p>
            <a:pPr marL="228600" indent="-228600" algn="just" defTabSz="965200">
              <a:buFont typeface="+mj-lt"/>
              <a:buAutoNum type="arabicPeriod"/>
              <a:defRPr/>
            </a:pPr>
            <a:endParaRPr lang="en-US" sz="800" b="0" dirty="0">
              <a:solidFill>
                <a:srgbClr val="000000"/>
              </a:solidFill>
              <a:latin typeface="Garamond" pitchFamily="18" charset="0"/>
              <a:cs typeface="+mn-cs"/>
            </a:endParaRPr>
          </a:p>
          <a:p>
            <a:pPr marL="228600" indent="-228600" algn="just" defTabSz="965200">
              <a:buFont typeface="+mj-lt"/>
              <a:buAutoNum type="arabicPeriod"/>
              <a:defRPr/>
            </a:pPr>
            <a:r>
              <a:rPr lang="en-US" sz="1200" b="0" dirty="0">
                <a:solidFill>
                  <a:srgbClr val="000000"/>
                </a:solidFill>
                <a:latin typeface="Garamond" pitchFamily="18" charset="0"/>
                <a:cs typeface="+mn-cs"/>
              </a:rPr>
              <a:t>The sensor processing blocks have a sample time of </a:t>
            </a:r>
            <a:r>
              <a:rPr lang="en-US" sz="1200" b="0" dirty="0">
                <a:solidFill>
                  <a:srgbClr val="000000"/>
                </a:solidFill>
                <a:latin typeface="Courier New" panose="02070309020205020404" pitchFamily="49" charset="0"/>
                <a:cs typeface="Courier New" panose="02070309020205020404" pitchFamily="49" charset="0"/>
              </a:rPr>
              <a:t>0.01</a:t>
            </a:r>
            <a:r>
              <a:rPr lang="en-US" sz="1200" b="0" dirty="0">
                <a:solidFill>
                  <a:srgbClr val="000000"/>
                </a:solidFill>
                <a:latin typeface="Garamond" pitchFamily="18" charset="0"/>
                <a:cs typeface="+mn-cs"/>
              </a:rPr>
              <a:t> second while the </a:t>
            </a:r>
            <a:r>
              <a:rPr lang="en-US" sz="1200" dirty="0">
                <a:solidFill>
                  <a:srgbClr val="000000"/>
                </a:solidFill>
                <a:latin typeface="Garamond" pitchFamily="18" charset="0"/>
              </a:rPr>
              <a:t>Stateflow chart </a:t>
            </a:r>
            <a:r>
              <a:rPr lang="en-US" sz="1200" b="0" dirty="0">
                <a:solidFill>
                  <a:srgbClr val="000000"/>
                </a:solidFill>
                <a:latin typeface="Garamond" pitchFamily="18" charset="0"/>
                <a:cs typeface="+mn-cs"/>
              </a:rPr>
              <a:t>has a sample time of </a:t>
            </a:r>
            <a:r>
              <a:rPr lang="en-US" sz="1200" b="0" dirty="0">
                <a:solidFill>
                  <a:srgbClr val="000000"/>
                </a:solidFill>
                <a:latin typeface="Courier New" panose="02070309020205020404" pitchFamily="49" charset="0"/>
                <a:cs typeface="Courier New" panose="02070309020205020404" pitchFamily="49" charset="0"/>
              </a:rPr>
              <a:t>0.05</a:t>
            </a:r>
            <a:r>
              <a:rPr lang="en-US" sz="1200" b="0" dirty="0">
                <a:solidFill>
                  <a:srgbClr val="000000"/>
                </a:solidFill>
                <a:latin typeface="Garamond" pitchFamily="18" charset="0"/>
                <a:cs typeface="+mn-cs"/>
              </a:rPr>
              <a:t> second. Configure the top-level model to generate a separate function for each rate.</a:t>
            </a: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r>
              <a:rPr lang="en-US" sz="1200" b="0" dirty="0">
                <a:solidFill>
                  <a:srgbClr val="000000"/>
                </a:solidFill>
                <a:latin typeface="Garamond" pitchFamily="18" charset="0"/>
                <a:cs typeface="+mn-cs"/>
              </a:rPr>
              <a:t>Replace the code in the automatically generated </a:t>
            </a:r>
            <a:r>
              <a:rPr lang="en-US" sz="1200" b="0" dirty="0" err="1">
                <a:solidFill>
                  <a:srgbClr val="000000"/>
                </a:solidFill>
                <a:latin typeface="Courier New" panose="02070309020205020404" pitchFamily="49" charset="0"/>
                <a:cs typeface="Courier New" panose="02070309020205020404" pitchFamily="49" charset="0"/>
              </a:rPr>
              <a:t>ert_main.c</a:t>
            </a:r>
            <a:r>
              <a:rPr lang="en-US" sz="1200" b="0" dirty="0">
                <a:solidFill>
                  <a:srgbClr val="000000"/>
                </a:solidFill>
                <a:latin typeface="Courier New" panose="02070309020205020404" pitchFamily="49" charset="0"/>
                <a:cs typeface="Courier New" panose="02070309020205020404" pitchFamily="49" charset="0"/>
              </a:rPr>
              <a:t> </a:t>
            </a:r>
            <a:r>
              <a:rPr lang="en-US" sz="1200" b="0" dirty="0">
                <a:solidFill>
                  <a:srgbClr val="000000"/>
                </a:solidFill>
                <a:latin typeface="Garamond" pitchFamily="18" charset="0"/>
                <a:cs typeface="+mn-cs"/>
              </a:rPr>
              <a:t>file with the code in the provided </a:t>
            </a:r>
            <a:r>
              <a:rPr lang="en-US" sz="1200" b="0" dirty="0" err="1">
                <a:solidFill>
                  <a:srgbClr val="000000"/>
                </a:solidFill>
                <a:latin typeface="Courier New" panose="02070309020205020404" pitchFamily="49" charset="0"/>
                <a:cs typeface="Courier New" panose="02070309020205020404" pitchFamily="49" charset="0"/>
              </a:rPr>
              <a:t>main_rangeSensor.c</a:t>
            </a:r>
            <a:r>
              <a:rPr lang="en-US" sz="1200" b="0" dirty="0">
                <a:solidFill>
                  <a:srgbClr val="000000"/>
                </a:solidFill>
                <a:latin typeface="Courier New" panose="02070309020205020404" pitchFamily="49" charset="0"/>
                <a:cs typeface="Courier New" panose="02070309020205020404" pitchFamily="49" charset="0"/>
              </a:rPr>
              <a:t> </a:t>
            </a:r>
            <a:r>
              <a:rPr lang="en-US" sz="1200" b="0" dirty="0">
                <a:solidFill>
                  <a:srgbClr val="000000"/>
                </a:solidFill>
                <a:latin typeface="Garamond" pitchFamily="18" charset="0"/>
                <a:cs typeface="+mn-cs"/>
              </a:rPr>
              <a:t>file. </a:t>
            </a:r>
            <a:r>
              <a:rPr lang="en-US" sz="1200" dirty="0">
                <a:solidFill>
                  <a:srgbClr val="000000"/>
                </a:solidFill>
                <a:latin typeface="Garamond" pitchFamily="18" charset="0"/>
              </a:rPr>
              <a:t>Rebuild the executable and run it.</a:t>
            </a: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defTabSz="965200">
              <a:defRPr/>
            </a:pPr>
            <a:endParaRPr lang="en-US" sz="1200" b="0" dirty="0">
              <a:solidFill>
                <a:srgbClr val="FF3300"/>
              </a:solidFill>
              <a:latin typeface="Garamond" pitchFamily="18" charset="0"/>
              <a:cs typeface="+mn-cs"/>
            </a:endParaRPr>
          </a:p>
        </p:txBody>
      </p:sp>
      <p:sp>
        <p:nvSpPr>
          <p:cNvPr id="51205" name="Text Box 4"/>
          <p:cNvSpPr txBox="1">
            <a:spLocks noChangeArrowheads="1"/>
          </p:cNvSpPr>
          <p:nvPr/>
        </p:nvSpPr>
        <p:spPr bwMode="auto">
          <a:xfrm>
            <a:off x="4888992" y="338254"/>
            <a:ext cx="4178808" cy="1066800"/>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a:defRPr/>
            </a:pPr>
            <a:r>
              <a:rPr lang="en-US" sz="1200" dirty="0">
                <a:latin typeface="Garamond" pitchFamily="18" charset="0"/>
                <a:cs typeface="+mn-cs"/>
              </a:rPr>
              <a:t>Try</a:t>
            </a:r>
          </a:p>
          <a:p>
            <a:pPr>
              <a:defRPr/>
            </a:pPr>
            <a:endParaRPr lang="en-US" sz="1200" dirty="0">
              <a:latin typeface="Garamond" pitchFamily="18" charset="0"/>
              <a:cs typeface="+mn-cs"/>
            </a:endParaRPr>
          </a:p>
          <a:p>
            <a:pPr>
              <a:defRPr/>
            </a:pPr>
            <a:r>
              <a:rPr lang="en-US" sz="1200" dirty="0">
                <a:cs typeface="+mn-cs"/>
              </a:rPr>
              <a:t>&gt;&gt; </a:t>
            </a:r>
            <a:r>
              <a:rPr lang="en-US" sz="1200" dirty="0" err="1">
                <a:cs typeface="+mn-cs"/>
              </a:rPr>
              <a:t>rangeSensorStart</a:t>
            </a:r>
            <a:endParaRPr lang="en-US" sz="1200" dirty="0">
              <a:cs typeface="+mn-cs"/>
            </a:endParaRPr>
          </a:p>
          <a:p>
            <a:pPr>
              <a:defRPr/>
            </a:pPr>
            <a:endParaRPr lang="en-US" sz="1200" dirty="0"/>
          </a:p>
          <a:p>
            <a:pPr>
              <a:defRPr/>
            </a:pPr>
            <a:r>
              <a:rPr lang="en-US" sz="1200" dirty="0">
                <a:cs typeface="+mn-cs"/>
              </a:rPr>
              <a:t>&gt;&gt; edit </a:t>
            </a:r>
            <a:r>
              <a:rPr lang="en-US" sz="1200" dirty="0" err="1">
                <a:cs typeface="+mn-cs"/>
              </a:rPr>
              <a:t>main_rangeSensor.c</a:t>
            </a:r>
            <a:endParaRPr lang="en-US" sz="1200" dirty="0">
              <a:cs typeface="+mn-cs"/>
            </a:endParaRPr>
          </a:p>
          <a:p>
            <a:pPr>
              <a:defRPr/>
            </a:pPr>
            <a:endParaRPr lang="en-US" sz="1200" dirty="0">
              <a:cs typeface="+mn-cs"/>
            </a:endParaRPr>
          </a:p>
        </p:txBody>
      </p:sp>
      <p:pic>
        <p:nvPicPr>
          <p:cNvPr id="6" name="Picture 5">
            <a:extLst>
              <a:ext uri="{FF2B5EF4-FFF2-40B4-BE49-F238E27FC236}">
                <a16:creationId xmlns:a16="http://schemas.microsoft.com/office/drawing/2014/main" id="{CCA1D48A-0F2E-439E-9816-032BED9CB30C}"/>
              </a:ext>
            </a:extLst>
          </p:cNvPr>
          <p:cNvPicPr>
            <a:picLocks noChangeAspect="1"/>
          </p:cNvPicPr>
          <p:nvPr/>
        </p:nvPicPr>
        <p:blipFill>
          <a:blip r:embed="rId3"/>
          <a:stretch>
            <a:fillRect/>
          </a:stretch>
        </p:blipFill>
        <p:spPr>
          <a:xfrm>
            <a:off x="5573285" y="3581401"/>
            <a:ext cx="2895599" cy="2166937"/>
          </a:xfrm>
          <a:prstGeom prst="rect">
            <a:avLst/>
          </a:prstGeom>
        </p:spPr>
      </p:pic>
      <p:pic>
        <p:nvPicPr>
          <p:cNvPr id="7" name="Picture 6">
            <a:extLst>
              <a:ext uri="{FF2B5EF4-FFF2-40B4-BE49-F238E27FC236}">
                <a16:creationId xmlns:a16="http://schemas.microsoft.com/office/drawing/2014/main" id="{5F198FF4-DB7D-45EB-A686-2284A3D7296A}"/>
              </a:ext>
            </a:extLst>
          </p:cNvPr>
          <p:cNvPicPr>
            <a:picLocks noChangeAspect="1"/>
          </p:cNvPicPr>
          <p:nvPr/>
        </p:nvPicPr>
        <p:blipFill>
          <a:blip r:embed="rId4"/>
          <a:stretch>
            <a:fillRect/>
          </a:stretch>
        </p:blipFill>
        <p:spPr>
          <a:xfrm>
            <a:off x="5005414" y="1905000"/>
            <a:ext cx="4031342" cy="1371600"/>
          </a:xfrm>
          <a:prstGeom prst="rect">
            <a:avLst/>
          </a:prstGeom>
        </p:spPr>
      </p:pic>
    </p:spTree>
    <p:extLst>
      <p:ext uri="{BB962C8B-B14F-4D97-AF65-F5344CB8AC3E}">
        <p14:creationId xmlns:p14="http://schemas.microsoft.com/office/powerpoint/2010/main" val="2151286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0792"/>
            <a:ext cx="9144000" cy="6312408"/>
          </a:xfrm>
          <a:prstGeom prst="rect">
            <a:avLst/>
          </a:prstGeom>
          <a:noFill/>
        </p:spPr>
        <p:txBody>
          <a:bodyPr numCol="2" spcCol="457200"/>
          <a:lstStyle/>
          <a:p>
            <a:pPr algn="just" defTabSz="965200">
              <a:defRPr/>
            </a:pPr>
            <a:r>
              <a:rPr lang="en-US" sz="2000" b="1" dirty="0">
                <a:solidFill>
                  <a:srgbClr val="000000"/>
                </a:solidFill>
                <a:latin typeface="Garamond" pitchFamily="18" charset="0"/>
                <a:cs typeface="+mn-cs"/>
              </a:rPr>
              <a:t>Solution – S</a:t>
            </a:r>
            <a:r>
              <a:rPr lang="en-US" sz="2000" b="1" dirty="0">
                <a:solidFill>
                  <a:srgbClr val="000000"/>
                </a:solidFill>
                <a:latin typeface="Garamond" pitchFamily="18" charset="0"/>
              </a:rPr>
              <a:t>ystem Integration with Simulink – </a:t>
            </a:r>
            <a:r>
              <a:rPr lang="en-US" sz="2000" b="1" dirty="0">
                <a:solidFill>
                  <a:srgbClr val="000000"/>
                </a:solidFill>
                <a:latin typeface="Garamond" pitchFamily="18" charset="0"/>
                <a:cs typeface="+mn-cs"/>
              </a:rPr>
              <a:t>Range Sensor</a:t>
            </a:r>
          </a:p>
          <a:p>
            <a:pPr lvl="0" algn="just" defTabSz="965200">
              <a:defRPr/>
            </a:pPr>
            <a:endParaRPr lang="en-US" sz="2000" dirty="0">
              <a:solidFill>
                <a:srgbClr val="000000"/>
              </a:solidFill>
              <a:latin typeface="Garamond" pitchFamily="18" charset="0"/>
            </a:endParaRPr>
          </a:p>
          <a:p>
            <a:pPr lvl="0" algn="just" defTabSz="965200">
              <a:defRPr/>
            </a:pPr>
            <a:r>
              <a:rPr lang="en-US" sz="1200" dirty="0">
                <a:solidFill>
                  <a:srgbClr val="000000"/>
                </a:solidFill>
                <a:latin typeface="Garamond" pitchFamily="18" charset="0"/>
              </a:rPr>
              <a:t>Convert the </a:t>
            </a:r>
            <a:r>
              <a:rPr lang="en-US" sz="1200" dirty="0">
                <a:solidFill>
                  <a:srgbClr val="000000"/>
                </a:solidFill>
                <a:latin typeface="Courier New" panose="02070309020205020404" pitchFamily="49" charset="0"/>
                <a:cs typeface="Courier New" panose="02070309020205020404" pitchFamily="49" charset="0"/>
              </a:rPr>
              <a:t>Sensor Processing</a:t>
            </a:r>
            <a:r>
              <a:rPr lang="en-US" sz="1200" dirty="0">
                <a:solidFill>
                  <a:srgbClr val="000000"/>
                </a:solidFill>
                <a:latin typeface="Garamond" pitchFamily="18" charset="0"/>
              </a:rPr>
              <a:t> subsystem into a separate model file as shown below.</a:t>
            </a: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algn="just" defTabSz="965200">
              <a:defRPr/>
            </a:pPr>
            <a:endParaRPr lang="en-US" sz="1200" dirty="0">
              <a:solidFill>
                <a:srgbClr val="FF33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b="0" dirty="0">
              <a:solidFill>
                <a:srgbClr val="0000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algn="just" defTabSz="965200">
              <a:defRPr/>
            </a:pPr>
            <a:endParaRPr lang="en-US" sz="1200" b="0" dirty="0">
              <a:solidFill>
                <a:srgbClr val="FF3300"/>
              </a:solidFill>
              <a:latin typeface="Garamond" pitchFamily="18" charset="0"/>
              <a:cs typeface="+mn-cs"/>
            </a:endParaRPr>
          </a:p>
          <a:p>
            <a:pPr defTabSz="965200">
              <a:defRPr/>
            </a:pPr>
            <a:endParaRPr lang="en-US" sz="1200" b="0" dirty="0">
              <a:solidFill>
                <a:srgbClr val="FF3300"/>
              </a:solidFill>
              <a:latin typeface="Garamond" pitchFamily="18" charset="0"/>
              <a:cs typeface="+mn-cs"/>
            </a:endParaRPr>
          </a:p>
          <a:p>
            <a:pPr defTabSz="965200">
              <a:defRPr/>
            </a:pPr>
            <a:r>
              <a:rPr lang="en-US" sz="1200" dirty="0">
                <a:latin typeface="Garamond" pitchFamily="18" charset="0"/>
                <a:cs typeface="+mn-cs"/>
              </a:rPr>
              <a:t>Go to </a:t>
            </a:r>
            <a:r>
              <a:rPr lang="en-US" sz="1200" b="1" dirty="0">
                <a:latin typeface="Garamond" pitchFamily="18" charset="0"/>
                <a:cs typeface="+mn-cs"/>
              </a:rPr>
              <a:t>Simulation </a:t>
            </a:r>
            <a:r>
              <a:rPr lang="en-US" sz="1200" b="1" dirty="0">
                <a:latin typeface="Garamond" pitchFamily="18" charset="0"/>
                <a:cs typeface="+mn-cs"/>
                <a:sym typeface="Wingdings" panose="05000000000000000000" pitchFamily="2" charset="2"/>
              </a:rPr>
              <a:t> Model Configuration Parameters</a:t>
            </a:r>
            <a:r>
              <a:rPr lang="en-US" sz="1200" dirty="0">
                <a:latin typeface="Garamond" pitchFamily="18" charset="0"/>
                <a:cs typeface="+mn-cs"/>
                <a:sym typeface="Wingdings" panose="05000000000000000000" pitchFamily="2" charset="2"/>
              </a:rPr>
              <a:t>. </a:t>
            </a:r>
            <a:r>
              <a:rPr lang="en-US" sz="1200" dirty="0">
                <a:latin typeface="Garamond" pitchFamily="18" charset="0"/>
                <a:sym typeface="Wingdings" panose="05000000000000000000" pitchFamily="2" charset="2"/>
              </a:rPr>
              <a:t>From</a:t>
            </a:r>
            <a:br>
              <a:rPr lang="en-US" sz="1200" dirty="0">
                <a:latin typeface="Garamond" pitchFamily="18" charset="0"/>
                <a:sym typeface="Wingdings" panose="05000000000000000000" pitchFamily="2" charset="2"/>
              </a:rPr>
            </a:br>
            <a:r>
              <a:rPr lang="en-US" sz="1200" dirty="0">
                <a:latin typeface="Garamond" pitchFamily="18" charset="0"/>
                <a:cs typeface="+mn-cs"/>
                <a:sym typeface="Wingdings" panose="05000000000000000000" pitchFamily="2" charset="2"/>
              </a:rPr>
              <a:t>the </a:t>
            </a:r>
            <a:r>
              <a:rPr lang="en-US" sz="1200" b="1" dirty="0">
                <a:latin typeface="Garamond" pitchFamily="18" charset="0"/>
                <a:cs typeface="+mn-cs"/>
                <a:sym typeface="Wingdings" panose="05000000000000000000" pitchFamily="2" charset="2"/>
              </a:rPr>
              <a:t>Solver</a:t>
            </a:r>
            <a:r>
              <a:rPr lang="en-US" sz="1200" dirty="0">
                <a:latin typeface="Garamond" pitchFamily="18" charset="0"/>
                <a:cs typeface="+mn-cs"/>
                <a:sym typeface="Wingdings" panose="05000000000000000000" pitchFamily="2" charset="2"/>
              </a:rPr>
              <a:t> pane, enable the </a:t>
            </a:r>
            <a:r>
              <a:rPr lang="en-US" sz="1200" b="1" dirty="0">
                <a:latin typeface="Garamond" pitchFamily="18" charset="0"/>
                <a:cs typeface="+mn-cs"/>
                <a:sym typeface="Wingdings" panose="05000000000000000000" pitchFamily="2" charset="2"/>
              </a:rPr>
              <a:t>Treat each discrete rate as a </a:t>
            </a:r>
            <a:br>
              <a:rPr lang="en-US" sz="1200" b="1" dirty="0">
                <a:latin typeface="Garamond" pitchFamily="18" charset="0"/>
                <a:cs typeface="+mn-cs"/>
                <a:sym typeface="Wingdings" panose="05000000000000000000" pitchFamily="2" charset="2"/>
              </a:rPr>
            </a:br>
            <a:r>
              <a:rPr lang="en-US" sz="1200" b="1" dirty="0">
                <a:latin typeface="Garamond" pitchFamily="18" charset="0"/>
                <a:cs typeface="+mn-cs"/>
                <a:sym typeface="Wingdings" panose="05000000000000000000" pitchFamily="2" charset="2"/>
              </a:rPr>
              <a:t>separate task </a:t>
            </a:r>
            <a:r>
              <a:rPr lang="en-US" sz="1200" dirty="0">
                <a:latin typeface="Garamond" pitchFamily="18" charset="0"/>
                <a:cs typeface="+mn-cs"/>
                <a:sym typeface="Wingdings" panose="05000000000000000000" pitchFamily="2" charset="2"/>
              </a:rPr>
              <a:t>option.</a:t>
            </a:r>
          </a:p>
          <a:p>
            <a:pPr defTabSz="965200">
              <a:defRPr/>
            </a:pPr>
            <a:endParaRPr lang="en-US" sz="1200" dirty="0">
              <a:latin typeface="Garamond" pitchFamily="18" charset="0"/>
              <a:sym typeface="Wingdings" panose="05000000000000000000" pitchFamily="2" charset="2"/>
            </a:endParaRPr>
          </a:p>
          <a:p>
            <a:pPr defTabSz="965200">
              <a:defRPr/>
            </a:pPr>
            <a:r>
              <a:rPr lang="en-US" sz="1200" dirty="0">
                <a:latin typeface="Garamond" pitchFamily="18" charset="0"/>
                <a:cs typeface="+mn-cs"/>
                <a:sym typeface="Wingdings" panose="05000000000000000000" pitchFamily="2" charset="2"/>
              </a:rPr>
              <a:t>This will generate two entry point functions named </a:t>
            </a:r>
            <a:r>
              <a:rPr lang="en-US" sz="1200" dirty="0">
                <a:latin typeface="Courier New" panose="02070309020205020404" pitchFamily="49" charset="0"/>
                <a:cs typeface="Courier New" panose="02070309020205020404" pitchFamily="49" charset="0"/>
                <a:sym typeface="Wingdings" panose="05000000000000000000" pitchFamily="2" charset="2"/>
              </a:rPr>
              <a:t>rangeSensor_step0 </a:t>
            </a:r>
            <a:r>
              <a:rPr lang="en-US" sz="1200" dirty="0">
                <a:latin typeface="Garamond" pitchFamily="18" charset="0"/>
                <a:cs typeface="+mn-cs"/>
                <a:sym typeface="Wingdings" panose="05000000000000000000" pitchFamily="2" charset="2"/>
              </a:rPr>
              <a:t>and </a:t>
            </a:r>
            <a:r>
              <a:rPr lang="en-US" sz="1200" dirty="0">
                <a:latin typeface="Courier New" panose="02070309020205020404" pitchFamily="49" charset="0"/>
                <a:cs typeface="Courier New" panose="02070309020205020404" pitchFamily="49" charset="0"/>
                <a:sym typeface="Wingdings" panose="05000000000000000000" pitchFamily="2" charset="2"/>
              </a:rPr>
              <a:t>rangeSensor_step1</a:t>
            </a:r>
            <a:r>
              <a:rPr lang="en-US" sz="1200" dirty="0">
                <a:latin typeface="Garamond" pitchFamily="18" charset="0"/>
                <a:sym typeface="Wingdings" panose="05000000000000000000" pitchFamily="2" charset="2"/>
              </a:rPr>
              <a:t>, </a:t>
            </a:r>
            <a:br>
              <a:rPr lang="en-US" sz="1200" dirty="0">
                <a:latin typeface="Garamond" pitchFamily="18" charset="0"/>
                <a:sym typeface="Wingdings" panose="05000000000000000000" pitchFamily="2" charset="2"/>
              </a:rPr>
            </a:br>
            <a:r>
              <a:rPr lang="en-US" sz="1200" dirty="0">
                <a:latin typeface="Garamond" pitchFamily="18" charset="0"/>
                <a:sym typeface="Wingdings" panose="05000000000000000000" pitchFamily="2" charset="2"/>
              </a:rPr>
              <a:t>which are used by the code in </a:t>
            </a:r>
            <a:r>
              <a:rPr lang="en-US" sz="1200" dirty="0" err="1">
                <a:latin typeface="Courier New" panose="02070309020205020404" pitchFamily="49" charset="0"/>
                <a:cs typeface="Courier New" panose="02070309020205020404" pitchFamily="49" charset="0"/>
                <a:sym typeface="Wingdings" panose="05000000000000000000" pitchFamily="2" charset="2"/>
              </a:rPr>
              <a:t>main_rangeSensor.c</a:t>
            </a:r>
            <a:r>
              <a:rPr lang="en-US" sz="1200" dirty="0">
                <a:latin typeface="Garamond" pitchFamily="18" charset="0"/>
                <a:sym typeface="Wingdings" panose="05000000000000000000" pitchFamily="2" charset="2"/>
              </a:rPr>
              <a:t>.</a:t>
            </a:r>
            <a:endParaRPr lang="en-US" sz="1200" dirty="0">
              <a:latin typeface="Garamond" pitchFamily="18" charset="0"/>
              <a:cs typeface="+mn-cs"/>
              <a:sym typeface="Wingdings" panose="05000000000000000000" pitchFamily="2" charset="2"/>
            </a:endParaRPr>
          </a:p>
        </p:txBody>
      </p:sp>
      <p:sp>
        <p:nvSpPr>
          <p:cNvPr id="51205" name="Text Box 4"/>
          <p:cNvSpPr txBox="1">
            <a:spLocks noChangeArrowheads="1"/>
          </p:cNvSpPr>
          <p:nvPr/>
        </p:nvSpPr>
        <p:spPr bwMode="auto">
          <a:xfrm>
            <a:off x="4876800" y="381000"/>
            <a:ext cx="4178808" cy="1066800"/>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a:defRPr/>
            </a:pPr>
            <a:r>
              <a:rPr lang="en-US" sz="1200" dirty="0">
                <a:latin typeface="Garamond" pitchFamily="18" charset="0"/>
                <a:cs typeface="+mn-cs"/>
              </a:rPr>
              <a:t>Solution</a:t>
            </a:r>
          </a:p>
          <a:p>
            <a:pPr>
              <a:defRPr/>
            </a:pPr>
            <a:endParaRPr lang="en-US" sz="1200" dirty="0">
              <a:latin typeface="Garamond" pitchFamily="18" charset="0"/>
              <a:cs typeface="+mn-cs"/>
            </a:endParaRPr>
          </a:p>
          <a:p>
            <a:pPr>
              <a:defRPr/>
            </a:pPr>
            <a:r>
              <a:rPr lang="en-US" sz="1200" dirty="0">
                <a:cs typeface="+mn-cs"/>
              </a:rPr>
              <a:t>&gt;&gt; </a:t>
            </a:r>
            <a:r>
              <a:rPr lang="en-US" sz="1200" dirty="0" err="1">
                <a:cs typeface="+mn-cs"/>
              </a:rPr>
              <a:t>rangeSensorSoln</a:t>
            </a:r>
            <a:endParaRPr lang="en-US" sz="1200" dirty="0">
              <a:cs typeface="+mn-cs"/>
            </a:endParaRPr>
          </a:p>
          <a:p>
            <a:pPr>
              <a:defRPr/>
            </a:pPr>
            <a:endParaRPr lang="en-US" sz="1200" dirty="0"/>
          </a:p>
          <a:p>
            <a:pPr>
              <a:defRPr/>
            </a:pPr>
            <a:r>
              <a:rPr lang="en-US" sz="1200" dirty="0">
                <a:cs typeface="+mn-cs"/>
              </a:rPr>
              <a:t>&gt;&gt; edit </a:t>
            </a:r>
            <a:r>
              <a:rPr lang="en-US" sz="1200" dirty="0" err="1">
                <a:cs typeface="+mn-cs"/>
              </a:rPr>
              <a:t>main_rangeSensorSoln.c</a:t>
            </a:r>
            <a:endParaRPr lang="en-US" sz="1200" dirty="0">
              <a:cs typeface="+mn-cs"/>
            </a:endParaRPr>
          </a:p>
          <a:p>
            <a:pPr>
              <a:defRPr/>
            </a:pPr>
            <a:endParaRPr lang="en-US" sz="1200" dirty="0">
              <a:cs typeface="+mn-cs"/>
            </a:endParaRPr>
          </a:p>
        </p:txBody>
      </p:sp>
      <p:pic>
        <p:nvPicPr>
          <p:cNvPr id="2" name="Picture 1">
            <a:extLst>
              <a:ext uri="{FF2B5EF4-FFF2-40B4-BE49-F238E27FC236}">
                <a16:creationId xmlns:a16="http://schemas.microsoft.com/office/drawing/2014/main" id="{31DDB1D7-36BB-41CB-8A11-9F20ED935043}"/>
              </a:ext>
            </a:extLst>
          </p:cNvPr>
          <p:cNvPicPr>
            <a:picLocks noChangeAspect="1"/>
          </p:cNvPicPr>
          <p:nvPr/>
        </p:nvPicPr>
        <p:blipFill>
          <a:blip r:embed="rId3"/>
          <a:stretch>
            <a:fillRect/>
          </a:stretch>
        </p:blipFill>
        <p:spPr>
          <a:xfrm>
            <a:off x="79035" y="1898846"/>
            <a:ext cx="4648201" cy="1530154"/>
          </a:xfrm>
          <a:prstGeom prst="rect">
            <a:avLst/>
          </a:prstGeom>
        </p:spPr>
      </p:pic>
      <p:grpSp>
        <p:nvGrpSpPr>
          <p:cNvPr id="8" name="Group 7">
            <a:extLst>
              <a:ext uri="{FF2B5EF4-FFF2-40B4-BE49-F238E27FC236}">
                <a16:creationId xmlns:a16="http://schemas.microsoft.com/office/drawing/2014/main" id="{8B53DE79-21AE-4966-9FBC-BFAF7F554B68}"/>
              </a:ext>
            </a:extLst>
          </p:cNvPr>
          <p:cNvGrpSpPr/>
          <p:nvPr/>
        </p:nvGrpSpPr>
        <p:grpSpPr>
          <a:xfrm>
            <a:off x="231436" y="3937576"/>
            <a:ext cx="4294242" cy="2076424"/>
            <a:chOff x="228600" y="3616419"/>
            <a:chExt cx="4294242" cy="2076424"/>
          </a:xfrm>
        </p:grpSpPr>
        <p:pic>
          <p:nvPicPr>
            <p:cNvPr id="3" name="Picture 2">
              <a:extLst>
                <a:ext uri="{FF2B5EF4-FFF2-40B4-BE49-F238E27FC236}">
                  <a16:creationId xmlns:a16="http://schemas.microsoft.com/office/drawing/2014/main" id="{AAAB7C53-62AE-495D-A98A-39AD118FE91E}"/>
                </a:ext>
              </a:extLst>
            </p:cNvPr>
            <p:cNvPicPr>
              <a:picLocks noChangeAspect="1"/>
            </p:cNvPicPr>
            <p:nvPr/>
          </p:nvPicPr>
          <p:blipFill>
            <a:blip r:embed="rId4"/>
            <a:stretch>
              <a:fillRect/>
            </a:stretch>
          </p:blipFill>
          <p:spPr>
            <a:xfrm>
              <a:off x="228600" y="3616419"/>
              <a:ext cx="4294242" cy="1818443"/>
            </a:xfrm>
            <a:prstGeom prst="rect">
              <a:avLst/>
            </a:prstGeom>
            <a:ln w="19050">
              <a:solidFill>
                <a:schemeClr val="tx1"/>
              </a:solidFill>
            </a:ln>
          </p:spPr>
        </p:pic>
        <p:sp>
          <p:nvSpPr>
            <p:cNvPr id="5" name="TextBox 4">
              <a:extLst>
                <a:ext uri="{FF2B5EF4-FFF2-40B4-BE49-F238E27FC236}">
                  <a16:creationId xmlns:a16="http://schemas.microsoft.com/office/drawing/2014/main" id="{3FD67696-34FA-4822-BB0E-48B1EE653050}"/>
                </a:ext>
              </a:extLst>
            </p:cNvPr>
            <p:cNvSpPr txBox="1"/>
            <p:nvPr/>
          </p:nvSpPr>
          <p:spPr>
            <a:xfrm>
              <a:off x="1156521" y="5415844"/>
              <a:ext cx="2438400" cy="276999"/>
            </a:xfrm>
            <a:prstGeom prst="rect">
              <a:avLst/>
            </a:prstGeom>
            <a:noFill/>
          </p:spPr>
          <p:txBody>
            <a:bodyPr wrap="square" rtlCol="0">
              <a:spAutoFit/>
            </a:bodyPr>
            <a:lstStyle/>
            <a:p>
              <a:pPr algn="ctr"/>
              <a:r>
                <a:rPr lang="en-US" sz="1200" b="1" dirty="0">
                  <a:latin typeface="Courier New" panose="02070309020205020404" pitchFamily="49" charset="0"/>
                  <a:cs typeface="Courier New" panose="02070309020205020404" pitchFamily="49" charset="0"/>
                </a:rPr>
                <a:t>rangeSensorProc.slx</a:t>
              </a:r>
            </a:p>
          </p:txBody>
        </p:sp>
      </p:grpSp>
      <p:cxnSp>
        <p:nvCxnSpPr>
          <p:cNvPr id="10" name="Straight Arrow Connector 9">
            <a:extLst>
              <a:ext uri="{FF2B5EF4-FFF2-40B4-BE49-F238E27FC236}">
                <a16:creationId xmlns:a16="http://schemas.microsoft.com/office/drawing/2014/main" id="{4BA216D4-C13F-4686-8AE7-D4A00CC3F5E9}"/>
              </a:ext>
            </a:extLst>
          </p:cNvPr>
          <p:cNvCxnSpPr>
            <a:cxnSpLocks/>
          </p:cNvCxnSpPr>
          <p:nvPr/>
        </p:nvCxnSpPr>
        <p:spPr>
          <a:xfrm flipH="1" flipV="1">
            <a:off x="1450636" y="2988157"/>
            <a:ext cx="838200" cy="94942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F85ED62-D892-49BE-99DF-3B1E16ED0556}"/>
              </a:ext>
            </a:extLst>
          </p:cNvPr>
          <p:cNvCxnSpPr>
            <a:cxnSpLocks/>
          </p:cNvCxnSpPr>
          <p:nvPr/>
        </p:nvCxnSpPr>
        <p:spPr>
          <a:xfrm flipH="1" flipV="1">
            <a:off x="1526836" y="2226157"/>
            <a:ext cx="773290" cy="171142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A9C0D52-82F9-4A93-954C-D18A435B4AD8}"/>
              </a:ext>
            </a:extLst>
          </p:cNvPr>
          <p:cNvGrpSpPr/>
          <p:nvPr/>
        </p:nvGrpSpPr>
        <p:grpSpPr>
          <a:xfrm>
            <a:off x="5062477" y="3276600"/>
            <a:ext cx="3686907" cy="2819400"/>
            <a:chOff x="5062477" y="3276600"/>
            <a:chExt cx="3686907" cy="2819400"/>
          </a:xfrm>
        </p:grpSpPr>
        <p:pic>
          <p:nvPicPr>
            <p:cNvPr id="18" name="Picture 17">
              <a:extLst>
                <a:ext uri="{FF2B5EF4-FFF2-40B4-BE49-F238E27FC236}">
                  <a16:creationId xmlns:a16="http://schemas.microsoft.com/office/drawing/2014/main" id="{12BD8448-BC8C-4DC0-86C2-A95B04BC85BE}"/>
                </a:ext>
              </a:extLst>
            </p:cNvPr>
            <p:cNvPicPr>
              <a:picLocks noChangeAspect="1"/>
            </p:cNvPicPr>
            <p:nvPr/>
          </p:nvPicPr>
          <p:blipFill>
            <a:blip r:embed="rId5"/>
            <a:stretch>
              <a:fillRect/>
            </a:stretch>
          </p:blipFill>
          <p:spPr>
            <a:xfrm>
              <a:off x="5062477" y="3276600"/>
              <a:ext cx="3686907" cy="2819400"/>
            </a:xfrm>
            <a:prstGeom prst="rect">
              <a:avLst/>
            </a:prstGeom>
            <a:ln>
              <a:solidFill>
                <a:schemeClr val="tx1"/>
              </a:solidFill>
            </a:ln>
          </p:spPr>
        </p:pic>
        <p:sp>
          <p:nvSpPr>
            <p:cNvPr id="19" name="Rectangle: Rounded Corners 18">
              <a:extLst>
                <a:ext uri="{FF2B5EF4-FFF2-40B4-BE49-F238E27FC236}">
                  <a16:creationId xmlns:a16="http://schemas.microsoft.com/office/drawing/2014/main" id="{C1CAB188-6C22-4E7E-A77E-E202B3D87612}"/>
                </a:ext>
              </a:extLst>
            </p:cNvPr>
            <p:cNvSpPr/>
            <p:nvPr/>
          </p:nvSpPr>
          <p:spPr>
            <a:xfrm>
              <a:off x="6445953" y="5339644"/>
              <a:ext cx="1981200" cy="1524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0560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6324600"/>
          </a:xfrm>
          <a:prstGeom prst="rect">
            <a:avLst/>
          </a:prstGeom>
          <a:noFill/>
        </p:spPr>
        <p:txBody>
          <a:bodyPr numCol="2" spcCol="457200"/>
          <a:lstStyle/>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Garamond" pitchFamily="18" charset="0"/>
                <a:ea typeface="+mn-ea"/>
                <a:cs typeface="+mn-cs"/>
              </a:rPr>
              <a:t>Introduction – Speech Enhancement with Spectral Subtraction</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Eliminating additive noise from an audio signal is a fundamental problem in audio signal processing. For example, the accuracy of a speech recognition system can drastically decrease in the presence of additive noise in the input speech signal. Therefore, it is highly desirable to provide some means of noise reduction in the front end of speech recognizers that operate under adverse conditions.</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Speech signal with additive noise can be mathematically represented by</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fr-FR" sz="1200" b="0" i="1"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y(t) = x(t) + w(t)</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where </a:t>
            </a:r>
            <a:r>
              <a:rPr lang="en-US" sz="1200" i="1" dirty="0">
                <a:solidFill>
                  <a:srgbClr val="000000"/>
                </a:solidFill>
                <a:latin typeface="Cambria" panose="02040503050406030204" pitchFamily="18" charset="0"/>
                <a:ea typeface="Cambria" panose="02040503050406030204" pitchFamily="18" charset="0"/>
              </a:rPr>
              <a:t>y(t)</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is the noisy speech, </a:t>
            </a:r>
            <a:r>
              <a:rPr lang="en-US" sz="1200" i="1" dirty="0">
                <a:solidFill>
                  <a:srgbClr val="000000"/>
                </a:solidFill>
                <a:latin typeface="Cambria" panose="02040503050406030204" pitchFamily="18" charset="0"/>
                <a:ea typeface="Cambria" panose="02040503050406030204" pitchFamily="18" charset="0"/>
              </a:rPr>
              <a:t>x(t)</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is the clean (i.e., desirable) speech, and </a:t>
            </a:r>
            <a:r>
              <a:rPr lang="en-US" sz="1200" i="1" dirty="0">
                <a:solidFill>
                  <a:srgbClr val="000000"/>
                </a:solidFill>
                <a:latin typeface="Cambria" panose="02040503050406030204" pitchFamily="18" charset="0"/>
                <a:ea typeface="Cambria" panose="02040503050406030204" pitchFamily="18" charset="0"/>
              </a:rPr>
              <a:t>w(t)</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is additive noise. Usually, the noise signal has characteristics that are better distinguishable from the clean speech signal in frequency domain. Since the Discrete Fourier Transform (DFT) is a linear transform,</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algn="just" defTabSz="965200">
              <a:defRPr/>
            </a:pPr>
            <a:r>
              <a:rPr lang="pl-PL" sz="1200" i="1" dirty="0">
                <a:solidFill>
                  <a:srgbClr val="000000"/>
                </a:solidFill>
                <a:latin typeface="Cambria" panose="02040503050406030204" pitchFamily="18" charset="0"/>
                <a:ea typeface="Cambria" panose="02040503050406030204" pitchFamily="18" charset="0"/>
              </a:rPr>
              <a:t>Y(f) = X(f) + W(f)</a:t>
            </a:r>
            <a:endParaRPr lang="en-US" sz="1200" i="1" dirty="0">
              <a:solidFill>
                <a:srgbClr val="000000"/>
              </a:solidFill>
              <a:latin typeface="Cambria" panose="02040503050406030204" pitchFamily="18" charset="0"/>
              <a:ea typeface="Cambria" panose="02040503050406030204" pitchFamily="18" charset="0"/>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pl-PL"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Assuming that spectral properties of the noise signal are known, the problem of enhancing the speech signal becomes a simple subtraction in spectral domain,</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R="0" lvl="0" indent="0" algn="just" defTabSz="965200" fontAlgn="auto">
              <a:lnSpc>
                <a:spcPct val="100000"/>
              </a:lnSpc>
              <a:spcBef>
                <a:spcPts val="0"/>
              </a:spcBef>
              <a:spcAft>
                <a:spcPts val="0"/>
              </a:spcAft>
              <a:buClrTx/>
              <a:buSzTx/>
              <a:buFontTx/>
              <a:buNone/>
              <a:tabLst/>
              <a:defRPr/>
            </a:pPr>
            <a:r>
              <a:rPr lang="pl-PL" sz="1200" i="1" dirty="0">
                <a:solidFill>
                  <a:srgbClr val="000000"/>
                </a:solidFill>
                <a:latin typeface="Cambria" panose="02040503050406030204" pitchFamily="18" charset="0"/>
                <a:ea typeface="Cambria" panose="02040503050406030204" pitchFamily="18" charset="0"/>
              </a:rPr>
              <a:t>X(f) = Y(f) - W(f)</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The enhanced signal can now be constructed by taking the inverse Fourier Transform of </a:t>
            </a:r>
            <a:r>
              <a:rPr lang="en-US" sz="1200" i="1" dirty="0">
                <a:solidFill>
                  <a:srgbClr val="000000"/>
                </a:solidFill>
                <a:latin typeface="Cambria" panose="02040503050406030204" pitchFamily="18" charset="0"/>
                <a:ea typeface="Cambria" panose="02040503050406030204" pitchFamily="18" charset="0"/>
              </a:rPr>
              <a:t>X(f)</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Navigate to the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Exercises\Exercise1</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folder.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Open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noiseReduction.m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and run it section by section. In this exercise the noise spectrum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is known and loaded from a MAT-file.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Try changing the overestimation gain factor </a:t>
            </a:r>
            <a:r>
              <a:rPr kumimoji="0" lang="en-US" sz="1200" b="0" i="0" u="none" strike="noStrike" kern="1200" cap="none" spc="0" normalizeH="0" baseline="0" noProof="0" dirty="0">
                <a:ln>
                  <a:noFill/>
                </a:ln>
                <a:solidFill>
                  <a:srgbClr val="000000"/>
                </a:solidFill>
                <a:effectLst/>
                <a:uLnTx/>
                <a:uFillTx/>
                <a:latin typeface="Garamond" panose="02020404030301010803" pitchFamily="18" charset="0"/>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par.wOverEstGain</a:t>
            </a:r>
            <a:r>
              <a:rPr kumimoji="0" lang="en-US" sz="1200" b="0" i="0" u="none" strike="noStrike" kern="1200" cap="none" spc="0" normalizeH="0" baseline="0" noProof="0" dirty="0">
                <a:ln>
                  <a:noFill/>
                </a:ln>
                <a:solidFill>
                  <a:srgbClr val="000000"/>
                </a:solidFill>
                <a:effectLst/>
                <a:uLnTx/>
                <a:uFillTx/>
                <a:latin typeface="Garamond" panose="02020404030301010803" pitchFamily="18" charset="0"/>
              </a:rPr>
              <a:t>) </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in line 7 of the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init.m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file. </a:t>
            </a:r>
            <a:b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This controls the level of noise suppression. Use values in the range [1,4] and note how higher values cause more aggressive suppression, but at the same time distorts the speech signal. You can listen to the result by typing the following at the MATLAB</a:t>
            </a:r>
            <a:r>
              <a:rPr kumimoji="0" lang="en-US" sz="1200" b="0" i="0" u="none" strike="noStrike" kern="1200" cap="none" spc="0" normalizeH="0" baseline="30000" noProof="0" dirty="0">
                <a:ln>
                  <a:noFill/>
                </a:ln>
                <a:solidFill>
                  <a:srgbClr val="000000"/>
                </a:solidFill>
                <a:effectLst/>
                <a:uLnTx/>
                <a:uFillTx/>
                <a:latin typeface="Garamond" pitchFamily="18" charset="0"/>
                <a:ea typeface="+mn-ea"/>
                <a:cs typeface="+mn-cs"/>
              </a:rPr>
              <a:t>®  </a:t>
            </a:r>
            <a:r>
              <a:rPr lang="en-US" sz="1200" dirty="0">
                <a:solidFill>
                  <a:srgbClr val="000000"/>
                </a:solidFill>
                <a:latin typeface="Garamond" pitchFamily="18" charset="0"/>
              </a:rPr>
              <a:t>C</a:t>
            </a:r>
            <a:r>
              <a:rPr kumimoji="0" lang="en-US" sz="1200" b="0" i="0" u="none" strike="noStrike" kern="1200" cap="none" spc="0" normalizeH="0" baseline="0" noProof="0" dirty="0" err="1">
                <a:ln>
                  <a:noFill/>
                </a:ln>
                <a:solidFill>
                  <a:srgbClr val="000000"/>
                </a:solidFill>
                <a:effectLst/>
                <a:uLnTx/>
                <a:uFillTx/>
                <a:latin typeface="Garamond" pitchFamily="18" charset="0"/>
                <a:ea typeface="+mn-ea"/>
                <a:cs typeface="+mn-cs"/>
              </a:rPr>
              <a:t>ommand</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Window: </a:t>
            </a:r>
            <a:b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b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Garamond" pitchFamily="18"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&gt;&gt;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soundsc</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xEnhanced</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l"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p:txBody>
      </p:sp>
      <p:pic>
        <p:nvPicPr>
          <p:cNvPr id="2" name="Picture 1">
            <a:extLst>
              <a:ext uri="{FF2B5EF4-FFF2-40B4-BE49-F238E27FC236}">
                <a16:creationId xmlns:a16="http://schemas.microsoft.com/office/drawing/2014/main" id="{A1AE4B90-24C9-4D21-95F2-84F9BAB87753}"/>
              </a:ext>
            </a:extLst>
          </p:cNvPr>
          <p:cNvPicPr>
            <a:picLocks noChangeAspect="1"/>
          </p:cNvPicPr>
          <p:nvPr/>
        </p:nvPicPr>
        <p:blipFill>
          <a:blip r:embed="rId3"/>
          <a:stretch>
            <a:fillRect/>
          </a:stretch>
        </p:blipFill>
        <p:spPr>
          <a:xfrm>
            <a:off x="5763001" y="4251960"/>
            <a:ext cx="2408873" cy="2168843"/>
          </a:xfrm>
          <a:prstGeom prst="rect">
            <a:avLst/>
          </a:prstGeom>
          <a:ln>
            <a:solidFill>
              <a:schemeClr val="bg1"/>
            </a:solidFill>
          </a:ln>
        </p:spPr>
      </p:pic>
      <p:sp>
        <p:nvSpPr>
          <p:cNvPr id="6" name="Text Box 4">
            <a:extLst>
              <a:ext uri="{FF2B5EF4-FFF2-40B4-BE49-F238E27FC236}">
                <a16:creationId xmlns:a16="http://schemas.microsoft.com/office/drawing/2014/main" id="{05E24971-067F-454D-865A-8F111B048750}"/>
              </a:ext>
            </a:extLst>
          </p:cNvPr>
          <p:cNvSpPr txBox="1">
            <a:spLocks noChangeArrowheads="1"/>
          </p:cNvSpPr>
          <p:nvPr/>
        </p:nvSpPr>
        <p:spPr bwMode="auto">
          <a:xfrm>
            <a:off x="4876800" y="382070"/>
            <a:ext cx="4181277" cy="838200"/>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Try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rPr>
              <a:t>&gt;&gt; cd Exercise1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rPr>
              <a:t>&gt;&gt; run </a:t>
            </a:r>
            <a:r>
              <a:rPr kumimoji="0" lang="en-US" sz="1200" b="1" i="0" u="none" strike="noStrike" kern="1200" cap="none" spc="0" normalizeH="0" baseline="0" noProof="0" dirty="0" err="1">
                <a:ln>
                  <a:noFill/>
                </a:ln>
                <a:solidFill>
                  <a:prstClr val="black"/>
                </a:solidFill>
                <a:effectLst/>
                <a:uLnTx/>
                <a:uFillTx/>
                <a:latin typeface="Courier New" pitchFamily="49" charset="0"/>
                <a:ea typeface="+mn-ea"/>
                <a:cs typeface="+mn-cs"/>
              </a:rPr>
              <a:t>noiseReduction.m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p:txBody>
      </p:sp>
    </p:spTree>
    <p:extLst>
      <p:ext uri="{BB962C8B-B14F-4D97-AF65-F5344CB8AC3E}">
        <p14:creationId xmlns:p14="http://schemas.microsoft.com/office/powerpoint/2010/main" val="58764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228600"/>
            <a:ext cx="9144000" cy="6324600"/>
          </a:xfrm>
          <a:prstGeom prst="rect">
            <a:avLst/>
          </a:prstGeom>
          <a:noFill/>
        </p:spPr>
        <p:txBody>
          <a:bodyPr numCol="2" spcCol="457200"/>
          <a:lstStyle/>
          <a:p>
            <a:pPr lvl="0" algn="just" defTabSz="965200">
              <a:defRPr/>
            </a:pPr>
            <a:r>
              <a:rPr lang="en-US" sz="2000" b="1" dirty="0">
                <a:solidFill>
                  <a:srgbClr val="000000"/>
                </a:solidFill>
                <a:latin typeface="Garamond" pitchFamily="18" charset="0"/>
              </a:rPr>
              <a:t>Code Generation with MATLAB – Speech Enhancement with Spectral Subtraction</a:t>
            </a:r>
            <a:endParaRPr lang="en-US" sz="1200" dirty="0">
              <a:solidFill>
                <a:srgbClr val="FF3300"/>
              </a:solidFill>
              <a:latin typeface="Garamond" pitchFamily="18" charset="0"/>
            </a:endParaRPr>
          </a:p>
          <a:p>
            <a:pPr lvl="0" algn="just" defTabSz="965200">
              <a:defRPr/>
            </a:pPr>
            <a:endParaRPr lang="en-US" sz="1200" b="1" dirty="0">
              <a:solidFill>
                <a:srgbClr val="000000"/>
              </a:solidFill>
              <a:latin typeface="Garamond" pitchFamily="18" charset="0"/>
            </a:endParaRPr>
          </a:p>
          <a:p>
            <a:pPr lvl="0" algn="just" defTabSz="965200">
              <a:defRPr/>
            </a:pPr>
            <a:r>
              <a:rPr lang="en-US" sz="1200" b="1" dirty="0">
                <a:solidFill>
                  <a:srgbClr val="000000"/>
                </a:solidFill>
                <a:latin typeface="Garamond" pitchFamily="18" charset="0"/>
              </a:rPr>
              <a:t>Reference</a:t>
            </a:r>
            <a:r>
              <a:rPr lang="en-US" sz="1200" dirty="0">
                <a:solidFill>
                  <a:srgbClr val="000000"/>
                </a:solidFill>
                <a:latin typeface="Garamond" pitchFamily="18" charset="0"/>
              </a:rPr>
              <a:t>: Chapter 1</a:t>
            </a:r>
          </a:p>
          <a:p>
            <a:pPr lvl="0" algn="just" defTabSz="965200">
              <a:defRPr/>
            </a:pPr>
            <a:endParaRPr lang="en-US" sz="1200" dirty="0">
              <a:solidFill>
                <a:srgbClr val="000000"/>
              </a:solidFill>
              <a:latin typeface="Garamond" pitchFamily="18" charset="0"/>
            </a:endParaRPr>
          </a:p>
          <a:p>
            <a:pPr lvl="0" algn="just" defTabSz="965200">
              <a:defRPr/>
            </a:pPr>
            <a:r>
              <a:rPr lang="en-US" sz="1200" dirty="0">
                <a:solidFill>
                  <a:srgbClr val="000000"/>
                </a:solidFill>
                <a:latin typeface="Garamond" pitchFamily="18" charset="0"/>
              </a:rPr>
              <a:t>This exercise introduces a speech enhancement algorithm based on spectral subtraction. The speech is enhanced by subtracting the noise power spectrum </a:t>
            </a:r>
            <a:r>
              <a:rPr lang="en-US" sz="1200" i="1" dirty="0">
                <a:solidFill>
                  <a:srgbClr val="000000"/>
                </a:solidFill>
                <a:latin typeface="Cambria" panose="02040503050406030204" pitchFamily="18" charset="0"/>
                <a:ea typeface="Cambria" panose="02040503050406030204" pitchFamily="18" charset="0"/>
              </a:rPr>
              <a:t>W</a:t>
            </a:r>
            <a:r>
              <a:rPr lang="en-US" sz="1200" dirty="0">
                <a:solidFill>
                  <a:srgbClr val="000000"/>
                </a:solidFill>
                <a:latin typeface="Garamond" pitchFamily="18" charset="0"/>
              </a:rPr>
              <a:t> from the observed noisy speech signal </a:t>
            </a:r>
            <a:r>
              <a:rPr lang="en-US" sz="1200" i="1" dirty="0">
                <a:solidFill>
                  <a:srgbClr val="000000"/>
                </a:solidFill>
                <a:latin typeface="Cambria" panose="02040503050406030204" pitchFamily="18" charset="0"/>
                <a:ea typeface="Cambria" panose="02040503050406030204" pitchFamily="18" charset="0"/>
              </a:rPr>
              <a:t>Y</a:t>
            </a:r>
            <a:r>
              <a:rPr lang="en-US" sz="1200" dirty="0">
                <a:solidFill>
                  <a:srgbClr val="000000"/>
                </a:solidFill>
                <a:latin typeface="Garamond" pitchFamily="18" charset="0"/>
              </a:rPr>
              <a:t>.</a:t>
            </a:r>
          </a:p>
          <a:p>
            <a:pPr lvl="0" algn="just" defTabSz="965200">
              <a:defRPr/>
            </a:pPr>
            <a:endParaRPr lang="en-US" sz="1200" dirty="0">
              <a:solidFill>
                <a:srgbClr val="000000"/>
              </a:solidFill>
              <a:latin typeface="Garamond" pitchFamily="18" charset="0"/>
            </a:endParaRPr>
          </a:p>
          <a:p>
            <a:pPr algn="just" defTabSz="965200">
              <a:defRPr/>
            </a:pPr>
            <a:r>
              <a:rPr lang="pl-PL" sz="1200" i="1" dirty="0">
                <a:solidFill>
                  <a:srgbClr val="000000"/>
                </a:solidFill>
                <a:latin typeface="Cambria" panose="02040503050406030204" pitchFamily="18" charset="0"/>
                <a:ea typeface="Cambria" panose="02040503050406030204" pitchFamily="18" charset="0"/>
              </a:rPr>
              <a:t>X(f) = Y(f) - W(f)</a:t>
            </a:r>
            <a:endParaRPr lang="en-US" sz="1200" i="1" dirty="0">
              <a:solidFill>
                <a:srgbClr val="000000"/>
              </a:solidFill>
              <a:latin typeface="Cambria" panose="02040503050406030204" pitchFamily="18" charset="0"/>
              <a:ea typeface="Cambria" panose="02040503050406030204" pitchFamily="18" charset="0"/>
            </a:endParaRPr>
          </a:p>
          <a:p>
            <a:pPr lvl="0" algn="just" defTabSz="965200">
              <a:defRPr/>
            </a:pPr>
            <a:endParaRPr lang="pl-PL"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Open </a:t>
            </a:r>
            <a:r>
              <a:rPr lang="en-US" sz="1200" dirty="0" err="1">
                <a:solidFill>
                  <a:srgbClr val="000000"/>
                </a:solidFill>
                <a:latin typeface="Courier New" panose="02070309020205020404" pitchFamily="49" charset="0"/>
                <a:cs typeface="Courier New" panose="02070309020205020404" pitchFamily="49" charset="0"/>
              </a:rPr>
              <a:t>speechEnhancement.m</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anose="02020404030301010803" pitchFamily="18" charset="0"/>
                <a:cs typeface="Courier New" panose="02070309020205020404" pitchFamily="49" charset="0"/>
              </a:rPr>
              <a:t>and use the </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codegen</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anose="02020404030301010803" pitchFamily="18" charset="0"/>
                <a:cs typeface="Courier New" panose="02070309020205020404" pitchFamily="49" charset="0"/>
              </a:rPr>
              <a:t>directive to check </a:t>
            </a:r>
            <a:r>
              <a:rPr lang="en-US" sz="1200" dirty="0" err="1">
                <a:solidFill>
                  <a:srgbClr val="000000"/>
                </a:solidFill>
                <a:latin typeface="Garamond" panose="02020404030301010803" pitchFamily="18" charset="0"/>
                <a:cs typeface="Courier New" panose="02070309020205020404" pitchFamily="49" charset="0"/>
              </a:rPr>
              <a:t>codegen</a:t>
            </a:r>
            <a:r>
              <a:rPr lang="en-US" sz="1200" dirty="0">
                <a:solidFill>
                  <a:srgbClr val="000000"/>
                </a:solidFill>
                <a:latin typeface="Garamond" panose="02020404030301010803" pitchFamily="18" charset="0"/>
                <a:cs typeface="Courier New" panose="02070309020205020404" pitchFamily="49" charset="0"/>
              </a:rPr>
              <a:t> compatibility. Notice the </a:t>
            </a:r>
            <a:r>
              <a:rPr lang="en-US" sz="1200" dirty="0" err="1">
                <a:solidFill>
                  <a:srgbClr val="000000"/>
                </a:solidFill>
                <a:latin typeface="Courier New" panose="02070309020205020404" pitchFamily="49" charset="0"/>
                <a:cs typeface="Courier New" panose="02070309020205020404" pitchFamily="49" charset="0"/>
              </a:rPr>
              <a:t>coder.cstructname</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anose="02020404030301010803" pitchFamily="18" charset="0"/>
                <a:cs typeface="Courier New" panose="02070309020205020404" pitchFamily="49" charset="0"/>
              </a:rPr>
              <a:t>function call in the MATLAB code. This function is used to name the C structure type generated from the MATLAB structure </a:t>
            </a:r>
            <a:r>
              <a:rPr lang="en-US" sz="1200" dirty="0">
                <a:solidFill>
                  <a:srgbClr val="000000"/>
                </a:solidFill>
                <a:latin typeface="Courier New" panose="02070309020205020404" pitchFamily="49" charset="0"/>
                <a:cs typeface="Courier New" panose="02070309020205020404" pitchFamily="49" charset="0"/>
              </a:rPr>
              <a:t>par.</a:t>
            </a:r>
          </a:p>
          <a:p>
            <a:pPr marL="228600" lvl="0" indent="-228600" algn="just" defTabSz="965200">
              <a:buFont typeface="+mj-lt"/>
              <a:buAutoNum type="arabicPeriod"/>
              <a:defRPr/>
            </a:pPr>
            <a:endParaRPr lang="en-US" sz="1200" dirty="0">
              <a:solidFill>
                <a:srgbClr val="000000"/>
              </a:solidFill>
              <a:latin typeface="Courier New" panose="02070309020205020404" pitchFamily="49" charset="0"/>
              <a:cs typeface="Courier New" panose="02070309020205020404" pitchFamily="49" charset="0"/>
            </a:endParaRPr>
          </a:p>
          <a:p>
            <a:pPr marL="228600" lvl="0" indent="-228600" algn="just" defTabSz="965200">
              <a:buFont typeface="+mj-lt"/>
              <a:buAutoNum type="arabicPeriod"/>
              <a:defRPr/>
            </a:pPr>
            <a:r>
              <a:rPr lang="en-US" sz="1200" dirty="0">
                <a:solidFill>
                  <a:srgbClr val="000000"/>
                </a:solidFill>
                <a:latin typeface="Garamond" pitchFamily="18" charset="0"/>
              </a:rPr>
              <a:t>Open the MATLAB Coder app. Select </a:t>
            </a:r>
            <a:r>
              <a:rPr lang="en-US" sz="1200" dirty="0" err="1">
                <a:solidFill>
                  <a:srgbClr val="000000"/>
                </a:solidFill>
                <a:latin typeface="Courier New" panose="02070309020205020404" pitchFamily="49" charset="0"/>
                <a:cs typeface="Courier New" panose="02070309020205020404" pitchFamily="49" charset="0"/>
              </a:rPr>
              <a:t>speechEnhancement.m</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itchFamily="18" charset="0"/>
              </a:rPr>
              <a:t>as the entry-point function and click </a:t>
            </a:r>
            <a:r>
              <a:rPr lang="en-US" sz="1200" b="1" dirty="0">
                <a:solidFill>
                  <a:srgbClr val="000000"/>
                </a:solidFill>
                <a:latin typeface="Garamond" pitchFamily="18" charset="0"/>
              </a:rPr>
              <a:t>Next</a:t>
            </a:r>
            <a:r>
              <a:rPr lang="en-US" sz="1200" dirty="0">
                <a:solidFill>
                  <a:srgbClr val="000000"/>
                </a:solidFill>
                <a:latin typeface="Garamond" pitchFamily="18" charset="0"/>
              </a:rPr>
              <a:t>.</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Choose </a:t>
            </a:r>
            <a:r>
              <a:rPr lang="en-US" sz="1200" dirty="0" err="1">
                <a:solidFill>
                  <a:srgbClr val="000000"/>
                </a:solidFill>
                <a:latin typeface="Courier New" panose="02070309020205020404" pitchFamily="49" charset="0"/>
                <a:cs typeface="Courier New" panose="02070309020205020404" pitchFamily="49" charset="0"/>
              </a:rPr>
              <a:t>noiseReduction.m</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itchFamily="18" charset="0"/>
              </a:rPr>
              <a:t>as the script that calls the entry-point function to automatically define input types. Ensure the variable </a:t>
            </a:r>
            <a:r>
              <a:rPr lang="en-US" sz="1200" dirty="0">
                <a:solidFill>
                  <a:srgbClr val="000000"/>
                </a:solidFill>
                <a:latin typeface="Courier New" panose="02070309020205020404" pitchFamily="49" charset="0"/>
                <a:cs typeface="Courier New" panose="02070309020205020404" pitchFamily="49" charset="0"/>
              </a:rPr>
              <a:t>NFFT</a:t>
            </a:r>
            <a:r>
              <a:rPr lang="en-US" sz="1200" dirty="0">
                <a:solidFill>
                  <a:srgbClr val="000000"/>
                </a:solidFill>
                <a:latin typeface="Garamond" pitchFamily="18" charset="0"/>
              </a:rPr>
              <a:t> is defined as a constant equal to the value of </a:t>
            </a:r>
            <a:r>
              <a:rPr lang="en-US" sz="1200" dirty="0">
                <a:solidFill>
                  <a:srgbClr val="000000"/>
                </a:solidFill>
                <a:latin typeface="Courier New" panose="02070309020205020404" pitchFamily="49" charset="0"/>
                <a:cs typeface="Courier New" panose="02070309020205020404" pitchFamily="49" charset="0"/>
              </a:rPr>
              <a:t>NFFT</a:t>
            </a:r>
            <a:r>
              <a:rPr lang="en-US" sz="1200" dirty="0">
                <a:solidFill>
                  <a:srgbClr val="000000"/>
                </a:solidFill>
                <a:latin typeface="Garamond" pitchFamily="18" charset="0"/>
              </a:rPr>
              <a:t> in the MATLAB Workspace. </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Follow the MATLAB Coder app workflow. Select </a:t>
            </a:r>
            <a:r>
              <a:rPr lang="en-US" sz="1200" dirty="0">
                <a:solidFill>
                  <a:srgbClr val="000000"/>
                </a:solidFill>
                <a:latin typeface="Courier New" panose="02070309020205020404" pitchFamily="49" charset="0"/>
                <a:cs typeface="Courier New" panose="02070309020205020404" pitchFamily="49" charset="0"/>
              </a:rPr>
              <a:t>Executable</a:t>
            </a:r>
            <a:r>
              <a:rPr lang="en-US" sz="1200" dirty="0">
                <a:solidFill>
                  <a:srgbClr val="000000"/>
                </a:solidFill>
                <a:latin typeface="Garamond" pitchFamily="18" charset="0"/>
              </a:rPr>
              <a:t> as the </a:t>
            </a:r>
            <a:r>
              <a:rPr lang="en-US" sz="1200" b="1" dirty="0">
                <a:solidFill>
                  <a:srgbClr val="000000"/>
                </a:solidFill>
                <a:latin typeface="Garamond" pitchFamily="18" charset="0"/>
              </a:rPr>
              <a:t>Build type </a:t>
            </a:r>
            <a:r>
              <a:rPr lang="en-US" sz="1200" dirty="0">
                <a:solidFill>
                  <a:srgbClr val="000000"/>
                </a:solidFill>
                <a:latin typeface="Garamond" pitchFamily="18" charset="0"/>
              </a:rPr>
              <a:t>to generate an executable that uses the following custom C source files included with the exercise:</a:t>
            </a:r>
          </a:p>
          <a:p>
            <a:pPr marL="685800" lvl="1" indent="-228600" algn="just" defTabSz="965200">
              <a:buFont typeface="Arial" panose="020B0604020202020204" pitchFamily="34" charset="0"/>
              <a:buChar char="•"/>
              <a:defRPr/>
            </a:pPr>
            <a:r>
              <a:rPr lang="en-US" sz="1200" dirty="0" err="1">
                <a:solidFill>
                  <a:srgbClr val="000000"/>
                </a:solidFill>
                <a:latin typeface="Courier New" panose="02070309020205020404" pitchFamily="49" charset="0"/>
                <a:cs typeface="Courier New" panose="02070309020205020404" pitchFamily="49" charset="0"/>
              </a:rPr>
              <a:t>main.c</a:t>
            </a:r>
            <a:endParaRPr lang="en-US" sz="1200" dirty="0">
              <a:solidFill>
                <a:srgbClr val="000000"/>
              </a:solidFill>
              <a:latin typeface="Courier New" panose="02070309020205020404" pitchFamily="49" charset="0"/>
              <a:cs typeface="Courier New" panose="02070309020205020404" pitchFamily="49" charset="0"/>
            </a:endParaRPr>
          </a:p>
          <a:p>
            <a:pPr marL="685800" lvl="1" indent="-228600" algn="just" defTabSz="965200">
              <a:buFont typeface="Arial" panose="020B0604020202020204" pitchFamily="34" charset="0"/>
              <a:buChar char="•"/>
              <a:defRPr/>
            </a:pPr>
            <a:r>
              <a:rPr lang="en-US" sz="1200" dirty="0" err="1">
                <a:solidFill>
                  <a:srgbClr val="000000"/>
                </a:solidFill>
                <a:latin typeface="Courier New" panose="02070309020205020404" pitchFamily="49" charset="0"/>
                <a:cs typeface="Courier New" panose="02070309020205020404" pitchFamily="49" charset="0"/>
              </a:rPr>
              <a:t>speechEnhancement_Inputs.c</a:t>
            </a:r>
            <a:endParaRPr lang="en-US" sz="1200" dirty="0">
              <a:solidFill>
                <a:srgbClr val="000000"/>
              </a:solidFill>
              <a:latin typeface="Courier New" panose="02070309020205020404" pitchFamily="49" charset="0"/>
              <a:cs typeface="Courier New" panose="02070309020205020404" pitchFamily="49" charset="0"/>
            </a:endParaRPr>
          </a:p>
          <a:p>
            <a:pPr marL="685800" lvl="1" indent="-228600" algn="just" defTabSz="965200">
              <a:buFont typeface="Arial" panose="020B0604020202020204" pitchFamily="34" charset="0"/>
              <a:buChar char="•"/>
              <a:defRPr/>
            </a:pPr>
            <a:endParaRPr lang="en-US" sz="1200" dirty="0">
              <a:solidFill>
                <a:srgbClr val="000000"/>
              </a:solidFill>
              <a:latin typeface="Courier New" panose="02070309020205020404" pitchFamily="49" charset="0"/>
              <a:cs typeface="Courier New" panose="02070309020205020404" pitchFamily="49" charset="0"/>
            </a:endParaRPr>
          </a:p>
          <a:p>
            <a:pPr marL="114300" lvl="1" algn="just" defTabSz="965200">
              <a:defRPr/>
            </a:pPr>
            <a:r>
              <a:rPr lang="en-US" sz="1200" dirty="0">
                <a:solidFill>
                  <a:srgbClr val="000000"/>
                </a:solidFill>
                <a:latin typeface="Garamond" pitchFamily="18" charset="0"/>
              </a:rPr>
              <a:t>Hint: You can do this in the </a:t>
            </a:r>
            <a:r>
              <a:rPr lang="en-US" sz="1200" b="1" dirty="0">
                <a:solidFill>
                  <a:srgbClr val="000000"/>
                </a:solidFill>
                <a:latin typeface="Garamond" pitchFamily="18" charset="0"/>
              </a:rPr>
              <a:t>Custom Code</a:t>
            </a:r>
            <a:r>
              <a:rPr lang="en-US" sz="1200" dirty="0">
                <a:solidFill>
                  <a:srgbClr val="000000"/>
                </a:solidFill>
                <a:latin typeface="Garamond" pitchFamily="18" charset="0"/>
              </a:rPr>
              <a:t> section of the code generation settings.</a:t>
            </a:r>
          </a:p>
          <a:p>
            <a:pPr lvl="1" algn="just" defTabSz="965200">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Run the generated executable in the MATLAB Command Window.</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Bonus: Use the </a:t>
            </a:r>
            <a:r>
              <a:rPr lang="en-US" sz="1200" b="1" dirty="0">
                <a:solidFill>
                  <a:srgbClr val="000000"/>
                </a:solidFill>
                <a:latin typeface="Garamond" pitchFamily="18" charset="0"/>
              </a:rPr>
              <a:t>Convert to script</a:t>
            </a:r>
            <a:r>
              <a:rPr lang="en-US" sz="1200" dirty="0">
                <a:solidFill>
                  <a:srgbClr val="000000"/>
                </a:solidFill>
                <a:latin typeface="Garamond" pitchFamily="18" charset="0"/>
              </a:rPr>
              <a:t> option to generate a MATLAB script that replicates the steps taken above to generate code.</a:t>
            </a:r>
            <a:endParaRPr lang="en-US" sz="1200" dirty="0">
              <a:solidFill>
                <a:srgbClr val="FF3300"/>
              </a:solidFill>
              <a:latin typeface="Garamond" pitchFamily="18" charset="0"/>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l"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p:txBody>
      </p:sp>
      <p:sp>
        <p:nvSpPr>
          <p:cNvPr id="51205" name="Text Box 4"/>
          <p:cNvSpPr txBox="1">
            <a:spLocks noChangeArrowheads="1"/>
          </p:cNvSpPr>
          <p:nvPr/>
        </p:nvSpPr>
        <p:spPr bwMode="auto">
          <a:xfrm>
            <a:off x="4876800" y="381000"/>
            <a:ext cx="4181277" cy="838200"/>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rPr>
              <a:t>&gt;&gt; edit </a:t>
            </a:r>
            <a:r>
              <a:rPr kumimoji="0" lang="en-US" sz="1200" b="1" i="0" u="none" strike="noStrike" kern="1200" cap="none" spc="0" normalizeH="0" baseline="0" noProof="0" dirty="0" err="1">
                <a:ln>
                  <a:noFill/>
                </a:ln>
                <a:solidFill>
                  <a:prstClr val="black"/>
                </a:solidFill>
                <a:effectLst/>
                <a:uLnTx/>
                <a:uFillTx/>
                <a:latin typeface="Courier New" pitchFamily="49" charset="0"/>
                <a:ea typeface="+mn-ea"/>
                <a:cs typeface="+mn-cs"/>
              </a:rPr>
              <a:t>speechEnhancement.m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p:txBody>
      </p:sp>
    </p:spTree>
    <p:extLst>
      <p:ext uri="{BB962C8B-B14F-4D97-AF65-F5344CB8AC3E}">
        <p14:creationId xmlns:p14="http://schemas.microsoft.com/office/powerpoint/2010/main" val="401252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6324600"/>
          </a:xfrm>
          <a:prstGeom prst="rect">
            <a:avLst/>
          </a:prstGeom>
          <a:noFill/>
        </p:spPr>
        <p:txBody>
          <a:bodyPr numCol="2" spcCol="457200"/>
          <a:lstStyle/>
          <a:p>
            <a:pPr lvl="0" algn="just" defTabSz="965200">
              <a:defRPr/>
            </a:pPr>
            <a:r>
              <a:rPr kumimoji="0" lang="en-US" sz="2000" b="1" i="0" u="none" strike="noStrike" kern="1200" cap="none" spc="0" normalizeH="0" baseline="0" noProof="0" dirty="0">
                <a:ln>
                  <a:noFill/>
                </a:ln>
                <a:solidFill>
                  <a:srgbClr val="000000"/>
                </a:solidFill>
                <a:effectLst/>
                <a:uLnTx/>
                <a:uFillTx/>
                <a:latin typeface="Garamond" pitchFamily="18" charset="0"/>
                <a:ea typeface="+mn-ea"/>
                <a:cs typeface="+mn-cs"/>
              </a:rPr>
              <a:t>Solution – </a:t>
            </a:r>
            <a:r>
              <a:rPr lang="en-US" sz="2000" b="1" dirty="0">
                <a:solidFill>
                  <a:srgbClr val="000000"/>
                </a:solidFill>
                <a:latin typeface="Garamond" pitchFamily="18" charset="0"/>
              </a:rPr>
              <a:t>Code Generation with MATLAB – Speech Enhancement with Spectral Subtraction</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aramond" pitchFamily="18" charset="0"/>
                <a:ea typeface="+mn-ea"/>
                <a:cs typeface="+mn-cs"/>
              </a:rPr>
              <a:t>Add the </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%#codegen </a:t>
            </a:r>
            <a:r>
              <a:rPr kumimoji="0" lang="en-US" sz="1200" b="0" i="0" u="none" strike="noStrike" kern="1200" cap="none" spc="0" normalizeH="0" baseline="0" noProof="0" dirty="0">
                <a:ln>
                  <a:noFill/>
                </a:ln>
                <a:solidFill>
                  <a:prstClr val="black"/>
                </a:solidFill>
                <a:effectLst/>
                <a:uLnTx/>
                <a:uFillTx/>
                <a:latin typeface="Garamond" pitchFamily="18" charset="0"/>
                <a:ea typeface="+mn-ea"/>
                <a:cs typeface="+mn-cs"/>
              </a:rPr>
              <a:t>directive to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speechEnhancement.m</a:t>
            </a:r>
            <a:endParaRPr lang="en-US" sz="1200" dirty="0">
              <a:solidFill>
                <a:prstClr val="black"/>
              </a:solidFill>
              <a:latin typeface="Courier New" panose="02070309020205020404" pitchFamily="49" charset="0"/>
              <a:cs typeface="Courier New" panose="02070309020205020404" pitchFamily="49"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prstClr val="black"/>
              </a:solidFill>
              <a:latin typeface="Courier New" panose="02070309020205020404" pitchFamily="49" charset="0"/>
              <a:cs typeface="Courier New" panose="02070309020205020404" pitchFamily="49"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prstClr val="black"/>
              </a:solidFill>
              <a:latin typeface="Courier New" panose="02070309020205020404" pitchFamily="49" charset="0"/>
              <a:cs typeface="Courier New" panose="02070309020205020404" pitchFamily="49"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prstClr val="black"/>
              </a:solidFill>
              <a:latin typeface="Courier New" panose="02070309020205020404" pitchFamily="49" charset="0"/>
              <a:cs typeface="Courier New" panose="02070309020205020404" pitchFamily="49"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After MATLAB Coder automatically defines input types, click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NFFT</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to define as a constant. </a:t>
            </a:r>
            <a:r>
              <a:rPr kumimoji="0" lang="en-US" sz="1200" b="1" i="0" u="none" strike="noStrike" kern="1200" cap="none" spc="0" normalizeH="0" baseline="0" noProof="0" dirty="0">
                <a:ln>
                  <a:noFill/>
                </a:ln>
                <a:solidFill>
                  <a:srgbClr val="000000"/>
                </a:solidFill>
                <a:effectLst/>
                <a:uLnTx/>
                <a:uFillTx/>
                <a:latin typeface="Garamond" pitchFamily="18" charset="0"/>
                <a:ea typeface="+mn-ea"/>
                <a:cs typeface="+mn-cs"/>
              </a:rPr>
              <a:t>Click to define </a:t>
            </a:r>
            <a:r>
              <a:rPr kumimoji="0" lang="en-US" sz="1200" b="1" i="0" u="none" strike="noStrike" kern="1200" cap="none" spc="0" normalizeH="0" baseline="0" noProof="0" dirty="0">
                <a:ln>
                  <a:noFill/>
                </a:ln>
                <a:solidFill>
                  <a:srgbClr val="000000"/>
                </a:solidFill>
                <a:effectLst/>
                <a:uLnTx/>
                <a:uFillTx/>
                <a:latin typeface="Garamond" pitchFamily="18" charset="0"/>
                <a:ea typeface="+mn-ea"/>
                <a:cs typeface="+mn-cs"/>
                <a:sym typeface="Wingdings" panose="05000000000000000000" pitchFamily="2" charset="2"/>
              </a:rPr>
              <a:t> Define constant  NFFT. </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000000"/>
              </a:solidFill>
              <a:latin typeface="Garamond" pitchFamily="18" charset="0"/>
              <a:sym typeface="Wingdings" panose="05000000000000000000" pitchFamily="2" charset="2"/>
            </a:endParaRPr>
          </a:p>
          <a:p>
            <a:pPr marL="228600" lvl="0" indent="-228600" algn="just" defTabSz="965200">
              <a:buFont typeface="+mj-lt"/>
              <a:buAutoNum type="arabicPeriod"/>
              <a:defRPr/>
            </a:pPr>
            <a:r>
              <a:rPr lang="en-US" sz="1200" dirty="0">
                <a:solidFill>
                  <a:srgbClr val="000000"/>
                </a:solidFill>
                <a:latin typeface="Garamond" pitchFamily="18" charset="0"/>
                <a:sym typeface="Wingdings" panose="05000000000000000000" pitchFamily="2" charset="2"/>
              </a:rPr>
              <a:t>Go to </a:t>
            </a:r>
            <a:r>
              <a:rPr lang="en-US" sz="1200" b="1" dirty="0">
                <a:solidFill>
                  <a:srgbClr val="000000"/>
                </a:solidFill>
                <a:latin typeface="Garamond" pitchFamily="18" charset="0"/>
                <a:sym typeface="Wingdings" panose="05000000000000000000" pitchFamily="2" charset="2"/>
              </a:rPr>
              <a:t>More Settings  Custom Code </a:t>
            </a:r>
            <a:r>
              <a:rPr lang="en-US" sz="1200" dirty="0">
                <a:solidFill>
                  <a:srgbClr val="000000"/>
                </a:solidFill>
                <a:latin typeface="Garamond" pitchFamily="18" charset="0"/>
                <a:sym typeface="Wingdings" panose="05000000000000000000" pitchFamily="2" charset="2"/>
              </a:rPr>
              <a:t>and add the custom C files under additional source files and save the settings. Choose Executable as the build type and click </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noProof="0"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noProof="0"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noProof="0"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noProof="0"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noProof="0"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srgbClr val="000000"/>
              </a:solidFill>
              <a:latin typeface="Garamond" pitchFamily="18" charset="0"/>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sym typeface="Wingdings" panose="05000000000000000000" pitchFamily="2" charset="2"/>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aramond" pitchFamily="18" charset="0"/>
                <a:ea typeface="+mn-ea"/>
                <a:cs typeface="+mn-cs"/>
              </a:rPr>
              <a:t>To convert a MATLAB Coder project into a MATLAB script, click the </a:t>
            </a: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Open action men</a:t>
            </a:r>
            <a:r>
              <a:rPr kumimoji="0" lang="en-US" sz="1200" b="0" i="0" u="none" strike="noStrike" kern="1200" cap="none" spc="0" normalizeH="0" baseline="0" noProof="0" dirty="0">
                <a:ln>
                  <a:noFill/>
                </a:ln>
                <a:solidFill>
                  <a:prstClr val="black"/>
                </a:solidFill>
                <a:effectLst/>
                <a:uLnTx/>
                <a:uFillTx/>
                <a:latin typeface="Garamond" pitchFamily="18" charset="0"/>
                <a:ea typeface="+mn-ea"/>
                <a:cs typeface="+mn-cs"/>
              </a:rPr>
              <a:t>u (    ) button in the top right corner and choose </a:t>
            </a: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Convert to script…</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prstClr val="black"/>
              </a:solidFill>
              <a:latin typeface="Garamond" pitchFamily="18"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aramond" pitchFamily="18" charset="0"/>
                <a:ea typeface="+mn-ea"/>
                <a:cs typeface="+mn-cs"/>
              </a:rPr>
              <a:t>Locate the generated file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speechEnhancement_script.m</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a:ln>
                  <a:noFill/>
                </a:ln>
                <a:solidFill>
                  <a:prstClr val="black"/>
                </a:solidFill>
                <a:effectLst/>
                <a:uLnTx/>
                <a:uFillTx/>
                <a:latin typeface="Garamond" pitchFamily="18" charset="0"/>
                <a:ea typeface="+mn-ea"/>
                <a:cs typeface="+mn-cs"/>
              </a:rPr>
              <a:t>in the </a:t>
            </a: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Current Folder</a:t>
            </a:r>
            <a:r>
              <a:rPr kumimoji="0" lang="en-US" sz="1200" b="0" i="0" u="none" strike="noStrike" kern="1200" cap="none" spc="0" normalizeH="0" baseline="0" noProof="0" dirty="0">
                <a:ln>
                  <a:noFill/>
                </a:ln>
                <a:solidFill>
                  <a:prstClr val="black"/>
                </a:solidFill>
                <a:effectLst/>
                <a:uLnTx/>
                <a:uFillTx/>
                <a:latin typeface="Garamond" pitchFamily="18" charset="0"/>
                <a:ea typeface="+mn-ea"/>
                <a:cs typeface="+mn-cs"/>
              </a:rPr>
              <a:t> section of the MATLAB desktop.</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prstClr val="black"/>
              </a:solidFill>
              <a:latin typeface="Garamond" pitchFamily="18" charset="0"/>
            </a:endParaRPr>
          </a:p>
          <a:p>
            <a:pPr marL="228600" indent="-228600" algn="just" defTabSz="965200">
              <a:buFont typeface="+mj-lt"/>
              <a:buAutoNum type="arabicPeriod"/>
              <a:defRPr/>
            </a:pPr>
            <a:r>
              <a:rPr lang="en-US" sz="1200" dirty="0">
                <a:solidFill>
                  <a:prstClr val="black"/>
                </a:solidFill>
                <a:latin typeface="Garamond" pitchFamily="18" charset="0"/>
              </a:rPr>
              <a:t>Run the executable from MATLAB and view the output. </a:t>
            </a:r>
            <a:br>
              <a:rPr lang="en-US" sz="1200" dirty="0">
                <a:solidFill>
                  <a:prstClr val="black"/>
                </a:solidFill>
                <a:latin typeface="Garamond" pitchFamily="18" charset="0"/>
              </a:rPr>
            </a:br>
            <a:br>
              <a:rPr lang="en-US" sz="1200" dirty="0">
                <a:solidFill>
                  <a:prstClr val="black"/>
                </a:solidFill>
                <a:latin typeface="Garamond" pitchFamily="18" charset="0"/>
              </a:rPr>
            </a:br>
            <a:r>
              <a:rPr lang="en-US" sz="1200" dirty="0">
                <a:solidFill>
                  <a:prstClr val="black"/>
                </a:solidFill>
                <a:latin typeface="Courier New" panose="02070309020205020404" pitchFamily="49" charset="0"/>
                <a:cs typeface="Courier New" panose="02070309020205020404" pitchFamily="49" charset="0"/>
              </a:rPr>
              <a:t>&gt;&gt; !speechEnhancement.exe</a:t>
            </a:r>
            <a:endParaRPr lang="en-US" sz="1200" dirty="0">
              <a:solidFill>
                <a:prstClr val="black"/>
              </a:solidFill>
              <a:latin typeface="Garamond" pitchFamily="18"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l"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p:txBody>
      </p:sp>
      <p:pic>
        <p:nvPicPr>
          <p:cNvPr id="23" name="Picture 22">
            <a:extLst>
              <a:ext uri="{FF2B5EF4-FFF2-40B4-BE49-F238E27FC236}">
                <a16:creationId xmlns:a16="http://schemas.microsoft.com/office/drawing/2014/main" id="{4C4422C2-225C-4194-B81E-AECB0E847952}"/>
              </a:ext>
            </a:extLst>
          </p:cNvPr>
          <p:cNvPicPr>
            <a:picLocks noChangeAspect="1"/>
          </p:cNvPicPr>
          <p:nvPr/>
        </p:nvPicPr>
        <p:blipFill>
          <a:blip r:embed="rId3"/>
          <a:stretch>
            <a:fillRect/>
          </a:stretch>
        </p:blipFill>
        <p:spPr>
          <a:xfrm>
            <a:off x="2614432" y="5217045"/>
            <a:ext cx="663283" cy="204564"/>
          </a:xfrm>
          <a:prstGeom prst="rect">
            <a:avLst/>
          </a:prstGeom>
          <a:ln>
            <a:solidFill>
              <a:schemeClr val="tx1"/>
            </a:solidFill>
          </a:ln>
        </p:spPr>
      </p:pic>
      <p:sp>
        <p:nvSpPr>
          <p:cNvPr id="51205" name="Text Box 4"/>
          <p:cNvSpPr txBox="1">
            <a:spLocks noChangeArrowheads="1"/>
          </p:cNvSpPr>
          <p:nvPr/>
        </p:nvSpPr>
        <p:spPr bwMode="auto">
          <a:xfrm>
            <a:off x="4876800" y="381000"/>
            <a:ext cx="4178808" cy="990600"/>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rPr>
              <a:t>&gt;&gt; cd solution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rPr>
              <a:t>&gt;&gt; edit </a:t>
            </a:r>
            <a:r>
              <a:rPr kumimoji="0" lang="en-US" sz="1200" b="1" i="0" u="none" strike="noStrike" kern="1200" cap="none" spc="0" normalizeH="0" baseline="0" noProof="0" dirty="0" err="1">
                <a:ln>
                  <a:noFill/>
                </a:ln>
                <a:solidFill>
                  <a:prstClr val="black"/>
                </a:solidFill>
                <a:effectLst/>
                <a:uLnTx/>
                <a:uFillTx/>
                <a:latin typeface="Courier New" pitchFamily="49" charset="0"/>
                <a:ea typeface="+mn-ea"/>
                <a:cs typeface="+mn-cs"/>
              </a:rPr>
              <a:t>speechEnhancement</a:t>
            </a: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rPr>
              <a:t>.</a:t>
            </a:r>
            <a:r>
              <a:rPr lang="en-US" sz="1200" dirty="0">
                <a:solidFill>
                  <a:prstClr val="black"/>
                </a:solidFill>
              </a:rPr>
              <a:t>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p:txBody>
      </p:sp>
      <p:grpSp>
        <p:nvGrpSpPr>
          <p:cNvPr id="6" name="Group 5">
            <a:extLst>
              <a:ext uri="{FF2B5EF4-FFF2-40B4-BE49-F238E27FC236}">
                <a16:creationId xmlns:a16="http://schemas.microsoft.com/office/drawing/2014/main" id="{8F636FB3-FD63-46C5-BDCE-B99DCFB9FD3E}"/>
              </a:ext>
            </a:extLst>
          </p:cNvPr>
          <p:cNvGrpSpPr/>
          <p:nvPr/>
        </p:nvGrpSpPr>
        <p:grpSpPr>
          <a:xfrm>
            <a:off x="300635" y="1628817"/>
            <a:ext cx="4195237" cy="815366"/>
            <a:chOff x="304799" y="1219200"/>
            <a:chExt cx="4195237" cy="815366"/>
          </a:xfrm>
        </p:grpSpPr>
        <p:pic>
          <p:nvPicPr>
            <p:cNvPr id="3" name="Picture 2">
              <a:extLst>
                <a:ext uri="{FF2B5EF4-FFF2-40B4-BE49-F238E27FC236}">
                  <a16:creationId xmlns:a16="http://schemas.microsoft.com/office/drawing/2014/main" id="{7DF24757-F918-4F7C-869E-8F90BC89B573}"/>
                </a:ext>
              </a:extLst>
            </p:cNvPr>
            <p:cNvPicPr>
              <a:picLocks noChangeAspect="1"/>
            </p:cNvPicPr>
            <p:nvPr/>
          </p:nvPicPr>
          <p:blipFill>
            <a:blip r:embed="rId4"/>
            <a:stretch>
              <a:fillRect/>
            </a:stretch>
          </p:blipFill>
          <p:spPr>
            <a:xfrm>
              <a:off x="304799" y="1328928"/>
              <a:ext cx="4195237" cy="705638"/>
            </a:xfrm>
            <a:prstGeom prst="rect">
              <a:avLst/>
            </a:prstGeom>
            <a:ln>
              <a:solidFill>
                <a:schemeClr val="tx1"/>
              </a:solidFill>
            </a:ln>
          </p:spPr>
        </p:pic>
        <p:sp>
          <p:nvSpPr>
            <p:cNvPr id="5" name="Rectangle 4">
              <a:extLst>
                <a:ext uri="{FF2B5EF4-FFF2-40B4-BE49-F238E27FC236}">
                  <a16:creationId xmlns:a16="http://schemas.microsoft.com/office/drawing/2014/main" id="{A295957E-DA71-4207-86A8-76E63BAC9FB5}"/>
                </a:ext>
              </a:extLst>
            </p:cNvPr>
            <p:cNvSpPr/>
            <p:nvPr/>
          </p:nvSpPr>
          <p:spPr>
            <a:xfrm>
              <a:off x="533400" y="1600200"/>
              <a:ext cx="914400" cy="15240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7" name="Straight Arrow Connector 6">
              <a:extLst>
                <a:ext uri="{FF2B5EF4-FFF2-40B4-BE49-F238E27FC236}">
                  <a16:creationId xmlns:a16="http://schemas.microsoft.com/office/drawing/2014/main" id="{9CF42342-E324-4300-9A48-EB89F63AB990}"/>
                </a:ext>
              </a:extLst>
            </p:cNvPr>
            <p:cNvCxnSpPr>
              <a:cxnSpLocks/>
            </p:cNvCxnSpPr>
            <p:nvPr/>
          </p:nvCxnSpPr>
          <p:spPr>
            <a:xfrm flipH="1">
              <a:off x="762000" y="1219200"/>
              <a:ext cx="533400" cy="300228"/>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F20C66A-3DB8-42E9-B194-8962D6F2EF94}"/>
              </a:ext>
            </a:extLst>
          </p:cNvPr>
          <p:cNvGrpSpPr/>
          <p:nvPr/>
        </p:nvGrpSpPr>
        <p:grpSpPr>
          <a:xfrm>
            <a:off x="300635" y="2965586"/>
            <a:ext cx="4195238" cy="1749638"/>
            <a:chOff x="304798" y="2765094"/>
            <a:chExt cx="4195238" cy="1749638"/>
          </a:xfrm>
        </p:grpSpPr>
        <p:pic>
          <p:nvPicPr>
            <p:cNvPr id="11" name="Picture 10">
              <a:extLst>
                <a:ext uri="{FF2B5EF4-FFF2-40B4-BE49-F238E27FC236}">
                  <a16:creationId xmlns:a16="http://schemas.microsoft.com/office/drawing/2014/main" id="{E29C2FEF-EBC0-4433-969F-EB8E6E476D09}"/>
                </a:ext>
              </a:extLst>
            </p:cNvPr>
            <p:cNvPicPr>
              <a:picLocks noChangeAspect="1"/>
            </p:cNvPicPr>
            <p:nvPr/>
          </p:nvPicPr>
          <p:blipFill>
            <a:blip r:embed="rId5"/>
            <a:stretch>
              <a:fillRect/>
            </a:stretch>
          </p:blipFill>
          <p:spPr>
            <a:xfrm>
              <a:off x="304798" y="3048000"/>
              <a:ext cx="4195238" cy="1466732"/>
            </a:xfrm>
            <a:prstGeom prst="rect">
              <a:avLst/>
            </a:prstGeom>
            <a:ln>
              <a:solidFill>
                <a:schemeClr val="tx1"/>
              </a:solidFill>
            </a:ln>
          </p:spPr>
        </p:pic>
        <p:sp>
          <p:nvSpPr>
            <p:cNvPr id="12" name="Rectangle 11">
              <a:extLst>
                <a:ext uri="{FF2B5EF4-FFF2-40B4-BE49-F238E27FC236}">
                  <a16:creationId xmlns:a16="http://schemas.microsoft.com/office/drawing/2014/main" id="{08766A41-6E6E-4227-8CF9-16DB7CDF1618}"/>
                </a:ext>
              </a:extLst>
            </p:cNvPr>
            <p:cNvSpPr/>
            <p:nvPr/>
          </p:nvSpPr>
          <p:spPr>
            <a:xfrm>
              <a:off x="399898" y="4255634"/>
              <a:ext cx="2190902" cy="259097"/>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505F720B-7E3E-4DBF-847B-F40813202028}"/>
                </a:ext>
              </a:extLst>
            </p:cNvPr>
            <p:cNvCxnSpPr>
              <a:cxnSpLocks/>
            </p:cNvCxnSpPr>
            <p:nvPr/>
          </p:nvCxnSpPr>
          <p:spPr>
            <a:xfrm flipH="1">
              <a:off x="1371602" y="2765094"/>
              <a:ext cx="888082" cy="1425906"/>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72F661D-DF23-496F-8582-C00BF99F8216}"/>
              </a:ext>
            </a:extLst>
          </p:cNvPr>
          <p:cNvGrpSpPr/>
          <p:nvPr/>
        </p:nvGrpSpPr>
        <p:grpSpPr>
          <a:xfrm>
            <a:off x="313795" y="5397350"/>
            <a:ext cx="3429000" cy="992652"/>
            <a:chOff x="304798" y="5331948"/>
            <a:chExt cx="3429000" cy="992652"/>
          </a:xfrm>
        </p:grpSpPr>
        <p:pic>
          <p:nvPicPr>
            <p:cNvPr id="16" name="Picture 15">
              <a:extLst>
                <a:ext uri="{FF2B5EF4-FFF2-40B4-BE49-F238E27FC236}">
                  <a16:creationId xmlns:a16="http://schemas.microsoft.com/office/drawing/2014/main" id="{1C154BF0-56A2-4393-8859-DF883E55569A}"/>
                </a:ext>
              </a:extLst>
            </p:cNvPr>
            <p:cNvPicPr>
              <a:picLocks noChangeAspect="1"/>
            </p:cNvPicPr>
            <p:nvPr/>
          </p:nvPicPr>
          <p:blipFill rotWithShape="1">
            <a:blip r:embed="rId6"/>
            <a:srcRect b="11910"/>
            <a:stretch/>
          </p:blipFill>
          <p:spPr>
            <a:xfrm>
              <a:off x="304798" y="5472489"/>
              <a:ext cx="3429000" cy="852111"/>
            </a:xfrm>
            <a:prstGeom prst="rect">
              <a:avLst/>
            </a:prstGeom>
            <a:ln>
              <a:solidFill>
                <a:schemeClr val="tx1"/>
              </a:solidFill>
            </a:ln>
          </p:spPr>
        </p:pic>
        <p:sp>
          <p:nvSpPr>
            <p:cNvPr id="18" name="Rectangle 17">
              <a:extLst>
                <a:ext uri="{FF2B5EF4-FFF2-40B4-BE49-F238E27FC236}">
                  <a16:creationId xmlns:a16="http://schemas.microsoft.com/office/drawing/2014/main" id="{A915B7BE-CDF1-4E95-AF3E-79A57D622669}"/>
                </a:ext>
              </a:extLst>
            </p:cNvPr>
            <p:cNvSpPr/>
            <p:nvPr/>
          </p:nvSpPr>
          <p:spPr>
            <a:xfrm>
              <a:off x="332230" y="5750366"/>
              <a:ext cx="3080652" cy="160018"/>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85B38D21-E41E-4446-8860-B72B76515450}"/>
                </a:ext>
              </a:extLst>
            </p:cNvPr>
            <p:cNvCxnSpPr>
              <a:cxnSpLocks/>
            </p:cNvCxnSpPr>
            <p:nvPr/>
          </p:nvCxnSpPr>
          <p:spPr>
            <a:xfrm>
              <a:off x="905403" y="5331948"/>
              <a:ext cx="466199" cy="390417"/>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pic>
        <p:nvPicPr>
          <p:cNvPr id="26" name="Picture 25">
            <a:extLst>
              <a:ext uri="{FF2B5EF4-FFF2-40B4-BE49-F238E27FC236}">
                <a16:creationId xmlns:a16="http://schemas.microsoft.com/office/drawing/2014/main" id="{08FEEEE4-EAA7-4B5F-B9E9-0E0C5B63D3CC}"/>
              </a:ext>
            </a:extLst>
          </p:cNvPr>
          <p:cNvPicPr>
            <a:picLocks noChangeAspect="1"/>
          </p:cNvPicPr>
          <p:nvPr/>
        </p:nvPicPr>
        <p:blipFill>
          <a:blip r:embed="rId7"/>
          <a:stretch>
            <a:fillRect/>
          </a:stretch>
        </p:blipFill>
        <p:spPr>
          <a:xfrm>
            <a:off x="6636379" y="1934802"/>
            <a:ext cx="171450" cy="166407"/>
          </a:xfrm>
          <a:prstGeom prst="rect">
            <a:avLst/>
          </a:prstGeom>
        </p:spPr>
      </p:pic>
      <p:pic>
        <p:nvPicPr>
          <p:cNvPr id="20" name="Picture 19">
            <a:extLst>
              <a:ext uri="{FF2B5EF4-FFF2-40B4-BE49-F238E27FC236}">
                <a16:creationId xmlns:a16="http://schemas.microsoft.com/office/drawing/2014/main" id="{FA1909BE-8EDD-4681-81DF-500D5507F256}"/>
              </a:ext>
            </a:extLst>
          </p:cNvPr>
          <p:cNvPicPr>
            <a:picLocks noChangeAspect="1"/>
          </p:cNvPicPr>
          <p:nvPr/>
        </p:nvPicPr>
        <p:blipFill>
          <a:blip r:embed="rId8"/>
          <a:stretch>
            <a:fillRect/>
          </a:stretch>
        </p:blipFill>
        <p:spPr>
          <a:xfrm>
            <a:off x="5723610" y="3805006"/>
            <a:ext cx="2160746" cy="2278380"/>
          </a:xfrm>
          <a:prstGeom prst="rect">
            <a:avLst/>
          </a:prstGeom>
        </p:spPr>
      </p:pic>
    </p:spTree>
    <p:extLst>
      <p:ext uri="{BB962C8B-B14F-4D97-AF65-F5344CB8AC3E}">
        <p14:creationId xmlns:p14="http://schemas.microsoft.com/office/powerpoint/2010/main" val="158870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0792"/>
            <a:ext cx="9144000" cy="6312408"/>
          </a:xfrm>
          <a:prstGeom prst="rect">
            <a:avLst/>
          </a:prstGeom>
          <a:noFill/>
        </p:spPr>
        <p:txBody>
          <a:bodyPr numCol="2" spcCol="457200"/>
          <a:lstStyle/>
          <a:p>
            <a:pPr defTabSz="965200">
              <a:defRPr/>
            </a:pPr>
            <a:r>
              <a:rPr lang="en-US" sz="2000" b="1" dirty="0">
                <a:solidFill>
                  <a:srgbClr val="000000"/>
                </a:solidFill>
                <a:latin typeface="Garamond" pitchFamily="18" charset="0"/>
              </a:rPr>
              <a:t>Customizing Generated Code for MATLAB – Speech Enhancement with Spectral Subtraction</a:t>
            </a:r>
            <a:endParaRPr lang="en-US" sz="1200" b="1" dirty="0">
              <a:solidFill>
                <a:srgbClr val="000000"/>
              </a:solidFill>
              <a:latin typeface="Garamond" pitchFamily="18" charset="0"/>
            </a:endParaRPr>
          </a:p>
          <a:p>
            <a:pPr algn="just" defTabSz="965200">
              <a:defRPr/>
            </a:pPr>
            <a:endParaRPr lang="en-US" sz="1200" b="1" dirty="0">
              <a:solidFill>
                <a:srgbClr val="000000"/>
              </a:solidFill>
              <a:latin typeface="Garamond" pitchFamily="18" charset="0"/>
            </a:endParaRPr>
          </a:p>
          <a:p>
            <a:pPr algn="just" defTabSz="965200">
              <a:defRPr/>
            </a:pPr>
            <a:r>
              <a:rPr lang="en-US" sz="1200" b="1" dirty="0">
                <a:solidFill>
                  <a:srgbClr val="000000"/>
                </a:solidFill>
                <a:latin typeface="Garamond" pitchFamily="18" charset="0"/>
              </a:rPr>
              <a:t>Reference</a:t>
            </a:r>
            <a:r>
              <a:rPr lang="en-US" sz="1200" dirty="0">
                <a:solidFill>
                  <a:srgbClr val="000000"/>
                </a:solidFill>
                <a:latin typeface="Garamond" pitchFamily="18" charset="0"/>
              </a:rPr>
              <a:t>: Chapter 2</a:t>
            </a:r>
          </a:p>
          <a:p>
            <a:pPr algn="just" defTabSz="965200">
              <a:defRPr/>
            </a:pPr>
            <a:endParaRPr lang="en-US" sz="1200" b="1" dirty="0">
              <a:solidFill>
                <a:srgbClr val="000000"/>
              </a:solidFill>
              <a:latin typeface="Garamond" pitchFamily="18" charset="0"/>
            </a:endParaRPr>
          </a:p>
          <a:p>
            <a:pPr marL="228600" indent="-228600" algn="just" defTabSz="965200">
              <a:buFont typeface="+mj-lt"/>
              <a:buAutoNum type="arabicPeriod"/>
              <a:defRPr/>
            </a:pPr>
            <a:r>
              <a:rPr lang="en-US" sz="1200" dirty="0">
                <a:solidFill>
                  <a:srgbClr val="000000"/>
                </a:solidFill>
                <a:latin typeface="Garamond" pitchFamily="18" charset="0"/>
              </a:rPr>
              <a:t>Navigate to the </a:t>
            </a:r>
            <a:r>
              <a:rPr lang="en-US" sz="1200" dirty="0">
                <a:solidFill>
                  <a:srgbClr val="000000"/>
                </a:solidFill>
                <a:latin typeface="Courier New" panose="02070309020205020404" pitchFamily="49" charset="0"/>
                <a:cs typeface="Courier New" panose="02070309020205020404" pitchFamily="49" charset="0"/>
              </a:rPr>
              <a:t>Exercises\Exercise2</a:t>
            </a:r>
            <a:r>
              <a:rPr lang="en-US" sz="1200" dirty="0">
                <a:solidFill>
                  <a:srgbClr val="000000"/>
                </a:solidFill>
                <a:latin typeface="Garamond" pitchFamily="18" charset="0"/>
              </a:rPr>
              <a:t> folder</a:t>
            </a: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buFont typeface="+mj-lt"/>
              <a:buAutoNum type="arabicPeriod"/>
            </a:pPr>
            <a:r>
              <a:rPr lang="en-US" sz="1200" dirty="0">
                <a:solidFill>
                  <a:srgbClr val="000000"/>
                </a:solidFill>
                <a:latin typeface="Garamond" panose="02020404030301010803" pitchFamily="18" charset="0"/>
                <a:cs typeface="Courier New" panose="02070309020205020404" pitchFamily="49" charset="0"/>
              </a:rPr>
              <a:t>Open </a:t>
            </a:r>
            <a:r>
              <a:rPr lang="en-US" sz="1200" dirty="0" err="1">
                <a:solidFill>
                  <a:srgbClr val="000000"/>
                </a:solidFill>
                <a:latin typeface="Courier New" panose="02070309020205020404" pitchFamily="49" charset="0"/>
                <a:cs typeface="Courier New" panose="02070309020205020404" pitchFamily="49" charset="0"/>
              </a:rPr>
              <a:t>noiseReduction.m</a:t>
            </a:r>
            <a:r>
              <a:rPr lang="en-US" sz="1200" dirty="0">
                <a:solidFill>
                  <a:srgbClr val="000000"/>
                </a:solidFill>
                <a:latin typeface="Garamond" panose="02020404030301010803" pitchFamily="18" charset="0"/>
                <a:cs typeface="Courier New" panose="02070309020205020404" pitchFamily="49" charset="0"/>
              </a:rPr>
              <a:t>. Notice that the variable </a:t>
            </a:r>
            <a:r>
              <a:rPr lang="en-US" sz="1200" dirty="0">
                <a:solidFill>
                  <a:srgbClr val="000000"/>
                </a:solidFill>
                <a:latin typeface="Courier New" panose="02070309020205020404" pitchFamily="49" charset="0"/>
                <a:cs typeface="Courier New" panose="02070309020205020404" pitchFamily="49" charset="0"/>
              </a:rPr>
              <a:t>Tab</a:t>
            </a:r>
            <a:r>
              <a:rPr lang="en-US" sz="1200" dirty="0">
                <a:solidFill>
                  <a:srgbClr val="000000"/>
                </a:solidFill>
                <a:latin typeface="Garamond" panose="02020404030301010803" pitchFamily="18" charset="0"/>
                <a:cs typeface="Courier New" panose="02070309020205020404" pitchFamily="49" charset="0"/>
              </a:rPr>
              <a:t> has been declared as a global variable. There could be a chance in your workflow where you would like to use persistent variables instead of global variables. Delete this global declaration.</a:t>
            </a:r>
          </a:p>
          <a:p>
            <a:pPr marL="228600" indent="-228600">
              <a:buFont typeface="+mj-lt"/>
              <a:buAutoNum type="arabicPeriod"/>
            </a:pPr>
            <a:endParaRPr lang="en-US" sz="1200" dirty="0">
              <a:solidFill>
                <a:srgbClr val="000000"/>
              </a:solidFill>
              <a:latin typeface="Garamond" panose="02020404030301010803" pitchFamily="18" charset="0"/>
              <a:cs typeface="Courier New" panose="02070309020205020404" pitchFamily="49" charset="0"/>
            </a:endParaRPr>
          </a:p>
          <a:p>
            <a:pPr marL="228600" indent="-228600">
              <a:buFont typeface="+mj-lt"/>
              <a:buAutoNum type="arabicPeriod"/>
            </a:pPr>
            <a:r>
              <a:rPr lang="en-US" sz="1200" dirty="0">
                <a:solidFill>
                  <a:srgbClr val="000000"/>
                </a:solidFill>
                <a:latin typeface="Garamond" panose="02020404030301010803" pitchFamily="18" charset="0"/>
                <a:cs typeface="Courier New" panose="02070309020205020404" pitchFamily="49" charset="0"/>
              </a:rPr>
              <a:t>Declare </a:t>
            </a:r>
            <a:r>
              <a:rPr lang="en-US" sz="1200" dirty="0">
                <a:solidFill>
                  <a:srgbClr val="000000"/>
                </a:solidFill>
                <a:latin typeface="Courier New" panose="02070309020205020404" pitchFamily="49" charset="0"/>
                <a:cs typeface="Courier New" panose="02070309020205020404" pitchFamily="49" charset="0"/>
              </a:rPr>
              <a:t>Tab</a:t>
            </a:r>
            <a:r>
              <a:rPr lang="en-US" sz="1200" dirty="0">
                <a:solidFill>
                  <a:srgbClr val="000000"/>
                </a:solidFill>
                <a:latin typeface="Garamond" panose="02020404030301010803" pitchFamily="18" charset="0"/>
                <a:cs typeface="Courier New" panose="02070309020205020404" pitchFamily="49" charset="0"/>
              </a:rPr>
              <a:t> as persistent on line 4 in </a:t>
            </a:r>
            <a:r>
              <a:rPr lang="en-US" sz="1200" dirty="0" err="1">
                <a:solidFill>
                  <a:srgbClr val="000000"/>
                </a:solidFill>
                <a:latin typeface="Courier New" panose="02070309020205020404" pitchFamily="49" charset="0"/>
                <a:cs typeface="Courier New" panose="02070309020205020404" pitchFamily="49" charset="0"/>
              </a:rPr>
              <a:t>noiseEstimator.m</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anose="02020404030301010803" pitchFamily="18" charset="0"/>
                <a:cs typeface="Courier New" panose="02070309020205020404" pitchFamily="49" charset="0"/>
              </a:rPr>
              <a:t>and initialize it to the expression </a:t>
            </a:r>
            <a:r>
              <a:rPr lang="en-US" sz="1200" dirty="0">
                <a:solidFill>
                  <a:srgbClr val="000000"/>
                </a:solidFill>
                <a:latin typeface="Courier New" panose="02070309020205020404" pitchFamily="49" charset="0"/>
                <a:cs typeface="Courier New" panose="02070309020205020404" pitchFamily="49" charset="0"/>
              </a:rPr>
              <a:t>zeros(</a:t>
            </a:r>
            <a:r>
              <a:rPr lang="en-US" sz="1200" dirty="0" err="1">
                <a:solidFill>
                  <a:srgbClr val="000000"/>
                </a:solidFill>
                <a:latin typeface="Courier New" panose="02070309020205020404" pitchFamily="49" charset="0"/>
                <a:cs typeface="Courier New" panose="02070309020205020404" pitchFamily="49" charset="0"/>
              </a:rPr>
              <a:t>NFFT,par.D</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Garamond" panose="02020404030301010803" pitchFamily="18" charset="0"/>
                <a:cs typeface="Courier New" panose="02070309020205020404" pitchFamily="49" charset="0"/>
              </a:rPr>
              <a:t> if it is empty. Run </a:t>
            </a:r>
            <a:r>
              <a:rPr lang="en-US" sz="1200" dirty="0" err="1">
                <a:solidFill>
                  <a:srgbClr val="000000"/>
                </a:solidFill>
                <a:latin typeface="Courier New" panose="02070309020205020404" pitchFamily="49" charset="0"/>
                <a:cs typeface="Courier New" panose="02070309020205020404" pitchFamily="49" charset="0"/>
              </a:rPr>
              <a:t>noiseReduction.m</a:t>
            </a:r>
            <a:r>
              <a:rPr lang="en-US" sz="1200" dirty="0">
                <a:solidFill>
                  <a:srgbClr val="000000"/>
                </a:solidFill>
                <a:latin typeface="Garamond" panose="02020404030301010803" pitchFamily="18" charset="0"/>
                <a:cs typeface="Courier New" panose="02070309020205020404" pitchFamily="49" charset="0"/>
              </a:rPr>
              <a:t> again and make sure the speech enhancement algorithm still works as expected.</a:t>
            </a:r>
          </a:p>
          <a:p>
            <a:pPr marL="228600" indent="-228600">
              <a:buFont typeface="+mj-lt"/>
              <a:buAutoNum type="arabicPeriod"/>
            </a:pPr>
            <a:endParaRPr lang="en-US" sz="1200" dirty="0">
              <a:solidFill>
                <a:srgbClr val="000000"/>
              </a:solidFill>
              <a:latin typeface="Garamond" panose="02020404030301010803" pitchFamily="18" charset="0"/>
              <a:cs typeface="Courier New" panose="02070309020205020404" pitchFamily="49" charset="0"/>
            </a:endParaRPr>
          </a:p>
          <a:p>
            <a:pPr marL="228600" indent="-228600">
              <a:buFont typeface="+mj-lt"/>
              <a:buAutoNum type="arabicPeriod"/>
            </a:pPr>
            <a:r>
              <a:rPr lang="en-US" sz="1200" dirty="0">
                <a:solidFill>
                  <a:srgbClr val="000000"/>
                </a:solidFill>
                <a:latin typeface="Garamond" panose="02020404030301010803" pitchFamily="18" charset="0"/>
                <a:cs typeface="Courier New" panose="02070309020205020404" pitchFamily="49" charset="0"/>
              </a:rPr>
              <a:t>Add the </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codegen</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anose="02020404030301010803" pitchFamily="18" charset="0"/>
                <a:cs typeface="Courier New" panose="02070309020205020404" pitchFamily="49" charset="0"/>
              </a:rPr>
              <a:t>directive to all the relevant functions and check for code generation preparedness. Use the </a:t>
            </a:r>
            <a:r>
              <a:rPr lang="en-US" sz="1200" dirty="0" err="1">
                <a:solidFill>
                  <a:srgbClr val="000000"/>
                </a:solidFill>
                <a:latin typeface="Courier New" panose="02070309020205020404" pitchFamily="49" charset="0"/>
                <a:cs typeface="Courier New" panose="02070309020205020404" pitchFamily="49" charset="0"/>
              </a:rPr>
              <a:t>coder.inline</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anose="02020404030301010803" pitchFamily="18" charset="0"/>
                <a:cs typeface="Courier New" panose="02070309020205020404" pitchFamily="49" charset="0"/>
              </a:rPr>
              <a:t>command to ensure that </a:t>
            </a:r>
            <a:r>
              <a:rPr lang="en-US" sz="1200" dirty="0" err="1">
                <a:solidFill>
                  <a:srgbClr val="000000"/>
                </a:solidFill>
                <a:latin typeface="Courier New" panose="02070309020205020404" pitchFamily="49" charset="0"/>
                <a:cs typeface="Courier New" panose="02070309020205020404" pitchFamily="49" charset="0"/>
              </a:rPr>
              <a:t>spectralSubtraction.m</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anose="02020404030301010803" pitchFamily="18" charset="0"/>
                <a:cs typeface="Courier New" panose="02070309020205020404" pitchFamily="49" charset="0"/>
              </a:rPr>
              <a:t>and </a:t>
            </a:r>
            <a:r>
              <a:rPr lang="en-US" sz="1200" dirty="0" err="1">
                <a:solidFill>
                  <a:srgbClr val="000000"/>
                </a:solidFill>
                <a:latin typeface="Courier New" panose="02070309020205020404" pitchFamily="49" charset="0"/>
                <a:cs typeface="Courier New" panose="02070309020205020404" pitchFamily="49" charset="0"/>
              </a:rPr>
              <a:t>noiseEstimator.m</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anose="02020404030301010803" pitchFamily="18" charset="0"/>
                <a:cs typeface="Courier New" panose="02070309020205020404" pitchFamily="49" charset="0"/>
              </a:rPr>
              <a:t>are </a:t>
            </a:r>
            <a:r>
              <a:rPr lang="en-US" sz="1200" dirty="0" err="1">
                <a:solidFill>
                  <a:srgbClr val="000000"/>
                </a:solidFill>
                <a:latin typeface="Garamond" panose="02020404030301010803" pitchFamily="18" charset="0"/>
                <a:cs typeface="Courier New" panose="02070309020205020404" pitchFamily="49" charset="0"/>
              </a:rPr>
              <a:t>inlined</a:t>
            </a:r>
            <a:r>
              <a:rPr lang="en-US" sz="1200" dirty="0">
                <a:solidFill>
                  <a:srgbClr val="000000"/>
                </a:solidFill>
                <a:latin typeface="Garamond" panose="02020404030301010803" pitchFamily="18" charset="0"/>
                <a:cs typeface="Courier New" panose="02070309020205020404" pitchFamily="49" charset="0"/>
              </a:rPr>
              <a:t> in the generated code.</a:t>
            </a:r>
          </a:p>
          <a:p>
            <a:pPr marL="228600" indent="-228600">
              <a:buFont typeface="+mj-lt"/>
              <a:buAutoNum type="arabicPeriod"/>
            </a:pPr>
            <a:endParaRPr lang="en-US" sz="1200" dirty="0">
              <a:solidFill>
                <a:srgbClr val="000000"/>
              </a:solidFill>
              <a:latin typeface="Garamond" panose="02020404030301010803" pitchFamily="18" charset="0"/>
              <a:cs typeface="Courier New" panose="02070309020205020404" pitchFamily="49" charset="0"/>
            </a:endParaRPr>
          </a:p>
          <a:p>
            <a:pPr marL="228600" indent="-228600" defTabSz="965200">
              <a:buFont typeface="+mj-lt"/>
              <a:buAutoNum type="arabicPeriod"/>
              <a:defRPr/>
            </a:pPr>
            <a:r>
              <a:rPr lang="en-US" sz="1200" dirty="0">
                <a:solidFill>
                  <a:srgbClr val="000000"/>
                </a:solidFill>
                <a:latin typeface="Garamond" pitchFamily="18" charset="0"/>
              </a:rPr>
              <a:t>Open the MATLAB Coder app. </a:t>
            </a:r>
            <a:br>
              <a:rPr lang="en-US" sz="1200" dirty="0">
                <a:solidFill>
                  <a:srgbClr val="000000"/>
                </a:solidFill>
                <a:latin typeface="Garamond" pitchFamily="18" charset="0"/>
              </a:rPr>
            </a:br>
            <a:r>
              <a:rPr lang="en-US" sz="1200" dirty="0">
                <a:solidFill>
                  <a:srgbClr val="000000"/>
                </a:solidFill>
                <a:latin typeface="Garamond" pitchFamily="18" charset="0"/>
              </a:rPr>
              <a:t>Select </a:t>
            </a:r>
            <a:r>
              <a:rPr lang="en-US" sz="1200" dirty="0" err="1">
                <a:solidFill>
                  <a:srgbClr val="000000"/>
                </a:solidFill>
                <a:latin typeface="Courier New" panose="02070309020205020404" pitchFamily="49" charset="0"/>
                <a:cs typeface="Courier New" panose="02070309020205020404" pitchFamily="49" charset="0"/>
              </a:rPr>
              <a:t>speechEnhancement.m</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itchFamily="18" charset="0"/>
              </a:rPr>
              <a:t>as the entry-point function and follow the MATLAB Coder App workflow to generate an executable that includes the following custom C source files:</a:t>
            </a:r>
          </a:p>
          <a:p>
            <a:pPr marL="685800" lvl="1" indent="-228600" algn="just" defTabSz="965200">
              <a:buFont typeface="Arial" panose="020B0604020202020204" pitchFamily="34" charset="0"/>
              <a:buChar char="•"/>
              <a:defRPr/>
            </a:pPr>
            <a:r>
              <a:rPr lang="en-US" sz="1200" dirty="0" err="1">
                <a:solidFill>
                  <a:srgbClr val="000000"/>
                </a:solidFill>
                <a:latin typeface="Courier New" panose="02070309020205020404" pitchFamily="49" charset="0"/>
                <a:cs typeface="Courier New" panose="02070309020205020404" pitchFamily="49" charset="0"/>
              </a:rPr>
              <a:t>main.c</a:t>
            </a:r>
            <a:endParaRPr lang="en-US" sz="1200" dirty="0">
              <a:solidFill>
                <a:srgbClr val="000000"/>
              </a:solidFill>
              <a:latin typeface="Courier New" panose="02070309020205020404" pitchFamily="49" charset="0"/>
              <a:cs typeface="Courier New" panose="02070309020205020404" pitchFamily="49" charset="0"/>
            </a:endParaRPr>
          </a:p>
          <a:p>
            <a:pPr marL="685800" lvl="1" indent="-228600" algn="just" defTabSz="965200">
              <a:buFont typeface="Arial" panose="020B0604020202020204" pitchFamily="34" charset="0"/>
              <a:buChar char="•"/>
              <a:defRPr/>
            </a:pPr>
            <a:r>
              <a:rPr lang="en-US" sz="1200" dirty="0" err="1">
                <a:solidFill>
                  <a:srgbClr val="000000"/>
                </a:solidFill>
                <a:latin typeface="Courier New" panose="02070309020205020404" pitchFamily="49" charset="0"/>
                <a:cs typeface="Courier New" panose="02070309020205020404" pitchFamily="49" charset="0"/>
              </a:rPr>
              <a:t>speechEnhancement_Inputs.c</a:t>
            </a:r>
            <a:endParaRPr lang="en-US" sz="1200" dirty="0">
              <a:solidFill>
                <a:srgbClr val="000000"/>
              </a:solidFill>
              <a:latin typeface="Courier New" panose="02070309020205020404" pitchFamily="49"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endParaRPr lang="en-US" sz="1200" dirty="0">
              <a:solidFill>
                <a:srgbClr val="000000"/>
              </a:solidFill>
              <a:latin typeface="Garamond" pitchFamily="18" charset="0"/>
            </a:endParaRPr>
          </a:p>
          <a:p>
            <a:pPr marL="228600" indent="-228600" algn="just" defTabSz="965200">
              <a:buFont typeface="+mj-lt"/>
              <a:buAutoNum type="arabicPeriod"/>
              <a:defRPr/>
            </a:pPr>
            <a:r>
              <a:rPr lang="en-US" sz="1200" dirty="0">
                <a:solidFill>
                  <a:srgbClr val="000000"/>
                </a:solidFill>
                <a:latin typeface="Garamond" pitchFamily="18" charset="0"/>
              </a:rPr>
              <a:t>Click                              and set the code generation options to:</a:t>
            </a:r>
          </a:p>
          <a:p>
            <a:pPr marL="685800" lvl="1" indent="-228600" algn="just" defTabSz="965200">
              <a:buFont typeface="+mj-lt"/>
              <a:buAutoNum type="alphaLcPeriod"/>
              <a:defRPr/>
            </a:pPr>
            <a:endParaRPr lang="en-US" sz="1200" dirty="0">
              <a:solidFill>
                <a:srgbClr val="000000"/>
              </a:solidFill>
              <a:latin typeface="Garamond" pitchFamily="18" charset="0"/>
            </a:endParaRPr>
          </a:p>
          <a:p>
            <a:pPr marL="685800" lvl="1" indent="-228600" algn="just" defTabSz="965200">
              <a:buFont typeface="+mj-lt"/>
              <a:buAutoNum type="alphaLcPeriod"/>
              <a:defRPr/>
            </a:pPr>
            <a:r>
              <a:rPr lang="en-US" sz="1200" dirty="0">
                <a:solidFill>
                  <a:srgbClr val="000000"/>
                </a:solidFill>
                <a:latin typeface="Garamond" pitchFamily="18" charset="0"/>
              </a:rPr>
              <a:t>Disable support for non-finite numbers</a:t>
            </a:r>
          </a:p>
          <a:p>
            <a:pPr marL="685800" lvl="1" indent="-228600" algn="just" defTabSz="965200">
              <a:buFont typeface="+mj-lt"/>
              <a:buAutoNum type="alphaLcPeriod"/>
              <a:defRPr/>
            </a:pPr>
            <a:r>
              <a:rPr lang="en-US" sz="1200" dirty="0">
                <a:solidFill>
                  <a:srgbClr val="000000"/>
                </a:solidFill>
                <a:latin typeface="Garamond" pitchFamily="18" charset="0"/>
              </a:rPr>
              <a:t>Generate</a:t>
            </a:r>
            <a:r>
              <a:rPr lang="en-US" sz="1200" b="1" dirty="0">
                <a:solidFill>
                  <a:srgbClr val="000000"/>
                </a:solidFill>
                <a:latin typeface="Garamond" pitchFamily="18" charset="0"/>
              </a:rPr>
              <a:t> </a:t>
            </a:r>
            <a:r>
              <a:rPr lang="en-US" sz="1200" dirty="0">
                <a:solidFill>
                  <a:srgbClr val="000000"/>
                </a:solidFill>
                <a:latin typeface="Garamond" pitchFamily="18" charset="0"/>
              </a:rPr>
              <a:t>all functions into a single file</a:t>
            </a:r>
          </a:p>
          <a:p>
            <a:pPr marL="685800" lvl="1" indent="-228600" algn="just" defTabSz="965200">
              <a:buFont typeface="+mj-lt"/>
              <a:buAutoNum type="alphaLcPeriod"/>
              <a:defRPr/>
            </a:pPr>
            <a:r>
              <a:rPr lang="en-US" sz="1200" dirty="0">
                <a:solidFill>
                  <a:srgbClr val="000000"/>
                </a:solidFill>
                <a:latin typeface="Garamond" pitchFamily="18" charset="0"/>
              </a:rPr>
              <a:t>Not generate an example main</a:t>
            </a:r>
          </a:p>
          <a:p>
            <a:pPr marL="228600" indent="-228600" algn="just" defTabSz="965200">
              <a:buFont typeface="+mj-lt"/>
              <a:buAutoNum type="arabicPeriod"/>
              <a:defRPr/>
            </a:pPr>
            <a:endParaRPr lang="en-US" sz="1200" dirty="0">
              <a:solidFill>
                <a:srgbClr val="000000"/>
              </a:solidFill>
              <a:latin typeface="Garamond" pitchFamily="18" charset="0"/>
              <a:cs typeface="Courier New" panose="02070309020205020404" pitchFamily="49" charset="0"/>
            </a:endParaRPr>
          </a:p>
          <a:p>
            <a:pPr marL="228600" indent="-228600" algn="just" defTabSz="965200">
              <a:buFont typeface="+mj-lt"/>
              <a:buAutoNum type="arabicPeriod"/>
              <a:defRPr/>
            </a:pPr>
            <a:r>
              <a:rPr lang="en-US" sz="1200" dirty="0">
                <a:solidFill>
                  <a:srgbClr val="000000"/>
                </a:solidFill>
                <a:latin typeface="Garamond" pitchFamily="18" charset="0"/>
                <a:cs typeface="Courier New" panose="02070309020205020404" pitchFamily="49" charset="0"/>
              </a:rPr>
              <a:t>Generate an executable. Run the generated executable in the MATLAB Command Window and view the output.</a:t>
            </a:r>
          </a:p>
          <a:p>
            <a:pPr algn="just" defTabSz="965200">
              <a:defRPr/>
            </a:pPr>
            <a:endParaRPr lang="en-US" sz="1200" dirty="0">
              <a:solidFill>
                <a:srgbClr val="000000"/>
              </a:solidFill>
              <a:latin typeface="Garamond" pitchFamily="18" charset="0"/>
              <a:cs typeface="Courier New" panose="02070309020205020404" pitchFamily="49" charset="0"/>
            </a:endParaRPr>
          </a:p>
        </p:txBody>
      </p:sp>
      <p:sp>
        <p:nvSpPr>
          <p:cNvPr id="51205" name="Text Box 4"/>
          <p:cNvSpPr txBox="1">
            <a:spLocks noChangeArrowheads="1"/>
          </p:cNvSpPr>
          <p:nvPr/>
        </p:nvSpPr>
        <p:spPr bwMode="auto">
          <a:xfrm>
            <a:off x="4876800" y="381000"/>
            <a:ext cx="4178808" cy="1363204"/>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a:defRPr/>
            </a:pPr>
            <a:r>
              <a:rPr lang="en-US" sz="1200" dirty="0">
                <a:latin typeface="Garamond" pitchFamily="18" charset="0"/>
                <a:cs typeface="+mn-cs"/>
              </a:rPr>
              <a:t>Try</a:t>
            </a:r>
          </a:p>
          <a:p>
            <a:pPr>
              <a:defRPr/>
            </a:pPr>
            <a:endParaRPr lang="en-US" sz="1200" dirty="0">
              <a:latin typeface="Garamond" pitchFamily="18" charset="0"/>
              <a:cs typeface="+mn-cs"/>
            </a:endParaRPr>
          </a:p>
          <a:p>
            <a:pPr>
              <a:defRPr/>
            </a:pPr>
            <a:r>
              <a:rPr lang="en-US" sz="1200" dirty="0">
                <a:cs typeface="+mn-cs"/>
              </a:rPr>
              <a:t>&gt;&gt; cd Exercise2</a:t>
            </a:r>
          </a:p>
          <a:p>
            <a:pPr>
              <a:defRPr/>
            </a:pPr>
            <a:r>
              <a:rPr lang="en-US" sz="1200" dirty="0">
                <a:cs typeface="+mn-cs"/>
              </a:rPr>
              <a:t>&gt;&gt; run </a:t>
            </a:r>
            <a:r>
              <a:rPr lang="en-US" sz="1200" dirty="0" err="1"/>
              <a:t>noiseReduction.m</a:t>
            </a:r>
            <a:endParaRPr lang="en-US" sz="1200" dirty="0"/>
          </a:p>
          <a:p>
            <a:pPr>
              <a:defRPr/>
            </a:pPr>
            <a:r>
              <a:rPr lang="en-US" sz="1200" dirty="0"/>
              <a:t>&gt;&gt; edit </a:t>
            </a:r>
            <a:r>
              <a:rPr lang="en-US" sz="1200" dirty="0" err="1"/>
              <a:t>noiseEstimator.m</a:t>
            </a:r>
            <a:endParaRPr lang="en-US" sz="1200" dirty="0">
              <a:cs typeface="+mn-cs"/>
            </a:endParaRPr>
          </a:p>
          <a:p>
            <a:pPr>
              <a:defRPr/>
            </a:pPr>
            <a:r>
              <a:rPr lang="en-US" sz="1200" dirty="0"/>
              <a:t>&gt;&gt; edit </a:t>
            </a:r>
            <a:r>
              <a:rPr lang="en-US" sz="1200" dirty="0" err="1"/>
              <a:t>spectralSubtraction.m</a:t>
            </a:r>
            <a:endParaRPr lang="en-US" sz="1200" dirty="0">
              <a:cs typeface="+mn-cs"/>
            </a:endParaRPr>
          </a:p>
        </p:txBody>
      </p:sp>
      <p:pic>
        <p:nvPicPr>
          <p:cNvPr id="3" name="Picture 2">
            <a:extLst>
              <a:ext uri="{FF2B5EF4-FFF2-40B4-BE49-F238E27FC236}">
                <a16:creationId xmlns:a16="http://schemas.microsoft.com/office/drawing/2014/main" id="{3F09746A-492F-44E1-A265-1816AD23D3B5}"/>
              </a:ext>
            </a:extLst>
          </p:cNvPr>
          <p:cNvPicPr>
            <a:picLocks noChangeAspect="1"/>
          </p:cNvPicPr>
          <p:nvPr/>
        </p:nvPicPr>
        <p:blipFill>
          <a:blip r:embed="rId3"/>
          <a:stretch>
            <a:fillRect/>
          </a:stretch>
        </p:blipFill>
        <p:spPr>
          <a:xfrm>
            <a:off x="5410200" y="2072640"/>
            <a:ext cx="990599" cy="253235"/>
          </a:xfrm>
          <a:prstGeom prst="rect">
            <a:avLst/>
          </a:prstGeom>
        </p:spPr>
      </p:pic>
      <p:pic>
        <p:nvPicPr>
          <p:cNvPr id="6" name="Picture 5">
            <a:extLst>
              <a:ext uri="{FF2B5EF4-FFF2-40B4-BE49-F238E27FC236}">
                <a16:creationId xmlns:a16="http://schemas.microsoft.com/office/drawing/2014/main" id="{E48D937C-7DC8-4513-9DBB-3E5DC17B8797}"/>
              </a:ext>
            </a:extLst>
          </p:cNvPr>
          <p:cNvPicPr>
            <a:picLocks noChangeAspect="1"/>
          </p:cNvPicPr>
          <p:nvPr/>
        </p:nvPicPr>
        <p:blipFill>
          <a:blip r:embed="rId4"/>
          <a:stretch>
            <a:fillRect/>
          </a:stretch>
        </p:blipFill>
        <p:spPr>
          <a:xfrm>
            <a:off x="5638800" y="3733800"/>
            <a:ext cx="2160746" cy="2278380"/>
          </a:xfrm>
          <a:prstGeom prst="rect">
            <a:avLst/>
          </a:prstGeom>
        </p:spPr>
      </p:pic>
    </p:spTree>
    <p:extLst>
      <p:ext uri="{BB962C8B-B14F-4D97-AF65-F5344CB8AC3E}">
        <p14:creationId xmlns:p14="http://schemas.microsoft.com/office/powerpoint/2010/main" val="3521363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0792"/>
            <a:ext cx="9144000" cy="6312408"/>
          </a:xfrm>
          <a:prstGeom prst="rect">
            <a:avLst/>
          </a:prstGeom>
          <a:noFill/>
        </p:spPr>
        <p:txBody>
          <a:bodyPr numCol="2" spcCol="457200"/>
          <a:lstStyle/>
          <a:p>
            <a:pPr algn="just" defTabSz="965200">
              <a:defRPr/>
            </a:pPr>
            <a:r>
              <a:rPr lang="en-US" sz="1950" b="1" dirty="0">
                <a:solidFill>
                  <a:srgbClr val="000000"/>
                </a:solidFill>
                <a:latin typeface="Garamond" pitchFamily="18" charset="0"/>
              </a:rPr>
              <a:t>Solution – Customizing Generated Code for MATLAB – Speech Enhancement with Spectral Subtraction</a:t>
            </a:r>
          </a:p>
          <a:p>
            <a:pPr algn="just" defTabSz="965200">
              <a:defRPr/>
            </a:pPr>
            <a:endParaRPr lang="en-US" sz="1200" dirty="0">
              <a:solidFill>
                <a:srgbClr val="000000"/>
              </a:solidFill>
              <a:latin typeface="Garamond" pitchFamily="18" charset="0"/>
            </a:endParaRPr>
          </a:p>
          <a:p>
            <a:pPr marL="228600" indent="-228600" algn="just" defTabSz="965200">
              <a:buFont typeface="+mj-lt"/>
              <a:buAutoNum type="arabicPeriod"/>
              <a:defRPr/>
            </a:pPr>
            <a:r>
              <a:rPr lang="en-US" sz="1200" dirty="0">
                <a:solidFill>
                  <a:srgbClr val="000000"/>
                </a:solidFill>
                <a:latin typeface="Garamond" pitchFamily="18" charset="0"/>
              </a:rPr>
              <a:t>Declare </a:t>
            </a:r>
            <a:r>
              <a:rPr lang="en-US" sz="1200" dirty="0">
                <a:solidFill>
                  <a:srgbClr val="000000"/>
                </a:solidFill>
                <a:latin typeface="Courier New" panose="02070309020205020404" pitchFamily="49" charset="0"/>
                <a:cs typeface="Courier New" panose="02070309020205020404" pitchFamily="49" charset="0"/>
              </a:rPr>
              <a:t>Tab</a:t>
            </a:r>
            <a:r>
              <a:rPr lang="en-US" sz="1200" dirty="0">
                <a:solidFill>
                  <a:srgbClr val="000000"/>
                </a:solidFill>
                <a:latin typeface="Garamond" pitchFamily="18" charset="0"/>
              </a:rPr>
              <a:t> as </a:t>
            </a:r>
            <a:r>
              <a:rPr lang="en-US" sz="1200" dirty="0">
                <a:solidFill>
                  <a:srgbClr val="000000"/>
                </a:solidFill>
                <a:latin typeface="Courier New" panose="02070309020205020404" pitchFamily="49" charset="0"/>
                <a:cs typeface="Courier New" panose="02070309020205020404" pitchFamily="49" charset="0"/>
              </a:rPr>
              <a:t>persistent</a:t>
            </a:r>
            <a:r>
              <a:rPr lang="en-US" sz="1200" dirty="0">
                <a:solidFill>
                  <a:srgbClr val="000000"/>
                </a:solidFill>
                <a:latin typeface="Garamond" pitchFamily="18" charset="0"/>
              </a:rPr>
              <a:t> in </a:t>
            </a:r>
            <a:r>
              <a:rPr lang="en-US" sz="1200" dirty="0" err="1">
                <a:solidFill>
                  <a:srgbClr val="000000"/>
                </a:solidFill>
                <a:latin typeface="Courier New" panose="02070309020205020404" pitchFamily="49" charset="0"/>
                <a:cs typeface="Courier New" panose="02070309020205020404" pitchFamily="49" charset="0"/>
              </a:rPr>
              <a:t>noiseEstimator.m</a:t>
            </a:r>
            <a:endParaRPr lang="en-US" sz="1200" dirty="0">
              <a:solidFill>
                <a:srgbClr val="000000"/>
              </a:solidFill>
              <a:latin typeface="Courier New" panose="02070309020205020404" pitchFamily="49"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Courier New" panose="02070309020205020404" pitchFamily="49"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Courier New" panose="02070309020205020404" pitchFamily="49"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Courier New" panose="02070309020205020404" pitchFamily="49"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Courier New" panose="02070309020205020404" pitchFamily="49"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Courier New" panose="02070309020205020404" pitchFamily="49"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defTabSz="965200">
              <a:buFont typeface="+mj-lt"/>
              <a:buAutoNum type="arabicPeriod"/>
              <a:defRPr/>
            </a:pPr>
            <a:r>
              <a:rPr lang="en-US" sz="1200" dirty="0">
                <a:solidFill>
                  <a:srgbClr val="000000"/>
                </a:solidFill>
                <a:latin typeface="Garamond" panose="02020404030301010803" pitchFamily="18" charset="0"/>
                <a:cs typeface="Courier New" panose="02070309020205020404" pitchFamily="49" charset="0"/>
              </a:rPr>
              <a:t>Add the </a:t>
            </a:r>
            <a:r>
              <a:rPr lang="en-US" sz="1200" dirty="0">
                <a:solidFill>
                  <a:srgbClr val="000000"/>
                </a:solidFill>
                <a:latin typeface="Courier New" panose="02070309020205020404" pitchFamily="49" charset="0"/>
                <a:cs typeface="Courier New" panose="02070309020205020404" pitchFamily="49" charset="0"/>
              </a:rPr>
              <a:t>%#codegen</a:t>
            </a:r>
            <a:r>
              <a:rPr lang="en-US" sz="1200" dirty="0">
                <a:solidFill>
                  <a:srgbClr val="000000"/>
                </a:solidFill>
                <a:latin typeface="Garamond" panose="02020404030301010803" pitchFamily="18" charset="0"/>
                <a:cs typeface="Courier New" panose="02070309020205020404" pitchFamily="49" charset="0"/>
              </a:rPr>
              <a:t> directive and the line </a:t>
            </a:r>
            <a:r>
              <a:rPr lang="en-US" sz="1200" dirty="0" err="1">
                <a:solidFill>
                  <a:srgbClr val="000000"/>
                </a:solidFill>
                <a:latin typeface="Courier New" panose="02070309020205020404" pitchFamily="49" charset="0"/>
                <a:cs typeface="Courier New" panose="02070309020205020404" pitchFamily="49" charset="0"/>
              </a:rPr>
              <a:t>coder.inline</a:t>
            </a:r>
            <a:r>
              <a:rPr lang="en-US" sz="1200" dirty="0">
                <a:solidFill>
                  <a:srgbClr val="000000"/>
                </a:solidFill>
                <a:latin typeface="Courier New" panose="02070309020205020404" pitchFamily="49" charset="0"/>
                <a:cs typeface="Courier New" panose="02070309020205020404" pitchFamily="49" charset="0"/>
              </a:rPr>
              <a:t>('always') </a:t>
            </a:r>
            <a:r>
              <a:rPr lang="en-US" sz="1200" dirty="0">
                <a:solidFill>
                  <a:srgbClr val="000000"/>
                </a:solidFill>
                <a:latin typeface="Garamond" panose="02020404030301010803" pitchFamily="18" charset="0"/>
                <a:cs typeface="Courier New" panose="02070309020205020404" pitchFamily="49" charset="0"/>
              </a:rPr>
              <a:t>to both </a:t>
            </a:r>
            <a:r>
              <a:rPr lang="en-US" sz="1200" dirty="0" err="1">
                <a:solidFill>
                  <a:srgbClr val="000000"/>
                </a:solidFill>
                <a:latin typeface="Courier New" panose="02070309020205020404" pitchFamily="49" charset="0"/>
                <a:cs typeface="Courier New" panose="02070309020205020404" pitchFamily="49" charset="0"/>
              </a:rPr>
              <a:t>noiseEstimator.m</a:t>
            </a:r>
            <a:r>
              <a:rPr lang="en-US" sz="1200" dirty="0">
                <a:solidFill>
                  <a:srgbClr val="000000"/>
                </a:solidFill>
                <a:latin typeface="Garamond" panose="02020404030301010803" pitchFamily="18" charset="0"/>
                <a:cs typeface="Courier New" panose="02070309020205020404" pitchFamily="49" charset="0"/>
              </a:rPr>
              <a:t> and </a:t>
            </a:r>
            <a:r>
              <a:rPr lang="en-US" sz="1200" dirty="0" err="1">
                <a:solidFill>
                  <a:srgbClr val="000000"/>
                </a:solidFill>
                <a:latin typeface="Courier New" panose="02070309020205020404" pitchFamily="49" charset="0"/>
                <a:cs typeface="Courier New" panose="02070309020205020404" pitchFamily="49" charset="0"/>
              </a:rPr>
              <a:t>spectralSubtraction.m</a:t>
            </a:r>
            <a:r>
              <a:rPr lang="en-US" sz="1200" dirty="0">
                <a:solidFill>
                  <a:srgbClr val="000000"/>
                </a:solidFill>
                <a:latin typeface="Garamond" panose="02020404030301010803" pitchFamily="18" charset="0"/>
                <a:cs typeface="Courier New" panose="02070309020205020404" pitchFamily="49" charset="0"/>
              </a:rPr>
              <a:t> to inline both these functions in the generated code.</a:t>
            </a: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endParaRPr lang="en-US" sz="1200" dirty="0">
              <a:solidFill>
                <a:srgbClr val="000000"/>
              </a:solidFill>
              <a:latin typeface="Garamond" panose="02020404030301010803" pitchFamily="18" charset="0"/>
              <a:cs typeface="Courier New" panose="02070309020205020404" pitchFamily="49" charset="0"/>
            </a:endParaRPr>
          </a:p>
          <a:p>
            <a:pPr marL="228600" indent="-228600" algn="just" defTabSz="965200">
              <a:buFont typeface="+mj-lt"/>
              <a:buAutoNum type="arabicPeriod"/>
              <a:defRPr/>
            </a:pPr>
            <a:r>
              <a:rPr lang="en-US" sz="1200" dirty="0">
                <a:solidFill>
                  <a:srgbClr val="000000"/>
                </a:solidFill>
                <a:latin typeface="Garamond" pitchFamily="18" charset="0"/>
              </a:rPr>
              <a:t>Click </a:t>
            </a:r>
            <a:r>
              <a:rPr lang="en-US" sz="1200" b="1" dirty="0">
                <a:solidFill>
                  <a:srgbClr val="000000"/>
                </a:solidFill>
                <a:latin typeface="Garamond" pitchFamily="18" charset="0"/>
              </a:rPr>
              <a:t>More Settings </a:t>
            </a:r>
            <a:r>
              <a:rPr lang="en-US" sz="1200" b="1" dirty="0">
                <a:solidFill>
                  <a:srgbClr val="000000"/>
                </a:solidFill>
                <a:latin typeface="Garamond" pitchFamily="18" charset="0"/>
                <a:sym typeface="Wingdings" panose="05000000000000000000" pitchFamily="2" charset="2"/>
              </a:rPr>
              <a:t> Speed </a:t>
            </a:r>
            <a:r>
              <a:rPr lang="en-US" sz="1200" dirty="0">
                <a:solidFill>
                  <a:srgbClr val="000000"/>
                </a:solidFill>
                <a:latin typeface="Garamond" pitchFamily="18" charset="0"/>
                <a:sym typeface="Wingdings" panose="05000000000000000000" pitchFamily="2" charset="2"/>
              </a:rPr>
              <a:t>and disable the</a:t>
            </a:r>
            <a:r>
              <a:rPr lang="en-US" sz="1200" b="1" dirty="0">
                <a:solidFill>
                  <a:srgbClr val="000000"/>
                </a:solidFill>
                <a:latin typeface="Garamond" pitchFamily="18" charset="0"/>
                <a:sym typeface="Wingdings" panose="05000000000000000000" pitchFamily="2" charset="2"/>
              </a:rPr>
              <a:t> Support non-finite numbers</a:t>
            </a:r>
            <a:r>
              <a:rPr lang="en-US" sz="1200" dirty="0">
                <a:solidFill>
                  <a:srgbClr val="000000"/>
                </a:solidFill>
                <a:latin typeface="Garamond" pitchFamily="18" charset="0"/>
                <a:sym typeface="Wingdings" panose="05000000000000000000" pitchFamily="2" charset="2"/>
              </a:rPr>
              <a:t> option.</a:t>
            </a: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r>
              <a:rPr lang="en-US" sz="1200" dirty="0">
                <a:solidFill>
                  <a:srgbClr val="000000"/>
                </a:solidFill>
                <a:latin typeface="Garamond" pitchFamily="18" charset="0"/>
                <a:sym typeface="Wingdings" panose="05000000000000000000" pitchFamily="2" charset="2"/>
              </a:rPr>
              <a:t>In </a:t>
            </a:r>
            <a:r>
              <a:rPr lang="en-US" sz="1200" b="1" dirty="0">
                <a:solidFill>
                  <a:srgbClr val="000000"/>
                </a:solidFill>
                <a:latin typeface="Garamond" pitchFamily="18" charset="0"/>
                <a:sym typeface="Wingdings" panose="05000000000000000000" pitchFamily="2" charset="2"/>
              </a:rPr>
              <a:t>Code Appearance</a:t>
            </a:r>
            <a:r>
              <a:rPr lang="en-US" sz="1200" dirty="0">
                <a:solidFill>
                  <a:srgbClr val="000000"/>
                </a:solidFill>
                <a:latin typeface="Garamond" pitchFamily="18" charset="0"/>
                <a:sym typeface="Wingdings" panose="05000000000000000000" pitchFamily="2" charset="2"/>
              </a:rPr>
              <a:t>, set </a:t>
            </a:r>
            <a:r>
              <a:rPr lang="en-US" sz="1200" b="1" dirty="0">
                <a:solidFill>
                  <a:srgbClr val="000000"/>
                </a:solidFill>
                <a:latin typeface="Garamond" pitchFamily="18" charset="0"/>
                <a:sym typeface="Wingdings" panose="05000000000000000000" pitchFamily="2" charset="2"/>
              </a:rPr>
              <a:t>Generated file partitioning method</a:t>
            </a:r>
            <a:r>
              <a:rPr lang="en-US" sz="1200" dirty="0">
                <a:solidFill>
                  <a:srgbClr val="000000"/>
                </a:solidFill>
                <a:latin typeface="Garamond" pitchFamily="18" charset="0"/>
                <a:sym typeface="Wingdings" panose="05000000000000000000" pitchFamily="2" charset="2"/>
              </a:rPr>
              <a:t> to </a:t>
            </a:r>
            <a:r>
              <a:rPr lang="en-US" sz="12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Generate all functions into a single file</a:t>
            </a:r>
            <a:r>
              <a:rPr lang="en-US" sz="1200" b="1" dirty="0">
                <a:solidFill>
                  <a:srgbClr val="000000"/>
                </a:solidFill>
                <a:latin typeface="Garamond" panose="02020404030301010803" pitchFamily="18" charset="0"/>
                <a:cs typeface="Courier New" panose="02070309020205020404" pitchFamily="49" charset="0"/>
                <a:sym typeface="Wingdings" panose="05000000000000000000" pitchFamily="2" charset="2"/>
              </a:rPr>
              <a:t>.</a:t>
            </a:r>
            <a:endParaRPr lang="en-US" sz="1200" dirty="0">
              <a:solidFill>
                <a:srgbClr val="000000"/>
              </a:solidFill>
              <a:latin typeface="Garamond" panose="02020404030301010803" pitchFamily="18" charset="0"/>
              <a:cs typeface="Courier New" panose="02070309020205020404" pitchFamily="49"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r>
              <a:rPr lang="en-US" sz="1200" dirty="0">
                <a:solidFill>
                  <a:srgbClr val="000000"/>
                </a:solidFill>
                <a:latin typeface="Garamond" pitchFamily="18" charset="0"/>
                <a:sym typeface="Wingdings" panose="05000000000000000000" pitchFamily="2" charset="2"/>
              </a:rPr>
              <a:t>In</a:t>
            </a:r>
            <a:r>
              <a:rPr lang="en-US" sz="1200" b="1" dirty="0">
                <a:solidFill>
                  <a:srgbClr val="000000"/>
                </a:solidFill>
                <a:latin typeface="Garamond" pitchFamily="18" charset="0"/>
                <a:sym typeface="Wingdings" panose="05000000000000000000" pitchFamily="2" charset="2"/>
              </a:rPr>
              <a:t> All Settings</a:t>
            </a:r>
            <a:r>
              <a:rPr lang="en-US" sz="1200"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sym typeface="Wingdings" panose="05000000000000000000" pitchFamily="2" charset="2"/>
              </a:rPr>
              <a:t> </a:t>
            </a:r>
            <a:r>
              <a:rPr lang="en-US" sz="1200" dirty="0">
                <a:solidFill>
                  <a:srgbClr val="000000"/>
                </a:solidFill>
                <a:latin typeface="Garamond" pitchFamily="18" charset="0"/>
                <a:sym typeface="Wingdings" panose="05000000000000000000" pitchFamily="2" charset="2"/>
              </a:rPr>
              <a:t>set the </a:t>
            </a:r>
            <a:r>
              <a:rPr lang="en-US" sz="1200" b="1" dirty="0">
                <a:solidFill>
                  <a:srgbClr val="000000"/>
                </a:solidFill>
                <a:latin typeface="Garamond" pitchFamily="18" charset="0"/>
                <a:sym typeface="Wingdings" panose="05000000000000000000" pitchFamily="2" charset="2"/>
              </a:rPr>
              <a:t>Generate example main</a:t>
            </a:r>
            <a:r>
              <a:rPr lang="en-US" sz="1200" dirty="0">
                <a:solidFill>
                  <a:srgbClr val="000000"/>
                </a:solidFill>
                <a:latin typeface="Garamond" pitchFamily="18" charset="0"/>
                <a:sym typeface="Wingdings" panose="05000000000000000000" pitchFamily="2" charset="2"/>
              </a:rPr>
              <a:t> option to </a:t>
            </a:r>
            <a:br>
              <a:rPr lang="en-US" sz="1200" dirty="0">
                <a:solidFill>
                  <a:srgbClr val="000000"/>
                </a:solidFill>
                <a:latin typeface="Garamond" pitchFamily="18" charset="0"/>
                <a:sym typeface="Wingdings" panose="05000000000000000000" pitchFamily="2" charset="2"/>
              </a:rPr>
            </a:br>
            <a:r>
              <a:rPr lang="en-US" sz="12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Do not generate an example main function</a:t>
            </a:r>
            <a:r>
              <a:rPr lang="en-US" sz="1200" dirty="0">
                <a:solidFill>
                  <a:srgbClr val="000000"/>
                </a:solidFill>
                <a:latin typeface="Garamond" pitchFamily="18" charset="0"/>
                <a:sym typeface="Wingdings" panose="05000000000000000000" pitchFamily="2" charset="2"/>
              </a:rPr>
              <a:t>.</a:t>
            </a: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endParaRPr lang="en-US" sz="1200" b="1" dirty="0">
              <a:solidFill>
                <a:srgbClr val="000000"/>
              </a:solidFill>
              <a:latin typeface="Garamond" pitchFamily="18" charset="0"/>
              <a:sym typeface="Wingdings" panose="05000000000000000000" pitchFamily="2" charset="2"/>
            </a:endParaRPr>
          </a:p>
          <a:p>
            <a:pPr marL="228600" indent="-228600" algn="just" defTabSz="965200">
              <a:buFont typeface="+mj-lt"/>
              <a:buAutoNum type="arabicPeriod"/>
              <a:defRPr/>
            </a:pPr>
            <a:r>
              <a:rPr lang="en-US" sz="1200" dirty="0">
                <a:solidFill>
                  <a:srgbClr val="000000"/>
                </a:solidFill>
                <a:latin typeface="Garamond" pitchFamily="18" charset="0"/>
                <a:sym typeface="Wingdings" panose="05000000000000000000" pitchFamily="2" charset="2"/>
              </a:rPr>
              <a:t>Choose </a:t>
            </a:r>
            <a:r>
              <a:rPr lang="en-US" sz="12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Executable</a:t>
            </a:r>
            <a:r>
              <a:rPr lang="en-US" sz="1200" dirty="0">
                <a:solidFill>
                  <a:srgbClr val="000000"/>
                </a:solidFill>
                <a:latin typeface="Garamond" pitchFamily="18" charset="0"/>
                <a:sym typeface="Wingdings" panose="05000000000000000000" pitchFamily="2" charset="2"/>
              </a:rPr>
              <a:t> as the </a:t>
            </a:r>
            <a:r>
              <a:rPr lang="en-US" sz="1200" b="1" dirty="0">
                <a:solidFill>
                  <a:srgbClr val="000000"/>
                </a:solidFill>
                <a:latin typeface="Garamond" pitchFamily="18" charset="0"/>
                <a:sym typeface="Wingdings" panose="05000000000000000000" pitchFamily="2" charset="2"/>
              </a:rPr>
              <a:t>Build</a:t>
            </a:r>
            <a:r>
              <a:rPr lang="en-US" sz="1200" dirty="0">
                <a:solidFill>
                  <a:srgbClr val="000000"/>
                </a:solidFill>
                <a:latin typeface="Garamond" pitchFamily="18" charset="0"/>
                <a:sym typeface="Wingdings" panose="05000000000000000000" pitchFamily="2" charset="2"/>
              </a:rPr>
              <a:t> </a:t>
            </a:r>
            <a:r>
              <a:rPr lang="en-US" sz="1200" b="1" dirty="0">
                <a:solidFill>
                  <a:srgbClr val="000000"/>
                </a:solidFill>
                <a:latin typeface="Garamond" pitchFamily="18" charset="0"/>
                <a:sym typeface="Wingdings" panose="05000000000000000000" pitchFamily="2" charset="2"/>
              </a:rPr>
              <a:t>type</a:t>
            </a:r>
            <a:r>
              <a:rPr lang="en-US" sz="1200" dirty="0">
                <a:solidFill>
                  <a:srgbClr val="000000"/>
                </a:solidFill>
                <a:latin typeface="Garamond" pitchFamily="18" charset="0"/>
                <a:sym typeface="Wingdings" panose="05000000000000000000" pitchFamily="2" charset="2"/>
              </a:rPr>
              <a:t> and </a:t>
            </a:r>
            <a:br>
              <a:rPr lang="en-US" sz="1200" dirty="0">
                <a:solidFill>
                  <a:srgbClr val="000000"/>
                </a:solidFill>
                <a:latin typeface="Garamond" pitchFamily="18" charset="0"/>
                <a:sym typeface="Wingdings" panose="05000000000000000000" pitchFamily="2" charset="2"/>
              </a:rPr>
            </a:br>
            <a:r>
              <a:rPr lang="en-US" sz="1200" dirty="0">
                <a:solidFill>
                  <a:srgbClr val="000000"/>
                </a:solidFill>
                <a:latin typeface="Garamond" pitchFamily="18" charset="0"/>
                <a:sym typeface="Wingdings" panose="05000000000000000000" pitchFamily="2" charset="2"/>
              </a:rPr>
              <a:t>click                         to build.</a:t>
            </a:r>
            <a:endParaRPr lang="en-US" sz="1200" b="1" dirty="0">
              <a:solidFill>
                <a:srgbClr val="000000"/>
              </a:solidFill>
              <a:latin typeface="Garamond" pitchFamily="18" charset="0"/>
            </a:endParaRPr>
          </a:p>
        </p:txBody>
      </p:sp>
      <p:sp>
        <p:nvSpPr>
          <p:cNvPr id="51205" name="Text Box 4"/>
          <p:cNvSpPr txBox="1">
            <a:spLocks noChangeArrowheads="1"/>
          </p:cNvSpPr>
          <p:nvPr/>
        </p:nvSpPr>
        <p:spPr bwMode="auto">
          <a:xfrm>
            <a:off x="4876800" y="399122"/>
            <a:ext cx="4178808" cy="1230779"/>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a:defRPr/>
            </a:pPr>
            <a:r>
              <a:rPr lang="en-US" sz="1200" dirty="0">
                <a:latin typeface="Garamond" pitchFamily="18" charset="0"/>
                <a:cs typeface="+mn-cs"/>
              </a:rPr>
              <a:t>Solution</a:t>
            </a:r>
          </a:p>
          <a:p>
            <a:pPr>
              <a:defRPr/>
            </a:pPr>
            <a:endParaRPr lang="en-US" sz="1200" dirty="0">
              <a:latin typeface="Garamond" pitchFamily="18" charset="0"/>
              <a:cs typeface="+mn-cs"/>
            </a:endParaRPr>
          </a:p>
          <a:p>
            <a:pPr>
              <a:defRPr/>
            </a:pPr>
            <a:r>
              <a:rPr lang="en-US" sz="1200" dirty="0">
                <a:cs typeface="+mn-cs"/>
              </a:rPr>
              <a:t>&gt;&gt; cd solution</a:t>
            </a:r>
            <a:endParaRPr lang="en-US" sz="1200" dirty="0"/>
          </a:p>
          <a:p>
            <a:pPr>
              <a:defRPr/>
            </a:pPr>
            <a:r>
              <a:rPr lang="en-US" sz="1200" dirty="0">
                <a:cs typeface="+mn-cs"/>
              </a:rPr>
              <a:t>&gt;&gt; edit </a:t>
            </a:r>
            <a:r>
              <a:rPr lang="en-US" sz="1200" dirty="0" err="1">
                <a:cs typeface="+mn-cs"/>
              </a:rPr>
              <a:t>noiseEstimator.m</a:t>
            </a:r>
            <a:endParaRPr lang="en-US" sz="1200" dirty="0">
              <a:cs typeface="+mn-cs"/>
            </a:endParaRPr>
          </a:p>
          <a:p>
            <a:pPr>
              <a:defRPr/>
            </a:pPr>
            <a:r>
              <a:rPr lang="en-US" sz="1200" dirty="0"/>
              <a:t>&gt;&gt; edit </a:t>
            </a:r>
            <a:r>
              <a:rPr lang="en-US" sz="1200" dirty="0" err="1"/>
              <a:t>spectralSubtraction.m</a:t>
            </a:r>
            <a:endParaRPr lang="en-US" sz="1200" dirty="0"/>
          </a:p>
          <a:p>
            <a:pPr>
              <a:defRPr/>
            </a:pPr>
            <a:r>
              <a:rPr lang="en-US" sz="1200" dirty="0">
                <a:cs typeface="+mn-cs"/>
              </a:rPr>
              <a:t>&gt;&gt; !</a:t>
            </a:r>
            <a:r>
              <a:rPr lang="en-US" sz="1200" dirty="0" err="1">
                <a:cs typeface="+mn-cs"/>
              </a:rPr>
              <a:t>speechEnhancement</a:t>
            </a:r>
            <a:endParaRPr lang="en-US" sz="1200" dirty="0">
              <a:cs typeface="+mn-cs"/>
            </a:endParaRPr>
          </a:p>
        </p:txBody>
      </p:sp>
      <p:grpSp>
        <p:nvGrpSpPr>
          <p:cNvPr id="2" name="Group 1">
            <a:extLst>
              <a:ext uri="{FF2B5EF4-FFF2-40B4-BE49-F238E27FC236}">
                <a16:creationId xmlns:a16="http://schemas.microsoft.com/office/drawing/2014/main" id="{1F70A7AF-F4D7-4C43-A9AD-7969DA7BB752}"/>
              </a:ext>
            </a:extLst>
          </p:cNvPr>
          <p:cNvGrpSpPr/>
          <p:nvPr/>
        </p:nvGrpSpPr>
        <p:grpSpPr>
          <a:xfrm>
            <a:off x="267980" y="1582174"/>
            <a:ext cx="2704624" cy="838200"/>
            <a:chOff x="304800" y="1066800"/>
            <a:chExt cx="2704624" cy="838200"/>
          </a:xfrm>
        </p:grpSpPr>
        <p:pic>
          <p:nvPicPr>
            <p:cNvPr id="5" name="Picture 4">
              <a:extLst>
                <a:ext uri="{FF2B5EF4-FFF2-40B4-BE49-F238E27FC236}">
                  <a16:creationId xmlns:a16="http://schemas.microsoft.com/office/drawing/2014/main" id="{08FF9978-FE4F-4E6B-9FD4-CD67E965701E}"/>
                </a:ext>
              </a:extLst>
            </p:cNvPr>
            <p:cNvPicPr>
              <a:picLocks noChangeAspect="1"/>
            </p:cNvPicPr>
            <p:nvPr/>
          </p:nvPicPr>
          <p:blipFill>
            <a:blip r:embed="rId3"/>
            <a:stretch>
              <a:fillRect/>
            </a:stretch>
          </p:blipFill>
          <p:spPr>
            <a:xfrm>
              <a:off x="304800" y="1219200"/>
              <a:ext cx="2704624" cy="685800"/>
            </a:xfrm>
            <a:prstGeom prst="rect">
              <a:avLst/>
            </a:prstGeom>
            <a:ln>
              <a:solidFill>
                <a:schemeClr val="tx1"/>
              </a:solidFill>
            </a:ln>
          </p:spPr>
        </p:pic>
        <p:sp>
          <p:nvSpPr>
            <p:cNvPr id="7" name="Rectangle 6">
              <a:extLst>
                <a:ext uri="{FF2B5EF4-FFF2-40B4-BE49-F238E27FC236}">
                  <a16:creationId xmlns:a16="http://schemas.microsoft.com/office/drawing/2014/main" id="{500F429D-62B5-45E9-AA46-1C6AB1C5D74E}"/>
                </a:ext>
              </a:extLst>
            </p:cNvPr>
            <p:cNvSpPr/>
            <p:nvPr/>
          </p:nvSpPr>
          <p:spPr>
            <a:xfrm>
              <a:off x="609600" y="1447800"/>
              <a:ext cx="1524000" cy="45720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8FE13BA-F9DF-4900-ABE4-E201D1CFF95D}"/>
                </a:ext>
              </a:extLst>
            </p:cNvPr>
            <p:cNvCxnSpPr>
              <a:cxnSpLocks/>
            </p:cNvCxnSpPr>
            <p:nvPr/>
          </p:nvCxnSpPr>
          <p:spPr>
            <a:xfrm flipH="1">
              <a:off x="1143000" y="1066800"/>
              <a:ext cx="1371600" cy="277359"/>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6D2512D-7539-4EF4-B2A6-2580C8F6E2F7}"/>
              </a:ext>
            </a:extLst>
          </p:cNvPr>
          <p:cNvGrpSpPr/>
          <p:nvPr/>
        </p:nvGrpSpPr>
        <p:grpSpPr>
          <a:xfrm>
            <a:off x="267980" y="3194925"/>
            <a:ext cx="4117478" cy="1903669"/>
            <a:chOff x="309677" y="2764607"/>
            <a:chExt cx="4117478" cy="1903669"/>
          </a:xfrm>
        </p:grpSpPr>
        <p:grpSp>
          <p:nvGrpSpPr>
            <p:cNvPr id="3" name="Group 2">
              <a:extLst>
                <a:ext uri="{FF2B5EF4-FFF2-40B4-BE49-F238E27FC236}">
                  <a16:creationId xmlns:a16="http://schemas.microsoft.com/office/drawing/2014/main" id="{81C6A94A-F176-44D5-A856-B23FBC5D965D}"/>
                </a:ext>
              </a:extLst>
            </p:cNvPr>
            <p:cNvGrpSpPr/>
            <p:nvPr/>
          </p:nvGrpSpPr>
          <p:grpSpPr>
            <a:xfrm>
              <a:off x="309677" y="2764607"/>
              <a:ext cx="4117478" cy="1903669"/>
              <a:chOff x="309677" y="2764607"/>
              <a:chExt cx="4117478" cy="1903669"/>
            </a:xfrm>
          </p:grpSpPr>
          <p:pic>
            <p:nvPicPr>
              <p:cNvPr id="11" name="Picture 10">
                <a:extLst>
                  <a:ext uri="{FF2B5EF4-FFF2-40B4-BE49-F238E27FC236}">
                    <a16:creationId xmlns:a16="http://schemas.microsoft.com/office/drawing/2014/main" id="{7013AB77-A0A3-4E6A-A775-80679CBCC828}"/>
                  </a:ext>
                </a:extLst>
              </p:cNvPr>
              <p:cNvPicPr>
                <a:picLocks noChangeAspect="1"/>
              </p:cNvPicPr>
              <p:nvPr/>
            </p:nvPicPr>
            <p:blipFill>
              <a:blip r:embed="rId4"/>
              <a:stretch>
                <a:fillRect/>
              </a:stretch>
            </p:blipFill>
            <p:spPr>
              <a:xfrm>
                <a:off x="312369" y="3072410"/>
                <a:ext cx="3915664" cy="749808"/>
              </a:xfrm>
              <a:prstGeom prst="rect">
                <a:avLst/>
              </a:prstGeom>
              <a:ln>
                <a:solidFill>
                  <a:schemeClr val="tx1"/>
                </a:solidFill>
              </a:ln>
            </p:spPr>
          </p:pic>
          <p:pic>
            <p:nvPicPr>
              <p:cNvPr id="12" name="Picture 11">
                <a:extLst>
                  <a:ext uri="{FF2B5EF4-FFF2-40B4-BE49-F238E27FC236}">
                    <a16:creationId xmlns:a16="http://schemas.microsoft.com/office/drawing/2014/main" id="{14323C23-E67F-4CCF-94EC-804A3F84FAFD}"/>
                  </a:ext>
                </a:extLst>
              </p:cNvPr>
              <p:cNvPicPr>
                <a:picLocks noChangeAspect="1"/>
              </p:cNvPicPr>
              <p:nvPr/>
            </p:nvPicPr>
            <p:blipFill>
              <a:blip r:embed="rId5"/>
              <a:stretch>
                <a:fillRect/>
              </a:stretch>
            </p:blipFill>
            <p:spPr>
              <a:xfrm>
                <a:off x="309677" y="3918468"/>
                <a:ext cx="4117478" cy="749808"/>
              </a:xfrm>
              <a:prstGeom prst="rect">
                <a:avLst/>
              </a:prstGeom>
              <a:ln>
                <a:solidFill>
                  <a:schemeClr val="tx1"/>
                </a:solidFill>
              </a:ln>
            </p:spPr>
          </p:pic>
          <p:sp>
            <p:nvSpPr>
              <p:cNvPr id="15" name="Rectangle 14">
                <a:extLst>
                  <a:ext uri="{FF2B5EF4-FFF2-40B4-BE49-F238E27FC236}">
                    <a16:creationId xmlns:a16="http://schemas.microsoft.com/office/drawing/2014/main" id="{881EFB51-DD0B-4A9D-8E4D-6764DD98F20C}"/>
                  </a:ext>
                </a:extLst>
              </p:cNvPr>
              <p:cNvSpPr/>
              <p:nvPr/>
            </p:nvSpPr>
            <p:spPr>
              <a:xfrm>
                <a:off x="758952" y="4281163"/>
                <a:ext cx="1828800" cy="384056"/>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CAD65EC-C2E1-4BFB-8ACD-B88DA3E5928B}"/>
                  </a:ext>
                </a:extLst>
              </p:cNvPr>
              <p:cNvCxnSpPr>
                <a:cxnSpLocks/>
              </p:cNvCxnSpPr>
              <p:nvPr/>
            </p:nvCxnSpPr>
            <p:spPr>
              <a:xfrm>
                <a:off x="1376477" y="2764607"/>
                <a:ext cx="68275" cy="529012"/>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763E62C-DC04-4774-BC7C-7DC3DCFF0ECA}"/>
                  </a:ext>
                </a:extLst>
              </p:cNvPr>
              <p:cNvCxnSpPr>
                <a:cxnSpLocks/>
              </p:cNvCxnSpPr>
              <p:nvPr/>
            </p:nvCxnSpPr>
            <p:spPr>
              <a:xfrm flipH="1">
                <a:off x="2508860" y="2826557"/>
                <a:ext cx="986694" cy="1415494"/>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ACC02F0-91D4-4160-B268-908A05561A50}"/>
                </a:ext>
              </a:extLst>
            </p:cNvPr>
            <p:cNvSpPr/>
            <p:nvPr/>
          </p:nvSpPr>
          <p:spPr>
            <a:xfrm>
              <a:off x="596798" y="3369819"/>
              <a:ext cx="1914754" cy="30480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1C7F6B32-0CDC-41F9-86FF-4FC038B87EE1}"/>
              </a:ext>
            </a:extLst>
          </p:cNvPr>
          <p:cNvGrpSpPr>
            <a:grpSpLocks noChangeAspect="1"/>
          </p:cNvGrpSpPr>
          <p:nvPr/>
        </p:nvGrpSpPr>
        <p:grpSpPr>
          <a:xfrm>
            <a:off x="581680" y="5436456"/>
            <a:ext cx="3139351" cy="1020842"/>
            <a:chOff x="331623" y="5087075"/>
            <a:chExt cx="3980023" cy="1294209"/>
          </a:xfrm>
        </p:grpSpPr>
        <p:pic>
          <p:nvPicPr>
            <p:cNvPr id="21" name="Picture 20">
              <a:extLst>
                <a:ext uri="{FF2B5EF4-FFF2-40B4-BE49-F238E27FC236}">
                  <a16:creationId xmlns:a16="http://schemas.microsoft.com/office/drawing/2014/main" id="{564FF644-10ED-449D-9650-CBE172447E7D}"/>
                </a:ext>
              </a:extLst>
            </p:cNvPr>
            <p:cNvPicPr>
              <a:picLocks noChangeAspect="1"/>
            </p:cNvPicPr>
            <p:nvPr/>
          </p:nvPicPr>
          <p:blipFill>
            <a:blip r:embed="rId6"/>
            <a:stretch>
              <a:fillRect/>
            </a:stretch>
          </p:blipFill>
          <p:spPr>
            <a:xfrm>
              <a:off x="331623" y="5359795"/>
              <a:ext cx="3980023" cy="1021489"/>
            </a:xfrm>
            <a:prstGeom prst="rect">
              <a:avLst/>
            </a:prstGeom>
            <a:ln>
              <a:solidFill>
                <a:schemeClr val="tx1"/>
              </a:solidFill>
            </a:ln>
          </p:spPr>
        </p:pic>
        <p:sp>
          <p:nvSpPr>
            <p:cNvPr id="23" name="Rectangle 22">
              <a:extLst>
                <a:ext uri="{FF2B5EF4-FFF2-40B4-BE49-F238E27FC236}">
                  <a16:creationId xmlns:a16="http://schemas.microsoft.com/office/drawing/2014/main" id="{02D5E3D7-D7A4-4956-B463-32C864A4C21E}"/>
                </a:ext>
              </a:extLst>
            </p:cNvPr>
            <p:cNvSpPr/>
            <p:nvPr/>
          </p:nvSpPr>
          <p:spPr>
            <a:xfrm>
              <a:off x="2011071" y="5869929"/>
              <a:ext cx="1371600" cy="235717"/>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1775BD-0844-4F3D-99DB-FE4C0B7B762B}"/>
                </a:ext>
              </a:extLst>
            </p:cNvPr>
            <p:cNvSpPr/>
            <p:nvPr/>
          </p:nvSpPr>
          <p:spPr>
            <a:xfrm>
              <a:off x="331623" y="5682987"/>
              <a:ext cx="1371600" cy="304800"/>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A02DDB8E-48AA-474C-9276-0C53D88B8A7C}"/>
                </a:ext>
              </a:extLst>
            </p:cNvPr>
            <p:cNvCxnSpPr>
              <a:cxnSpLocks/>
            </p:cNvCxnSpPr>
            <p:nvPr/>
          </p:nvCxnSpPr>
          <p:spPr>
            <a:xfrm flipH="1">
              <a:off x="1249072" y="5103857"/>
              <a:ext cx="952498" cy="492773"/>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9C0074-23BE-41A2-8E72-E1BA4CB0A49D}"/>
                </a:ext>
              </a:extLst>
            </p:cNvPr>
            <p:cNvCxnSpPr>
              <a:cxnSpLocks/>
            </p:cNvCxnSpPr>
            <p:nvPr/>
          </p:nvCxnSpPr>
          <p:spPr>
            <a:xfrm flipH="1">
              <a:off x="2544472" y="5087075"/>
              <a:ext cx="1428454" cy="721417"/>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A0F8FBC1-86AA-4D50-9B42-865D3A8A673D}"/>
              </a:ext>
            </a:extLst>
          </p:cNvPr>
          <p:cNvGrpSpPr/>
          <p:nvPr/>
        </p:nvGrpSpPr>
        <p:grpSpPr>
          <a:xfrm>
            <a:off x="5071523" y="1963174"/>
            <a:ext cx="3892662" cy="1338904"/>
            <a:chOff x="5081539" y="1853999"/>
            <a:chExt cx="3892662" cy="1338904"/>
          </a:xfrm>
        </p:grpSpPr>
        <p:pic>
          <p:nvPicPr>
            <p:cNvPr id="51218" name="Picture 51217">
              <a:extLst>
                <a:ext uri="{FF2B5EF4-FFF2-40B4-BE49-F238E27FC236}">
                  <a16:creationId xmlns:a16="http://schemas.microsoft.com/office/drawing/2014/main" id="{A3A3ADEE-DAE1-4D09-A6B9-E72BF3F6577E}"/>
                </a:ext>
              </a:extLst>
            </p:cNvPr>
            <p:cNvPicPr>
              <a:picLocks noChangeAspect="1"/>
            </p:cNvPicPr>
            <p:nvPr/>
          </p:nvPicPr>
          <p:blipFill>
            <a:blip r:embed="rId7"/>
            <a:stretch>
              <a:fillRect/>
            </a:stretch>
          </p:blipFill>
          <p:spPr>
            <a:xfrm>
              <a:off x="5081539" y="2171697"/>
              <a:ext cx="3892662" cy="1021206"/>
            </a:xfrm>
            <a:prstGeom prst="rect">
              <a:avLst/>
            </a:prstGeom>
            <a:ln>
              <a:solidFill>
                <a:schemeClr val="tx1"/>
              </a:solidFill>
            </a:ln>
          </p:spPr>
        </p:pic>
        <p:sp>
          <p:nvSpPr>
            <p:cNvPr id="45" name="Rectangle 44">
              <a:extLst>
                <a:ext uri="{FF2B5EF4-FFF2-40B4-BE49-F238E27FC236}">
                  <a16:creationId xmlns:a16="http://schemas.microsoft.com/office/drawing/2014/main" id="{A9D81D94-FE8E-4BEA-AC11-865FA15C8D79}"/>
                </a:ext>
              </a:extLst>
            </p:cNvPr>
            <p:cNvSpPr/>
            <p:nvPr/>
          </p:nvSpPr>
          <p:spPr>
            <a:xfrm>
              <a:off x="5081539" y="2864785"/>
              <a:ext cx="1103515" cy="276434"/>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555B58F8-592A-4200-83DB-1DDA0839F036}"/>
                </a:ext>
              </a:extLst>
            </p:cNvPr>
            <p:cNvCxnSpPr>
              <a:cxnSpLocks/>
            </p:cNvCxnSpPr>
            <p:nvPr/>
          </p:nvCxnSpPr>
          <p:spPr>
            <a:xfrm flipH="1">
              <a:off x="5520978" y="1853999"/>
              <a:ext cx="356438" cy="948663"/>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C852BAB-CC5F-4101-8CF2-100F158E6AEE}"/>
                </a:ext>
              </a:extLst>
            </p:cNvPr>
            <p:cNvSpPr/>
            <p:nvPr/>
          </p:nvSpPr>
          <p:spPr>
            <a:xfrm>
              <a:off x="7086600" y="2171697"/>
              <a:ext cx="1600200" cy="494482"/>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C0F0CC3F-9CA8-4700-AF94-C02EB70F4B44}"/>
                </a:ext>
              </a:extLst>
            </p:cNvPr>
            <p:cNvCxnSpPr>
              <a:cxnSpLocks/>
            </p:cNvCxnSpPr>
            <p:nvPr/>
          </p:nvCxnSpPr>
          <p:spPr>
            <a:xfrm>
              <a:off x="6799199" y="2082599"/>
              <a:ext cx="449817" cy="475226"/>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5BF74DB6-1A2F-42E3-BAD3-85758EAC170A}"/>
              </a:ext>
            </a:extLst>
          </p:cNvPr>
          <p:cNvGrpSpPr/>
          <p:nvPr/>
        </p:nvGrpSpPr>
        <p:grpSpPr>
          <a:xfrm>
            <a:off x="5049015" y="3581400"/>
            <a:ext cx="3953526" cy="2308358"/>
            <a:chOff x="5055149" y="3409886"/>
            <a:chExt cx="3492320" cy="2308358"/>
          </a:xfrm>
        </p:grpSpPr>
        <p:pic>
          <p:nvPicPr>
            <p:cNvPr id="51227" name="Picture 51226">
              <a:extLst>
                <a:ext uri="{FF2B5EF4-FFF2-40B4-BE49-F238E27FC236}">
                  <a16:creationId xmlns:a16="http://schemas.microsoft.com/office/drawing/2014/main" id="{DE228403-9495-4E47-99E3-1B32E1B05C07}"/>
                </a:ext>
              </a:extLst>
            </p:cNvPr>
            <p:cNvPicPr>
              <a:picLocks noChangeAspect="1"/>
            </p:cNvPicPr>
            <p:nvPr/>
          </p:nvPicPr>
          <p:blipFill>
            <a:blip r:embed="rId8"/>
            <a:stretch>
              <a:fillRect/>
            </a:stretch>
          </p:blipFill>
          <p:spPr>
            <a:xfrm>
              <a:off x="5055150" y="3688884"/>
              <a:ext cx="3492319" cy="2029360"/>
            </a:xfrm>
            <a:prstGeom prst="rect">
              <a:avLst/>
            </a:prstGeom>
            <a:ln>
              <a:solidFill>
                <a:schemeClr val="tx1"/>
              </a:solidFill>
            </a:ln>
          </p:spPr>
        </p:pic>
        <p:sp>
          <p:nvSpPr>
            <p:cNvPr id="64" name="Rectangle 63">
              <a:extLst>
                <a:ext uri="{FF2B5EF4-FFF2-40B4-BE49-F238E27FC236}">
                  <a16:creationId xmlns:a16="http://schemas.microsoft.com/office/drawing/2014/main" id="{679473B2-C04F-41CB-9122-1986A2D865A0}"/>
                </a:ext>
              </a:extLst>
            </p:cNvPr>
            <p:cNvSpPr/>
            <p:nvPr/>
          </p:nvSpPr>
          <p:spPr>
            <a:xfrm>
              <a:off x="5055149" y="5458502"/>
              <a:ext cx="659851" cy="226263"/>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E42A269-D7D6-4B86-9696-1E9E0E8CD1B7}"/>
                </a:ext>
              </a:extLst>
            </p:cNvPr>
            <p:cNvSpPr/>
            <p:nvPr/>
          </p:nvSpPr>
          <p:spPr>
            <a:xfrm>
              <a:off x="5697794" y="3683050"/>
              <a:ext cx="2849675" cy="889229"/>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1590ED85-0031-446A-BBA7-21210B6D213D}"/>
                </a:ext>
              </a:extLst>
            </p:cNvPr>
            <p:cNvCxnSpPr>
              <a:cxnSpLocks/>
            </p:cNvCxnSpPr>
            <p:nvPr/>
          </p:nvCxnSpPr>
          <p:spPr>
            <a:xfrm>
              <a:off x="5572838" y="3409886"/>
              <a:ext cx="13494" cy="2015137"/>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41F190D-BE0B-4BCB-8967-89EA8A91496B}"/>
                </a:ext>
              </a:extLst>
            </p:cNvPr>
            <p:cNvCxnSpPr>
              <a:cxnSpLocks/>
            </p:cNvCxnSpPr>
            <p:nvPr/>
          </p:nvCxnSpPr>
          <p:spPr>
            <a:xfrm>
              <a:off x="7797386" y="3605510"/>
              <a:ext cx="342235" cy="525762"/>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pic>
        <p:nvPicPr>
          <p:cNvPr id="51231" name="Picture 51230">
            <a:extLst>
              <a:ext uri="{FF2B5EF4-FFF2-40B4-BE49-F238E27FC236}">
                <a16:creationId xmlns:a16="http://schemas.microsoft.com/office/drawing/2014/main" id="{2FA888E5-1F63-46FD-8138-19C58466A715}"/>
              </a:ext>
            </a:extLst>
          </p:cNvPr>
          <p:cNvPicPr>
            <a:picLocks noChangeAspect="1"/>
          </p:cNvPicPr>
          <p:nvPr/>
        </p:nvPicPr>
        <p:blipFill>
          <a:blip r:embed="rId9"/>
          <a:stretch>
            <a:fillRect/>
          </a:stretch>
        </p:blipFill>
        <p:spPr>
          <a:xfrm>
            <a:off x="5407388" y="6136076"/>
            <a:ext cx="762000" cy="222849"/>
          </a:xfrm>
          <a:prstGeom prst="rect">
            <a:avLst/>
          </a:prstGeom>
        </p:spPr>
      </p:pic>
    </p:spTree>
    <p:extLst>
      <p:ext uri="{BB962C8B-B14F-4D97-AF65-F5344CB8AC3E}">
        <p14:creationId xmlns:p14="http://schemas.microsoft.com/office/powerpoint/2010/main" val="207597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6324600"/>
          </a:xfrm>
          <a:prstGeom prst="rect">
            <a:avLst/>
          </a:prstGeom>
          <a:noFill/>
        </p:spPr>
        <p:txBody>
          <a:bodyPr numCol="2" spcCol="457200"/>
          <a:lstStyle/>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Garamond" pitchFamily="18" charset="0"/>
                <a:ea typeface="+mn-ea"/>
                <a:cs typeface="+mn-cs"/>
              </a:rPr>
              <a:t>Introduction – IIR Filter</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This exercise introduces an infinite impulse response (IIR) filter that implements the following difference equation:</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Garamond" pitchFamily="18" charset="0"/>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In the Z-domain, the filter is represented by the transfer function:</a:t>
            </a:r>
          </a:p>
          <a:p>
            <a:pPr marL="0" marR="0" lvl="0" indent="0" algn="just" defTabSz="965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Garamond" pitchFamily="18" charset="0"/>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pl-PL"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Garamond" pitchFamily="18" charset="0"/>
              </a:rPr>
              <a:t>Parameters are typically determined by analyzing the application environment in which the filter will operate. To achieve a suitable parameter set, you should be aware of your input’s frequency range and aspired damping behavior of the filter.</a:t>
            </a:r>
          </a:p>
          <a:p>
            <a:pPr marL="0" marR="0" lvl="0" indent="0" algn="just" defTabSz="965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Garamond" pitchFamily="18" charset="0"/>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Garamond" pitchFamily="18" charset="0"/>
              </a:rPr>
              <a:t>In this example, we will assume that the system requires a low-pass filter that noticeably attenuates a frequency above roughly </a:t>
            </a:r>
            <a:r>
              <a:rPr lang="en-US" sz="1200" dirty="0">
                <a:solidFill>
                  <a:srgbClr val="000000"/>
                </a:solidFill>
                <a:latin typeface="Courier New" panose="02070309020205020404" pitchFamily="49" charset="0"/>
                <a:cs typeface="Courier New" panose="02070309020205020404" pitchFamily="49" charset="0"/>
              </a:rPr>
              <a:t>0.1*Fs/2</a:t>
            </a:r>
            <a:r>
              <a:rPr lang="en-US" sz="1200" dirty="0">
                <a:solidFill>
                  <a:srgbClr val="000000"/>
                </a:solidFill>
                <a:latin typeface="Garamond" pitchFamily="18" charset="0"/>
              </a:rPr>
              <a:t>. With a sample time of 1 </a:t>
            </a:r>
            <a:r>
              <a:rPr lang="en-US" sz="1200" dirty="0" err="1">
                <a:solidFill>
                  <a:srgbClr val="000000"/>
                </a:solidFill>
                <a:latin typeface="Garamond" pitchFamily="18" charset="0"/>
              </a:rPr>
              <a:t>ms</a:t>
            </a:r>
            <a:r>
              <a:rPr lang="en-US" sz="1200" dirty="0">
                <a:solidFill>
                  <a:srgbClr val="000000"/>
                </a:solidFill>
                <a:latin typeface="Garamond" pitchFamily="18" charset="0"/>
              </a:rPr>
              <a:t>, which implies a sampling frequency of 1 kHz, this results in a frequency of roughly 50 Hz.</a:t>
            </a:r>
          </a:p>
          <a:p>
            <a:pPr marL="0" marR="0" lvl="0" indent="0" algn="just" defTabSz="965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Garamond" pitchFamily="18" charset="0"/>
            </a:endParaRPr>
          </a:p>
          <a:p>
            <a:pPr lvl="0" algn="just" defTabSz="965200">
              <a:defRPr/>
            </a:pPr>
            <a:r>
              <a:rPr lang="en-US" sz="1200" dirty="0">
                <a:solidFill>
                  <a:srgbClr val="000000"/>
                </a:solidFill>
                <a:latin typeface="Garamond" pitchFamily="18" charset="0"/>
              </a:rPr>
              <a:t>The simple IIR filter is a discrete filter with a single state. The model </a:t>
            </a:r>
            <a:r>
              <a:rPr lang="en-US" sz="1200" dirty="0" err="1">
                <a:solidFill>
                  <a:srgbClr val="000000"/>
                </a:solidFill>
                <a:latin typeface="Courier New" panose="02070309020205020404" pitchFamily="49" charset="0"/>
                <a:cs typeface="Courier New" panose="02070309020205020404" pitchFamily="49" charset="0"/>
              </a:rPr>
              <a:t>iir.slx</a:t>
            </a:r>
            <a:r>
              <a:rPr lang="en-US" sz="1200" dirty="0">
                <a:solidFill>
                  <a:srgbClr val="000000"/>
                </a:solidFill>
                <a:latin typeface="Garamond" pitchFamily="18" charset="0"/>
              </a:rPr>
              <a:t> is an implementation of this filter, which will be used throughout this course. Open the model and run the simulation to see the filter implementation in Simulink, and observe its performance.</a:t>
            </a:r>
          </a:p>
          <a:p>
            <a:pPr marL="0" marR="0" lvl="0" indent="0" algn="l"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p:txBody>
      </p:sp>
      <p:sp>
        <p:nvSpPr>
          <p:cNvPr id="51205" name="Text Box 4"/>
          <p:cNvSpPr txBox="1">
            <a:spLocks noChangeArrowheads="1"/>
          </p:cNvSpPr>
          <p:nvPr/>
        </p:nvSpPr>
        <p:spPr bwMode="auto">
          <a:xfrm>
            <a:off x="4890760" y="381000"/>
            <a:ext cx="4181277" cy="1524000"/>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a:defRPr/>
            </a:pPr>
            <a:r>
              <a:rPr lang="en-US" sz="1200" b="0" dirty="0">
                <a:solidFill>
                  <a:srgbClr val="000000"/>
                </a:solidFill>
                <a:latin typeface="Garamond" pitchFamily="18" charset="0"/>
              </a:rPr>
              <a:t>Open the </a:t>
            </a:r>
            <a:r>
              <a:rPr lang="en-US" sz="1200" b="0" dirty="0">
                <a:solidFill>
                  <a:srgbClr val="000000"/>
                </a:solidFill>
                <a:cs typeface="Courier New" panose="02070309020205020404" pitchFamily="49" charset="0"/>
              </a:rPr>
              <a:t>iir.slx</a:t>
            </a:r>
            <a:r>
              <a:rPr lang="en-US" sz="1200" b="0" dirty="0">
                <a:solidFill>
                  <a:srgbClr val="000000"/>
                </a:solidFill>
                <a:latin typeface="Garamond" pitchFamily="18" charset="0"/>
              </a:rPr>
              <a:t>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rPr>
              <a:t>&gt;&gt; </a:t>
            </a:r>
            <a:r>
              <a:rPr kumimoji="0" lang="en-US" sz="1200" b="1" i="0" u="none" strike="noStrike" kern="1200" cap="none" spc="0" normalizeH="0" baseline="0" noProof="0" dirty="0" err="1">
                <a:ln>
                  <a:noFill/>
                </a:ln>
                <a:solidFill>
                  <a:prstClr val="black"/>
                </a:solidFill>
                <a:effectLst/>
                <a:uLnTx/>
                <a:uFillTx/>
                <a:latin typeface="Courier New" pitchFamily="49" charset="0"/>
                <a:ea typeface="+mn-ea"/>
                <a:cs typeface="+mn-cs"/>
              </a:rPr>
              <a:t>iir</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00000"/>
              </a:solidFill>
              <a:latin typeface="Garamond"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0000"/>
                </a:solidFill>
                <a:latin typeface="Garamond" pitchFamily="18" charset="0"/>
              </a:rPr>
              <a:t>Simulate the model.</a:t>
            </a:r>
            <a:endParaRPr lang="en-US" sz="1200" b="0" dirty="0">
              <a:solidFill>
                <a:prstClr val="black"/>
              </a:solidFill>
              <a:latin typeface="Garamond" pitchFamily="18" charset="0"/>
            </a:endParaRPr>
          </a:p>
        </p:txBody>
      </p:sp>
      <p:pic>
        <p:nvPicPr>
          <p:cNvPr id="2" name="Picture 1">
            <a:extLst>
              <a:ext uri="{FF2B5EF4-FFF2-40B4-BE49-F238E27FC236}">
                <a16:creationId xmlns:a16="http://schemas.microsoft.com/office/drawing/2014/main" id="{F62BEE0C-64CA-4E2D-8A1E-C09471642623}"/>
              </a:ext>
            </a:extLst>
          </p:cNvPr>
          <p:cNvPicPr>
            <a:picLocks noChangeAspect="1"/>
          </p:cNvPicPr>
          <p:nvPr/>
        </p:nvPicPr>
        <p:blipFill>
          <a:blip r:embed="rId3"/>
          <a:stretch>
            <a:fillRect/>
          </a:stretch>
        </p:blipFill>
        <p:spPr>
          <a:xfrm>
            <a:off x="71963" y="1295400"/>
            <a:ext cx="2572669" cy="303176"/>
          </a:xfrm>
          <a:prstGeom prst="rect">
            <a:avLst/>
          </a:prstGeom>
        </p:spPr>
      </p:pic>
      <p:pic>
        <p:nvPicPr>
          <p:cNvPr id="3" name="Picture 2">
            <a:extLst>
              <a:ext uri="{FF2B5EF4-FFF2-40B4-BE49-F238E27FC236}">
                <a16:creationId xmlns:a16="http://schemas.microsoft.com/office/drawing/2014/main" id="{0B99ECFB-3C8E-4D53-9D0A-55C26CD8B87E}"/>
              </a:ext>
            </a:extLst>
          </p:cNvPr>
          <p:cNvPicPr>
            <a:picLocks noChangeAspect="1"/>
          </p:cNvPicPr>
          <p:nvPr/>
        </p:nvPicPr>
        <p:blipFill>
          <a:blip r:embed="rId4"/>
          <a:stretch>
            <a:fillRect/>
          </a:stretch>
        </p:blipFill>
        <p:spPr>
          <a:xfrm>
            <a:off x="71963" y="1981200"/>
            <a:ext cx="1517086" cy="435848"/>
          </a:xfrm>
          <a:prstGeom prst="rect">
            <a:avLst/>
          </a:prstGeom>
        </p:spPr>
      </p:pic>
      <p:pic>
        <p:nvPicPr>
          <p:cNvPr id="5" name="Picture 4">
            <a:extLst>
              <a:ext uri="{FF2B5EF4-FFF2-40B4-BE49-F238E27FC236}">
                <a16:creationId xmlns:a16="http://schemas.microsoft.com/office/drawing/2014/main" id="{F46E7286-8625-4584-8F3E-5467B562D759}"/>
              </a:ext>
            </a:extLst>
          </p:cNvPr>
          <p:cNvPicPr>
            <a:picLocks noChangeAspect="1"/>
          </p:cNvPicPr>
          <p:nvPr/>
        </p:nvPicPr>
        <p:blipFill>
          <a:blip r:embed="rId5"/>
          <a:stretch>
            <a:fillRect/>
          </a:stretch>
        </p:blipFill>
        <p:spPr>
          <a:xfrm>
            <a:off x="4843654" y="2057400"/>
            <a:ext cx="4190283" cy="1295400"/>
          </a:xfrm>
          <a:prstGeom prst="rect">
            <a:avLst/>
          </a:prstGeom>
        </p:spPr>
      </p:pic>
      <p:pic>
        <p:nvPicPr>
          <p:cNvPr id="6" name="Picture 5">
            <a:extLst>
              <a:ext uri="{FF2B5EF4-FFF2-40B4-BE49-F238E27FC236}">
                <a16:creationId xmlns:a16="http://schemas.microsoft.com/office/drawing/2014/main" id="{1F643112-E087-4743-A6F8-B516C1539F82}"/>
              </a:ext>
            </a:extLst>
          </p:cNvPr>
          <p:cNvPicPr>
            <a:picLocks noChangeAspect="1"/>
          </p:cNvPicPr>
          <p:nvPr/>
        </p:nvPicPr>
        <p:blipFill>
          <a:blip r:embed="rId6"/>
          <a:stretch>
            <a:fillRect/>
          </a:stretch>
        </p:blipFill>
        <p:spPr>
          <a:xfrm>
            <a:off x="6019800" y="3505200"/>
            <a:ext cx="1616944" cy="2832602"/>
          </a:xfrm>
          <a:prstGeom prst="rect">
            <a:avLst/>
          </a:prstGeom>
        </p:spPr>
      </p:pic>
    </p:spTree>
    <p:extLst>
      <p:ext uri="{BB962C8B-B14F-4D97-AF65-F5344CB8AC3E}">
        <p14:creationId xmlns:p14="http://schemas.microsoft.com/office/powerpoint/2010/main" val="3412058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6324600"/>
          </a:xfrm>
          <a:prstGeom prst="rect">
            <a:avLst/>
          </a:prstGeom>
          <a:noFill/>
        </p:spPr>
        <p:txBody>
          <a:bodyPr numCol="2" spcCol="457200"/>
          <a:lstStyle/>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Garamond" pitchFamily="18" charset="0"/>
                <a:ea typeface="+mn-ea"/>
                <a:cs typeface="+mn-cs"/>
              </a:rPr>
              <a:t>Code Generation with Simulink – </a:t>
            </a: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Garamond" pitchFamily="18" charset="0"/>
                <a:ea typeface="+mn-ea"/>
                <a:cs typeface="+mn-cs"/>
              </a:rPr>
              <a:t>IIR Filter</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Garamond" pitchFamily="18" charset="0"/>
                <a:ea typeface="+mn-ea"/>
                <a:cs typeface="+mn-cs"/>
              </a:rPr>
              <a:t>Reference</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Chapter 3</a:t>
            </a:r>
          </a:p>
          <a:p>
            <a:pPr marL="0" marR="0" lvl="0" indent="0" algn="just" defTabSz="965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0" marR="0" lvl="0" indent="0" algn="just" defTabSz="965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Generate code for the IIR filter model and call the generated code from a main function.</a:t>
            </a:r>
          </a:p>
          <a:p>
            <a:pPr marL="0" marR="0" lvl="0" indent="0" algn="just" defTabSz="965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Garamond" pitchFamily="18"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lang="en-US" sz="1200" dirty="0">
                <a:solidFill>
                  <a:srgbClr val="000000"/>
                </a:solidFill>
                <a:latin typeface="Garamond" pitchFamily="18" charset="0"/>
              </a:rPr>
              <a:t>Open the IIR model </a:t>
            </a:r>
            <a:r>
              <a:rPr lang="en-US" sz="1200" dirty="0">
                <a:solidFill>
                  <a:srgbClr val="000000"/>
                </a:solidFill>
                <a:latin typeface="Courier New" panose="02070309020205020404" pitchFamily="49" charset="0"/>
                <a:cs typeface="Courier New" panose="02070309020205020404" pitchFamily="49" charset="0"/>
              </a:rPr>
              <a:t>iir.slx</a:t>
            </a:r>
            <a:r>
              <a:rPr lang="en-US" sz="1200" dirty="0">
                <a:solidFill>
                  <a:srgbClr val="000000"/>
                </a:solidFill>
                <a:latin typeface="Garamond" pitchFamily="18" charset="0"/>
              </a:rPr>
              <a:t> and change the solver to a fixed-step solver.</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Select the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ert.tlc</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a:t>
            </a:r>
            <a:r>
              <a:rPr lang="en-US" sz="1200" dirty="0">
                <a:solidFill>
                  <a:srgbClr val="000000"/>
                </a:solidFill>
                <a:latin typeface="Courier New" panose="02070309020205020404" pitchFamily="49" charset="0"/>
                <a:cs typeface="Courier New" panose="02070309020205020404" pitchFamily="49" charset="0"/>
              </a:rPr>
              <a:t>(Embedded Coder)</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system target file.</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Generate code for the model. </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Examine the generated code with the model-to-code traceability. For example, find the implementation for the Unit </a:t>
            </a:r>
            <a:r>
              <a:rPr lang="en-US" sz="1200" dirty="0">
                <a:solidFill>
                  <a:srgbClr val="000000"/>
                </a:solidFill>
                <a:latin typeface="Garamond" pitchFamily="18" charset="0"/>
              </a:rPr>
              <a:t>D</a:t>
            </a:r>
            <a:r>
              <a:rPr kumimoji="0" lang="en-US" sz="1200" b="0" i="0" u="none" strike="noStrike" kern="1200" cap="none" spc="0" normalizeH="0" baseline="0" noProof="0" dirty="0" err="1">
                <a:ln>
                  <a:noFill/>
                </a:ln>
                <a:solidFill>
                  <a:srgbClr val="000000"/>
                </a:solidFill>
                <a:effectLst/>
                <a:uLnTx/>
                <a:uFillTx/>
                <a:latin typeface="Garamond" pitchFamily="18" charset="0"/>
                <a:ea typeface="+mn-ea"/>
                <a:cs typeface="+mn-cs"/>
              </a:rPr>
              <a:t>elay</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block </a:t>
            </a:r>
            <a:r>
              <a:rPr lang="en-US" sz="1200" dirty="0">
                <a:solidFill>
                  <a:srgbClr val="000000"/>
                </a:solidFill>
                <a:latin typeface="Garamond" pitchFamily="18" charset="0"/>
              </a:rPr>
              <a:t>in the </a:t>
            </a:r>
            <a:r>
              <a:rPr lang="en-US" sz="1200" dirty="0">
                <a:solidFill>
                  <a:srgbClr val="000000"/>
                </a:solidFill>
                <a:latin typeface="Courier New" panose="02070309020205020404" pitchFamily="49" charset="0"/>
                <a:cs typeface="Courier New" panose="02070309020205020404" pitchFamily="49" charset="0"/>
              </a:rPr>
              <a:t>IIR_filter </a:t>
            </a:r>
            <a:r>
              <a:rPr lang="en-US" sz="1200" dirty="0">
                <a:solidFill>
                  <a:srgbClr val="000000"/>
                </a:solidFill>
                <a:latin typeface="Garamond" pitchFamily="18" charset="0"/>
              </a:rPr>
              <a:t>subsystem, </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in the generated code.</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Examine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iir.c</a:t>
            </a:r>
            <a:r>
              <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rPr>
              <a:t> for implementation of model algorithm.</a:t>
            </a:r>
            <a:endParaRPr lang="en-US" sz="1200" dirty="0">
              <a:solidFill>
                <a:srgbClr val="000000"/>
              </a:solidFill>
              <a:latin typeface="Garamond" pitchFamily="18"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lang="en-US" sz="1200" dirty="0">
                <a:solidFill>
                  <a:srgbClr val="000000"/>
                </a:solidFill>
                <a:latin typeface="Garamond" pitchFamily="18" charset="0"/>
              </a:rPr>
              <a:t>Identify the inputs, outputs, parameters, and intermediate signals in the model and generated code.</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srgbClr val="000000"/>
              </a:solidFill>
              <a:latin typeface="Garamond" pitchFamily="18" charset="0"/>
            </a:endParaRP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r>
              <a:rPr lang="en-US" sz="1200" dirty="0">
                <a:solidFill>
                  <a:srgbClr val="000000"/>
                </a:solidFill>
                <a:latin typeface="Garamond" pitchFamily="18" charset="0"/>
              </a:rPr>
              <a:t>Run the generated </a:t>
            </a:r>
            <a:r>
              <a:rPr lang="en-US" sz="1200" dirty="0">
                <a:solidFill>
                  <a:srgbClr val="000000"/>
                </a:solidFill>
                <a:latin typeface="Courier New" panose="02070309020205020404" pitchFamily="49" charset="0"/>
                <a:cs typeface="Courier New" panose="02070309020205020404" pitchFamily="49" charset="0"/>
              </a:rPr>
              <a:t>iir.exe</a:t>
            </a:r>
            <a:r>
              <a:rPr lang="en-US" sz="1200" dirty="0">
                <a:solidFill>
                  <a:srgbClr val="000000"/>
                </a:solidFill>
                <a:latin typeface="Garamond" pitchFamily="18" charset="0"/>
                <a:cs typeface="Courier New" panose="02070309020205020404" pitchFamily="49" charset="0"/>
              </a:rPr>
              <a:t> </a:t>
            </a:r>
            <a:r>
              <a:rPr lang="en-US" sz="1200" dirty="0">
                <a:solidFill>
                  <a:srgbClr val="000000"/>
                </a:solidFill>
                <a:latin typeface="Garamond" pitchFamily="18" charset="0"/>
              </a:rPr>
              <a:t>at the OS command prompt. Recall that, by default, the generated code does not call the entry point </a:t>
            </a:r>
            <a:r>
              <a:rPr lang="en-US" sz="1200" dirty="0" err="1">
                <a:solidFill>
                  <a:srgbClr val="000000"/>
                </a:solidFill>
                <a:latin typeface="Courier New" panose="02070309020205020404" pitchFamily="49" charset="0"/>
                <a:cs typeface="Courier New" panose="02070309020205020404" pitchFamily="49" charset="0"/>
              </a:rPr>
              <a:t>iir_step</a:t>
            </a:r>
            <a:r>
              <a:rPr lang="en-US" sz="1200" dirty="0">
                <a:solidFill>
                  <a:srgbClr val="000000"/>
                </a:solidFill>
                <a:latin typeface="Garamond" pitchFamily="18" charset="0"/>
              </a:rPr>
              <a:t> function and we need to modify the example main function or write our own main function to do that. (Terminate operation by pressing </a:t>
            </a:r>
            <a:r>
              <a:rPr lang="en-US" sz="1200" dirty="0" err="1">
                <a:solidFill>
                  <a:srgbClr val="000000"/>
                </a:solidFill>
                <a:latin typeface="Garamond" pitchFamily="18" charset="0"/>
              </a:rPr>
              <a:t>Ctrl+C</a:t>
            </a:r>
            <a:r>
              <a:rPr lang="en-US" sz="1200" dirty="0">
                <a:solidFill>
                  <a:srgbClr val="000000"/>
                </a:solidFill>
                <a:latin typeface="Garamond" pitchFamily="18" charset="0"/>
              </a:rPr>
              <a:t> in the MATLAB Command Window.)</a:t>
            </a:r>
          </a:p>
          <a:p>
            <a:pPr marL="228600" marR="0" lvl="0" indent="-228600" algn="just" defTabSz="965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Open the </a:t>
            </a:r>
            <a:r>
              <a:rPr lang="en-US" sz="1200" dirty="0" err="1">
                <a:solidFill>
                  <a:srgbClr val="000000"/>
                </a:solidFill>
                <a:latin typeface="Courier New" panose="02070309020205020404" pitchFamily="49" charset="0"/>
                <a:cs typeface="Courier New" panose="02070309020205020404" pitchFamily="49" charset="0"/>
              </a:rPr>
              <a:t>ert_main.c</a:t>
            </a:r>
            <a:r>
              <a:rPr lang="en-US" sz="1200" dirty="0">
                <a:solidFill>
                  <a:srgbClr val="000000"/>
                </a:solidFill>
                <a:latin typeface="Garamond" pitchFamily="18" charset="0"/>
              </a:rPr>
              <a:t> function inside the generated </a:t>
            </a:r>
            <a:r>
              <a:rPr lang="en-US" sz="1200" dirty="0">
                <a:solidFill>
                  <a:srgbClr val="000000"/>
                </a:solidFill>
                <a:latin typeface="Courier New" panose="02070309020205020404" pitchFamily="49" charset="0"/>
                <a:cs typeface="Courier New" panose="02070309020205020404" pitchFamily="49" charset="0"/>
              </a:rPr>
              <a:t>iir_ert_rtw </a:t>
            </a:r>
            <a:r>
              <a:rPr lang="en-US" sz="1200" dirty="0">
                <a:solidFill>
                  <a:srgbClr val="000000"/>
                </a:solidFill>
                <a:latin typeface="Garamond" pitchFamily="18" charset="0"/>
              </a:rPr>
              <a:t>folder.</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Replace the </a:t>
            </a:r>
            <a:r>
              <a:rPr lang="en-US" sz="1200" dirty="0">
                <a:solidFill>
                  <a:srgbClr val="000000"/>
                </a:solidFill>
                <a:latin typeface="Courier New" panose="02070309020205020404" pitchFamily="49" charset="0"/>
                <a:cs typeface="Courier New" panose="02070309020205020404" pitchFamily="49" charset="0"/>
              </a:rPr>
              <a:t>ert_main.c</a:t>
            </a:r>
            <a:r>
              <a:rPr lang="en-US" sz="1200" dirty="0">
                <a:solidFill>
                  <a:srgbClr val="000000"/>
                </a:solidFill>
                <a:latin typeface="Garamond" pitchFamily="18" charset="0"/>
              </a:rPr>
              <a:t> function text from the examples shown in the </a:t>
            </a:r>
            <a:r>
              <a:rPr lang="en-US" sz="1200" dirty="0" err="1">
                <a:solidFill>
                  <a:srgbClr val="000000"/>
                </a:solidFill>
                <a:latin typeface="Courier New" panose="02070309020205020404" pitchFamily="49" charset="0"/>
                <a:cs typeface="Courier New" panose="02070309020205020404" pitchFamily="49" charset="0"/>
              </a:rPr>
              <a:t>example_main</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itchFamily="18" charset="0"/>
              </a:rPr>
              <a:t>folder:</a:t>
            </a:r>
          </a:p>
          <a:p>
            <a:pPr marL="685800" lvl="1" indent="-228600" algn="just" defTabSz="965200">
              <a:buFont typeface="Arial" panose="020B0604020202020204" pitchFamily="34" charset="0"/>
              <a:buChar char="•"/>
              <a:defRPr/>
            </a:pPr>
            <a:endParaRPr lang="en-US" sz="1200" dirty="0">
              <a:solidFill>
                <a:srgbClr val="000000"/>
              </a:solidFill>
              <a:latin typeface="Garamond" pitchFamily="18" charset="0"/>
            </a:endParaRPr>
          </a:p>
          <a:p>
            <a:pPr lvl="1" indent="-228600" algn="just" defTabSz="965200">
              <a:buFont typeface="Arial" panose="020B0604020202020204" pitchFamily="34" charset="0"/>
              <a:buChar char="•"/>
              <a:defRPr/>
            </a:pPr>
            <a:r>
              <a:rPr lang="en-US" sz="1200" dirty="0">
                <a:solidFill>
                  <a:srgbClr val="000000"/>
                </a:solidFill>
                <a:latin typeface="Courier New" panose="02070309020205020404" pitchFamily="49" charset="0"/>
                <a:cs typeface="Courier New" panose="02070309020205020404" pitchFamily="49" charset="0"/>
              </a:rPr>
              <a:t>ert_main1.c</a:t>
            </a:r>
            <a:r>
              <a:rPr lang="en-US" sz="1200" dirty="0">
                <a:solidFill>
                  <a:srgbClr val="000000"/>
                </a:solidFill>
                <a:latin typeface="Garamond" pitchFamily="18" charset="0"/>
              </a:rPr>
              <a:t>: This implements a counter, performs the IIR filter function on a constant input and displays the output.</a:t>
            </a:r>
          </a:p>
          <a:p>
            <a:pPr lvl="1" indent="-228600" algn="just" defTabSz="965200">
              <a:buFont typeface="Arial" panose="020B0604020202020204" pitchFamily="34" charset="0"/>
              <a:buChar char="•"/>
              <a:defRPr/>
            </a:pPr>
            <a:r>
              <a:rPr lang="en-US" sz="1200" dirty="0">
                <a:solidFill>
                  <a:srgbClr val="000000"/>
                </a:solidFill>
                <a:latin typeface="Courier New" panose="02070309020205020404" pitchFamily="49" charset="0"/>
                <a:cs typeface="Courier New" panose="02070309020205020404" pitchFamily="49" charset="0"/>
              </a:rPr>
              <a:t>ert_main2.c</a:t>
            </a:r>
            <a:r>
              <a:rPr lang="en-US" sz="1200" dirty="0">
                <a:solidFill>
                  <a:srgbClr val="000000"/>
                </a:solidFill>
                <a:latin typeface="Garamond" pitchFamily="18" charset="0"/>
              </a:rPr>
              <a:t>: This calls data from an external source, performs the IIR filter function and displays the output. If trying this example, copy the </a:t>
            </a:r>
            <a:r>
              <a:rPr lang="en-US" sz="1200" dirty="0" err="1">
                <a:solidFill>
                  <a:srgbClr val="000000"/>
                </a:solidFill>
                <a:latin typeface="Courier New" panose="02070309020205020404" pitchFamily="49" charset="0"/>
                <a:cs typeface="Courier New" panose="02070309020205020404" pitchFamily="49" charset="0"/>
              </a:rPr>
              <a:t>input_data.h</a:t>
            </a:r>
            <a:r>
              <a:rPr lang="en-US" sz="1200" dirty="0">
                <a:solidFill>
                  <a:srgbClr val="000000"/>
                </a:solidFill>
                <a:latin typeface="Garamond" pitchFamily="18" charset="0"/>
              </a:rPr>
              <a:t> file also to the </a:t>
            </a:r>
            <a:r>
              <a:rPr lang="en-US" sz="1200" dirty="0">
                <a:solidFill>
                  <a:srgbClr val="000000"/>
                </a:solidFill>
                <a:latin typeface="Courier New" panose="02070309020205020404" pitchFamily="49" charset="0"/>
                <a:cs typeface="Courier New" panose="02070309020205020404" pitchFamily="49" charset="0"/>
              </a:rPr>
              <a:t>iir_ert_rtw </a:t>
            </a:r>
            <a:r>
              <a:rPr lang="en-US" sz="1200" dirty="0">
                <a:solidFill>
                  <a:srgbClr val="000000"/>
                </a:solidFill>
                <a:latin typeface="Garamond" pitchFamily="18" charset="0"/>
              </a:rPr>
              <a:t>folder.</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 Rebuild the model by running the </a:t>
            </a:r>
            <a:r>
              <a:rPr lang="en-US" sz="1200" dirty="0">
                <a:solidFill>
                  <a:srgbClr val="000000"/>
                </a:solidFill>
                <a:latin typeface="Courier New" panose="02070309020205020404" pitchFamily="49" charset="0"/>
                <a:cs typeface="Courier New" panose="02070309020205020404" pitchFamily="49" charset="0"/>
              </a:rPr>
              <a:t>iir.bat</a:t>
            </a:r>
            <a:r>
              <a:rPr lang="en-US" sz="1200" dirty="0">
                <a:solidFill>
                  <a:srgbClr val="000000"/>
                </a:solidFill>
                <a:latin typeface="Garamond" pitchFamily="18" charset="0"/>
              </a:rPr>
              <a:t> file in the </a:t>
            </a:r>
            <a:r>
              <a:rPr lang="en-US" sz="1200" dirty="0">
                <a:solidFill>
                  <a:srgbClr val="000000"/>
                </a:solidFill>
                <a:latin typeface="Courier New" panose="02070309020205020404" pitchFamily="49" charset="0"/>
                <a:cs typeface="Courier New" panose="02070309020205020404" pitchFamily="49" charset="0"/>
              </a:rPr>
              <a:t>iir_ert_rtw </a:t>
            </a:r>
            <a:r>
              <a:rPr lang="en-US" sz="1200" dirty="0">
                <a:solidFill>
                  <a:srgbClr val="000000"/>
                </a:solidFill>
                <a:latin typeface="Garamond" pitchFamily="18" charset="0"/>
              </a:rPr>
              <a:t>folder. This generates the new executable.</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Run the newly generated executable </a:t>
            </a:r>
            <a:r>
              <a:rPr lang="en-US" sz="1200" dirty="0">
                <a:solidFill>
                  <a:srgbClr val="000000"/>
                </a:solidFill>
                <a:latin typeface="Courier New" panose="02070309020205020404" pitchFamily="49" charset="0"/>
                <a:cs typeface="Courier New" panose="02070309020205020404" pitchFamily="49" charset="0"/>
              </a:rPr>
              <a:t>iir.exe</a:t>
            </a:r>
            <a:r>
              <a:rPr lang="en-US" sz="1200" dirty="0">
                <a:solidFill>
                  <a:srgbClr val="000000"/>
                </a:solidFill>
                <a:latin typeface="Garamond" pitchFamily="18" charset="0"/>
              </a:rPr>
              <a:t> to see the results of the new main calling the generated code.</a:t>
            </a:r>
            <a:endParaRPr kumimoji="0" lang="en-US" sz="1200" b="0" i="0" u="none" strike="noStrike" kern="1200" cap="none" spc="0" normalizeH="0" baseline="0" noProof="0" dirty="0">
              <a:ln>
                <a:noFill/>
              </a:ln>
              <a:solidFill>
                <a:srgbClr val="FF3300"/>
              </a:solidFill>
              <a:effectLst/>
              <a:uLnTx/>
              <a:uFillTx/>
              <a:latin typeface="Garamond" pitchFamily="18" charset="0"/>
              <a:ea typeface="+mn-ea"/>
              <a:cs typeface="+mn-cs"/>
            </a:endParaRPr>
          </a:p>
        </p:txBody>
      </p:sp>
      <p:sp>
        <p:nvSpPr>
          <p:cNvPr id="6" name="Text Box 4">
            <a:extLst>
              <a:ext uri="{FF2B5EF4-FFF2-40B4-BE49-F238E27FC236}">
                <a16:creationId xmlns:a16="http://schemas.microsoft.com/office/drawing/2014/main" id="{92928234-1050-459B-AA0D-2CED0A0D8EF3}"/>
              </a:ext>
            </a:extLst>
          </p:cNvPr>
          <p:cNvSpPr txBox="1">
            <a:spLocks noChangeArrowheads="1"/>
          </p:cNvSpPr>
          <p:nvPr/>
        </p:nvSpPr>
        <p:spPr bwMode="auto">
          <a:xfrm>
            <a:off x="4890760" y="381000"/>
            <a:ext cx="4181277" cy="1066800"/>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rPr>
              <a:t>&gt;&gt; </a:t>
            </a:r>
            <a:r>
              <a:rPr kumimoji="0" lang="en-US" sz="1200" b="1" i="0" u="none" strike="noStrike" kern="1200" cap="none" spc="0" normalizeH="0" baseline="0" noProof="0" dirty="0" err="1">
                <a:ln>
                  <a:noFill/>
                </a:ln>
                <a:solidFill>
                  <a:prstClr val="black"/>
                </a:solidFill>
                <a:effectLst/>
                <a:uLnTx/>
                <a:uFillTx/>
                <a:latin typeface="Courier New" pitchFamily="49" charset="0"/>
                <a:ea typeface="+mn-ea"/>
                <a:cs typeface="+mn-cs"/>
              </a:rPr>
              <a:t>iir</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0000"/>
                </a:solidFill>
                <a:latin typeface="Garamond" pitchFamily="18" charset="0"/>
              </a:rPr>
              <a:t>Generate code for the model using the steps in this page.</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mn-cs"/>
            </a:endParaRPr>
          </a:p>
        </p:txBody>
      </p:sp>
    </p:spTree>
    <p:extLst>
      <p:ext uri="{BB962C8B-B14F-4D97-AF65-F5344CB8AC3E}">
        <p14:creationId xmlns:p14="http://schemas.microsoft.com/office/powerpoint/2010/main" val="3219380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6324600"/>
          </a:xfrm>
          <a:prstGeom prst="rect">
            <a:avLst/>
          </a:prstGeom>
          <a:noFill/>
        </p:spPr>
        <p:txBody>
          <a:bodyPr numCol="2" spcCol="457200"/>
          <a:lstStyle/>
          <a:p>
            <a:pPr lvl="0" algn="just" defTabSz="965200">
              <a:defRPr/>
            </a:pPr>
            <a:r>
              <a:rPr kumimoji="0" lang="en-US" sz="2000" b="1" i="0" u="none" strike="noStrike" kern="1200" cap="none" spc="0" normalizeH="0" baseline="0" noProof="0" dirty="0">
                <a:ln>
                  <a:noFill/>
                </a:ln>
                <a:solidFill>
                  <a:srgbClr val="000000"/>
                </a:solidFill>
                <a:effectLst/>
                <a:uLnTx/>
                <a:uFillTx/>
                <a:latin typeface="Garamond" pitchFamily="18" charset="0"/>
                <a:ea typeface="+mn-ea"/>
                <a:cs typeface="+mn-cs"/>
              </a:rPr>
              <a:t>Solution – </a:t>
            </a:r>
            <a:r>
              <a:rPr lang="en-US" sz="2000" b="1" dirty="0">
                <a:solidFill>
                  <a:srgbClr val="000000"/>
                </a:solidFill>
                <a:latin typeface="Garamond" pitchFamily="18" charset="0"/>
              </a:rPr>
              <a:t>Code Generation with Simulink – IIR Filter</a:t>
            </a:r>
          </a:p>
          <a:p>
            <a:pPr marL="0" marR="0" lvl="0" indent="0" defTabSz="965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Garamond" pitchFamily="18" charset="0"/>
              <a:ea typeface="+mn-ea"/>
              <a:cs typeface="+mn-cs"/>
            </a:endParaRPr>
          </a:p>
          <a:p>
            <a:pPr marL="228600" lvl="0" indent="-228600" algn="just" defTabSz="965200">
              <a:buFont typeface="+mj-lt"/>
              <a:buAutoNum type="arabicPeriod"/>
              <a:defRPr/>
            </a:pPr>
            <a:r>
              <a:rPr lang="en-US" sz="1200" dirty="0">
                <a:solidFill>
                  <a:srgbClr val="000000"/>
                </a:solidFill>
                <a:latin typeface="Garamond" pitchFamily="18" charset="0"/>
              </a:rPr>
              <a:t>Open </a:t>
            </a:r>
            <a:r>
              <a:rPr lang="en-US" sz="1200" dirty="0">
                <a:solidFill>
                  <a:srgbClr val="000000"/>
                </a:solidFill>
                <a:latin typeface="Courier New" panose="02070309020205020404" pitchFamily="49" charset="0"/>
                <a:cs typeface="Courier New" panose="02070309020205020404" pitchFamily="49" charset="0"/>
              </a:rPr>
              <a:t>iir.slx</a:t>
            </a:r>
            <a:r>
              <a:rPr lang="en-US" sz="1200" dirty="0">
                <a:solidFill>
                  <a:srgbClr val="000000"/>
                </a:solidFill>
                <a:latin typeface="Garamond" pitchFamily="18" charset="0"/>
              </a:rPr>
              <a:t> and select a fixed-step solver by going to the </a:t>
            </a:r>
            <a:r>
              <a:rPr lang="en-US" sz="1200" b="1" dirty="0">
                <a:solidFill>
                  <a:srgbClr val="000000"/>
                </a:solidFill>
                <a:latin typeface="Garamond" pitchFamily="18" charset="0"/>
              </a:rPr>
              <a:t>Model Configuration Parameters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Solver </a:t>
            </a:r>
            <a:r>
              <a:rPr lang="en-US" sz="1200" dirty="0">
                <a:solidFill>
                  <a:srgbClr val="000000"/>
                </a:solidFill>
                <a:latin typeface="Garamond" pitchFamily="18" charset="0"/>
              </a:rPr>
              <a:t>pane.</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Courier New" panose="02070309020205020404" pitchFamily="49" charset="0"/>
              <a:cs typeface="Courier New" panose="02070309020205020404" pitchFamily="49"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Select the </a:t>
            </a:r>
            <a:r>
              <a:rPr lang="en-US" sz="1200" dirty="0">
                <a:solidFill>
                  <a:srgbClr val="000000"/>
                </a:solidFill>
                <a:latin typeface="Courier New" panose="02070309020205020404" pitchFamily="49" charset="0"/>
                <a:cs typeface="Courier New" panose="02070309020205020404" pitchFamily="49" charset="0"/>
              </a:rPr>
              <a:t>ert.tlc</a:t>
            </a:r>
            <a:r>
              <a:rPr lang="en-US" sz="1200" dirty="0">
                <a:solidFill>
                  <a:srgbClr val="000000"/>
                </a:solidFill>
                <a:latin typeface="Garamond" pitchFamily="18" charset="0"/>
              </a:rPr>
              <a:t> system target file by going to the </a:t>
            </a:r>
            <a:r>
              <a:rPr lang="en-US" sz="1200" b="1" dirty="0">
                <a:solidFill>
                  <a:srgbClr val="000000"/>
                </a:solidFill>
                <a:latin typeface="Garamond" pitchFamily="18" charset="0"/>
              </a:rPr>
              <a:t>Model Configuration Parameters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Code Generation </a:t>
            </a:r>
            <a:r>
              <a:rPr lang="en-US" sz="1200" dirty="0">
                <a:solidFill>
                  <a:srgbClr val="000000"/>
                </a:solidFill>
                <a:latin typeface="Garamond" pitchFamily="18" charset="0"/>
              </a:rPr>
              <a:t>and then clicking the </a:t>
            </a:r>
            <a:r>
              <a:rPr lang="en-US" sz="1200" b="1" dirty="0">
                <a:solidFill>
                  <a:srgbClr val="000000"/>
                </a:solidFill>
                <a:latin typeface="Garamond" pitchFamily="18" charset="0"/>
              </a:rPr>
              <a:t>Browse </a:t>
            </a:r>
            <a:r>
              <a:rPr lang="en-US" sz="1200" dirty="0">
                <a:solidFill>
                  <a:srgbClr val="000000"/>
                </a:solidFill>
                <a:latin typeface="Garamond" pitchFamily="18" charset="0"/>
              </a:rPr>
              <a:t>button.</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Generate code for the model by clicking the </a:t>
            </a:r>
            <a:r>
              <a:rPr lang="en-US" sz="1200" b="1" dirty="0">
                <a:solidFill>
                  <a:srgbClr val="000000"/>
                </a:solidFill>
                <a:latin typeface="Garamond" pitchFamily="18" charset="0"/>
              </a:rPr>
              <a:t>Build Model</a:t>
            </a:r>
            <a:r>
              <a:rPr lang="en-US" sz="1200" dirty="0">
                <a:solidFill>
                  <a:srgbClr val="000000"/>
                </a:solidFill>
                <a:latin typeface="Garamond" pitchFamily="18" charset="0"/>
              </a:rPr>
              <a:t> button. </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Examine the generated code with model-to-code traceability. To do this right-click a block and select </a:t>
            </a:r>
            <a:r>
              <a:rPr lang="en-US" sz="1200" b="1" dirty="0">
                <a:solidFill>
                  <a:srgbClr val="000000"/>
                </a:solidFill>
                <a:latin typeface="Garamond" pitchFamily="18" charset="0"/>
              </a:rPr>
              <a:t>C/C++ code </a:t>
            </a:r>
            <a:r>
              <a:rPr lang="en-US" sz="1200" b="1" dirty="0">
                <a:solidFill>
                  <a:srgbClr val="000000"/>
                </a:solidFill>
                <a:latin typeface="Garamond" pitchFamily="18" charset="0"/>
                <a:sym typeface="Wingdings" panose="05000000000000000000" pitchFamily="2" charset="2"/>
              </a:rPr>
              <a:t></a:t>
            </a:r>
            <a:r>
              <a:rPr lang="en-US" sz="1200" b="1" dirty="0">
                <a:solidFill>
                  <a:srgbClr val="000000"/>
                </a:solidFill>
                <a:latin typeface="Garamond" pitchFamily="18" charset="0"/>
              </a:rPr>
              <a:t> Navigate to C/C++ code</a:t>
            </a:r>
            <a:r>
              <a:rPr lang="en-US" sz="1200" dirty="0">
                <a:solidFill>
                  <a:srgbClr val="000000"/>
                </a:solidFill>
                <a:latin typeface="Garamond" pitchFamily="18" charset="0"/>
              </a:rPr>
              <a:t>.</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In the code generation report, navigate to </a:t>
            </a:r>
            <a:r>
              <a:rPr lang="en-US" sz="1200" dirty="0" err="1">
                <a:solidFill>
                  <a:srgbClr val="000000"/>
                </a:solidFill>
                <a:latin typeface="Courier New" panose="02070309020205020404" pitchFamily="49" charset="0"/>
                <a:cs typeface="Courier New" panose="02070309020205020404" pitchFamily="49" charset="0"/>
              </a:rPr>
              <a:t>iir_step</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Garamond" pitchFamily="18" charset="0"/>
              </a:rPr>
              <a:t>function to see the  implementation of model algorithm.</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Identify the inputs, outputs, parameters, and intermediate signals in the model and generated code.</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Run the generated </a:t>
            </a:r>
            <a:r>
              <a:rPr lang="en-US" sz="1200" dirty="0">
                <a:solidFill>
                  <a:srgbClr val="000000"/>
                </a:solidFill>
                <a:latin typeface="Courier New" panose="02070309020205020404" pitchFamily="49" charset="0"/>
                <a:cs typeface="Courier New" panose="02070309020205020404" pitchFamily="49" charset="0"/>
              </a:rPr>
              <a:t>iir.exe</a:t>
            </a:r>
            <a:r>
              <a:rPr lang="en-US" sz="1200" dirty="0">
                <a:solidFill>
                  <a:srgbClr val="000000"/>
                </a:solidFill>
                <a:latin typeface="Garamond" pitchFamily="18" charset="0"/>
              </a:rPr>
              <a:t> at the OS command prompt.               </a:t>
            </a:r>
            <a:r>
              <a:rPr lang="en-US" sz="1200" dirty="0">
                <a:solidFill>
                  <a:srgbClr val="000000"/>
                </a:solidFill>
                <a:latin typeface="Courier New" panose="02070309020205020404" pitchFamily="49" charset="0"/>
                <a:cs typeface="Courier New" panose="02070309020205020404" pitchFamily="49" charset="0"/>
              </a:rPr>
              <a:t>&gt;&gt; !iir.exe</a:t>
            </a:r>
          </a:p>
          <a:p>
            <a:pPr marL="228600" lvl="0" indent="-228600" algn="just" defTabSz="965200">
              <a:buFont typeface="+mj-lt"/>
              <a:buAutoNum type="arabicPeriod"/>
              <a:defRPr/>
            </a:pPr>
            <a:endParaRPr lang="en-US" sz="1200" dirty="0">
              <a:solidFill>
                <a:srgbClr val="000000"/>
              </a:solidFill>
              <a:latin typeface="Garamond" pitchFamily="18" charset="0"/>
            </a:endParaRPr>
          </a:p>
          <a:p>
            <a:pPr marL="228600" lvl="0" indent="-228600" algn="just" defTabSz="965200">
              <a:buFont typeface="+mj-lt"/>
              <a:buAutoNum type="arabicPeriod"/>
              <a:defRPr/>
            </a:pPr>
            <a:r>
              <a:rPr lang="en-US" sz="1200" dirty="0">
                <a:solidFill>
                  <a:srgbClr val="000000"/>
                </a:solidFill>
                <a:latin typeface="Garamond" pitchFamily="18" charset="0"/>
              </a:rPr>
              <a:t>Rebuild the model with a new </a:t>
            </a:r>
            <a:r>
              <a:rPr lang="en-US" sz="1200" dirty="0">
                <a:solidFill>
                  <a:srgbClr val="000000"/>
                </a:solidFill>
                <a:latin typeface="Courier New" panose="02070309020205020404" pitchFamily="49" charset="0"/>
                <a:cs typeface="Courier New" panose="02070309020205020404" pitchFamily="49" charset="0"/>
              </a:rPr>
              <a:t>ert_main.c</a:t>
            </a:r>
            <a:r>
              <a:rPr lang="en-US" sz="1200" dirty="0">
                <a:solidFill>
                  <a:srgbClr val="000000"/>
                </a:solidFill>
                <a:latin typeface="Garamond" pitchFamily="18" charset="0"/>
              </a:rPr>
              <a:t> function:</a:t>
            </a:r>
            <a:endParaRPr lang="en-US" sz="1200" dirty="0">
              <a:solidFill>
                <a:srgbClr val="FF3300"/>
              </a:solidFill>
              <a:latin typeface="Garamond" pitchFamily="18" charset="0"/>
            </a:endParaRPr>
          </a:p>
          <a:p>
            <a:pPr lvl="1" indent="-228600" algn="just" defTabSz="965200">
              <a:buFont typeface="Arial" panose="020B0604020202020204" pitchFamily="34" charset="0"/>
              <a:buChar char="•"/>
              <a:defRPr/>
            </a:pPr>
            <a:r>
              <a:rPr lang="en-US" sz="1200" dirty="0">
                <a:solidFill>
                  <a:srgbClr val="000000"/>
                </a:solidFill>
                <a:latin typeface="Garamond" pitchFamily="18" charset="0"/>
              </a:rPr>
              <a:t>Replace </a:t>
            </a:r>
            <a:r>
              <a:rPr lang="en-US" sz="1200" dirty="0">
                <a:solidFill>
                  <a:srgbClr val="000000"/>
                </a:solidFill>
                <a:latin typeface="Courier New" panose="02070309020205020404" pitchFamily="49" charset="0"/>
                <a:cs typeface="Courier New" panose="02070309020205020404" pitchFamily="49" charset="0"/>
              </a:rPr>
              <a:t>ert_main.c</a:t>
            </a:r>
            <a:r>
              <a:rPr lang="en-US" sz="1200" dirty="0">
                <a:solidFill>
                  <a:srgbClr val="000000"/>
                </a:solidFill>
                <a:latin typeface="Garamond" pitchFamily="18" charset="0"/>
              </a:rPr>
              <a:t> in the </a:t>
            </a:r>
            <a:r>
              <a:rPr lang="en-US" sz="1200" dirty="0">
                <a:solidFill>
                  <a:srgbClr val="000000"/>
                </a:solidFill>
                <a:latin typeface="Courier New" panose="02070309020205020404" pitchFamily="49" charset="0"/>
                <a:cs typeface="Courier New" panose="02070309020205020404" pitchFamily="49" charset="0"/>
              </a:rPr>
              <a:t>iir_ert_rtw</a:t>
            </a:r>
            <a:r>
              <a:rPr lang="en-US" sz="1200" dirty="0">
                <a:solidFill>
                  <a:srgbClr val="000000"/>
                </a:solidFill>
                <a:latin typeface="Garamond" pitchFamily="18" charset="0"/>
              </a:rPr>
              <a:t> folder with contents in </a:t>
            </a:r>
            <a:r>
              <a:rPr lang="en-US" sz="1200" dirty="0">
                <a:solidFill>
                  <a:srgbClr val="000000"/>
                </a:solidFill>
                <a:latin typeface="Courier New" panose="02070309020205020404" pitchFamily="49" charset="0"/>
                <a:cs typeface="Courier New" panose="02070309020205020404" pitchFamily="49" charset="0"/>
              </a:rPr>
              <a:t>ert_main1.c</a:t>
            </a:r>
            <a:r>
              <a:rPr lang="en-US" sz="1200" dirty="0">
                <a:solidFill>
                  <a:srgbClr val="000000"/>
                </a:solidFill>
                <a:latin typeface="Garamond" pitchFamily="18" charset="0"/>
              </a:rPr>
              <a:t> or </a:t>
            </a:r>
            <a:r>
              <a:rPr lang="en-US" sz="1200" dirty="0">
                <a:solidFill>
                  <a:srgbClr val="000000"/>
                </a:solidFill>
                <a:latin typeface="Courier New" panose="02070309020205020404" pitchFamily="49" charset="0"/>
                <a:cs typeface="Courier New" panose="02070309020205020404" pitchFamily="49" charset="0"/>
              </a:rPr>
              <a:t>ert_main2.c</a:t>
            </a:r>
            <a:r>
              <a:rPr lang="en-US" sz="1200" dirty="0">
                <a:solidFill>
                  <a:srgbClr val="000000"/>
                </a:solidFill>
                <a:latin typeface="Garamond" pitchFamily="18" charset="0"/>
              </a:rPr>
              <a:t> file in the </a:t>
            </a:r>
            <a:r>
              <a:rPr lang="en-US" sz="1200" dirty="0">
                <a:solidFill>
                  <a:srgbClr val="000000"/>
                </a:solidFill>
                <a:latin typeface="Courier New" panose="02070309020205020404" pitchFamily="49" charset="0"/>
                <a:cs typeface="Courier New" panose="02070309020205020404" pitchFamily="49" charset="0"/>
              </a:rPr>
              <a:t>example main</a:t>
            </a:r>
            <a:r>
              <a:rPr lang="en-US" sz="1200" dirty="0">
                <a:solidFill>
                  <a:srgbClr val="000000"/>
                </a:solidFill>
                <a:latin typeface="Garamond" pitchFamily="18" charset="0"/>
              </a:rPr>
              <a:t> folder.</a:t>
            </a:r>
          </a:p>
          <a:p>
            <a:pPr lvl="1" indent="-228600" algn="just" defTabSz="965200">
              <a:buFont typeface="Arial" panose="020B0604020202020204" pitchFamily="34" charset="0"/>
              <a:buChar char="•"/>
              <a:defRPr/>
            </a:pPr>
            <a:r>
              <a:rPr lang="en-US" sz="1200" dirty="0">
                <a:solidFill>
                  <a:srgbClr val="000000"/>
                </a:solidFill>
                <a:latin typeface="Garamond" pitchFamily="18" charset="0"/>
              </a:rPr>
              <a:t>Delete </a:t>
            </a:r>
            <a:r>
              <a:rPr lang="en-US" sz="1200" dirty="0">
                <a:solidFill>
                  <a:srgbClr val="000000"/>
                </a:solidFill>
                <a:latin typeface="Courier New" panose="02070309020205020404" pitchFamily="49" charset="0"/>
                <a:cs typeface="Courier New" panose="02070309020205020404" pitchFamily="49" charset="0"/>
              </a:rPr>
              <a:t>iir.exe</a:t>
            </a:r>
            <a:r>
              <a:rPr lang="en-US" sz="1200" dirty="0">
                <a:solidFill>
                  <a:srgbClr val="000000"/>
                </a:solidFill>
                <a:latin typeface="Garamond" pitchFamily="18" charset="0"/>
              </a:rPr>
              <a:t> in the exercise folder.</a:t>
            </a:r>
          </a:p>
          <a:p>
            <a:pPr lvl="1" indent="-228600" algn="just" defTabSz="965200">
              <a:buFont typeface="Arial" panose="020B0604020202020204" pitchFamily="34" charset="0"/>
              <a:buChar char="•"/>
              <a:defRPr/>
            </a:pPr>
            <a:r>
              <a:rPr lang="en-US" sz="1200" dirty="0">
                <a:solidFill>
                  <a:srgbClr val="000000"/>
                </a:solidFill>
                <a:latin typeface="Garamond" pitchFamily="18" charset="0"/>
              </a:rPr>
              <a:t>Run the </a:t>
            </a:r>
            <a:r>
              <a:rPr lang="en-US" sz="1200" dirty="0">
                <a:solidFill>
                  <a:srgbClr val="000000"/>
                </a:solidFill>
                <a:latin typeface="Courier New" panose="02070309020205020404" pitchFamily="49" charset="0"/>
                <a:cs typeface="Courier New" panose="02070309020205020404" pitchFamily="49" charset="0"/>
              </a:rPr>
              <a:t>iir.bat</a:t>
            </a:r>
            <a:r>
              <a:rPr lang="en-US" sz="1200" dirty="0">
                <a:solidFill>
                  <a:srgbClr val="000000"/>
                </a:solidFill>
                <a:latin typeface="Garamond" pitchFamily="18" charset="0"/>
              </a:rPr>
              <a:t> from the </a:t>
            </a:r>
            <a:r>
              <a:rPr lang="en-US" sz="1200" dirty="0">
                <a:solidFill>
                  <a:srgbClr val="000000"/>
                </a:solidFill>
                <a:latin typeface="Courier New" panose="02070309020205020404" pitchFamily="49" charset="0"/>
                <a:cs typeface="Courier New" panose="02070309020205020404" pitchFamily="49" charset="0"/>
              </a:rPr>
              <a:t>iir_ert_rtw</a:t>
            </a:r>
            <a:r>
              <a:rPr lang="en-US" sz="1200" dirty="0">
                <a:solidFill>
                  <a:srgbClr val="000000"/>
                </a:solidFill>
                <a:latin typeface="Garamond" pitchFamily="18" charset="0"/>
              </a:rPr>
              <a:t> folder.      </a:t>
            </a:r>
            <a:br>
              <a:rPr lang="en-US" sz="1200" dirty="0">
                <a:solidFill>
                  <a:srgbClr val="000000"/>
                </a:solidFill>
                <a:latin typeface="Garamond" pitchFamily="18" charset="0"/>
              </a:rPr>
            </a:br>
            <a:r>
              <a:rPr lang="en-US" sz="1200" dirty="0">
                <a:solidFill>
                  <a:srgbClr val="000000"/>
                </a:solidFill>
                <a:latin typeface="Courier New" panose="02070309020205020404" pitchFamily="49" charset="0"/>
                <a:cs typeface="Courier New" panose="02070309020205020404" pitchFamily="49" charset="0"/>
              </a:rPr>
              <a:t>&gt;&gt; !iir.bat</a:t>
            </a:r>
          </a:p>
          <a:p>
            <a:pPr lvl="1" indent="-228600" algn="just" defTabSz="965200">
              <a:buFont typeface="Arial" panose="020B0604020202020204" pitchFamily="34" charset="0"/>
              <a:buChar char="•"/>
              <a:defRPr/>
            </a:pPr>
            <a:r>
              <a:rPr lang="en-US" sz="1200" dirty="0">
                <a:solidFill>
                  <a:srgbClr val="000000"/>
                </a:solidFill>
                <a:latin typeface="Garamond" pitchFamily="18" charset="0"/>
              </a:rPr>
              <a:t>Run the </a:t>
            </a:r>
            <a:r>
              <a:rPr lang="en-US" sz="1200" dirty="0">
                <a:solidFill>
                  <a:srgbClr val="000000"/>
                </a:solidFill>
                <a:latin typeface="Courier New" panose="02070309020205020404" pitchFamily="49" charset="0"/>
                <a:cs typeface="Courier New" panose="02070309020205020404" pitchFamily="49" charset="0"/>
              </a:rPr>
              <a:t>iir.exe</a:t>
            </a:r>
            <a:r>
              <a:rPr lang="en-US" sz="1200" dirty="0">
                <a:solidFill>
                  <a:srgbClr val="000000"/>
                </a:solidFill>
                <a:latin typeface="Garamond" pitchFamily="18" charset="0"/>
              </a:rPr>
              <a:t> file from the exercise folder.                </a:t>
            </a:r>
            <a:br>
              <a:rPr lang="en-US" sz="1200" dirty="0">
                <a:solidFill>
                  <a:srgbClr val="000000"/>
                </a:solidFill>
                <a:latin typeface="Garamond" pitchFamily="18" charset="0"/>
              </a:rPr>
            </a:br>
            <a:r>
              <a:rPr lang="en-US" sz="1200" dirty="0">
                <a:solidFill>
                  <a:srgbClr val="000000"/>
                </a:solidFill>
                <a:latin typeface="Courier New" panose="02070309020205020404" pitchFamily="49" charset="0"/>
                <a:cs typeface="Courier New" panose="02070309020205020404" pitchFamily="49" charset="0"/>
              </a:rPr>
              <a:t>&gt;&gt; !iir.exe</a:t>
            </a:r>
          </a:p>
          <a:p>
            <a:pPr marL="685800" lvl="1" indent="-228600" algn="just" defTabSz="965200">
              <a:buFont typeface="Arial" panose="020B0604020202020204" pitchFamily="34" charset="0"/>
              <a:buChar char="•"/>
              <a:defRPr/>
            </a:pPr>
            <a:endParaRPr lang="en-US" sz="1200" dirty="0">
              <a:solidFill>
                <a:srgbClr val="000000"/>
              </a:solidFill>
              <a:latin typeface="Courier New" panose="02070309020205020404" pitchFamily="49" charset="0"/>
              <a:cs typeface="Courier New" panose="02070309020205020404" pitchFamily="49" charset="0"/>
            </a:endParaRPr>
          </a:p>
        </p:txBody>
      </p:sp>
      <p:sp>
        <p:nvSpPr>
          <p:cNvPr id="51205" name="Text Box 4"/>
          <p:cNvSpPr txBox="1">
            <a:spLocks noChangeArrowheads="1"/>
          </p:cNvSpPr>
          <p:nvPr/>
        </p:nvSpPr>
        <p:spPr bwMode="auto">
          <a:xfrm>
            <a:off x="4876800" y="335949"/>
            <a:ext cx="4178808" cy="1604479"/>
          </a:xfrm>
          <a:prstGeom prst="rect">
            <a:avLst/>
          </a:prstGeom>
          <a:solidFill>
            <a:srgbClr val="F2F2F2">
              <a:alpha val="90000"/>
            </a:srgbClr>
          </a:solidFill>
          <a:ln>
            <a:noFill/>
          </a:ln>
          <a:effectLst>
            <a:outerShdw blurRad="50800" dist="38100" dir="2700000" algn="tl">
              <a:prstClr val="black">
                <a:alpha val="40000"/>
              </a:prstClr>
            </a:outerShdw>
          </a:effectLst>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lIns="91575" tIns="45788" rIns="91575" bIns="45788"/>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rPr>
              <a:t>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Garamond" pitchFamily="18" charset="0"/>
              <a:ea typeface="+mn-ea"/>
              <a:cs typeface="+mn-cs"/>
            </a:endParaRPr>
          </a:p>
          <a:p>
            <a:pPr>
              <a:defRPr/>
            </a:pPr>
            <a:r>
              <a:rPr lang="en-US" sz="1200" b="0" dirty="0">
                <a:solidFill>
                  <a:srgbClr val="000000"/>
                </a:solidFill>
                <a:latin typeface="Garamond" pitchFamily="18" charset="0"/>
              </a:rPr>
              <a:t>Open the model in the </a:t>
            </a:r>
            <a:r>
              <a:rPr lang="en-US" sz="1200" b="0" dirty="0">
                <a:solidFill>
                  <a:srgbClr val="000000"/>
                </a:solidFill>
                <a:cs typeface="Courier New" panose="02070309020205020404" pitchFamily="49" charset="0"/>
              </a:rPr>
              <a:t>Exercise3\solution</a:t>
            </a:r>
            <a:r>
              <a:rPr lang="en-US" sz="1200" b="0" dirty="0">
                <a:solidFill>
                  <a:srgbClr val="000000"/>
                </a:solidFill>
                <a:latin typeface="Garamond" pitchFamily="18" charset="0"/>
              </a:rPr>
              <a:t> folder.</a:t>
            </a:r>
          </a:p>
          <a:p>
            <a:pPr lvl="0">
              <a:defRPr/>
            </a:pPr>
            <a:r>
              <a:rPr lang="en-US" sz="1200" dirty="0">
                <a:solidFill>
                  <a:prstClr val="black"/>
                </a:solidFill>
              </a:rPr>
              <a:t>&gt;&gt; </a:t>
            </a:r>
            <a:r>
              <a:rPr lang="en-US" sz="1200" dirty="0" err="1">
                <a:solidFill>
                  <a:prstClr val="black"/>
                </a:solidFill>
              </a:rPr>
              <a:t>iir</a:t>
            </a:r>
            <a:endParaRPr lang="en-US" sz="1200" dirty="0">
              <a:solidFill>
                <a:prstClr val="black"/>
              </a:solidFill>
            </a:endParaRPr>
          </a:p>
          <a:p>
            <a:pPr lvl="0">
              <a:defRPr/>
            </a:pPr>
            <a:endParaRPr lang="en-US" sz="1200" b="0" dirty="0">
              <a:solidFill>
                <a:srgbClr val="000000"/>
              </a:solidFill>
              <a:latin typeface="Garamond" pitchFamily="18" charset="0"/>
            </a:endParaRPr>
          </a:p>
          <a:p>
            <a:pPr lvl="0">
              <a:defRPr/>
            </a:pPr>
            <a:r>
              <a:rPr lang="en-US" sz="1200" b="0" dirty="0">
                <a:solidFill>
                  <a:srgbClr val="000000"/>
                </a:solidFill>
                <a:latin typeface="Garamond" pitchFamily="18" charset="0"/>
              </a:rPr>
              <a:t>This model has all the properties saved to make it ready for generating code. Follow the steps in this page to generate code. Replace </a:t>
            </a:r>
            <a:r>
              <a:rPr lang="en-US" sz="1200" b="0" dirty="0" err="1">
                <a:solidFill>
                  <a:srgbClr val="000000"/>
                </a:solidFill>
                <a:cs typeface="Courier New" panose="02070309020205020404" pitchFamily="49" charset="0"/>
              </a:rPr>
              <a:t>ert_main.c</a:t>
            </a:r>
            <a:r>
              <a:rPr lang="en-US" sz="1200" b="0" dirty="0">
                <a:solidFill>
                  <a:srgbClr val="000000"/>
                </a:solidFill>
                <a:latin typeface="Garamond" pitchFamily="18" charset="0"/>
              </a:rPr>
              <a:t> text to call it from a user main function.</a:t>
            </a:r>
          </a:p>
        </p:txBody>
      </p:sp>
      <p:pic>
        <p:nvPicPr>
          <p:cNvPr id="9" name="Picture 8">
            <a:extLst>
              <a:ext uri="{FF2B5EF4-FFF2-40B4-BE49-F238E27FC236}">
                <a16:creationId xmlns:a16="http://schemas.microsoft.com/office/drawing/2014/main" id="{0DF7B66B-BDBB-42A8-8248-635C04F6DC3F}"/>
              </a:ext>
            </a:extLst>
          </p:cNvPr>
          <p:cNvPicPr>
            <a:picLocks noChangeAspect="1"/>
          </p:cNvPicPr>
          <p:nvPr/>
        </p:nvPicPr>
        <p:blipFill rotWithShape="1">
          <a:blip r:embed="rId3"/>
          <a:srcRect t="25758"/>
          <a:stretch/>
        </p:blipFill>
        <p:spPr>
          <a:xfrm>
            <a:off x="4876800" y="2514600"/>
            <a:ext cx="3609975" cy="233362"/>
          </a:xfrm>
          <a:prstGeom prst="rect">
            <a:avLst/>
          </a:prstGeom>
        </p:spPr>
      </p:pic>
      <p:grpSp>
        <p:nvGrpSpPr>
          <p:cNvPr id="51207" name="Group 51206">
            <a:extLst>
              <a:ext uri="{FF2B5EF4-FFF2-40B4-BE49-F238E27FC236}">
                <a16:creationId xmlns:a16="http://schemas.microsoft.com/office/drawing/2014/main" id="{8C51E3A9-A497-40D0-AC6A-372C7E16F758}"/>
              </a:ext>
            </a:extLst>
          </p:cNvPr>
          <p:cNvGrpSpPr/>
          <p:nvPr/>
        </p:nvGrpSpPr>
        <p:grpSpPr>
          <a:xfrm>
            <a:off x="5410200" y="3124200"/>
            <a:ext cx="3000152" cy="1146394"/>
            <a:chOff x="5229450" y="3290499"/>
            <a:chExt cx="3000152" cy="1146394"/>
          </a:xfrm>
        </p:grpSpPr>
        <p:pic>
          <p:nvPicPr>
            <p:cNvPr id="10" name="Picture 9">
              <a:extLst>
                <a:ext uri="{FF2B5EF4-FFF2-40B4-BE49-F238E27FC236}">
                  <a16:creationId xmlns:a16="http://schemas.microsoft.com/office/drawing/2014/main" id="{DEB122DE-D140-4705-BFAA-0AEBB98F3094}"/>
                </a:ext>
              </a:extLst>
            </p:cNvPr>
            <p:cNvPicPr>
              <a:picLocks noChangeAspect="1"/>
            </p:cNvPicPr>
            <p:nvPr/>
          </p:nvPicPr>
          <p:blipFill>
            <a:blip r:embed="rId4"/>
            <a:stretch>
              <a:fillRect/>
            </a:stretch>
          </p:blipFill>
          <p:spPr>
            <a:xfrm>
              <a:off x="5486402" y="3581400"/>
              <a:ext cx="2743200" cy="855493"/>
            </a:xfrm>
            <a:prstGeom prst="rect">
              <a:avLst/>
            </a:prstGeom>
          </p:spPr>
        </p:pic>
        <p:sp>
          <p:nvSpPr>
            <p:cNvPr id="15" name="TextBox 14">
              <a:extLst>
                <a:ext uri="{FF2B5EF4-FFF2-40B4-BE49-F238E27FC236}">
                  <a16:creationId xmlns:a16="http://schemas.microsoft.com/office/drawing/2014/main" id="{A5AF4F19-8F5E-4EA7-BA24-AE18FAA0216A}"/>
                </a:ext>
              </a:extLst>
            </p:cNvPr>
            <p:cNvSpPr txBox="1"/>
            <p:nvPr/>
          </p:nvSpPr>
          <p:spPr>
            <a:xfrm>
              <a:off x="5562600" y="3290500"/>
              <a:ext cx="529312" cy="276999"/>
            </a:xfrm>
            <a:prstGeom prst="rect">
              <a:avLst/>
            </a:prstGeom>
            <a:noFill/>
            <a:ln>
              <a:noFill/>
            </a:ln>
          </p:spPr>
          <p:txBody>
            <a:bodyPr wrap="none" rtlCol="0">
              <a:spAutoFit/>
            </a:bodyPr>
            <a:lstStyle/>
            <a:p>
              <a:r>
                <a:rPr lang="en-US" sz="1200" b="1" dirty="0"/>
                <a:t>Input</a:t>
              </a:r>
              <a:endParaRPr lang="en-US" b="1" dirty="0"/>
            </a:p>
          </p:txBody>
        </p:sp>
        <p:sp>
          <p:nvSpPr>
            <p:cNvPr id="22" name="TextBox 21">
              <a:extLst>
                <a:ext uri="{FF2B5EF4-FFF2-40B4-BE49-F238E27FC236}">
                  <a16:creationId xmlns:a16="http://schemas.microsoft.com/office/drawing/2014/main" id="{3CA5DA44-0E67-43AB-9F35-E0D39ED86DE8}"/>
                </a:ext>
              </a:extLst>
            </p:cNvPr>
            <p:cNvSpPr txBox="1"/>
            <p:nvPr/>
          </p:nvSpPr>
          <p:spPr>
            <a:xfrm>
              <a:off x="7447333" y="3290500"/>
              <a:ext cx="644728" cy="276999"/>
            </a:xfrm>
            <a:prstGeom prst="rect">
              <a:avLst/>
            </a:prstGeom>
            <a:noFill/>
            <a:ln>
              <a:noFill/>
            </a:ln>
          </p:spPr>
          <p:txBody>
            <a:bodyPr wrap="none" rtlCol="0">
              <a:spAutoFit/>
            </a:bodyPr>
            <a:lstStyle/>
            <a:p>
              <a:r>
                <a:rPr lang="en-US" sz="1200" b="1" dirty="0"/>
                <a:t>Output</a:t>
              </a:r>
              <a:endParaRPr lang="en-US" b="1" dirty="0"/>
            </a:p>
          </p:txBody>
        </p:sp>
        <p:sp>
          <p:nvSpPr>
            <p:cNvPr id="24" name="TextBox 23">
              <a:extLst>
                <a:ext uri="{FF2B5EF4-FFF2-40B4-BE49-F238E27FC236}">
                  <a16:creationId xmlns:a16="http://schemas.microsoft.com/office/drawing/2014/main" id="{F5AC1B4F-3C13-4B76-A278-C0B98D340191}"/>
                </a:ext>
              </a:extLst>
            </p:cNvPr>
            <p:cNvSpPr txBox="1"/>
            <p:nvPr/>
          </p:nvSpPr>
          <p:spPr>
            <a:xfrm>
              <a:off x="5229450" y="3975228"/>
              <a:ext cx="1016497" cy="461665"/>
            </a:xfrm>
            <a:prstGeom prst="rect">
              <a:avLst/>
            </a:prstGeom>
            <a:noFill/>
            <a:ln>
              <a:noFill/>
            </a:ln>
          </p:spPr>
          <p:txBody>
            <a:bodyPr wrap="none" rtlCol="0">
              <a:spAutoFit/>
            </a:bodyPr>
            <a:lstStyle/>
            <a:p>
              <a:pPr algn="ctr"/>
              <a:r>
                <a:rPr lang="en-US" sz="1200" b="1" dirty="0"/>
                <a:t>Intermediate</a:t>
              </a:r>
            </a:p>
            <a:p>
              <a:pPr algn="ctr"/>
              <a:r>
                <a:rPr lang="en-US" sz="1200" b="1" dirty="0"/>
                <a:t>Signal</a:t>
              </a:r>
              <a:endParaRPr lang="en-US" b="1" dirty="0"/>
            </a:p>
          </p:txBody>
        </p:sp>
        <p:cxnSp>
          <p:nvCxnSpPr>
            <p:cNvPr id="25" name="Straight Arrow Connector 24">
              <a:extLst>
                <a:ext uri="{FF2B5EF4-FFF2-40B4-BE49-F238E27FC236}">
                  <a16:creationId xmlns:a16="http://schemas.microsoft.com/office/drawing/2014/main" id="{CA346B39-44DF-4153-8358-E396DF93AF27}"/>
                </a:ext>
              </a:extLst>
            </p:cNvPr>
            <p:cNvCxnSpPr>
              <a:cxnSpLocks/>
              <a:endCxn id="15" idx="2"/>
            </p:cNvCxnSpPr>
            <p:nvPr/>
          </p:nvCxnSpPr>
          <p:spPr>
            <a:xfrm flipV="1">
              <a:off x="5737698" y="3567499"/>
              <a:ext cx="89558" cy="166302"/>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69515A-FA4C-43C0-AADC-83A8C220C2DF}"/>
                </a:ext>
              </a:extLst>
            </p:cNvPr>
            <p:cNvCxnSpPr>
              <a:cxnSpLocks/>
              <a:endCxn id="22" idx="2"/>
            </p:cNvCxnSpPr>
            <p:nvPr/>
          </p:nvCxnSpPr>
          <p:spPr>
            <a:xfrm flipV="1">
              <a:off x="7543800" y="3567499"/>
              <a:ext cx="225897" cy="166302"/>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5E271B1-9D0A-4DB9-A9B5-7114E3E85D71}"/>
                </a:ext>
              </a:extLst>
            </p:cNvPr>
            <p:cNvCxnSpPr>
              <a:cxnSpLocks/>
            </p:cNvCxnSpPr>
            <p:nvPr/>
          </p:nvCxnSpPr>
          <p:spPr>
            <a:xfrm flipH="1">
              <a:off x="6073883" y="4145949"/>
              <a:ext cx="326917" cy="121251"/>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3193292-A5C3-4ED5-815F-5FC3A483289E}"/>
                </a:ext>
              </a:extLst>
            </p:cNvPr>
            <p:cNvSpPr txBox="1"/>
            <p:nvPr/>
          </p:nvSpPr>
          <p:spPr>
            <a:xfrm>
              <a:off x="6313752" y="3290499"/>
              <a:ext cx="907684" cy="276999"/>
            </a:xfrm>
            <a:prstGeom prst="rect">
              <a:avLst/>
            </a:prstGeom>
            <a:noFill/>
            <a:ln>
              <a:noFill/>
            </a:ln>
          </p:spPr>
          <p:txBody>
            <a:bodyPr wrap="none" rtlCol="0">
              <a:spAutoFit/>
            </a:bodyPr>
            <a:lstStyle/>
            <a:p>
              <a:r>
                <a:rPr lang="en-US" sz="1200" b="1" dirty="0"/>
                <a:t>Parameters</a:t>
              </a:r>
              <a:endParaRPr lang="en-US" b="1" dirty="0"/>
            </a:p>
          </p:txBody>
        </p:sp>
        <p:cxnSp>
          <p:nvCxnSpPr>
            <p:cNvPr id="38" name="Straight Arrow Connector 37">
              <a:extLst>
                <a:ext uri="{FF2B5EF4-FFF2-40B4-BE49-F238E27FC236}">
                  <a16:creationId xmlns:a16="http://schemas.microsoft.com/office/drawing/2014/main" id="{014E0C94-E2E9-450B-BAAF-1F62C5144CCC}"/>
                </a:ext>
              </a:extLst>
            </p:cNvPr>
            <p:cNvCxnSpPr>
              <a:cxnSpLocks/>
              <a:endCxn id="37" idx="2"/>
            </p:cNvCxnSpPr>
            <p:nvPr/>
          </p:nvCxnSpPr>
          <p:spPr>
            <a:xfrm flipV="1">
              <a:off x="6143600" y="3567498"/>
              <a:ext cx="623994" cy="166302"/>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144DD19-1E5A-4251-A847-719E074640A0}"/>
                </a:ext>
              </a:extLst>
            </p:cNvPr>
            <p:cNvCxnSpPr>
              <a:cxnSpLocks/>
              <a:endCxn id="10" idx="0"/>
            </p:cNvCxnSpPr>
            <p:nvPr/>
          </p:nvCxnSpPr>
          <p:spPr>
            <a:xfrm flipV="1">
              <a:off x="6757987" y="3581400"/>
              <a:ext cx="100015" cy="546228"/>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FCABE7D-9640-48EE-A7DE-FAE309CE9D6C}"/>
              </a:ext>
            </a:extLst>
          </p:cNvPr>
          <p:cNvGrpSpPr/>
          <p:nvPr/>
        </p:nvGrpSpPr>
        <p:grpSpPr>
          <a:xfrm>
            <a:off x="304800" y="1657001"/>
            <a:ext cx="3471478" cy="1066800"/>
            <a:chOff x="304800" y="1524000"/>
            <a:chExt cx="3471478" cy="1066800"/>
          </a:xfrm>
        </p:grpSpPr>
        <p:pic>
          <p:nvPicPr>
            <p:cNvPr id="2" name="Picture 1">
              <a:extLst>
                <a:ext uri="{FF2B5EF4-FFF2-40B4-BE49-F238E27FC236}">
                  <a16:creationId xmlns:a16="http://schemas.microsoft.com/office/drawing/2014/main" id="{CFCB1A15-07BE-4090-9FB8-C735121542FC}"/>
                </a:ext>
              </a:extLst>
            </p:cNvPr>
            <p:cNvPicPr>
              <a:picLocks noChangeAspect="1"/>
            </p:cNvPicPr>
            <p:nvPr/>
          </p:nvPicPr>
          <p:blipFill rotWithShape="1">
            <a:blip r:embed="rId5"/>
            <a:srcRect b="38462"/>
            <a:stretch/>
          </p:blipFill>
          <p:spPr>
            <a:xfrm>
              <a:off x="304800" y="1524000"/>
              <a:ext cx="3471478" cy="1066800"/>
            </a:xfrm>
            <a:prstGeom prst="rect">
              <a:avLst/>
            </a:prstGeom>
            <a:ln>
              <a:solidFill>
                <a:schemeClr val="tx1"/>
              </a:solidFill>
            </a:ln>
          </p:spPr>
        </p:pic>
        <p:sp>
          <p:nvSpPr>
            <p:cNvPr id="44" name="Rectangle 43">
              <a:extLst>
                <a:ext uri="{FF2B5EF4-FFF2-40B4-BE49-F238E27FC236}">
                  <a16:creationId xmlns:a16="http://schemas.microsoft.com/office/drawing/2014/main" id="{4F6A2B62-A443-4CEF-B7AE-1738E0C9FF7E}"/>
                </a:ext>
              </a:extLst>
            </p:cNvPr>
            <p:cNvSpPr/>
            <p:nvPr/>
          </p:nvSpPr>
          <p:spPr>
            <a:xfrm>
              <a:off x="1447800" y="2340827"/>
              <a:ext cx="762000" cy="249973"/>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CDEB708-62EF-41D6-A6BA-3021C82FB8E6}"/>
                </a:ext>
              </a:extLst>
            </p:cNvPr>
            <p:cNvSpPr/>
            <p:nvPr/>
          </p:nvSpPr>
          <p:spPr>
            <a:xfrm>
              <a:off x="381000" y="1807427"/>
              <a:ext cx="990600" cy="249973"/>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88952B-0BCB-489E-9F96-AEC4862B9C96}"/>
              </a:ext>
            </a:extLst>
          </p:cNvPr>
          <p:cNvGrpSpPr/>
          <p:nvPr/>
        </p:nvGrpSpPr>
        <p:grpSpPr>
          <a:xfrm>
            <a:off x="298982" y="3505200"/>
            <a:ext cx="3580015" cy="1295400"/>
            <a:chOff x="304800" y="3429000"/>
            <a:chExt cx="3580015" cy="1295400"/>
          </a:xfrm>
        </p:grpSpPr>
        <p:pic>
          <p:nvPicPr>
            <p:cNvPr id="6" name="Picture 5">
              <a:extLst>
                <a:ext uri="{FF2B5EF4-FFF2-40B4-BE49-F238E27FC236}">
                  <a16:creationId xmlns:a16="http://schemas.microsoft.com/office/drawing/2014/main" id="{BE7604DF-A9A8-4FAF-A5CE-DCF656CCAC38}"/>
                </a:ext>
              </a:extLst>
            </p:cNvPr>
            <p:cNvPicPr>
              <a:picLocks noChangeAspect="1"/>
            </p:cNvPicPr>
            <p:nvPr/>
          </p:nvPicPr>
          <p:blipFill rotWithShape="1">
            <a:blip r:embed="rId6"/>
            <a:srcRect b="25439"/>
            <a:stretch/>
          </p:blipFill>
          <p:spPr>
            <a:xfrm>
              <a:off x="304800" y="3429000"/>
              <a:ext cx="3580015" cy="1295400"/>
            </a:xfrm>
            <a:prstGeom prst="rect">
              <a:avLst/>
            </a:prstGeom>
            <a:ln>
              <a:solidFill>
                <a:schemeClr val="tx1"/>
              </a:solidFill>
            </a:ln>
          </p:spPr>
        </p:pic>
        <p:sp>
          <p:nvSpPr>
            <p:cNvPr id="45" name="Rectangle 44">
              <a:extLst>
                <a:ext uri="{FF2B5EF4-FFF2-40B4-BE49-F238E27FC236}">
                  <a16:creationId xmlns:a16="http://schemas.microsoft.com/office/drawing/2014/main" id="{EC39D6FD-7967-4829-9976-5F720976029C}"/>
                </a:ext>
              </a:extLst>
            </p:cNvPr>
            <p:cNvSpPr/>
            <p:nvPr/>
          </p:nvSpPr>
          <p:spPr>
            <a:xfrm>
              <a:off x="1524000" y="3929128"/>
              <a:ext cx="1828800" cy="185672"/>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3C07815-CF8A-431B-A4E1-FEA6446A756D}"/>
                </a:ext>
              </a:extLst>
            </p:cNvPr>
            <p:cNvSpPr/>
            <p:nvPr/>
          </p:nvSpPr>
          <p:spPr>
            <a:xfrm>
              <a:off x="381000" y="4459559"/>
              <a:ext cx="990600" cy="249973"/>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D2AA777-E61B-47C7-9B5A-A262AB3A76F7}"/>
              </a:ext>
            </a:extLst>
          </p:cNvPr>
          <p:cNvGrpSpPr/>
          <p:nvPr/>
        </p:nvGrpSpPr>
        <p:grpSpPr>
          <a:xfrm>
            <a:off x="298982" y="5418912"/>
            <a:ext cx="3505200" cy="326174"/>
            <a:chOff x="304800" y="5312627"/>
            <a:chExt cx="3505200" cy="326174"/>
          </a:xfrm>
        </p:grpSpPr>
        <p:pic>
          <p:nvPicPr>
            <p:cNvPr id="8" name="Picture 7">
              <a:extLst>
                <a:ext uri="{FF2B5EF4-FFF2-40B4-BE49-F238E27FC236}">
                  <a16:creationId xmlns:a16="http://schemas.microsoft.com/office/drawing/2014/main" id="{087DD349-13CB-4BA3-9962-2F78B4F389CE}"/>
                </a:ext>
              </a:extLst>
            </p:cNvPr>
            <p:cNvPicPr>
              <a:picLocks noChangeAspect="1"/>
            </p:cNvPicPr>
            <p:nvPr/>
          </p:nvPicPr>
          <p:blipFill rotWithShape="1">
            <a:blip r:embed="rId7"/>
            <a:srcRect t="57317" b="3658"/>
            <a:stretch/>
          </p:blipFill>
          <p:spPr>
            <a:xfrm>
              <a:off x="304800" y="5334000"/>
              <a:ext cx="3505200" cy="304801"/>
            </a:xfrm>
            <a:prstGeom prst="rect">
              <a:avLst/>
            </a:prstGeom>
            <a:ln>
              <a:solidFill>
                <a:schemeClr val="tx1"/>
              </a:solidFill>
            </a:ln>
          </p:spPr>
        </p:pic>
        <p:sp>
          <p:nvSpPr>
            <p:cNvPr id="48" name="Rectangle 47">
              <a:extLst>
                <a:ext uri="{FF2B5EF4-FFF2-40B4-BE49-F238E27FC236}">
                  <a16:creationId xmlns:a16="http://schemas.microsoft.com/office/drawing/2014/main" id="{3E8FA70F-0D18-450C-97EE-896CC4C59718}"/>
                </a:ext>
              </a:extLst>
            </p:cNvPr>
            <p:cNvSpPr/>
            <p:nvPr/>
          </p:nvSpPr>
          <p:spPr>
            <a:xfrm>
              <a:off x="3336073" y="5312627"/>
              <a:ext cx="321527" cy="326174"/>
            </a:xfrm>
            <a:prstGeom prst="rect">
              <a:avLst/>
            </a:prstGeom>
            <a:noFill/>
            <a:ln>
              <a:solidFill>
                <a:srgbClr val="FF99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405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11" descr="cover graphic_v1.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2794000"/>
            <a:ext cx="12192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rot="5400000">
            <a:off x="11036474" y="5194126"/>
            <a:ext cx="147508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spcBef>
                <a:spcPct val="50000"/>
              </a:spcBef>
              <a:defRPr/>
            </a:pPr>
            <a:r>
              <a:rPr lang="en-US" altLang="en-US" sz="900" dirty="0">
                <a:solidFill>
                  <a:srgbClr val="F4C0C0"/>
                </a:solidFill>
                <a:latin typeface="Arial" panose="020B0604020202020204" pitchFamily="34" charset="0"/>
              </a:rPr>
              <a:t>© 2018 MathWorks, Inc.</a:t>
            </a:r>
          </a:p>
        </p:txBody>
      </p:sp>
      <p:pic>
        <p:nvPicPr>
          <p:cNvPr id="6" name="Picture 13" descr="training_topbanner.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7" y="-7938"/>
            <a:ext cx="12175067"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416176"/>
            <a:ext cx="10363200" cy="555625"/>
          </a:xfrm>
        </p:spPr>
        <p:txBody>
          <a:bodyPr/>
          <a:lstStyle>
            <a:lvl1pPr marL="0" marR="0" indent="0" algn="l" defTabSz="914400" rtl="0" eaLnBrk="1" fontAlgn="base" latinLnBrk="0" hangingPunct="1">
              <a:lnSpc>
                <a:spcPct val="87000"/>
              </a:lnSpc>
              <a:spcBef>
                <a:spcPts val="1200"/>
              </a:spcBef>
              <a:spcAft>
                <a:spcPts val="1800"/>
              </a:spcAft>
              <a:buClrTx/>
              <a:buSzTx/>
              <a:buFontTx/>
              <a:buNone/>
              <a:tabLst/>
              <a:defRPr kumimoji="0" lang="en-US" sz="1600" b="0" i="0" u="none" strike="noStrike" kern="0" cap="none" spc="0" normalizeH="0" baseline="0" noProof="0">
                <a:ln>
                  <a:noFill/>
                </a:ln>
                <a:solidFill>
                  <a:srgbClr val="000000"/>
                </a:solidFill>
                <a:effectLst/>
                <a:uLnTx/>
                <a:uFillTx/>
              </a:defRPr>
            </a:lvl1pPr>
          </a:lstStyle>
          <a:p>
            <a:pPr lvl="0"/>
            <a:r>
              <a:rPr lang="en-US" noProof="0"/>
              <a:t>Click to edit Master title style</a:t>
            </a:r>
            <a:endParaRPr lang="en-US" noProof="0" dirty="0"/>
          </a:p>
        </p:txBody>
      </p:sp>
      <p:sp>
        <p:nvSpPr>
          <p:cNvPr id="3" name="Subtitle 2"/>
          <p:cNvSpPr>
            <a:spLocks noGrp="1"/>
          </p:cNvSpPr>
          <p:nvPr>
            <p:ph type="subTitle" idx="1"/>
          </p:nvPr>
        </p:nvSpPr>
        <p:spPr>
          <a:xfrm>
            <a:off x="914400" y="914400"/>
            <a:ext cx="10363200" cy="1447800"/>
          </a:xfrm>
        </p:spPr>
        <p:txBody>
          <a:bodyPr>
            <a:noAutofit/>
          </a:bodyPr>
          <a:lstStyle>
            <a:lvl1pPr marL="0" indent="0" algn="l">
              <a:buNone/>
              <a:defRPr sz="3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87127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861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11" descr="cover graphic_v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12192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rot="5400000">
            <a:off x="11087216" y="5305897"/>
            <a:ext cx="147508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cs typeface="Arial" panose="020B0604020202020204" pitchFamily="34" charset="0"/>
              </a:defRPr>
            </a:lvl1pPr>
            <a:lvl2pPr marL="742950" indent="-285750" eaLnBrk="0" hangingPunct="0">
              <a:defRPr b="1">
                <a:solidFill>
                  <a:schemeClr val="tx1"/>
                </a:solidFill>
                <a:latin typeface="Courier New" panose="02070309020205020404" pitchFamily="49" charset="0"/>
                <a:cs typeface="Arial" panose="020B0604020202020204" pitchFamily="34" charset="0"/>
              </a:defRPr>
            </a:lvl2pPr>
            <a:lvl3pPr marL="1143000" indent="-228600" eaLnBrk="0" hangingPunct="0">
              <a:defRPr b="1">
                <a:solidFill>
                  <a:schemeClr val="tx1"/>
                </a:solidFill>
                <a:latin typeface="Courier New" panose="02070309020205020404" pitchFamily="49" charset="0"/>
                <a:cs typeface="Arial" panose="020B0604020202020204" pitchFamily="34" charset="0"/>
              </a:defRPr>
            </a:lvl3pPr>
            <a:lvl4pPr marL="1600200" indent="-228600" eaLnBrk="0" hangingPunct="0">
              <a:defRPr b="1">
                <a:solidFill>
                  <a:schemeClr val="tx1"/>
                </a:solidFill>
                <a:latin typeface="Courier New" panose="02070309020205020404" pitchFamily="49" charset="0"/>
                <a:cs typeface="Arial" panose="020B0604020202020204" pitchFamily="34" charset="0"/>
              </a:defRPr>
            </a:lvl4pPr>
            <a:lvl5pPr marL="2057400" indent="-228600" eaLnBrk="0" hangingPunct="0">
              <a:defRPr b="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Courier New" panose="02070309020205020404" pitchFamily="49" charset="0"/>
                <a:cs typeface="Arial" panose="020B0604020202020204" pitchFamily="34" charset="0"/>
              </a:defRPr>
            </a:lvl9pPr>
          </a:lstStyle>
          <a:p>
            <a:pPr algn="ctr">
              <a:spcBef>
                <a:spcPct val="50000"/>
              </a:spcBef>
              <a:defRPr/>
            </a:pPr>
            <a:r>
              <a:rPr lang="en-US" altLang="en-US" sz="900" dirty="0">
                <a:solidFill>
                  <a:srgbClr val="F4C0C0"/>
                </a:solidFill>
                <a:latin typeface="Arial" panose="020B0604020202020204" pitchFamily="34" charset="0"/>
              </a:rPr>
              <a:t>© 2016 MathWorks, Inc.</a:t>
            </a:r>
          </a:p>
        </p:txBody>
      </p:sp>
      <p:pic>
        <p:nvPicPr>
          <p:cNvPr id="6" name="Picture 13" descr="training_topbanner.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7" y="-7938"/>
            <a:ext cx="12175067"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416176"/>
            <a:ext cx="10363200" cy="555625"/>
          </a:xfrm>
        </p:spPr>
        <p:txBody>
          <a:bodyPr/>
          <a:lstStyle>
            <a:lvl1pPr marL="0" marR="0" indent="0" algn="l" defTabSz="914400" rtl="0" eaLnBrk="1" fontAlgn="base" latinLnBrk="0" hangingPunct="1">
              <a:lnSpc>
                <a:spcPct val="87000"/>
              </a:lnSpc>
              <a:spcBef>
                <a:spcPts val="1200"/>
              </a:spcBef>
              <a:spcAft>
                <a:spcPts val="1800"/>
              </a:spcAft>
              <a:buClrTx/>
              <a:buSzTx/>
              <a:buFontTx/>
              <a:buNone/>
              <a:tabLst/>
              <a:defRPr kumimoji="0" lang="en-US" sz="1600" b="0" i="0" u="none" strike="noStrike" kern="0" cap="none" spc="0" normalizeH="0" baseline="0" noProof="0">
                <a:ln>
                  <a:noFill/>
                </a:ln>
                <a:solidFill>
                  <a:srgbClr val="000000"/>
                </a:solidFill>
                <a:effectLst/>
                <a:uLnTx/>
                <a:uFillTx/>
              </a:defRPr>
            </a:lvl1pPr>
          </a:lstStyle>
          <a:p>
            <a:pPr lvl="0"/>
            <a:r>
              <a:rPr lang="en-US" noProof="0"/>
              <a:t>Click to edit Master title style</a:t>
            </a:r>
            <a:endParaRPr lang="en-US" noProof="0" dirty="0"/>
          </a:p>
        </p:txBody>
      </p:sp>
      <p:sp>
        <p:nvSpPr>
          <p:cNvPr id="3" name="Subtitle 2"/>
          <p:cNvSpPr>
            <a:spLocks noGrp="1"/>
          </p:cNvSpPr>
          <p:nvPr>
            <p:ph type="subTitle" idx="1"/>
          </p:nvPr>
        </p:nvSpPr>
        <p:spPr>
          <a:xfrm>
            <a:off x="914400" y="914400"/>
            <a:ext cx="10363200" cy="1447800"/>
          </a:xfrm>
        </p:spPr>
        <p:txBody>
          <a:bodyPr>
            <a:noAutofit/>
          </a:bodyPr>
          <a:lstStyle>
            <a:lvl1pPr marL="0" indent="0" algn="l">
              <a:buNone/>
              <a:defRPr sz="3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7348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3781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ltLang="en-US"/>
              <a:t>Click to edit Master title style</a:t>
            </a:r>
            <a:endParaRPr lang="en-US" dirty="0"/>
          </a:p>
        </p:txBody>
      </p:sp>
      <p:sp>
        <p:nvSpPr>
          <p:cNvPr id="3" name="Text Placeholder 2"/>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marL="342900" marR="0" lvl="0" indent="-342900" algn="l" defTabSz="914400" rtl="0" eaLnBrk="0" fontAlgn="base" latinLnBrk="0" hangingPunct="0">
              <a:lnSpc>
                <a:spcPct val="100000"/>
              </a:lnSpc>
              <a:spcBef>
                <a:spcPct val="20000"/>
              </a:spcBef>
              <a:spcAft>
                <a:spcPct val="0"/>
              </a:spcAft>
              <a:buClr>
                <a:srgbClr val="000000"/>
              </a:buClr>
              <a:buSzPct val="75000"/>
              <a:buFont typeface="Wingdings" panose="05000000000000000000" pitchFamily="2" charset="2"/>
              <a:buNone/>
              <a:tabLst/>
              <a:defRPr/>
            </a:pPr>
            <a:r>
              <a:rPr kumimoji="0" lang="en-US" altLang="en-US" sz="2200" b="0" i="0" u="none" strike="noStrike" kern="1200" cap="none" spc="0" normalizeH="0" baseline="0" noProof="0">
                <a:ln>
                  <a:noFill/>
                </a:ln>
                <a:solidFill>
                  <a:srgbClr val="000000"/>
                </a:solidFill>
                <a:effectLst/>
                <a:uLnTx/>
                <a:uFillTx/>
                <a:latin typeface="Arial" pitchFamily="34" charset="0"/>
                <a:ea typeface="+mn-ea"/>
                <a:cs typeface="Arial" pitchFamily="34" charset="0"/>
              </a:rPr>
              <a:t>Edit Master text styles</a:t>
            </a:r>
          </a:p>
          <a:p>
            <a:pPr marL="342900" marR="0" lvl="1" indent="-342900" algn="l" defTabSz="914400" rtl="0" eaLnBrk="0" fontAlgn="base" latinLnBrk="0" hangingPunct="0">
              <a:lnSpc>
                <a:spcPct val="100000"/>
              </a:lnSpc>
              <a:spcBef>
                <a:spcPct val="20000"/>
              </a:spcBef>
              <a:spcAft>
                <a:spcPct val="0"/>
              </a:spcAft>
              <a:buClr>
                <a:srgbClr val="000000"/>
              </a:buClr>
              <a:buSzPct val="75000"/>
              <a:buFont typeface="Wingdings" panose="05000000000000000000" pitchFamily="2" charset="2"/>
              <a:buNone/>
              <a:tabLst/>
              <a:defRPr/>
            </a:pPr>
            <a:r>
              <a:rPr kumimoji="0" lang="en-US" altLang="en-US" sz="2200" b="0" i="0" u="none" strike="noStrike" kern="1200" cap="none" spc="0" normalizeH="0" baseline="0" noProof="0">
                <a:ln>
                  <a:noFill/>
                </a:ln>
                <a:solidFill>
                  <a:srgbClr val="000000"/>
                </a:solidFill>
                <a:effectLst/>
                <a:uLnTx/>
                <a:uFillTx/>
                <a:latin typeface="Arial" pitchFamily="34" charset="0"/>
                <a:ea typeface="+mn-ea"/>
                <a:cs typeface="Arial" pitchFamily="34" charset="0"/>
              </a:rPr>
              <a:t>Second level</a:t>
            </a:r>
          </a:p>
          <a:p>
            <a:pPr marL="342900" marR="0" lvl="2" indent="-342900" algn="l" defTabSz="914400" rtl="0" eaLnBrk="0" fontAlgn="base" latinLnBrk="0" hangingPunct="0">
              <a:lnSpc>
                <a:spcPct val="100000"/>
              </a:lnSpc>
              <a:spcBef>
                <a:spcPct val="20000"/>
              </a:spcBef>
              <a:spcAft>
                <a:spcPct val="0"/>
              </a:spcAft>
              <a:buClr>
                <a:srgbClr val="000000"/>
              </a:buClr>
              <a:buSzPct val="75000"/>
              <a:buFont typeface="Wingdings" panose="05000000000000000000" pitchFamily="2" charset="2"/>
              <a:buNone/>
              <a:tabLst/>
              <a:defRPr/>
            </a:pPr>
            <a:r>
              <a:rPr kumimoji="0" lang="en-US" altLang="en-US" sz="2200" b="0" i="0" u="none" strike="noStrike" kern="1200" cap="none" spc="0" normalizeH="0" baseline="0" noProof="0">
                <a:ln>
                  <a:noFill/>
                </a:ln>
                <a:solidFill>
                  <a:srgbClr val="000000"/>
                </a:solidFill>
                <a:effectLst/>
                <a:uLnTx/>
                <a:uFillTx/>
                <a:latin typeface="Arial" pitchFamily="34" charset="0"/>
                <a:ea typeface="+mn-ea"/>
                <a:cs typeface="Arial" pitchFamily="34" charset="0"/>
              </a:rPr>
              <a:t>Third level</a:t>
            </a:r>
          </a:p>
          <a:p>
            <a:pPr marL="342900" marR="0" lvl="3" indent="-342900" algn="l" defTabSz="914400" rtl="0" eaLnBrk="0" fontAlgn="base" latinLnBrk="0" hangingPunct="0">
              <a:lnSpc>
                <a:spcPct val="100000"/>
              </a:lnSpc>
              <a:spcBef>
                <a:spcPct val="20000"/>
              </a:spcBef>
              <a:spcAft>
                <a:spcPct val="0"/>
              </a:spcAft>
              <a:buClr>
                <a:srgbClr val="000000"/>
              </a:buClr>
              <a:buSzPct val="75000"/>
              <a:buFont typeface="Wingdings" panose="05000000000000000000" pitchFamily="2" charset="2"/>
              <a:buNone/>
              <a:tabLst/>
              <a:defRPr/>
            </a:pPr>
            <a:r>
              <a:rPr kumimoji="0" lang="en-US" altLang="en-US" sz="2200" b="0" i="0" u="none" strike="noStrike" kern="1200" cap="none" spc="0" normalizeH="0" baseline="0" noProof="0">
                <a:ln>
                  <a:noFill/>
                </a:ln>
                <a:solidFill>
                  <a:srgbClr val="000000"/>
                </a:solidFill>
                <a:effectLst/>
                <a:uLnTx/>
                <a:uFillTx/>
                <a:latin typeface="Arial" pitchFamily="34" charset="0"/>
                <a:ea typeface="+mn-ea"/>
                <a:cs typeface="Arial" pitchFamily="34" charset="0"/>
              </a:rPr>
              <a:t>Fourth level</a:t>
            </a:r>
          </a:p>
          <a:p>
            <a:pPr marL="342900" marR="0" lvl="4" indent="-342900" algn="l" defTabSz="914400" rtl="0" eaLnBrk="0" fontAlgn="base" latinLnBrk="0" hangingPunct="0">
              <a:lnSpc>
                <a:spcPct val="100000"/>
              </a:lnSpc>
              <a:spcBef>
                <a:spcPct val="20000"/>
              </a:spcBef>
              <a:spcAft>
                <a:spcPct val="0"/>
              </a:spcAft>
              <a:buClr>
                <a:srgbClr val="000000"/>
              </a:buClr>
              <a:buSzPct val="75000"/>
              <a:buFont typeface="Wingdings" panose="05000000000000000000" pitchFamily="2" charset="2"/>
              <a:buNone/>
              <a:tabLst/>
              <a:defRPr/>
            </a:pPr>
            <a:r>
              <a:rPr kumimoji="0" lang="en-US" altLang="en-US" sz="2200" b="0" i="0" u="none" strike="noStrike" kern="1200" cap="none" spc="0" normalizeH="0" baseline="0" noProof="0">
                <a:ln>
                  <a:noFill/>
                </a:ln>
                <a:solidFill>
                  <a:srgbClr val="000000"/>
                </a:solidFill>
                <a:effectLst/>
                <a:uLnTx/>
                <a:uFillTx/>
                <a:latin typeface="Arial" pitchFamily="34" charset="0"/>
                <a:ea typeface="+mn-ea"/>
                <a:cs typeface="Arial" pitchFamily="34" charset="0"/>
              </a:rPr>
              <a:t>Fifth level</a:t>
            </a:r>
            <a:endParaRPr lang="en-US" dirty="0"/>
          </a:p>
        </p:txBody>
      </p:sp>
      <p:sp>
        <p:nvSpPr>
          <p:cNvPr id="8" name="Rectangle 7"/>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7" name="Picture 5" descr="training_topbanner.t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19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userDrawn="1"/>
        </p:nvSpPr>
        <p:spPr bwMode="auto">
          <a:xfrm>
            <a:off x="228600" y="15875"/>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ourier New" pitchFamily="49" charset="0"/>
                <a:cs typeface="Arial" pitchFamily="34" charset="0"/>
              </a:defRPr>
            </a:lvl1pPr>
            <a:lvl2pPr marL="742950" indent="-285750" eaLnBrk="0" hangingPunct="0">
              <a:defRPr>
                <a:solidFill>
                  <a:schemeClr val="tx1"/>
                </a:solidFill>
                <a:latin typeface="Courier New" pitchFamily="49" charset="0"/>
                <a:cs typeface="Arial" pitchFamily="34" charset="0"/>
              </a:defRPr>
            </a:lvl2pPr>
            <a:lvl3pPr marL="1143000" indent="-228600" eaLnBrk="0" hangingPunct="0">
              <a:defRPr>
                <a:solidFill>
                  <a:schemeClr val="tx1"/>
                </a:solidFill>
                <a:latin typeface="Courier New" pitchFamily="49" charset="0"/>
                <a:cs typeface="Arial" pitchFamily="34" charset="0"/>
              </a:defRPr>
            </a:lvl3pPr>
            <a:lvl4pPr marL="1600200" indent="-228600" eaLnBrk="0" hangingPunct="0">
              <a:defRPr>
                <a:solidFill>
                  <a:schemeClr val="tx1"/>
                </a:solidFill>
                <a:latin typeface="Courier New" pitchFamily="49" charset="0"/>
                <a:cs typeface="Arial" pitchFamily="34" charset="0"/>
              </a:defRPr>
            </a:lvl4pPr>
            <a:lvl5pPr marL="2057400" indent="-228600" eaLnBrk="0" hangingPunct="0">
              <a:defRPr>
                <a:solidFill>
                  <a:schemeClr val="tx1"/>
                </a:solidFill>
                <a:latin typeface="Courier New"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New"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New"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New"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New" pitchFamily="49" charset="0"/>
                <a:cs typeface="Arial" pitchFamily="34" charset="0"/>
              </a:defRPr>
            </a:lvl9pPr>
          </a:lstStyle>
          <a:p>
            <a:pPr eaLnBrk="1" hangingPunct="1">
              <a:lnSpc>
                <a:spcPct val="87000"/>
              </a:lnSpc>
              <a:defRPr/>
            </a:pPr>
            <a:r>
              <a:rPr lang="en-US" sz="1500" b="1" dirty="0">
                <a:solidFill>
                  <a:srgbClr val="FEF8EB"/>
                </a:solidFill>
                <a:latin typeface="Arial" pitchFamily="34" charset="0"/>
              </a:rPr>
              <a:t>Training Title</a:t>
            </a:r>
          </a:p>
        </p:txBody>
      </p:sp>
      <p:sp>
        <p:nvSpPr>
          <p:cNvPr id="10" name="Slide Number Placeholder 10"/>
          <p:cNvSpPr txBox="1">
            <a:spLocks/>
          </p:cNvSpPr>
          <p:nvPr userDrawn="1"/>
        </p:nvSpPr>
        <p:spPr>
          <a:xfrm>
            <a:off x="11125200" y="12700"/>
            <a:ext cx="914400" cy="365125"/>
          </a:xfrm>
          <a:prstGeom prst="rect">
            <a:avLst/>
          </a:prstGeom>
          <a:noFill/>
        </p:spPr>
        <p:txBody>
          <a:bodyPr anchor="ctr"/>
          <a:lstStyle>
            <a:lvl1pPr eaLnBrk="0" hangingPunct="0">
              <a:defRPr>
                <a:solidFill>
                  <a:schemeClr val="tx1"/>
                </a:solidFill>
                <a:latin typeface="Courier New" panose="02070309020205020404" pitchFamily="49" charset="0"/>
                <a:cs typeface="Arial" panose="020B0604020202020204" pitchFamily="34" charset="0"/>
              </a:defRPr>
            </a:lvl1pPr>
            <a:lvl2pPr marL="742950" indent="-285750" eaLnBrk="0" hangingPunct="0">
              <a:defRPr>
                <a:solidFill>
                  <a:schemeClr val="tx1"/>
                </a:solidFill>
                <a:latin typeface="Courier New" panose="02070309020205020404" pitchFamily="49" charset="0"/>
                <a:cs typeface="Arial" panose="020B0604020202020204" pitchFamily="34" charset="0"/>
              </a:defRPr>
            </a:lvl2pPr>
            <a:lvl3pPr marL="1143000" indent="-228600" eaLnBrk="0" hangingPunct="0">
              <a:defRPr>
                <a:solidFill>
                  <a:schemeClr val="tx1"/>
                </a:solidFill>
                <a:latin typeface="Courier New" panose="02070309020205020404" pitchFamily="49" charset="0"/>
                <a:cs typeface="Arial" panose="020B0604020202020204" pitchFamily="34" charset="0"/>
              </a:defRPr>
            </a:lvl3pPr>
            <a:lvl4pPr marL="1600200" indent="-228600" eaLnBrk="0" hangingPunct="0">
              <a:defRPr>
                <a:solidFill>
                  <a:schemeClr val="tx1"/>
                </a:solidFill>
                <a:latin typeface="Courier New" panose="02070309020205020404" pitchFamily="49" charset="0"/>
                <a:cs typeface="Arial" panose="020B0604020202020204" pitchFamily="34" charset="0"/>
              </a:defRPr>
            </a:lvl4pPr>
            <a:lvl5pPr marL="2057400" indent="-228600" eaLnBrk="0" hangingPunct="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ctr" eaLnBrk="1" hangingPunct="1">
              <a:defRPr/>
            </a:pPr>
            <a:fld id="{E1F4946D-6D07-4742-A579-CC9730F192CC}" type="slidenum">
              <a:rPr lang="en-US" altLang="en-US" b="1" smtClean="0">
                <a:solidFill>
                  <a:schemeClr val="bg1"/>
                </a:solidFill>
                <a:latin typeface="Arial" panose="020B0604020202020204" pitchFamily="34" charset="0"/>
              </a:rPr>
              <a:pPr algn="ctr" eaLnBrk="1" hangingPunct="1">
                <a:defRPr/>
              </a:pPr>
              <a:t>‹#›</a:t>
            </a:fld>
            <a:endParaRPr lang="en-US" altLang="en-US" b="1" dirty="0">
              <a:solidFill>
                <a:schemeClr val="bg1"/>
              </a:solidFill>
              <a:latin typeface="Arial" panose="020B0604020202020204" pitchFamily="34" charset="0"/>
            </a:endParaRPr>
          </a:p>
        </p:txBody>
      </p:sp>
      <p:pic>
        <p:nvPicPr>
          <p:cNvPr id="11" name="Picture 8" descr="mwtraininglogo1.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9700" y="6526213"/>
            <a:ext cx="19177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6680" rtl="0" eaLnBrk="1" latinLnBrk="0" hangingPunct="1">
        <a:spcBef>
          <a:spcPct val="0"/>
        </a:spcBef>
        <a:buNone/>
        <a:defRPr sz="3400" b="1" kern="1200">
          <a:solidFill>
            <a:schemeClr val="tx2"/>
          </a:solidFill>
          <a:latin typeface="Arial" pitchFamily="34" charset="0"/>
          <a:ea typeface="+mj-ea"/>
          <a:cs typeface="Arial" pitchFamily="34" charset="0"/>
        </a:defRPr>
      </a:lvl1pPr>
    </p:titleStyle>
    <p:bodyStyle>
      <a:lvl1pPr marL="342900" marR="0" indent="-342900" algn="l" defTabSz="914400" rtl="0" eaLnBrk="1" fontAlgn="base" latinLnBrk="0" hangingPunct="1">
        <a:lnSpc>
          <a:spcPct val="100000"/>
        </a:lnSpc>
        <a:spcBef>
          <a:spcPct val="20000"/>
        </a:spcBef>
        <a:spcAft>
          <a:spcPct val="0"/>
        </a:spcAft>
        <a:buClr>
          <a:srgbClr val="000000"/>
        </a:buClr>
        <a:buSzPct val="75000"/>
        <a:buFont typeface="Wingdings" panose="05000000000000000000" pitchFamily="2" charset="2"/>
        <a:buNone/>
        <a:tabLst/>
        <a:defRPr sz="2406" kern="1200">
          <a:solidFill>
            <a:schemeClr val="tx1"/>
          </a:solidFill>
          <a:latin typeface="Arial" pitchFamily="34" charset="0"/>
          <a:ea typeface="+mn-ea"/>
          <a:cs typeface="Arial" pitchFamily="34" charset="0"/>
        </a:defRPr>
      </a:lvl1pPr>
      <a:lvl2pPr marL="742950" marR="0" indent="-285750" algn="l" defTabSz="914400" rtl="0" eaLnBrk="1" fontAlgn="base" latinLnBrk="0" hangingPunct="1">
        <a:lnSpc>
          <a:spcPct val="100000"/>
        </a:lnSpc>
        <a:spcBef>
          <a:spcPct val="20000"/>
        </a:spcBef>
        <a:spcAft>
          <a:spcPct val="0"/>
        </a:spcAft>
        <a:buClr>
          <a:srgbClr val="125687"/>
        </a:buClr>
        <a:buSzTx/>
        <a:buFont typeface="Arial" panose="020B0604020202020204" pitchFamily="34" charset="0"/>
        <a:buChar char="–"/>
        <a:tabLst/>
        <a:defRPr sz="2005" kern="1200">
          <a:solidFill>
            <a:schemeClr val="tx1"/>
          </a:solidFill>
          <a:latin typeface="Arial" pitchFamily="34" charset="0"/>
          <a:ea typeface="+mn-ea"/>
          <a:cs typeface="Arial" pitchFamily="34" charset="0"/>
        </a:defRPr>
      </a:lvl2pPr>
      <a:lvl3pPr marL="1143000" marR="0" indent="-228600" algn="l" defTabSz="914400" rtl="0" eaLnBrk="1" fontAlgn="base" latinLnBrk="0" hangingPunct="1">
        <a:lnSpc>
          <a:spcPct val="100000"/>
        </a:lnSpc>
        <a:spcBef>
          <a:spcPct val="20000"/>
        </a:spcBef>
        <a:spcAft>
          <a:spcPct val="0"/>
        </a:spcAft>
        <a:buClr>
          <a:srgbClr val="125687"/>
        </a:buClr>
        <a:buSzPct val="75000"/>
        <a:buFont typeface="Wingdings" panose="05000000000000000000" pitchFamily="2" charset="2"/>
        <a:buChar char="§"/>
        <a:tabLst/>
        <a:defRPr sz="1604" kern="1200">
          <a:solidFill>
            <a:schemeClr val="tx1"/>
          </a:solidFill>
          <a:latin typeface="Arial" pitchFamily="34" charset="0"/>
          <a:ea typeface="+mn-ea"/>
          <a:cs typeface="Arial" pitchFamily="34" charset="0"/>
        </a:defRPr>
      </a:lvl3pPr>
      <a:lvl4pPr marL="1600200" marR="0" indent="-228600" algn="l" defTabSz="914400" rtl="0" eaLnBrk="1" fontAlgn="base" latinLnBrk="0" hangingPunct="1">
        <a:lnSpc>
          <a:spcPct val="100000"/>
        </a:lnSpc>
        <a:spcBef>
          <a:spcPct val="20000"/>
        </a:spcBef>
        <a:spcAft>
          <a:spcPct val="0"/>
        </a:spcAft>
        <a:buClr>
          <a:srgbClr val="125687"/>
        </a:buClr>
        <a:buSzTx/>
        <a:buFont typeface="Arial" panose="020B0604020202020204" pitchFamily="34" charset="0"/>
        <a:buChar char="–"/>
        <a:tabLst/>
        <a:defRPr sz="1604" kern="1200">
          <a:solidFill>
            <a:schemeClr val="tx1"/>
          </a:solidFill>
          <a:latin typeface="Arial" pitchFamily="34" charset="0"/>
          <a:ea typeface="+mn-ea"/>
          <a:cs typeface="Arial" pitchFamily="34" charset="0"/>
        </a:defRPr>
      </a:lvl4pPr>
      <a:lvl5pPr marL="2057400" marR="0" indent="-228600" algn="l" defTabSz="914400" rtl="0" eaLnBrk="1" fontAlgn="base" latinLnBrk="0" hangingPunct="1">
        <a:lnSpc>
          <a:spcPct val="100000"/>
        </a:lnSpc>
        <a:spcBef>
          <a:spcPct val="20000"/>
        </a:spcBef>
        <a:spcAft>
          <a:spcPct val="0"/>
        </a:spcAft>
        <a:buClr>
          <a:srgbClr val="125687"/>
        </a:buClr>
        <a:buSzTx/>
        <a:buFont typeface="Arial" panose="020B0604020202020204" pitchFamily="34" charset="0"/>
        <a:buChar char="»"/>
        <a:tabLst/>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ltLang="en-US" dirty="0"/>
              <a:t>Click to edit Master title style</a:t>
            </a:r>
            <a:endParaRPr lang="en-US" dirty="0"/>
          </a:p>
        </p:txBody>
      </p:sp>
      <p:sp>
        <p:nvSpPr>
          <p:cNvPr id="3" name="Text Placeholder 2"/>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marL="342900" marR="0" lvl="0" indent="-342900" algn="l" defTabSz="914400" rtl="0" eaLnBrk="0" fontAlgn="base" latinLnBrk="0" hangingPunct="0">
              <a:lnSpc>
                <a:spcPct val="100000"/>
              </a:lnSpc>
              <a:spcBef>
                <a:spcPct val="20000"/>
              </a:spcBef>
              <a:spcAft>
                <a:spcPct val="0"/>
              </a:spcAft>
              <a:buClr>
                <a:srgbClr val="000000"/>
              </a:buClr>
              <a:buSzPct val="75000"/>
              <a:buFont typeface="Wingdings" panose="05000000000000000000" pitchFamily="2" charset="2"/>
              <a:buNone/>
              <a:tabLst/>
              <a:defRPr/>
            </a:pPr>
            <a:r>
              <a:rPr kumimoji="0" lang="en-US" altLang="en-US" sz="22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Click to edit Master text styles</a:t>
            </a:r>
          </a:p>
          <a:p>
            <a:pPr marL="742950" marR="0" lvl="1" indent="-285750" algn="l" defTabSz="914400" rtl="0" eaLnBrk="0" fontAlgn="base" latinLnBrk="0" hangingPunct="0">
              <a:lnSpc>
                <a:spcPct val="100000"/>
              </a:lnSpc>
              <a:spcBef>
                <a:spcPct val="20000"/>
              </a:spcBef>
              <a:spcAft>
                <a:spcPct val="0"/>
              </a:spcAft>
              <a:buClr>
                <a:srgbClr val="125687"/>
              </a:buClr>
              <a:buSzTx/>
              <a:buFont typeface="Arial" panose="020B0604020202020204" pitchFamily="34" charset="0"/>
              <a:buChar char="–"/>
              <a:tabLst/>
              <a:defRPr/>
            </a:pPr>
            <a:r>
              <a:rPr kumimoji="0" lang="en-US" altLang="en-US" sz="22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Second level</a:t>
            </a:r>
          </a:p>
          <a:p>
            <a:pPr marL="1143000" marR="0" lvl="2" indent="-228600" algn="l" defTabSz="914400" rtl="0" eaLnBrk="0" fontAlgn="base" latinLnBrk="0" hangingPunct="0">
              <a:lnSpc>
                <a:spcPct val="100000"/>
              </a:lnSpc>
              <a:spcBef>
                <a:spcPct val="20000"/>
              </a:spcBef>
              <a:spcAft>
                <a:spcPct val="0"/>
              </a:spcAft>
              <a:buClr>
                <a:srgbClr val="125687"/>
              </a:buClr>
              <a:buSzPct val="75000"/>
              <a:buFont typeface="Wingdings" panose="05000000000000000000" pitchFamily="2" charset="2"/>
              <a:buChar char="§"/>
              <a:tabLst/>
              <a:defRPr/>
            </a:pPr>
            <a:r>
              <a:rPr kumimoji="0" lang="en-US" altLang="en-US"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Third level</a:t>
            </a:r>
          </a:p>
          <a:p>
            <a:pPr marL="1600200" marR="0" lvl="3" indent="-228600" algn="l" defTabSz="914400" rtl="0" eaLnBrk="0" fontAlgn="base" latinLnBrk="0" hangingPunct="0">
              <a:lnSpc>
                <a:spcPct val="100000"/>
              </a:lnSpc>
              <a:spcBef>
                <a:spcPct val="20000"/>
              </a:spcBef>
              <a:spcAft>
                <a:spcPct val="0"/>
              </a:spcAft>
              <a:buClr>
                <a:srgbClr val="125687"/>
              </a:buClr>
              <a:buSzTx/>
              <a:buFont typeface="Arial" panose="020B0604020202020204" pitchFamily="34" charset="0"/>
              <a:buChar char="–"/>
              <a:tabLst/>
              <a:defRPr/>
            </a:pPr>
            <a:r>
              <a:rPr kumimoji="0" lang="en-US" altLang="en-US" sz="16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Fourth level</a:t>
            </a:r>
          </a:p>
          <a:p>
            <a:pPr marL="2057400" marR="0" lvl="4" indent="-228600" algn="l" defTabSz="914400" rtl="0" eaLnBrk="0" fontAlgn="base" latinLnBrk="0" hangingPunct="0">
              <a:lnSpc>
                <a:spcPct val="100000"/>
              </a:lnSpc>
              <a:spcBef>
                <a:spcPct val="20000"/>
              </a:spcBef>
              <a:spcAft>
                <a:spcPct val="0"/>
              </a:spcAft>
              <a:buClr>
                <a:srgbClr val="125687"/>
              </a:buClr>
              <a:buSzTx/>
              <a:buFont typeface="Arial" panose="020B0604020202020204" pitchFamily="34" charset="0"/>
              <a:buChar char="»"/>
              <a:tabLst/>
              <a:defRPr/>
            </a:pPr>
            <a:r>
              <a:rPr kumimoji="0" lang="en-US" alt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Fifth level</a:t>
            </a:r>
          </a:p>
          <a:p>
            <a:pPr lvl="0"/>
            <a:endParaRPr lang="en-US" dirty="0"/>
          </a:p>
        </p:txBody>
      </p:sp>
      <p:sp>
        <p:nvSpPr>
          <p:cNvPr id="8" name="Rectangle 7"/>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7" name="Picture 5" descr="training_topbanner.t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19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userDrawn="1"/>
        </p:nvSpPr>
        <p:spPr bwMode="auto">
          <a:xfrm>
            <a:off x="228600" y="15875"/>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ourier New" pitchFamily="49" charset="0"/>
                <a:cs typeface="Arial" pitchFamily="34" charset="0"/>
              </a:defRPr>
            </a:lvl1pPr>
            <a:lvl2pPr marL="742950" indent="-285750" eaLnBrk="0" hangingPunct="0">
              <a:defRPr>
                <a:solidFill>
                  <a:schemeClr val="tx1"/>
                </a:solidFill>
                <a:latin typeface="Courier New" pitchFamily="49" charset="0"/>
                <a:cs typeface="Arial" pitchFamily="34" charset="0"/>
              </a:defRPr>
            </a:lvl2pPr>
            <a:lvl3pPr marL="1143000" indent="-228600" eaLnBrk="0" hangingPunct="0">
              <a:defRPr>
                <a:solidFill>
                  <a:schemeClr val="tx1"/>
                </a:solidFill>
                <a:latin typeface="Courier New" pitchFamily="49" charset="0"/>
                <a:cs typeface="Arial" pitchFamily="34" charset="0"/>
              </a:defRPr>
            </a:lvl3pPr>
            <a:lvl4pPr marL="1600200" indent="-228600" eaLnBrk="0" hangingPunct="0">
              <a:defRPr>
                <a:solidFill>
                  <a:schemeClr val="tx1"/>
                </a:solidFill>
                <a:latin typeface="Courier New" pitchFamily="49" charset="0"/>
                <a:cs typeface="Arial" pitchFamily="34" charset="0"/>
              </a:defRPr>
            </a:lvl4pPr>
            <a:lvl5pPr marL="2057400" indent="-228600" eaLnBrk="0" hangingPunct="0">
              <a:defRPr>
                <a:solidFill>
                  <a:schemeClr val="tx1"/>
                </a:solidFill>
                <a:latin typeface="Courier New"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New"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New"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New"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New" pitchFamily="49" charset="0"/>
                <a:cs typeface="Arial" pitchFamily="34" charset="0"/>
              </a:defRPr>
            </a:lvl9pPr>
          </a:lstStyle>
          <a:p>
            <a:pPr eaLnBrk="1" hangingPunct="1">
              <a:lnSpc>
                <a:spcPct val="87000"/>
              </a:lnSpc>
              <a:defRPr/>
            </a:pPr>
            <a:r>
              <a:rPr lang="en-US" sz="1500" b="1" dirty="0">
                <a:solidFill>
                  <a:srgbClr val="FEF8EB"/>
                </a:solidFill>
                <a:latin typeface="Arial" pitchFamily="34" charset="0"/>
              </a:rPr>
              <a:t>Training Title</a:t>
            </a:r>
          </a:p>
        </p:txBody>
      </p:sp>
      <p:sp>
        <p:nvSpPr>
          <p:cNvPr id="10" name="Slide Number Placeholder 10"/>
          <p:cNvSpPr txBox="1">
            <a:spLocks/>
          </p:cNvSpPr>
          <p:nvPr userDrawn="1"/>
        </p:nvSpPr>
        <p:spPr>
          <a:xfrm>
            <a:off x="11125200" y="12700"/>
            <a:ext cx="914400" cy="365125"/>
          </a:xfrm>
          <a:prstGeom prst="rect">
            <a:avLst/>
          </a:prstGeom>
          <a:noFill/>
        </p:spPr>
        <p:txBody>
          <a:bodyPr anchor="ctr"/>
          <a:lstStyle>
            <a:lvl1pPr eaLnBrk="0" hangingPunct="0">
              <a:defRPr>
                <a:solidFill>
                  <a:schemeClr val="tx1"/>
                </a:solidFill>
                <a:latin typeface="Courier New" panose="02070309020205020404" pitchFamily="49" charset="0"/>
                <a:cs typeface="Arial" panose="020B0604020202020204" pitchFamily="34" charset="0"/>
              </a:defRPr>
            </a:lvl1pPr>
            <a:lvl2pPr marL="742950" indent="-285750" eaLnBrk="0" hangingPunct="0">
              <a:defRPr>
                <a:solidFill>
                  <a:schemeClr val="tx1"/>
                </a:solidFill>
                <a:latin typeface="Courier New" panose="02070309020205020404" pitchFamily="49" charset="0"/>
                <a:cs typeface="Arial" panose="020B0604020202020204" pitchFamily="34" charset="0"/>
              </a:defRPr>
            </a:lvl2pPr>
            <a:lvl3pPr marL="1143000" indent="-228600" eaLnBrk="0" hangingPunct="0">
              <a:defRPr>
                <a:solidFill>
                  <a:schemeClr val="tx1"/>
                </a:solidFill>
                <a:latin typeface="Courier New" panose="02070309020205020404" pitchFamily="49" charset="0"/>
                <a:cs typeface="Arial" panose="020B0604020202020204" pitchFamily="34" charset="0"/>
              </a:defRPr>
            </a:lvl3pPr>
            <a:lvl4pPr marL="1600200" indent="-228600" eaLnBrk="0" hangingPunct="0">
              <a:defRPr>
                <a:solidFill>
                  <a:schemeClr val="tx1"/>
                </a:solidFill>
                <a:latin typeface="Courier New" panose="02070309020205020404" pitchFamily="49" charset="0"/>
                <a:cs typeface="Arial" panose="020B0604020202020204" pitchFamily="34" charset="0"/>
              </a:defRPr>
            </a:lvl4pPr>
            <a:lvl5pPr marL="2057400" indent="-228600" eaLnBrk="0" hangingPunct="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ctr" eaLnBrk="1" hangingPunct="1">
              <a:defRPr/>
            </a:pPr>
            <a:fld id="{E1F4946D-6D07-4742-A579-CC9730F192CC}" type="slidenum">
              <a:rPr lang="en-US" altLang="en-US" b="1" smtClean="0">
                <a:solidFill>
                  <a:schemeClr val="bg1"/>
                </a:solidFill>
                <a:latin typeface="Arial" panose="020B0604020202020204" pitchFamily="34" charset="0"/>
              </a:rPr>
              <a:pPr algn="ctr" eaLnBrk="1" hangingPunct="1">
                <a:defRPr/>
              </a:pPr>
              <a:t>‹#›</a:t>
            </a:fld>
            <a:endParaRPr lang="en-US" altLang="en-US" b="1" dirty="0">
              <a:solidFill>
                <a:schemeClr val="bg1"/>
              </a:solidFill>
              <a:latin typeface="Arial" panose="020B0604020202020204" pitchFamily="34" charset="0"/>
            </a:endParaRPr>
          </a:p>
        </p:txBody>
      </p:sp>
      <p:pic>
        <p:nvPicPr>
          <p:cNvPr id="11" name="Picture 8" descr="mwtraininglogo1.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9700" y="6526213"/>
            <a:ext cx="19177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843426"/>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ftr="0" dt="0"/>
  <p:txStyles>
    <p:titleStyle>
      <a:lvl1pPr algn="l" defTabSz="916680" rtl="0" eaLnBrk="1" latinLnBrk="0" hangingPunct="1">
        <a:spcBef>
          <a:spcPct val="0"/>
        </a:spcBef>
        <a:buNone/>
        <a:defRPr sz="3400" b="1" kern="1200">
          <a:solidFill>
            <a:schemeClr val="tx2"/>
          </a:solidFill>
          <a:latin typeface="Arial" pitchFamily="34" charset="0"/>
          <a:ea typeface="+mj-ea"/>
          <a:cs typeface="Arial" pitchFamily="34" charset="0"/>
        </a:defRPr>
      </a:lvl1pPr>
    </p:titleStyle>
    <p:bodyStyle>
      <a:lvl1pPr marL="342900" marR="0" indent="-342900" algn="l" defTabSz="914400" rtl="0" eaLnBrk="0" fontAlgn="base" latinLnBrk="0" hangingPunct="0">
        <a:lnSpc>
          <a:spcPct val="100000"/>
        </a:lnSpc>
        <a:spcBef>
          <a:spcPct val="20000"/>
        </a:spcBef>
        <a:spcAft>
          <a:spcPct val="0"/>
        </a:spcAft>
        <a:buClr>
          <a:srgbClr val="000000"/>
        </a:buClr>
        <a:buSzPct val="75000"/>
        <a:buFont typeface="Wingdings" panose="05000000000000000000" pitchFamily="2" charset="2"/>
        <a:buNone/>
        <a:tabLst/>
        <a:defRPr sz="2406" kern="1200">
          <a:solidFill>
            <a:schemeClr val="tx1"/>
          </a:solidFill>
          <a:latin typeface="Arial" pitchFamily="34" charset="0"/>
          <a:ea typeface="+mn-ea"/>
          <a:cs typeface="Arial" pitchFamily="34" charset="0"/>
        </a:defRPr>
      </a:lvl1pPr>
      <a:lvl2pPr marL="742950" marR="0" indent="-285750" algn="l" defTabSz="914400" rtl="0" eaLnBrk="0" fontAlgn="base" latinLnBrk="0" hangingPunct="0">
        <a:lnSpc>
          <a:spcPct val="100000"/>
        </a:lnSpc>
        <a:spcBef>
          <a:spcPct val="20000"/>
        </a:spcBef>
        <a:spcAft>
          <a:spcPct val="0"/>
        </a:spcAft>
        <a:buClr>
          <a:srgbClr val="125687"/>
        </a:buClr>
        <a:buSzTx/>
        <a:buFont typeface="Arial" panose="020B0604020202020204" pitchFamily="34" charset="0"/>
        <a:buChar char="–"/>
        <a:tabLst/>
        <a:defRPr sz="2005" kern="1200">
          <a:solidFill>
            <a:schemeClr val="tx1"/>
          </a:solidFill>
          <a:latin typeface="Arial" pitchFamily="34" charset="0"/>
          <a:ea typeface="+mn-ea"/>
          <a:cs typeface="Arial" pitchFamily="34" charset="0"/>
        </a:defRPr>
      </a:lvl2pPr>
      <a:lvl3pPr marL="1143000" marR="0" indent="-228600" algn="l" defTabSz="914400" rtl="0" eaLnBrk="0" fontAlgn="base" latinLnBrk="0" hangingPunct="0">
        <a:lnSpc>
          <a:spcPct val="100000"/>
        </a:lnSpc>
        <a:spcBef>
          <a:spcPct val="20000"/>
        </a:spcBef>
        <a:spcAft>
          <a:spcPct val="0"/>
        </a:spcAft>
        <a:buClr>
          <a:srgbClr val="125687"/>
        </a:buClr>
        <a:buSzPct val="75000"/>
        <a:buFont typeface="Wingdings" panose="05000000000000000000" pitchFamily="2" charset="2"/>
        <a:buChar char="§"/>
        <a:tabLst/>
        <a:defRPr sz="1604" kern="1200">
          <a:solidFill>
            <a:schemeClr val="tx1"/>
          </a:solidFill>
          <a:latin typeface="Arial" pitchFamily="34" charset="0"/>
          <a:ea typeface="+mn-ea"/>
          <a:cs typeface="Arial" pitchFamily="34" charset="0"/>
        </a:defRPr>
      </a:lvl3pPr>
      <a:lvl4pPr marL="1600200" marR="0" indent="-228600" algn="l" defTabSz="914400" rtl="0" eaLnBrk="0" fontAlgn="base" latinLnBrk="0" hangingPunct="0">
        <a:lnSpc>
          <a:spcPct val="100000"/>
        </a:lnSpc>
        <a:spcBef>
          <a:spcPct val="20000"/>
        </a:spcBef>
        <a:spcAft>
          <a:spcPct val="0"/>
        </a:spcAft>
        <a:buClr>
          <a:srgbClr val="125687"/>
        </a:buClr>
        <a:buSzTx/>
        <a:buFont typeface="Arial" panose="020B0604020202020204" pitchFamily="34" charset="0"/>
        <a:buChar char="–"/>
        <a:tabLst/>
        <a:defRPr sz="1604" kern="1200">
          <a:solidFill>
            <a:schemeClr val="tx1"/>
          </a:solidFill>
          <a:latin typeface="Arial" pitchFamily="34" charset="0"/>
          <a:ea typeface="+mn-ea"/>
          <a:cs typeface="Arial" pitchFamily="34" charset="0"/>
        </a:defRPr>
      </a:lvl4pPr>
      <a:lvl5pPr marL="2057400" marR="0" indent="-228600" algn="l" defTabSz="914400" rtl="0" eaLnBrk="0" fontAlgn="base" latinLnBrk="0" hangingPunct="0">
        <a:lnSpc>
          <a:spcPct val="100000"/>
        </a:lnSpc>
        <a:spcBef>
          <a:spcPct val="20000"/>
        </a:spcBef>
        <a:spcAft>
          <a:spcPct val="0"/>
        </a:spcAft>
        <a:buClr>
          <a:srgbClr val="125687"/>
        </a:buClr>
        <a:buSzTx/>
        <a:buFont typeface="Arial" panose="020B0604020202020204" pitchFamily="34" charset="0"/>
        <a:buChar char="»"/>
        <a:tabLst/>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vert="horz" lIns="91439" tIns="45719" rIns="91439" bIns="45719" rtlCol="0" anchor="t" anchorCtr="0">
            <a:noAutofit/>
          </a:bodyPr>
          <a:lstStyle/>
          <a:p>
            <a:pPr>
              <a:defRPr/>
            </a:pPr>
            <a:r>
              <a:rPr lang="en-US" sz="2000" dirty="0">
                <a:solidFill>
                  <a:schemeClr val="tx1"/>
                </a:solidFill>
                <a:latin typeface="Arial"/>
              </a:rPr>
              <a:t>Student Competition: Code Generation Training</a:t>
            </a:r>
            <a:endParaRPr sz="2000" dirty="0">
              <a:solidFill>
                <a:schemeClr val="tx1"/>
              </a:solidFill>
              <a:latin typeface="Arial"/>
            </a:endParaRPr>
          </a:p>
        </p:txBody>
      </p:sp>
      <p:sp>
        <p:nvSpPr>
          <p:cNvPr id="4099" name="Rectangle 3"/>
          <p:cNvSpPr>
            <a:spLocks noGrp="1" noChangeArrowheads="1"/>
          </p:cNvSpPr>
          <p:nvPr>
            <p:ph type="subTitle" idx="1"/>
          </p:nvPr>
        </p:nvSpPr>
        <p:spPr/>
        <p:txBody>
          <a:bodyPr vert="horz" lIns="91439" tIns="45719" rIns="91439" bIns="45719" rtlCol="0">
            <a:noAutofit/>
          </a:bodyPr>
          <a:lstStyle/>
          <a:p>
            <a:pPr eaLnBrk="1" hangingPunct="1"/>
            <a:r>
              <a:rPr lang="en-US" altLang="en-US" dirty="0"/>
              <a:t>Exercises</a:t>
            </a:r>
          </a:p>
        </p:txBody>
      </p:sp>
    </p:spTree>
    <p:extLst>
      <p:ext uri="{BB962C8B-B14F-4D97-AF65-F5344CB8AC3E}">
        <p14:creationId xmlns:p14="http://schemas.microsoft.com/office/powerpoint/2010/main" val="34985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4</a:t>
            </a:r>
          </a:p>
        </p:txBody>
      </p:sp>
    </p:spTree>
    <p:extLst>
      <p:ext uri="{BB962C8B-B14F-4D97-AF65-F5344CB8AC3E}">
        <p14:creationId xmlns:p14="http://schemas.microsoft.com/office/powerpoint/2010/main" val="1805993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4 - Solution</a:t>
            </a:r>
          </a:p>
        </p:txBody>
      </p:sp>
    </p:spTree>
    <p:extLst>
      <p:ext uri="{BB962C8B-B14F-4D97-AF65-F5344CB8AC3E}">
        <p14:creationId xmlns:p14="http://schemas.microsoft.com/office/powerpoint/2010/main" val="4021319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4 – Configuring Function Prototype in R2018b</a:t>
            </a:r>
          </a:p>
        </p:txBody>
      </p:sp>
    </p:spTree>
    <p:extLst>
      <p:ext uri="{BB962C8B-B14F-4D97-AF65-F5344CB8AC3E}">
        <p14:creationId xmlns:p14="http://schemas.microsoft.com/office/powerpoint/2010/main" val="211470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5</a:t>
            </a:r>
          </a:p>
        </p:txBody>
      </p:sp>
    </p:spTree>
    <p:extLst>
      <p:ext uri="{BB962C8B-B14F-4D97-AF65-F5344CB8AC3E}">
        <p14:creationId xmlns:p14="http://schemas.microsoft.com/office/powerpoint/2010/main" val="98966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5 - Solution</a:t>
            </a:r>
          </a:p>
        </p:txBody>
      </p:sp>
    </p:spTree>
    <p:extLst>
      <p:ext uri="{BB962C8B-B14F-4D97-AF65-F5344CB8AC3E}">
        <p14:creationId xmlns:p14="http://schemas.microsoft.com/office/powerpoint/2010/main" val="385245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1 - Introduction</a:t>
            </a:r>
          </a:p>
        </p:txBody>
      </p:sp>
    </p:spTree>
    <p:extLst>
      <p:ext uri="{BB962C8B-B14F-4D97-AF65-F5344CB8AC3E}">
        <p14:creationId xmlns:p14="http://schemas.microsoft.com/office/powerpoint/2010/main" val="135591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1</a:t>
            </a:r>
          </a:p>
        </p:txBody>
      </p:sp>
    </p:spTree>
    <p:extLst>
      <p:ext uri="{BB962C8B-B14F-4D97-AF65-F5344CB8AC3E}">
        <p14:creationId xmlns:p14="http://schemas.microsoft.com/office/powerpoint/2010/main" val="254116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1 - Solution</a:t>
            </a:r>
          </a:p>
        </p:txBody>
      </p:sp>
    </p:spTree>
    <p:extLst>
      <p:ext uri="{BB962C8B-B14F-4D97-AF65-F5344CB8AC3E}">
        <p14:creationId xmlns:p14="http://schemas.microsoft.com/office/powerpoint/2010/main" val="107887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2</a:t>
            </a:r>
          </a:p>
        </p:txBody>
      </p:sp>
    </p:spTree>
    <p:extLst>
      <p:ext uri="{BB962C8B-B14F-4D97-AF65-F5344CB8AC3E}">
        <p14:creationId xmlns:p14="http://schemas.microsoft.com/office/powerpoint/2010/main" val="225117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2 - Solution</a:t>
            </a:r>
          </a:p>
        </p:txBody>
      </p:sp>
    </p:spTree>
    <p:extLst>
      <p:ext uri="{BB962C8B-B14F-4D97-AF65-F5344CB8AC3E}">
        <p14:creationId xmlns:p14="http://schemas.microsoft.com/office/powerpoint/2010/main" val="119982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3 – Introduction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C39145D-3E46-41F3-9029-BAB88F40DFAC}"/>
                  </a:ext>
                </a:extLst>
              </p:cNvPr>
              <p:cNvSpPr txBox="1"/>
              <p:nvPr/>
            </p:nvSpPr>
            <p:spPr>
              <a:xfrm>
                <a:off x="4114800" y="3048000"/>
                <a:ext cx="350781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𝑦</m:t>
                      </m:r>
                      <m:d>
                        <m:dPr>
                          <m:begChr m:val="["/>
                          <m:endChr m:val="]"/>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𝑘</m:t>
                          </m:r>
                        </m:e>
                      </m:d>
                      <m:r>
                        <a:rPr lang="en-US" sz="2000" b="0" i="1" smtClean="0">
                          <a:latin typeface="Cambria Math" panose="02040503050406030204" pitchFamily="18" charset="0"/>
                          <a:cs typeface="Arial" pitchFamily="34" charset="0"/>
                        </a:rPr>
                        <m:t>= </m:t>
                      </m:r>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𝑏</m:t>
                          </m:r>
                        </m:e>
                        <m:sub>
                          <m:r>
                            <a:rPr lang="en-US" sz="2000" b="0" i="1" smtClean="0">
                              <a:latin typeface="Cambria Math" panose="02040503050406030204" pitchFamily="18" charset="0"/>
                              <a:cs typeface="Arial" pitchFamily="34" charset="0"/>
                            </a:rPr>
                            <m:t>0</m:t>
                          </m:r>
                        </m:sub>
                      </m:sSub>
                      <m:r>
                        <a:rPr lang="en-US" sz="2000" b="0" i="1" smtClean="0">
                          <a:latin typeface="Cambria Math" panose="02040503050406030204" pitchFamily="18" charset="0"/>
                          <a:cs typeface="Arial" pitchFamily="34" charset="0"/>
                        </a:rPr>
                        <m:t> . </m:t>
                      </m:r>
                      <m:r>
                        <a:rPr lang="en-US" sz="2000" b="0" i="1" smtClean="0">
                          <a:latin typeface="Cambria Math" panose="02040503050406030204" pitchFamily="18" charset="0"/>
                          <a:cs typeface="Arial" pitchFamily="34" charset="0"/>
                        </a:rPr>
                        <m:t>𝑥</m:t>
                      </m:r>
                      <m:d>
                        <m:dPr>
                          <m:begChr m:val="["/>
                          <m:endChr m:val="]"/>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𝑘</m:t>
                          </m:r>
                        </m:e>
                      </m:d>
                      <m:r>
                        <a:rPr lang="en-US" sz="2000" b="0" i="1" smtClean="0">
                          <a:latin typeface="Cambria Math" panose="02040503050406030204" pitchFamily="18" charset="0"/>
                          <a:cs typeface="Arial" pitchFamily="34" charset="0"/>
                        </a:rPr>
                        <m:t>+ </m:t>
                      </m:r>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𝑎</m:t>
                          </m:r>
                        </m:e>
                        <m:sub>
                          <m:r>
                            <a:rPr lang="en-US" sz="2000" b="0" i="1" smtClean="0">
                              <a:latin typeface="Cambria Math" panose="02040503050406030204" pitchFamily="18" charset="0"/>
                              <a:cs typeface="Arial" pitchFamily="34" charset="0"/>
                            </a:rPr>
                            <m:t>1</m:t>
                          </m:r>
                        </m:sub>
                      </m:sSub>
                      <m:r>
                        <a:rPr lang="en-US" sz="2000" b="0" i="1" smtClean="0">
                          <a:latin typeface="Cambria Math" panose="02040503050406030204" pitchFamily="18" charset="0"/>
                          <a:cs typeface="Arial" pitchFamily="34" charset="0"/>
                        </a:rPr>
                        <m:t> . </m:t>
                      </m:r>
                      <m:r>
                        <a:rPr lang="en-US" sz="2000" b="0" i="1" smtClean="0">
                          <a:latin typeface="Cambria Math" panose="02040503050406030204" pitchFamily="18" charset="0"/>
                          <a:cs typeface="Arial" pitchFamily="34" charset="0"/>
                        </a:rPr>
                        <m:t>𝑦</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𝑘</m:t>
                      </m:r>
                      <m:r>
                        <a:rPr lang="en-US" sz="2000" b="0" i="1" smtClean="0">
                          <a:latin typeface="Cambria Math" panose="02040503050406030204" pitchFamily="18" charset="0"/>
                          <a:cs typeface="Arial" pitchFamily="34" charset="0"/>
                        </a:rPr>
                        <m:t>−1]</m:t>
                      </m:r>
                    </m:oMath>
                  </m:oMathPara>
                </a14:m>
                <a:endParaRPr lang="en-US" sz="2000" dirty="0">
                  <a:latin typeface="Arial" pitchFamily="34" charset="0"/>
                  <a:cs typeface="Arial" pitchFamily="34" charset="0"/>
                </a:endParaRPr>
              </a:p>
            </p:txBody>
          </p:sp>
        </mc:Choice>
        <mc:Fallback xmlns="">
          <p:sp>
            <p:nvSpPr>
              <p:cNvPr id="2" name="TextBox 1">
                <a:extLst>
                  <a:ext uri="{FF2B5EF4-FFF2-40B4-BE49-F238E27FC236}">
                    <a16:creationId xmlns:a16="http://schemas.microsoft.com/office/drawing/2014/main" id="{FC39145D-3E46-41F3-9029-BAB88F40DFAC}"/>
                  </a:ext>
                </a:extLst>
              </p:cNvPr>
              <p:cNvSpPr txBox="1">
                <a:spLocks noRot="1" noChangeAspect="1" noMove="1" noResize="1" noEditPoints="1" noAdjustHandles="1" noChangeArrowheads="1" noChangeShapeType="1" noTextEdit="1"/>
              </p:cNvSpPr>
              <p:nvPr/>
            </p:nvSpPr>
            <p:spPr>
              <a:xfrm>
                <a:off x="4114800" y="3048000"/>
                <a:ext cx="3507819" cy="307777"/>
              </a:xfrm>
              <a:prstGeom prst="rect">
                <a:avLst/>
              </a:prstGeom>
              <a:blipFill>
                <a:blip r:embed="rId3"/>
                <a:stretch>
                  <a:fillRect l="-1217" r="-208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3983C7-FA3C-481A-9CE1-88756285816A}"/>
                  </a:ext>
                </a:extLst>
              </p:cNvPr>
              <p:cNvSpPr txBox="1"/>
              <p:nvPr/>
            </p:nvSpPr>
            <p:spPr>
              <a:xfrm>
                <a:off x="4766195" y="3962400"/>
                <a:ext cx="2205027" cy="634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itchFamily="34" charset="0"/>
                        </a:rPr>
                        <m:t>𝐻</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𝑧</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𝑏</m:t>
                              </m:r>
                            </m:e>
                            <m:sub>
                              <m:r>
                                <a:rPr lang="en-US" sz="2000" b="0" i="1" smtClean="0">
                                  <a:latin typeface="Cambria Math" panose="02040503050406030204" pitchFamily="18" charset="0"/>
                                  <a:cs typeface="Arial" pitchFamily="34" charset="0"/>
                                </a:rPr>
                                <m:t>0</m:t>
                              </m:r>
                            </m:sub>
                          </m:sSub>
                        </m:num>
                        <m:den>
                          <m:r>
                            <a:rPr lang="en-US" sz="2000" b="0" i="1" smtClean="0">
                              <a:latin typeface="Cambria Math" panose="02040503050406030204" pitchFamily="18" charset="0"/>
                              <a:cs typeface="Arial" pitchFamily="34" charset="0"/>
                            </a:rPr>
                            <m:t>1 − </m:t>
                          </m:r>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𝑎</m:t>
                              </m:r>
                            </m:e>
                            <m:sub>
                              <m:r>
                                <a:rPr lang="en-US" sz="2000" b="0" i="1" smtClean="0">
                                  <a:latin typeface="Cambria Math" panose="02040503050406030204" pitchFamily="18" charset="0"/>
                                  <a:cs typeface="Arial" pitchFamily="34" charset="0"/>
                                </a:rPr>
                                <m:t>1</m:t>
                              </m:r>
                            </m:sub>
                          </m:sSub>
                          <m:sSup>
                            <m:sSupPr>
                              <m:ctrlPr>
                                <a:rPr lang="en-US" sz="2000" b="0" i="1" smtClean="0">
                                  <a:latin typeface="Cambria Math" panose="02040503050406030204" pitchFamily="18" charset="0"/>
                                  <a:cs typeface="Arial" pitchFamily="34" charset="0"/>
                                </a:rPr>
                              </m:ctrlPr>
                            </m:sSupPr>
                            <m:e>
                              <m:r>
                                <a:rPr lang="en-US" sz="2000" b="0" i="1" smtClean="0">
                                  <a:latin typeface="Cambria Math" panose="02040503050406030204" pitchFamily="18" charset="0"/>
                                  <a:cs typeface="Arial" pitchFamily="34" charset="0"/>
                                </a:rPr>
                                <m:t>𝑧</m:t>
                              </m:r>
                            </m:e>
                            <m:sup>
                              <m:r>
                                <a:rPr lang="en-US" sz="2000" b="0" i="1" smtClean="0">
                                  <a:latin typeface="Cambria Math" panose="02040503050406030204" pitchFamily="18" charset="0"/>
                                  <a:cs typeface="Arial" pitchFamily="34" charset="0"/>
                                </a:rPr>
                                <m:t>−1</m:t>
                              </m:r>
                            </m:sup>
                          </m:sSup>
                        </m:den>
                      </m:f>
                    </m:oMath>
                  </m:oMathPara>
                </a14:m>
                <a:endParaRPr lang="en-US" sz="2000" dirty="0">
                  <a:latin typeface="Arial" pitchFamily="34" charset="0"/>
                  <a:cs typeface="Arial" pitchFamily="34" charset="0"/>
                </a:endParaRPr>
              </a:p>
            </p:txBody>
          </p:sp>
        </mc:Choice>
        <mc:Fallback xmlns="">
          <p:sp>
            <p:nvSpPr>
              <p:cNvPr id="4" name="TextBox 3">
                <a:extLst>
                  <a:ext uri="{FF2B5EF4-FFF2-40B4-BE49-F238E27FC236}">
                    <a16:creationId xmlns:a16="http://schemas.microsoft.com/office/drawing/2014/main" id="{353983C7-FA3C-481A-9CE1-88756285816A}"/>
                  </a:ext>
                </a:extLst>
              </p:cNvPr>
              <p:cNvSpPr txBox="1">
                <a:spLocks noRot="1" noChangeAspect="1" noMove="1" noResize="1" noEditPoints="1" noAdjustHandles="1" noChangeArrowheads="1" noChangeShapeType="1" noTextEdit="1"/>
              </p:cNvSpPr>
              <p:nvPr/>
            </p:nvSpPr>
            <p:spPr>
              <a:xfrm>
                <a:off x="4766195" y="3962400"/>
                <a:ext cx="2205027" cy="63466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796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3</a:t>
            </a:r>
          </a:p>
        </p:txBody>
      </p:sp>
    </p:spTree>
    <p:extLst>
      <p:ext uri="{BB962C8B-B14F-4D97-AF65-F5344CB8AC3E}">
        <p14:creationId xmlns:p14="http://schemas.microsoft.com/office/powerpoint/2010/main" val="308175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lIns="91439" tIns="45719" rIns="91439" bIns="45719" rtlCol="0" anchor="t" anchorCtr="0">
            <a:noAutofit/>
          </a:bodyPr>
          <a:lstStyle/>
          <a:p>
            <a:pPr eaLnBrk="1" hangingPunct="1"/>
            <a:r>
              <a:rPr lang="en-US" altLang="en-US" dirty="0"/>
              <a:t>Exercise 3 - Solution</a:t>
            </a:r>
          </a:p>
        </p:txBody>
      </p:sp>
    </p:spTree>
    <p:extLst>
      <p:ext uri="{BB962C8B-B14F-4D97-AF65-F5344CB8AC3E}">
        <p14:creationId xmlns:p14="http://schemas.microsoft.com/office/powerpoint/2010/main" val="3104203962"/>
      </p:ext>
    </p:extLst>
  </p:cSld>
  <p:clrMapOvr>
    <a:masterClrMapping/>
  </p:clrMapOvr>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4" id="{B23A5411-301C-4407-8C89-2657E7B2C561}" vid="{2FE166B6-A754-406E-A06A-34CE5DA63C8D}"/>
    </a:ext>
  </a:extLst>
</a:theme>
</file>

<file path=ppt/theme/theme2.xml><?xml version="1.0" encoding="utf-8"?>
<a:theme xmlns:a="http://schemas.openxmlformats.org/drawingml/2006/main" name="1_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6EF67AD0-93F4-41F9-AE06-6FA3D00B2880}" vid="{49371805-32BB-4BF7-ADCB-DF8BEEA6CD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SC_Training_Exercises</Template>
  <TotalTime>325</TotalTime>
  <Words>2809</Words>
  <Application>Microsoft Office PowerPoint</Application>
  <PresentationFormat>Widescreen</PresentationFormat>
  <Paragraphs>715</Paragraphs>
  <Slides>14</Slides>
  <Notes>14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5" baseType="lpstr">
      <vt:lpstr>Arial</vt:lpstr>
      <vt:lpstr>Arial Unicode MS</vt:lpstr>
      <vt:lpstr>Calibri</vt:lpstr>
      <vt:lpstr>Cambria</vt:lpstr>
      <vt:lpstr>Cambria Math</vt:lpstr>
      <vt:lpstr>Courier New</vt:lpstr>
      <vt:lpstr>Garamond</vt:lpstr>
      <vt:lpstr>Wingdings</vt:lpstr>
      <vt:lpstr>MW_Public_widescreen</vt:lpstr>
      <vt:lpstr>1_MW_Public_widescreen</vt:lpstr>
      <vt:lpstr>Equation</vt:lpstr>
      <vt:lpstr>Student Competition: Code Generation Training</vt:lpstr>
      <vt:lpstr>Exercise 1 - Introduction</vt:lpstr>
      <vt:lpstr>Exercise 1</vt:lpstr>
      <vt:lpstr>Exercise 1 - Solution</vt:lpstr>
      <vt:lpstr>Exercise 2</vt:lpstr>
      <vt:lpstr>Exercise 2 - Solution</vt:lpstr>
      <vt:lpstr>Exercise 3 – Introduction</vt:lpstr>
      <vt:lpstr>Exercise 3</vt:lpstr>
      <vt:lpstr>Exercise 3 - Solution</vt:lpstr>
      <vt:lpstr>Exercise 4</vt:lpstr>
      <vt:lpstr>Exercise 4 - Solution</vt:lpstr>
      <vt:lpstr>Exercise 4 – Configuring Function Prototype in R2018b</vt:lpstr>
      <vt:lpstr>Exercise 5</vt:lpstr>
      <vt:lpstr>Exercise 5 - Solution</vt:lpstr>
    </vt:vector>
  </TitlesOfParts>
  <Company>MathWorks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 Training</dc:title>
  <dc:creator>Connell D'Souza</dc:creator>
  <cp:keywords>Version 15.1</cp:keywords>
  <cp:lastModifiedBy>Sebastian Castro</cp:lastModifiedBy>
  <cp:revision>47</cp:revision>
  <dcterms:created xsi:type="dcterms:W3CDTF">2018-09-27T18:00:06Z</dcterms:created>
  <dcterms:modified xsi:type="dcterms:W3CDTF">2018-10-08T19:05:10Z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ies>
</file>