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0" r:id="rId3"/>
    <p:sldId id="262" r:id="rId4"/>
    <p:sldId id="263" r:id="rId5"/>
    <p:sldId id="264" r:id="rId6"/>
    <p:sldId id="265" r:id="rId7"/>
    <p:sldId id="270" r:id="rId8"/>
    <p:sldId id="271" r:id="rId9"/>
    <p:sldId id="272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50000" autoAdjust="0"/>
  </p:normalViewPr>
  <p:slideViewPr>
    <p:cSldViewPr snapToGrid="0" snapToObjects="1">
      <p:cViewPr varScale="1">
        <p:scale>
          <a:sx n="68" d="100"/>
          <a:sy n="68" d="100"/>
        </p:scale>
        <p:origin x="10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754A9-AE36-0F42-9468-444CF148DE06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076CA-AEA3-AA4C-A685-E0A6E916D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28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C58A5-996E-FB40-839B-7E6BEE528C95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04F30-5B17-0E49-B671-B8489301C6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4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04F30-5B17-0E49-B671-B8489301C6D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4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04F30-5B17-0E49-B671-B8489301C6D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53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04F30-5B17-0E49-B671-B8489301C6D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9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04F30-5B17-0E49-B671-B8489301C6D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08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04F30-5B17-0E49-B671-B8489301C6D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04F30-5B17-0E49-B671-B8489301C6D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9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04F30-5B17-0E49-B671-B8489301C6D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9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04F30-5B17-0E49-B671-B8489301C6D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16979"/>
            <a:ext cx="7772400" cy="11268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794411"/>
            <a:ext cx="6400800" cy="9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6DAE29-3212-B34C-9E04-5F2875429325}" type="datetime1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FA8C-5215-DD40-9F58-5C5DC2C4875A}" type="datetime1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4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29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920"/>
            <a:ext cx="8229600" cy="45882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EB3AE5-0D09-5A4F-AAB2-37E87564B7AB}" type="datetime1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B0ED05-2F19-F84E-9EC0-51C3AA7CD84D}" type="datetime1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11165D-AD0A-534A-96D9-F97F344D82EB}" type="datetime1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432125-C1A6-234A-B258-7F9657638345}" type="datetime1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4C5EEC-E66D-3D41-BBEC-6B83E130A204}" type="datetime1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B7821-1264-2A43-82C4-A60D4D8047B2}" type="datetime1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6F5E6A-9A44-A240-927E-3992F4533FBA}" type="datetime1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FA5C8F-0D2B-0047-9E99-C1D621D65464}" type="datetime1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rior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87475"/>
            <a:ext cx="9153144" cy="683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81120"/>
            <a:ext cx="8229600" cy="454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7579" y="6356350"/>
            <a:ext cx="393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002D5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Term Paper Update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Bridget Connelly</a:t>
            </a:r>
          </a:p>
          <a:p>
            <a:r>
              <a:rPr lang="en-US" sz="2400" dirty="0" smtClean="0"/>
              <a:t>Math 442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712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0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>
              <a:spcBef>
                <a:spcPts val="0"/>
              </a:spcBef>
            </a:pPr>
            <a:r>
              <a:rPr lang="en-US" sz="1600" b="1" dirty="0" smtClean="0"/>
              <a:t>Significance</a:t>
            </a:r>
            <a:r>
              <a:rPr lang="en-US" sz="1600" dirty="0" smtClean="0"/>
              <a:t>: The Ugandan mining industry is under scrutiny for ties to corruption and government abuse</a:t>
            </a:r>
            <a:endParaRPr lang="en-US" sz="1600" b="1" dirty="0" smtClean="0"/>
          </a:p>
          <a:p>
            <a:pPr defTabSz="914400">
              <a:spcBef>
                <a:spcPts val="0"/>
              </a:spcBef>
            </a:pPr>
            <a:endParaRPr lang="en-US" sz="1600" b="1" dirty="0"/>
          </a:p>
          <a:p>
            <a:pPr defTabSz="914400">
              <a:spcBef>
                <a:spcPts val="0"/>
              </a:spcBef>
            </a:pPr>
            <a:r>
              <a:rPr lang="en-US" sz="1600" b="1" dirty="0" smtClean="0"/>
              <a:t>Status quo: </a:t>
            </a:r>
            <a:r>
              <a:rPr lang="en-US" sz="1600" dirty="0" smtClean="0"/>
              <a:t>Journalists have written exposes, but the sector as a whole and the relationships among companies have not been examined. Previous academic research has investigated organizational structures, but rarely in relation to potentially illicit activity</a:t>
            </a:r>
          </a:p>
          <a:p>
            <a:pPr defTabSz="914400">
              <a:spcBef>
                <a:spcPts val="0"/>
              </a:spcBef>
            </a:pPr>
            <a:endParaRPr lang="en-US" sz="1600" b="1" dirty="0"/>
          </a:p>
          <a:p>
            <a:pPr defTabSz="914400">
              <a:spcBef>
                <a:spcPts val="0"/>
              </a:spcBef>
            </a:pPr>
            <a:r>
              <a:rPr lang="en-US" sz="1600" b="1" dirty="0" smtClean="0"/>
              <a:t>Gap</a:t>
            </a:r>
            <a:r>
              <a:rPr lang="en-US" sz="1600" dirty="0" smtClean="0"/>
              <a:t>: Understanding the network dynamics of the mining sector as a whole will grant a broader understanding of the influence, if any, that the organizations allied with corruption have within the network</a:t>
            </a:r>
            <a:endParaRPr lang="en-US" sz="1600" b="1" dirty="0" smtClean="0"/>
          </a:p>
          <a:p>
            <a:pPr defTabSz="914400">
              <a:spcBef>
                <a:spcPts val="0"/>
              </a:spcBef>
            </a:pPr>
            <a:endParaRPr lang="en-US" sz="1600" b="1" dirty="0"/>
          </a:p>
          <a:p>
            <a:pPr defTabSz="914400">
              <a:spcBef>
                <a:spcPts val="0"/>
              </a:spcBef>
            </a:pPr>
            <a:r>
              <a:rPr lang="en-US" sz="1600" b="1" dirty="0" smtClean="0"/>
              <a:t>Solution: </a:t>
            </a:r>
            <a:r>
              <a:rPr lang="en-US" sz="1600" dirty="0" smtClean="0"/>
              <a:t>This mapping of the mining sector will be a first look at how the mines operate within Uganda, and whether the companies accused of facilitating corruption have an outsized impact on the industry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/>
              <a:t>Abstract</a:t>
            </a:r>
            <a:endParaRPr lang="en-US" sz="2000" b="1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47579" y="904716"/>
            <a:ext cx="8239221" cy="333287"/>
          </a:xfrm>
          <a:prstGeom prst="rect">
            <a:avLst/>
          </a:prstGeom>
        </p:spPr>
        <p:txBody>
          <a:bodyPr anchor="b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/>
              <a:t>Examining the Ugandan mining industry through a network perspective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3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529"/>
            <a:ext cx="8229600" cy="4588243"/>
          </a:xfrm>
        </p:spPr>
        <p:txBody>
          <a:bodyPr>
            <a:noAutofit/>
          </a:bodyPr>
          <a:lstStyle/>
          <a:p>
            <a:pPr defTabSz="914400">
              <a:spcBef>
                <a:spcPts val="0"/>
              </a:spcBef>
            </a:pPr>
            <a:r>
              <a:rPr lang="en-US" sz="1600" dirty="0" smtClean="0"/>
              <a:t>Data from Uganda Ministry of Energy and Mineral Development yearly statistical abstract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 smtClean="0"/>
              <a:t>Examining licensed non-prospecting miners from 2011 – 2015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 smtClean="0"/>
              <a:t>There are </a:t>
            </a:r>
            <a:r>
              <a:rPr lang="en-US" sz="1600" dirty="0" smtClean="0"/>
              <a:t>372 </a:t>
            </a:r>
            <a:r>
              <a:rPr lang="en-US" sz="1600" dirty="0" smtClean="0"/>
              <a:t>unique companies licensed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 smtClean="0"/>
              <a:t>There are 1069 unique concession numbers listed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 smtClean="0"/>
              <a:t>2683 entries over the 4 </a:t>
            </a:r>
            <a:r>
              <a:rPr lang="en-US" sz="1600" dirty="0" smtClean="0"/>
              <a:t>years</a:t>
            </a:r>
            <a:endParaRPr lang="en-US" sz="1600" dirty="0"/>
          </a:p>
          <a:p>
            <a:pPr defTabSz="914400">
              <a:spcBef>
                <a:spcPts val="0"/>
              </a:spcBef>
            </a:pPr>
            <a:r>
              <a:rPr lang="en-US" sz="1600" dirty="0" smtClean="0"/>
              <a:t>Data collected through online versions of the statistical abstract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 smtClean="0"/>
              <a:t>Cleaning done to check for duplicates, make sure that companies are listed in standard forms</a:t>
            </a:r>
          </a:p>
          <a:p>
            <a:pPr lvl="2" defTabSz="914400">
              <a:spcBef>
                <a:spcPts val="0"/>
              </a:spcBef>
            </a:pPr>
            <a:r>
              <a:rPr lang="en-US" dirty="0" smtClean="0"/>
              <a:t>“Limited” often listed as “Ltd” in another year, for </a:t>
            </a:r>
            <a:r>
              <a:rPr lang="en-US" dirty="0" smtClean="0"/>
              <a:t>example</a:t>
            </a:r>
            <a:endParaRPr lang="en-US" sz="1600" dirty="0"/>
          </a:p>
          <a:p>
            <a:pPr defTabSz="914400">
              <a:spcBef>
                <a:spcPts val="0"/>
              </a:spcBef>
            </a:pPr>
            <a:r>
              <a:rPr lang="en-US" sz="1600" dirty="0" smtClean="0"/>
              <a:t>Creating multi-modal </a:t>
            </a:r>
            <a:r>
              <a:rPr lang="en-US" sz="1600" dirty="0" smtClean="0"/>
              <a:t>networks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 smtClean="0"/>
              <a:t>Goal is to build company x company network through matrix multiplication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 smtClean="0"/>
              <a:t>Data comes in the form of many networks</a:t>
            </a:r>
          </a:p>
          <a:p>
            <a:pPr lvl="2" defTabSz="914400">
              <a:spcBef>
                <a:spcPts val="0"/>
              </a:spcBef>
            </a:pPr>
            <a:r>
              <a:rPr lang="en-US" dirty="0" smtClean="0"/>
              <a:t>Company x Concession Number</a:t>
            </a:r>
          </a:p>
          <a:p>
            <a:pPr lvl="2" defTabSz="914400">
              <a:spcBef>
                <a:spcPts val="0"/>
              </a:spcBef>
            </a:pPr>
            <a:r>
              <a:rPr lang="en-US" dirty="0" smtClean="0"/>
              <a:t>Company x Address</a:t>
            </a:r>
          </a:p>
          <a:p>
            <a:pPr lvl="2" defTabSz="914400">
              <a:spcBef>
                <a:spcPts val="0"/>
              </a:spcBef>
            </a:pPr>
            <a:r>
              <a:rPr lang="en-US" dirty="0" smtClean="0"/>
              <a:t>Company x Contact Person</a:t>
            </a:r>
          </a:p>
          <a:p>
            <a:pPr lvl="2" defTabSz="914400">
              <a:spcBef>
                <a:spcPts val="0"/>
              </a:spcBef>
            </a:pPr>
            <a:r>
              <a:rPr lang="en-US" dirty="0" smtClean="0"/>
              <a:t>Company x Telephone</a:t>
            </a:r>
          </a:p>
          <a:p>
            <a:pPr lvl="2" defTabSz="914400">
              <a:spcBef>
                <a:spcPts val="0"/>
              </a:spcBef>
            </a:pPr>
            <a:r>
              <a:rPr lang="en-US" dirty="0" smtClean="0"/>
              <a:t>Company x Mineral</a:t>
            </a:r>
          </a:p>
          <a:p>
            <a:pPr lvl="2" defTabSz="914400">
              <a:spcBef>
                <a:spcPts val="0"/>
              </a:spcBef>
            </a:pPr>
            <a:r>
              <a:rPr lang="en-US" dirty="0" smtClean="0"/>
              <a:t>Company x Location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1600" b="1" dirty="0"/>
          </a:p>
          <a:p>
            <a:pPr defTabSz="914400">
              <a:spcBef>
                <a:spcPts val="0"/>
              </a:spcBef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/>
              <a:t>Data Overview</a:t>
            </a:r>
            <a:endParaRPr lang="en-US" sz="2000" b="1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47579" y="904716"/>
            <a:ext cx="8239221" cy="333287"/>
          </a:xfrm>
          <a:prstGeom prst="rect">
            <a:avLst/>
          </a:prstGeom>
        </p:spPr>
        <p:txBody>
          <a:bodyPr anchor="b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/>
              <a:t>Data from official Ministry of Energy and Mineral Development releases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6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920"/>
            <a:ext cx="4355432" cy="4818430"/>
          </a:xfrm>
        </p:spPr>
        <p:txBody>
          <a:bodyPr>
            <a:normAutofit lnSpcReduction="10000"/>
          </a:bodyPr>
          <a:lstStyle/>
          <a:p>
            <a:pPr defTabSz="914400">
              <a:spcBef>
                <a:spcPts val="0"/>
              </a:spcBef>
            </a:pPr>
            <a:r>
              <a:rPr lang="en-US" sz="1600" dirty="0" smtClean="0"/>
              <a:t>Network can be viewed as unique companies, companies year over year, or concession numbers. There are many levels of connections between them all</a:t>
            </a:r>
          </a:p>
          <a:p>
            <a:pPr lvl="1" defTabSz="914400">
              <a:spcBef>
                <a:spcPts val="0"/>
              </a:spcBef>
            </a:pPr>
            <a:r>
              <a:rPr lang="en-US" sz="1200" dirty="0" smtClean="0"/>
              <a:t>There are 381 unique organizations</a:t>
            </a:r>
          </a:p>
          <a:p>
            <a:pPr lvl="1" defTabSz="914400">
              <a:spcBef>
                <a:spcPts val="0"/>
              </a:spcBef>
            </a:pPr>
            <a:r>
              <a:rPr lang="en-US" sz="1400" dirty="0" smtClean="0"/>
              <a:t>Largest subcomponent of unique organizations: 119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1600" dirty="0" smtClean="0"/>
          </a:p>
          <a:p>
            <a:pPr defTabSz="914400">
              <a:spcBef>
                <a:spcPts val="0"/>
              </a:spcBef>
            </a:pPr>
            <a:r>
              <a:rPr lang="en-US" sz="1600" dirty="0" smtClean="0"/>
              <a:t>Potential to examine changes in network structure when removing certain potentially corrupt companies. Does the overall structure of the network change? That of the components?</a:t>
            </a:r>
          </a:p>
          <a:p>
            <a:pPr lvl="1" defTabSz="914400">
              <a:spcBef>
                <a:spcPts val="0"/>
              </a:spcBef>
            </a:pPr>
            <a:r>
              <a:rPr lang="en-US" sz="1400" dirty="0"/>
              <a:t>40 companies associated with corruption, according to the Global Witness report “</a:t>
            </a:r>
            <a:r>
              <a:rPr lang="en-US" sz="1400" dirty="0" smtClean="0"/>
              <a:t>Undermined,” released in June 2017</a:t>
            </a:r>
            <a:endParaRPr lang="en-US" sz="1400" dirty="0"/>
          </a:p>
          <a:p>
            <a:pPr defTabSz="914400">
              <a:spcBef>
                <a:spcPts val="0"/>
              </a:spcBef>
            </a:pPr>
            <a:endParaRPr lang="en-US" sz="1600" dirty="0" smtClean="0"/>
          </a:p>
          <a:p>
            <a:pPr defTabSz="914400">
              <a:spcBef>
                <a:spcPts val="0"/>
              </a:spcBef>
            </a:pPr>
            <a:r>
              <a:rPr lang="en-US" sz="1600" dirty="0" smtClean="0"/>
              <a:t>To the right is the network of companies separate by year and concession number, connected by address, phone number and contact person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/>
              <a:t>Data Description </a:t>
            </a:r>
            <a:endParaRPr lang="en-US" sz="2000" b="1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47579" y="904716"/>
            <a:ext cx="8239221" cy="333287"/>
          </a:xfrm>
          <a:prstGeom prst="rect">
            <a:avLst/>
          </a:prstGeom>
        </p:spPr>
        <p:txBody>
          <a:bodyPr anchor="b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/>
              <a:t>Overall understanding of data we are working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97" y="1238003"/>
            <a:ext cx="4430110" cy="493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>
              <a:spcBef>
                <a:spcPts val="0"/>
              </a:spcBef>
            </a:pPr>
            <a:r>
              <a:rPr lang="en-US" sz="1600" dirty="0" smtClean="0"/>
              <a:t>Data consistency a potential problem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/>
              <a:t>Reporting requirements vary from year to </a:t>
            </a:r>
            <a:r>
              <a:rPr lang="en-US" sz="1600" dirty="0" smtClean="0"/>
              <a:t>year</a:t>
            </a:r>
          </a:p>
          <a:p>
            <a:pPr defTabSz="914400">
              <a:spcBef>
                <a:spcPts val="0"/>
              </a:spcBef>
            </a:pPr>
            <a:r>
              <a:rPr lang="en-US" sz="1600" dirty="0" smtClean="0"/>
              <a:t>Data overlap a concern</a:t>
            </a:r>
            <a:endParaRPr lang="en-US" sz="1600" dirty="0"/>
          </a:p>
          <a:p>
            <a:pPr lvl="1" defTabSz="914400">
              <a:spcBef>
                <a:spcPts val="0"/>
              </a:spcBef>
            </a:pPr>
            <a:r>
              <a:rPr lang="en-US" sz="1600" dirty="0" smtClean="0"/>
              <a:t>Information not collected with network analysis in mind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 smtClean="0"/>
              <a:t>Companies can keep the same concession for many years, then sell it to another company</a:t>
            </a:r>
          </a:p>
          <a:p>
            <a:pPr lvl="2" defTabSz="914400">
              <a:spcBef>
                <a:spcPts val="0"/>
              </a:spcBef>
            </a:pPr>
            <a:r>
              <a:rPr lang="en-US" dirty="0" smtClean="0"/>
              <a:t>Problem of how not to duplicate the record of a company, but maintain the information that one of their concessions was sold to another company</a:t>
            </a:r>
            <a:endParaRPr lang="en-US" dirty="0"/>
          </a:p>
          <a:p>
            <a:pPr defTabSz="914400">
              <a:spcBef>
                <a:spcPts val="0"/>
              </a:spcBef>
            </a:pPr>
            <a:r>
              <a:rPr lang="en-US" sz="1600" dirty="0" smtClean="0"/>
              <a:t>Additional </a:t>
            </a:r>
            <a:r>
              <a:rPr lang="en-US" sz="1600" dirty="0"/>
              <a:t>p</a:t>
            </a:r>
            <a:r>
              <a:rPr lang="en-US" sz="1600" dirty="0" smtClean="0"/>
              <a:t>reparation Steps: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 smtClean="0"/>
              <a:t>Multiplication of networks to create large multi-modal company x company network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 smtClean="0"/>
              <a:t>Potential for creating year x year analysis of network structure</a:t>
            </a:r>
          </a:p>
          <a:p>
            <a:pPr lvl="2" defTabSz="914400">
              <a:spcBef>
                <a:spcPts val="0"/>
              </a:spcBef>
            </a:pPr>
            <a:r>
              <a:rPr lang="en-US" dirty="0" smtClean="0"/>
              <a:t>Problem of keeping company ties limited to one year in the network when reporting requirements (or lack thereof) limit the overlap of types of data between years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/>
              <a:t>Data Cleaning</a:t>
            </a:r>
            <a:endParaRPr lang="en-US" sz="2000" b="1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47579" y="904716"/>
            <a:ext cx="8239221" cy="333287"/>
          </a:xfrm>
          <a:prstGeom prst="rect">
            <a:avLst/>
          </a:prstGeom>
        </p:spPr>
        <p:txBody>
          <a:bodyPr anchor="b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/>
              <a:t>Data not gathered with a network perspective makes cleaning especially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>
              <a:spcBef>
                <a:spcPts val="0"/>
              </a:spcBef>
            </a:pPr>
            <a:r>
              <a:rPr lang="en-US" sz="1600" dirty="0" smtClean="0"/>
              <a:t>Company attributes include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 smtClean="0"/>
              <a:t>Concession </a:t>
            </a:r>
            <a:r>
              <a:rPr lang="en-US" sz="1600" dirty="0"/>
              <a:t>number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/>
              <a:t>Postal address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/>
              <a:t>Contact name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/>
              <a:t>Mine location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/>
              <a:t>Mine </a:t>
            </a:r>
            <a:r>
              <a:rPr lang="en-US" sz="1600" dirty="0" smtClean="0"/>
              <a:t>licensed</a:t>
            </a:r>
          </a:p>
          <a:p>
            <a:pPr defTabSz="914400">
              <a:spcBef>
                <a:spcPts val="0"/>
              </a:spcBef>
            </a:pPr>
            <a:r>
              <a:rPr lang="en-US" sz="1600" dirty="0" smtClean="0"/>
              <a:t>Network-level measures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/>
              <a:t>Density in organization x </a:t>
            </a:r>
            <a:r>
              <a:rPr lang="en-US" sz="1600" dirty="0" smtClean="0"/>
              <a:t>attribute networks </a:t>
            </a:r>
            <a:r>
              <a:rPr lang="en-US" sz="1600" dirty="0"/>
              <a:t>shows generally how many companies will have similar attributes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/>
              <a:t>Average degree will be skewed towards the dyads, but will give a good comparison for corrupt organization </a:t>
            </a:r>
            <a:r>
              <a:rPr lang="en-US" sz="1600" dirty="0" smtClean="0"/>
              <a:t>networks</a:t>
            </a:r>
          </a:p>
          <a:p>
            <a:pPr defTabSz="914400">
              <a:spcBef>
                <a:spcPts val="0"/>
              </a:spcBef>
            </a:pPr>
            <a:r>
              <a:rPr lang="en-US" sz="1600" dirty="0" smtClean="0"/>
              <a:t>Centrality measures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 smtClean="0"/>
              <a:t>Which companies or attributes are coming out as the most important in the folded networks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 smtClean="0"/>
              <a:t>Using outside data sources, research why these companies or attributes are being brought forward by the measures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/>
              <a:t>Methodology</a:t>
            </a:r>
            <a:endParaRPr lang="en-US" sz="2000" b="1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47579" y="904716"/>
            <a:ext cx="8239221" cy="333287"/>
          </a:xfrm>
          <a:prstGeom prst="rect">
            <a:avLst/>
          </a:prstGeom>
        </p:spPr>
        <p:txBody>
          <a:bodyPr anchor="b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/>
              <a:t>Understand data piece by piece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292 </a:t>
            </a:r>
            <a:r>
              <a:rPr lang="en-US" sz="1600" dirty="0" smtClean="0"/>
              <a:t>addresses</a:t>
            </a:r>
          </a:p>
          <a:p>
            <a:r>
              <a:rPr lang="en-US" sz="1600" dirty="0" smtClean="0"/>
              <a:t>372 organizations</a:t>
            </a:r>
          </a:p>
          <a:p>
            <a:r>
              <a:rPr lang="en-US" sz="1600" dirty="0" smtClean="0"/>
              <a:t>457 links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Density </a:t>
            </a:r>
            <a:r>
              <a:rPr lang="en-US" sz="1600" dirty="0"/>
              <a:t>of </a:t>
            </a:r>
            <a:r>
              <a:rPr lang="en-US" sz="1600" dirty="0" smtClean="0"/>
              <a:t>Org </a:t>
            </a:r>
            <a:r>
              <a:rPr lang="en-US" sz="1600" dirty="0"/>
              <a:t>x Address Network: 0.024095</a:t>
            </a:r>
          </a:p>
          <a:p>
            <a:pPr lvl="1"/>
            <a:r>
              <a:rPr lang="en-US" sz="1600" dirty="0"/>
              <a:t>Mostly dyads (165 / 372) </a:t>
            </a:r>
            <a:r>
              <a:rPr lang="en-US" sz="1600" dirty="0">
                <a:sym typeface="Wingdings" panose="05000000000000000000" pitchFamily="2" charset="2"/>
              </a:rPr>
              <a:t> companies have a constant address</a:t>
            </a:r>
          </a:p>
          <a:p>
            <a:pPr lvl="1"/>
            <a:r>
              <a:rPr lang="en-US" sz="1600" dirty="0"/>
              <a:t>Some larger components (15 / 372) </a:t>
            </a:r>
            <a:r>
              <a:rPr lang="en-US" sz="1600" dirty="0">
                <a:sym typeface="Wingdings" panose="05000000000000000000" pitchFamily="2" charset="2"/>
              </a:rPr>
              <a:t> companies list same address, or move addresses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Largest component = 162 organizations</a:t>
            </a:r>
            <a:endParaRPr lang="en-US" dirty="0"/>
          </a:p>
          <a:p>
            <a:r>
              <a:rPr lang="en-US" sz="1600" dirty="0"/>
              <a:t>Density of Org x Address x Org Network: 0.05523365</a:t>
            </a:r>
          </a:p>
          <a:p>
            <a:pPr lvl="1"/>
            <a:r>
              <a:rPr lang="en-US" sz="1600" dirty="0"/>
              <a:t>Mostly isolates (183 / 372) </a:t>
            </a:r>
            <a:r>
              <a:rPr lang="en-US" sz="1600" dirty="0">
                <a:sym typeface="Wingdings" panose="05000000000000000000" pitchFamily="2" charset="2"/>
              </a:rPr>
              <a:t> companies listed a unique address</a:t>
            </a:r>
          </a:p>
          <a:p>
            <a:pPr lvl="1"/>
            <a:r>
              <a:rPr lang="en-US" sz="1600" dirty="0"/>
              <a:t>Some larger components (6 / 372) </a:t>
            </a:r>
            <a:r>
              <a:rPr lang="en-US" sz="1600" dirty="0">
                <a:sym typeface="Wingdings" panose="05000000000000000000" pitchFamily="2" charset="2"/>
              </a:rPr>
              <a:t> multiple companies listed the same address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Largest component = 109 organizations</a:t>
            </a:r>
            <a:endParaRPr lang="en-US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1600" dirty="0"/>
          </a:p>
          <a:p>
            <a:pPr defTabSz="914400">
              <a:spcBef>
                <a:spcPts val="0"/>
              </a:spcBef>
            </a:pPr>
            <a:endParaRPr lang="en-US" sz="1600" dirty="0" smtClean="0"/>
          </a:p>
          <a:p>
            <a:pPr defTabSz="914400">
              <a:spcBef>
                <a:spcPts val="0"/>
              </a:spcBef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/>
              <a:t>Analysis: Transfer of Addresses</a:t>
            </a:r>
            <a:endParaRPr lang="en-US" sz="2000" b="1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47579" y="904716"/>
            <a:ext cx="8239221" cy="333287"/>
          </a:xfrm>
          <a:prstGeom prst="rect">
            <a:avLst/>
          </a:prstGeom>
        </p:spPr>
        <p:txBody>
          <a:bodyPr anchor="b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/>
              <a:t>How do companies use reported postal addresses?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2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" y="1209867"/>
            <a:ext cx="5247249" cy="49520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6568" y="1375292"/>
            <a:ext cx="3636498" cy="4412714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Top </a:t>
            </a:r>
            <a:r>
              <a:rPr lang="en-US" sz="1600" dirty="0"/>
              <a:t>organization in multiple measures appeared in Global Witness Report “Undermined,” which documented potential corruption in Ugandan </a:t>
            </a:r>
            <a:r>
              <a:rPr lang="en-US" sz="1600" dirty="0" smtClean="0"/>
              <a:t>mining</a:t>
            </a:r>
          </a:p>
          <a:p>
            <a:pPr lvl="1"/>
            <a:r>
              <a:rPr lang="en-US" sz="1600" dirty="0"/>
              <a:t>Gold Hunters Limited</a:t>
            </a:r>
          </a:p>
          <a:p>
            <a:pPr lvl="2"/>
            <a:r>
              <a:rPr lang="en-US" dirty="0"/>
              <a:t>Registered in Uganda in 2011</a:t>
            </a:r>
          </a:p>
          <a:p>
            <a:pPr lvl="2"/>
            <a:r>
              <a:rPr lang="en-US" dirty="0"/>
              <a:t>Little information on former or current ownership, shareholders, employees</a:t>
            </a:r>
          </a:p>
          <a:p>
            <a:pPr lvl="2"/>
            <a:r>
              <a:rPr lang="en-US" dirty="0"/>
              <a:t>Further analysis needed to figure why this should be so highly ranked</a:t>
            </a:r>
          </a:p>
          <a:p>
            <a:endParaRPr lang="en-US" sz="1600" dirty="0" smtClean="0"/>
          </a:p>
          <a:p>
            <a:r>
              <a:rPr lang="en-US" sz="1600" dirty="0" smtClean="0"/>
              <a:t>At left, the org x address network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1600" dirty="0"/>
          </a:p>
          <a:p>
            <a:pPr defTabSz="914400">
              <a:spcBef>
                <a:spcPts val="0"/>
              </a:spcBef>
            </a:pPr>
            <a:endParaRPr lang="en-US" sz="1600" dirty="0" smtClean="0"/>
          </a:p>
          <a:p>
            <a:pPr defTabSz="914400">
              <a:spcBef>
                <a:spcPts val="0"/>
              </a:spcBef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/>
              <a:t>Analysis: Transfer of Addresses (cont.)</a:t>
            </a:r>
            <a:endParaRPr lang="en-US" sz="2000" b="1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47579" y="904716"/>
            <a:ext cx="8239221" cy="333287"/>
          </a:xfrm>
          <a:prstGeom prst="rect">
            <a:avLst/>
          </a:prstGeom>
        </p:spPr>
        <p:txBody>
          <a:bodyPr anchor="b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How do companies use reported postal </a:t>
            </a:r>
            <a:r>
              <a:rPr lang="en-US" sz="1400" dirty="0" smtClean="0"/>
              <a:t>addresses?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2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Run the same type of analysis for concession number trading</a:t>
            </a:r>
          </a:p>
          <a:p>
            <a:r>
              <a:rPr lang="en-US" sz="1600" dirty="0"/>
              <a:t>Run the same type of analysis for contact names</a:t>
            </a:r>
          </a:p>
          <a:p>
            <a:pPr lvl="1"/>
            <a:r>
              <a:rPr lang="en-US" sz="1600" dirty="0"/>
              <a:t>Not likely to have same scope of results – fewer years required contact names</a:t>
            </a:r>
          </a:p>
          <a:p>
            <a:r>
              <a:rPr lang="en-US" sz="1600" dirty="0"/>
              <a:t>Examine the proportion of mining licenses owned by individual </a:t>
            </a:r>
            <a:r>
              <a:rPr lang="en-US" sz="1600" dirty="0" smtClean="0"/>
              <a:t>people</a:t>
            </a:r>
          </a:p>
          <a:p>
            <a:r>
              <a:rPr lang="en-US" sz="1600" dirty="0" smtClean="0"/>
              <a:t>Examine </a:t>
            </a:r>
            <a:r>
              <a:rPr lang="en-US" sz="1600" dirty="0"/>
              <a:t>the network of company identifiers, i.e. address, contact person, phone number, against the type of mineral companies are licensed to take, or the area in which they can conduct </a:t>
            </a:r>
            <a:r>
              <a:rPr lang="en-US" sz="1600" dirty="0" smtClean="0"/>
              <a:t>business</a:t>
            </a:r>
          </a:p>
          <a:p>
            <a:pPr lvl="1"/>
            <a:r>
              <a:rPr lang="en-US" sz="1600" dirty="0" smtClean="0"/>
              <a:t>Will </a:t>
            </a:r>
            <a:r>
              <a:rPr lang="en-US" sz="1600" dirty="0"/>
              <a:t>require data cleaning of its own, as companies are often allowed to search for more than one mineral, or may be located in many locations or broad regions</a:t>
            </a:r>
          </a:p>
          <a:p>
            <a:r>
              <a:rPr lang="en-US" sz="1600" dirty="0" smtClean="0"/>
              <a:t>Remove Global Witness-based potentially corrupt companies and remove to asses network impact</a:t>
            </a:r>
            <a:endParaRPr lang="en-US" sz="1600" dirty="0"/>
          </a:p>
          <a:p>
            <a:r>
              <a:rPr lang="en-US" sz="1600" dirty="0"/>
              <a:t>Choose one of the organizations, concessions, addresses, or people that comes out of the analysis to build a story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1600" dirty="0"/>
          </a:p>
          <a:p>
            <a:pPr defTabSz="914400">
              <a:spcBef>
                <a:spcPts val="0"/>
              </a:spcBef>
            </a:pPr>
            <a:endParaRPr lang="en-US" sz="1600" dirty="0" smtClean="0"/>
          </a:p>
          <a:p>
            <a:pPr defTabSz="914400">
              <a:spcBef>
                <a:spcPts val="0"/>
              </a:spcBef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/>
              <a:t>Analysis: Next Steps</a:t>
            </a:r>
            <a:endParaRPr lang="en-US" sz="2000" b="1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47579" y="904716"/>
            <a:ext cx="8239221" cy="333287"/>
          </a:xfrm>
          <a:prstGeom prst="rect">
            <a:avLst/>
          </a:prstGeom>
        </p:spPr>
        <p:txBody>
          <a:bodyPr anchor="b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/>
              <a:t>Research never stops…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5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8582</TotalTime>
  <Words>969</Words>
  <Application>Microsoft Office PowerPoint</Application>
  <PresentationFormat>On-screen Show (4:3)</PresentationFormat>
  <Paragraphs>119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55 Helvetica Roman</vt:lpstr>
      <vt:lpstr>Arial</vt:lpstr>
      <vt:lpstr>Calibri</vt:lpstr>
      <vt:lpstr>Georgia</vt:lpstr>
      <vt:lpstr>Helvetica Neue</vt:lpstr>
      <vt:lpstr>Wingdings</vt:lpstr>
      <vt:lpstr>Office Theme</vt:lpstr>
      <vt:lpstr>Data Term Paper Update</vt:lpstr>
      <vt:lpstr>Abstract</vt:lpstr>
      <vt:lpstr>Data Overview</vt:lpstr>
      <vt:lpstr>Data Description </vt:lpstr>
      <vt:lpstr>Data Cleaning</vt:lpstr>
      <vt:lpstr>Methodology</vt:lpstr>
      <vt:lpstr>Analysis: Transfer of Addresses</vt:lpstr>
      <vt:lpstr>Analysis: Transfer of Addresses (cont.)</vt:lpstr>
      <vt:lpstr>Analysis: Next Steps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One Title Here</dc:title>
  <dc:creator>Shikha Savdas</dc:creator>
  <cp:lastModifiedBy>Bridget</cp:lastModifiedBy>
  <cp:revision>148</cp:revision>
  <dcterms:created xsi:type="dcterms:W3CDTF">2012-07-30T19:58:27Z</dcterms:created>
  <dcterms:modified xsi:type="dcterms:W3CDTF">2017-11-22T01:56:42Z</dcterms:modified>
</cp:coreProperties>
</file>