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embeddedFontLst>
    <p:embeddedFont>
      <p:font typeface="Open Sans" panose="020B0604020202020204" charset="0"/>
      <p:regular r:id="rId35"/>
      <p:bold r:id="rId36"/>
      <p:italic r:id="rId37"/>
      <p:boldItalic r:id="rId38"/>
    </p:embeddedFont>
    <p:embeddedFont>
      <p:font typeface="Economica"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F9388B-7065-406A-A48B-A3F23ADEE056}">
  <a:tblStyle styleId="{6BF9388B-7065-406A-A48B-A3F23ADEE056}"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769" autoAdjust="0"/>
  </p:normalViewPr>
  <p:slideViewPr>
    <p:cSldViewPr snapToGrid="0">
      <p:cViewPr varScale="1">
        <p:scale>
          <a:sx n="80" d="100"/>
          <a:sy n="80" d="100"/>
        </p:scale>
        <p:origin x="88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89119061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02932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85575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smtClean="0"/>
              <a:t>So we start with the multiple</a:t>
            </a:r>
            <a:r>
              <a:rPr lang="en-US" baseline="0" dirty="0" smtClean="0"/>
              <a:t> linear regression, and although we have a set of variables we want to choose which subset of these models is the best one. We only started with seven variables, so that is not too many to have to choose from. But these methods still relate when you are choosing from many more variables. Even starting with only seven variables, it is a good idea to see if smaller groups will create better models because complexity is never good. Often, smaller models are just as good. So what are the statistics that we used to choose our best models?</a:t>
            </a:r>
          </a:p>
          <a:p>
            <a:pPr lvl="0">
              <a:spcBef>
                <a:spcPts val="0"/>
              </a:spcBef>
              <a:buNone/>
            </a:pPr>
            <a:r>
              <a:rPr lang="en-US" baseline="0" dirty="0" smtClean="0"/>
              <a:t>Adjusted r-squared, which is designed to combat the </a:t>
            </a:r>
            <a:r>
              <a:rPr lang="en-US" baseline="0" dirty="0" smtClean="0"/>
              <a:t>overfitting. </a:t>
            </a:r>
          </a:p>
          <a:p>
            <a:pPr lvl="0">
              <a:spcBef>
                <a:spcPts val="0"/>
              </a:spcBef>
              <a:buNone/>
            </a:pPr>
            <a:r>
              <a:rPr lang="en-US" baseline="0" dirty="0" smtClean="0"/>
              <a:t>As we all know, the r2 is the </a:t>
            </a:r>
            <a:endParaRPr dirty="0"/>
          </a:p>
        </p:txBody>
      </p:sp>
    </p:spTree>
    <p:extLst>
      <p:ext uri="{BB962C8B-B14F-4D97-AF65-F5344CB8AC3E}">
        <p14:creationId xmlns:p14="http://schemas.microsoft.com/office/powerpoint/2010/main" val="1206944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smtClean="0"/>
              <a:t>These were the top three models returned by adjusted r2, </a:t>
            </a:r>
            <a:endParaRPr dirty="0"/>
          </a:p>
        </p:txBody>
      </p:sp>
    </p:spTree>
    <p:extLst>
      <p:ext uri="{BB962C8B-B14F-4D97-AF65-F5344CB8AC3E}">
        <p14:creationId xmlns:p14="http://schemas.microsoft.com/office/powerpoint/2010/main" val="2503728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22006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864294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184205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0956621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(numbers 13, 45, 51, 88, 98, 102, 104, 106, 113, 114, 117, 121, 124) - Appomattox County, Brunswick County, Lancaster County, Loudon County, Sussex County, Lynchburg City County, Buena Vista City, Covington City, Emporia City, Falls Church City, Radford City,</a:t>
            </a:r>
          </a:p>
        </p:txBody>
      </p:sp>
    </p:spTree>
    <p:extLst>
      <p:ext uri="{BB962C8B-B14F-4D97-AF65-F5344CB8AC3E}">
        <p14:creationId xmlns:p14="http://schemas.microsoft.com/office/powerpoint/2010/main" val="2608973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622597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28287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lang="en" dirty="0"/>
          </a:p>
        </p:txBody>
      </p:sp>
    </p:spTree>
    <p:extLst>
      <p:ext uri="{BB962C8B-B14F-4D97-AF65-F5344CB8AC3E}">
        <p14:creationId xmlns:p14="http://schemas.microsoft.com/office/powerpoint/2010/main" val="4276019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4" name="Shape 1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452149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 name="Shape 2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747419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Outlier is Buena Vista City</a:t>
            </a:r>
          </a:p>
        </p:txBody>
      </p:sp>
    </p:spTree>
    <p:extLst>
      <p:ext uri="{BB962C8B-B14F-4D97-AF65-F5344CB8AC3E}">
        <p14:creationId xmlns:p14="http://schemas.microsoft.com/office/powerpoint/2010/main" val="42579965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5" name="Shape 21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879460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2" name="Shape 22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502837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9" name="Shape 2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404861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6" name="Shape 23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391149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3" name="Shape 2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0767640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0" name="Shape 25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No! According to the Tukey Test, the mean of the median income for counties that voted for Donald Trump is no different than the mean of the median income for counties that voted for Hillary Clinton. This was, in fact, the only variable for which we found the means to be the same. Two variables (Unemployment and Graduate) were not able to be transformed into valid results, but all the other variables had different means. </a:t>
            </a:r>
          </a:p>
        </p:txBody>
      </p:sp>
    </p:spTree>
    <p:extLst>
      <p:ext uri="{BB962C8B-B14F-4D97-AF65-F5344CB8AC3E}">
        <p14:creationId xmlns:p14="http://schemas.microsoft.com/office/powerpoint/2010/main" val="23482232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7" name="Shape 2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Yes, although with modification! We see that in our final model, both Percent.White and Graduate needed to be transformed to make the entire model follow the model assumptions. So in reality, we find that the squared values of Percent White and the inverse square root values of Graduate (the only educational attainment variable we used in that model) are the ones that are statistically significant. When we interpret these values, we transform them back into their original form. Interestingly, the only other variable that needed to be transformed for the model was the response variable Percent.Trump, which we squared. All of the other variables we kept in their original form for easier interpretation. </a:t>
            </a:r>
          </a:p>
        </p:txBody>
      </p:sp>
    </p:spTree>
    <p:extLst>
      <p:ext uri="{BB962C8B-B14F-4D97-AF65-F5344CB8AC3E}">
        <p14:creationId xmlns:p14="http://schemas.microsoft.com/office/powerpoint/2010/main" val="590217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167670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4" name="Shape 2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What indeed! The top two strongest correlations are between Trump and Race and Grad and Income. We could guess Grad and Income, because it is more likely that those with Graduate degrees will earn more, and that maybe the places where those with graduate degrees settle will contain more higher paying jobs. Interesting though that the strongest correlation is between Race and Trump. As percent white goes up, so does the percent who voted for trump. That is not an ambiguous number either, at 0.7329. </a:t>
            </a:r>
          </a:p>
          <a:p>
            <a:pPr lvl="0">
              <a:spcBef>
                <a:spcPts val="0"/>
              </a:spcBef>
              <a:buNone/>
            </a:pPr>
            <a:r>
              <a:rPr lang="en"/>
              <a:t>Highlighted in yellow all that were near 0.5, and these are really interesting too. Positive corr between age and Trump, but stronger negative corr between grad and trump. High corr between grad and third, almost as strong negative corr between age and third. Obs negative corr income and income, negative corr grad and unemploy. </a:t>
            </a:r>
          </a:p>
        </p:txBody>
      </p:sp>
    </p:spTree>
    <p:extLst>
      <p:ext uri="{BB962C8B-B14F-4D97-AF65-F5344CB8AC3E}">
        <p14:creationId xmlns:p14="http://schemas.microsoft.com/office/powerpoint/2010/main" val="492432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1" name="Shape 2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Well isn’t this another interesting one to consider. We see here that yes, it is statistically significant. But when we were doing the adjusted R2, Cp, PRESS and AIC statistics to find the best subset, the next best model did NOT include unemployment rate in it. </a:t>
            </a:r>
          </a:p>
        </p:txBody>
      </p:sp>
    </p:spTree>
    <p:extLst>
      <p:ext uri="{BB962C8B-B14F-4D97-AF65-F5344CB8AC3E}">
        <p14:creationId xmlns:p14="http://schemas.microsoft.com/office/powerpoint/2010/main" val="41920351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7" name="Shape 2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Here we have an interesting bit. We have got the age to a constant variance, but see that the normality is a bit off. But if our test is to be trusted, then they have different means. The counties where trump won, the 1 counties, have a higher median age on average than the counties where clinton won</a:t>
            </a:r>
          </a:p>
          <a:p>
            <a:pPr lvl="0">
              <a:spcBef>
                <a:spcPts val="0"/>
              </a:spcBef>
              <a:buNone/>
            </a:pPr>
            <a:endParaRPr/>
          </a:p>
        </p:txBody>
      </p:sp>
    </p:spTree>
    <p:extLst>
      <p:ext uri="{BB962C8B-B14F-4D97-AF65-F5344CB8AC3E}">
        <p14:creationId xmlns:p14="http://schemas.microsoft.com/office/powerpoint/2010/main" val="2678045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719395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945596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05614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25936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69347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48099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a:off x="2744012" y="756700"/>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lt2"/>
            </a:solidFill>
            <a:prstDash val="solid"/>
            <a:miter/>
            <a:headEnd type="none" w="med" len="med"/>
            <a:tailEnd type="none" w="med" len="med"/>
          </a:ln>
        </p:spPr>
      </p:sp>
      <p:sp>
        <p:nvSpPr>
          <p:cNvPr id="11" name="Shape 11"/>
          <p:cNvSpPr/>
          <p:nvPr/>
        </p:nvSpPr>
        <p:spPr>
          <a:xfrm rot="10800000">
            <a:off x="5318350" y="3266725"/>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lt2"/>
            </a:solidFill>
            <a:prstDash val="solid"/>
            <a:miter/>
            <a:headEnd type="none" w="med" len="med"/>
            <a:tailEnd type="none" w="med" len="med"/>
          </a:ln>
        </p:spPr>
      </p:sp>
      <p:sp>
        <p:nvSpPr>
          <p:cNvPr id="12" name="Shape 12"/>
          <p:cNvSpPr txBox="1">
            <a:spLocks noGrp="1"/>
          </p:cNvSpPr>
          <p:nvPr>
            <p:ph type="ctrTitle"/>
          </p:nvPr>
        </p:nvSpPr>
        <p:spPr>
          <a:xfrm>
            <a:off x="3044700" y="1444255"/>
            <a:ext cx="3054600" cy="1537199"/>
          </a:xfrm>
          <a:prstGeom prst="rect">
            <a:avLst/>
          </a:prstGeom>
        </p:spPr>
        <p:txBody>
          <a:bodyPr lIns="91425" tIns="91425" rIns="91425" bIns="91425" anchor="b"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13" name="Shape 13"/>
          <p:cNvSpPr txBox="1">
            <a:spLocks noGrp="1"/>
          </p:cNvSpPr>
          <p:nvPr>
            <p:ph type="subTitle" idx="1"/>
          </p:nvPr>
        </p:nvSpPr>
        <p:spPr>
          <a:xfrm>
            <a:off x="3044700" y="3116580"/>
            <a:ext cx="3054600" cy="701400"/>
          </a:xfrm>
          <a:prstGeom prst="rect">
            <a:avLst/>
          </a:prstGeom>
        </p:spPr>
        <p:txBody>
          <a:bodyPr lIns="91425" tIns="91425" rIns="91425" bIns="91425" anchor="t" anchorCtr="0"/>
          <a:lstStyle>
            <a:lvl1pPr lvl="0" algn="ctr">
              <a:lnSpc>
                <a:spcPct val="100000"/>
              </a:lnSpc>
              <a:spcBef>
                <a:spcPts val="0"/>
              </a:spcBef>
              <a:spcAft>
                <a:spcPts val="0"/>
              </a:spcAft>
              <a:buSzPct val="100000"/>
              <a:buFont typeface="Economica"/>
              <a:buNone/>
              <a:defRPr sz="2100">
                <a:latin typeface="Economica"/>
                <a:ea typeface="Economica"/>
                <a:cs typeface="Economica"/>
                <a:sym typeface="Economica"/>
              </a:defRPr>
            </a:lvl1pPr>
            <a:lvl2pPr lvl="1" algn="ctr">
              <a:lnSpc>
                <a:spcPct val="100000"/>
              </a:lnSpc>
              <a:spcBef>
                <a:spcPts val="0"/>
              </a:spcBef>
              <a:spcAft>
                <a:spcPts val="0"/>
              </a:spcAft>
              <a:buSzPct val="100000"/>
              <a:buFont typeface="Economica"/>
              <a:buNone/>
              <a:defRPr sz="2100">
                <a:latin typeface="Economica"/>
                <a:ea typeface="Economica"/>
                <a:cs typeface="Economica"/>
                <a:sym typeface="Economica"/>
              </a:defRPr>
            </a:lvl2pPr>
            <a:lvl3pPr lvl="2" algn="ctr">
              <a:lnSpc>
                <a:spcPct val="100000"/>
              </a:lnSpc>
              <a:spcBef>
                <a:spcPts val="0"/>
              </a:spcBef>
              <a:spcAft>
                <a:spcPts val="0"/>
              </a:spcAft>
              <a:buSzPct val="100000"/>
              <a:buFont typeface="Economica"/>
              <a:buNone/>
              <a:defRPr sz="2100">
                <a:latin typeface="Economica"/>
                <a:ea typeface="Economica"/>
                <a:cs typeface="Economica"/>
                <a:sym typeface="Economica"/>
              </a:defRPr>
            </a:lvl3pPr>
            <a:lvl4pPr lvl="3" algn="ctr">
              <a:lnSpc>
                <a:spcPct val="100000"/>
              </a:lnSpc>
              <a:spcBef>
                <a:spcPts val="0"/>
              </a:spcBef>
              <a:spcAft>
                <a:spcPts val="0"/>
              </a:spcAft>
              <a:buSzPct val="100000"/>
              <a:buFont typeface="Economica"/>
              <a:buNone/>
              <a:defRPr sz="2100">
                <a:latin typeface="Economica"/>
                <a:ea typeface="Economica"/>
                <a:cs typeface="Economica"/>
                <a:sym typeface="Economica"/>
              </a:defRPr>
            </a:lvl4pPr>
            <a:lvl5pPr lvl="4" algn="ctr">
              <a:lnSpc>
                <a:spcPct val="100000"/>
              </a:lnSpc>
              <a:spcBef>
                <a:spcPts val="0"/>
              </a:spcBef>
              <a:spcAft>
                <a:spcPts val="0"/>
              </a:spcAft>
              <a:buSzPct val="100000"/>
              <a:buFont typeface="Economica"/>
              <a:buNone/>
              <a:defRPr sz="2100">
                <a:latin typeface="Economica"/>
                <a:ea typeface="Economica"/>
                <a:cs typeface="Economica"/>
                <a:sym typeface="Economica"/>
              </a:defRPr>
            </a:lvl5pPr>
            <a:lvl6pPr lvl="5" algn="ctr">
              <a:lnSpc>
                <a:spcPct val="100000"/>
              </a:lnSpc>
              <a:spcBef>
                <a:spcPts val="0"/>
              </a:spcBef>
              <a:spcAft>
                <a:spcPts val="0"/>
              </a:spcAft>
              <a:buSzPct val="100000"/>
              <a:buFont typeface="Economica"/>
              <a:buNone/>
              <a:defRPr sz="2100">
                <a:latin typeface="Economica"/>
                <a:ea typeface="Economica"/>
                <a:cs typeface="Economica"/>
                <a:sym typeface="Economica"/>
              </a:defRPr>
            </a:lvl6pPr>
            <a:lvl7pPr lvl="6" algn="ctr">
              <a:lnSpc>
                <a:spcPct val="100000"/>
              </a:lnSpc>
              <a:spcBef>
                <a:spcPts val="0"/>
              </a:spcBef>
              <a:spcAft>
                <a:spcPts val="0"/>
              </a:spcAft>
              <a:buSzPct val="100000"/>
              <a:buFont typeface="Economica"/>
              <a:buNone/>
              <a:defRPr sz="2100">
                <a:latin typeface="Economica"/>
                <a:ea typeface="Economica"/>
                <a:cs typeface="Economica"/>
                <a:sym typeface="Economica"/>
              </a:defRPr>
            </a:lvl7pPr>
            <a:lvl8pPr lvl="7" algn="ctr">
              <a:lnSpc>
                <a:spcPct val="100000"/>
              </a:lnSpc>
              <a:spcBef>
                <a:spcPts val="0"/>
              </a:spcBef>
              <a:spcAft>
                <a:spcPts val="0"/>
              </a:spcAft>
              <a:buSzPct val="100000"/>
              <a:buFont typeface="Economica"/>
              <a:buNone/>
              <a:defRPr sz="2100">
                <a:latin typeface="Economica"/>
                <a:ea typeface="Economica"/>
                <a:cs typeface="Economica"/>
                <a:sym typeface="Economica"/>
              </a:defRPr>
            </a:lvl8pPr>
            <a:lvl9pPr lvl="8" algn="ctr">
              <a:lnSpc>
                <a:spcPct val="100000"/>
              </a:lnSpc>
              <a:spcBef>
                <a:spcPts val="0"/>
              </a:spcBef>
              <a:spcAft>
                <a:spcPts val="0"/>
              </a:spcAft>
              <a:buSzPct val="100000"/>
              <a:buFont typeface="Economica"/>
              <a:buNone/>
              <a:defRPr sz="2100">
                <a:latin typeface="Economica"/>
                <a:ea typeface="Economica"/>
                <a:cs typeface="Economica"/>
                <a:sym typeface="Economica"/>
              </a:defRPr>
            </a:lvl9pPr>
          </a:lstStyle>
          <a:p>
            <a:endParaRPr/>
          </a:p>
        </p:txBody>
      </p:sp>
      <p:sp>
        <p:nvSpPr>
          <p:cNvPr id="14" name="Shape 1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1"/>
        <p:cNvGrpSpPr/>
        <p:nvPr/>
      </p:nvGrpSpPr>
      <p:grpSpPr>
        <a:xfrm>
          <a:off x="0" y="0"/>
          <a:ext cx="0" cy="0"/>
          <a:chOff x="0" y="0"/>
          <a:chExt cx="0" cy="0"/>
        </a:xfrm>
      </p:grpSpPr>
      <p:sp>
        <p:nvSpPr>
          <p:cNvPr id="52" name="Shape 52"/>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53" name="Shape 53"/>
          <p:cNvSpPr txBox="1">
            <a:spLocks noGrp="1"/>
          </p:cNvSpPr>
          <p:nvPr>
            <p:ph type="title"/>
          </p:nvPr>
        </p:nvSpPr>
        <p:spPr>
          <a:xfrm>
            <a:off x="311700" y="957125"/>
            <a:ext cx="8520600" cy="2128800"/>
          </a:xfrm>
          <a:prstGeom prst="rect">
            <a:avLst/>
          </a:prstGeom>
        </p:spPr>
        <p:txBody>
          <a:bodyPr lIns="91425" tIns="91425" rIns="91425" bIns="91425" anchor="ctr" anchorCtr="0"/>
          <a:lstStyle>
            <a:lvl1pPr lvl="0" algn="ctr">
              <a:spcBef>
                <a:spcPts val="0"/>
              </a:spcBef>
              <a:buClr>
                <a:schemeClr val="lt2"/>
              </a:buClr>
              <a:buSzPct val="100000"/>
              <a:defRPr sz="16000">
                <a:solidFill>
                  <a:schemeClr val="lt2"/>
                </a:solidFill>
              </a:defRPr>
            </a:lvl1pPr>
            <a:lvl2pPr lvl="1" algn="ctr">
              <a:spcBef>
                <a:spcPts val="0"/>
              </a:spcBef>
              <a:buClr>
                <a:schemeClr val="lt2"/>
              </a:buClr>
              <a:buSzPct val="100000"/>
              <a:defRPr sz="16000">
                <a:solidFill>
                  <a:schemeClr val="lt2"/>
                </a:solidFill>
              </a:defRPr>
            </a:lvl2pPr>
            <a:lvl3pPr lvl="2" algn="ctr">
              <a:spcBef>
                <a:spcPts val="0"/>
              </a:spcBef>
              <a:buClr>
                <a:schemeClr val="lt2"/>
              </a:buClr>
              <a:buSzPct val="100000"/>
              <a:defRPr sz="16000">
                <a:solidFill>
                  <a:schemeClr val="lt2"/>
                </a:solidFill>
              </a:defRPr>
            </a:lvl3pPr>
            <a:lvl4pPr lvl="3" algn="ctr">
              <a:spcBef>
                <a:spcPts val="0"/>
              </a:spcBef>
              <a:buClr>
                <a:schemeClr val="lt2"/>
              </a:buClr>
              <a:buSzPct val="100000"/>
              <a:defRPr sz="16000">
                <a:solidFill>
                  <a:schemeClr val="lt2"/>
                </a:solidFill>
              </a:defRPr>
            </a:lvl4pPr>
            <a:lvl5pPr lvl="4" algn="ctr">
              <a:spcBef>
                <a:spcPts val="0"/>
              </a:spcBef>
              <a:buClr>
                <a:schemeClr val="lt2"/>
              </a:buClr>
              <a:buSzPct val="100000"/>
              <a:defRPr sz="16000">
                <a:solidFill>
                  <a:schemeClr val="lt2"/>
                </a:solidFill>
              </a:defRPr>
            </a:lvl5pPr>
            <a:lvl6pPr lvl="5" algn="ctr">
              <a:spcBef>
                <a:spcPts val="0"/>
              </a:spcBef>
              <a:buClr>
                <a:schemeClr val="lt2"/>
              </a:buClr>
              <a:buSzPct val="100000"/>
              <a:defRPr sz="16000">
                <a:solidFill>
                  <a:schemeClr val="lt2"/>
                </a:solidFill>
              </a:defRPr>
            </a:lvl6pPr>
            <a:lvl7pPr lvl="6" algn="ctr">
              <a:spcBef>
                <a:spcPts val="0"/>
              </a:spcBef>
              <a:buClr>
                <a:schemeClr val="lt2"/>
              </a:buClr>
              <a:buSzPct val="100000"/>
              <a:defRPr sz="16000">
                <a:solidFill>
                  <a:schemeClr val="lt2"/>
                </a:solidFill>
              </a:defRPr>
            </a:lvl7pPr>
            <a:lvl8pPr lvl="7" algn="ctr">
              <a:spcBef>
                <a:spcPts val="0"/>
              </a:spcBef>
              <a:buClr>
                <a:schemeClr val="lt2"/>
              </a:buClr>
              <a:buSzPct val="100000"/>
              <a:defRPr sz="16000">
                <a:solidFill>
                  <a:schemeClr val="lt2"/>
                </a:solidFill>
              </a:defRPr>
            </a:lvl8pPr>
            <a:lvl9pPr lvl="8" algn="ctr">
              <a:spcBef>
                <a:spcPts val="0"/>
              </a:spcBef>
              <a:buClr>
                <a:schemeClr val="lt2"/>
              </a:buClr>
              <a:buSzPct val="100000"/>
              <a:defRPr sz="16000">
                <a:solidFill>
                  <a:schemeClr val="lt2"/>
                </a:solidFill>
              </a:defRPr>
            </a:lvl9pPr>
          </a:lstStyle>
          <a:p>
            <a:endParaRPr/>
          </a:p>
        </p:txBody>
      </p:sp>
      <p:sp>
        <p:nvSpPr>
          <p:cNvPr id="54" name="Shape 54"/>
          <p:cNvSpPr txBox="1">
            <a:spLocks noGrp="1"/>
          </p:cNvSpPr>
          <p:nvPr>
            <p:ph type="body" idx="1"/>
          </p:nvPr>
        </p:nvSpPr>
        <p:spPr>
          <a:xfrm>
            <a:off x="311700" y="3162000"/>
            <a:ext cx="85206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5" name="Shape 5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6"/>
        <p:cNvGrpSpPr/>
        <p:nvPr/>
      </p:nvGrpSpPr>
      <p:grpSpPr>
        <a:xfrm>
          <a:off x="0" y="0"/>
          <a:ext cx="0" cy="0"/>
          <a:chOff x="0" y="0"/>
          <a:chExt cx="0" cy="0"/>
        </a:xfrm>
      </p:grpSpPr>
      <p:sp>
        <p:nvSpPr>
          <p:cNvPr id="57" name="Shape 5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
        <p:cNvGrpSpPr/>
        <p:nvPr/>
      </p:nvGrpSpPr>
      <p:grpSpPr>
        <a:xfrm>
          <a:off x="0" y="0"/>
          <a:ext cx="0" cy="0"/>
          <a:chOff x="0" y="0"/>
          <a:chExt cx="0" cy="0"/>
        </a:xfrm>
      </p:grpSpPr>
      <p:sp>
        <p:nvSpPr>
          <p:cNvPr id="16" name="Shape 16"/>
          <p:cNvSpPr/>
          <p:nvPr/>
        </p:nvSpPr>
        <p:spPr>
          <a:xfrm flipH="1">
            <a:off x="7595937" y="460225"/>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lt2"/>
            </a:solidFill>
            <a:prstDash val="solid"/>
            <a:miter/>
            <a:headEnd type="none" w="med" len="med"/>
            <a:tailEnd type="none" w="med" len="med"/>
          </a:ln>
        </p:spPr>
      </p:sp>
      <p:sp>
        <p:nvSpPr>
          <p:cNvPr id="17" name="Shape 17"/>
          <p:cNvSpPr/>
          <p:nvPr/>
        </p:nvSpPr>
        <p:spPr>
          <a:xfrm rot="10800000" flipH="1">
            <a:off x="466425" y="3558325"/>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lt2"/>
            </a:solidFill>
            <a:prstDash val="solid"/>
            <a:miter/>
            <a:headEnd type="none" w="med" len="med"/>
            <a:tailEnd type="none" w="med" len="med"/>
          </a:ln>
        </p:spPr>
      </p:sp>
      <p:sp>
        <p:nvSpPr>
          <p:cNvPr id="18" name="Shape 18"/>
          <p:cNvSpPr txBox="1">
            <a:spLocks noGrp="1"/>
          </p:cNvSpPr>
          <p:nvPr>
            <p:ph type="title"/>
          </p:nvPr>
        </p:nvSpPr>
        <p:spPr>
          <a:xfrm>
            <a:off x="773700" y="1806450"/>
            <a:ext cx="7596600" cy="1530600"/>
          </a:xfrm>
          <a:prstGeom prst="rect">
            <a:avLst/>
          </a:prstGeom>
        </p:spPr>
        <p:txBody>
          <a:bodyPr lIns="91425" tIns="91425" rIns="91425" bIns="91425" anchor="ctr"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sp>
        <p:nvSpPr>
          <p:cNvPr id="21" name="Shape 21"/>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22" name="Shape 22"/>
          <p:cNvSpPr txBox="1">
            <a:spLocks noGrp="1"/>
          </p:cNvSpPr>
          <p:nvPr>
            <p:ph type="title"/>
          </p:nvPr>
        </p:nvSpPr>
        <p:spPr>
          <a:xfrm>
            <a:off x="311700" y="315925"/>
            <a:ext cx="8520600" cy="8313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body" idx="1"/>
          </p:nvPr>
        </p:nvSpPr>
        <p:spPr>
          <a:xfrm>
            <a:off x="311700" y="1225225"/>
            <a:ext cx="8520600" cy="3354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315925"/>
            <a:ext cx="8520600" cy="8313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body" idx="1"/>
          </p:nvPr>
        </p:nvSpPr>
        <p:spPr>
          <a:xfrm>
            <a:off x="311700" y="1225225"/>
            <a:ext cx="3999900" cy="3354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8" name="Shape 28"/>
          <p:cNvSpPr txBox="1">
            <a:spLocks noGrp="1"/>
          </p:cNvSpPr>
          <p:nvPr>
            <p:ph type="body" idx="2"/>
          </p:nvPr>
        </p:nvSpPr>
        <p:spPr>
          <a:xfrm>
            <a:off x="4832400" y="1225225"/>
            <a:ext cx="3999900" cy="3354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9" name="Shape 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315925"/>
            <a:ext cx="8520600" cy="8313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a:endParaRPr/>
          </a:p>
        </p:txBody>
      </p:sp>
      <p:sp>
        <p:nvSpPr>
          <p:cNvPr id="35" name="Shape 35"/>
          <p:cNvSpPr txBox="1">
            <a:spLocks noGrp="1"/>
          </p:cNvSpPr>
          <p:nvPr>
            <p:ph type="body" idx="1"/>
          </p:nvPr>
        </p:nvSpPr>
        <p:spPr>
          <a:xfrm>
            <a:off x="311700" y="1399399"/>
            <a:ext cx="2808000" cy="27849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6" name="Shape 36"/>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7"/>
        <p:cNvGrpSpPr/>
        <p:nvPr/>
      </p:nvGrpSpPr>
      <p:grpSpPr>
        <a:xfrm>
          <a:off x="0" y="0"/>
          <a:ext cx="0" cy="0"/>
          <a:chOff x="0" y="0"/>
          <a:chExt cx="0" cy="0"/>
        </a:xfrm>
      </p:grpSpPr>
      <p:sp>
        <p:nvSpPr>
          <p:cNvPr id="38" name="Shape 38"/>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9" name="Shape 39"/>
          <p:cNvSpPr txBox="1">
            <a:spLocks noGrp="1"/>
          </p:cNvSpPr>
          <p:nvPr>
            <p:ph type="title"/>
          </p:nvPr>
        </p:nvSpPr>
        <p:spPr>
          <a:xfrm>
            <a:off x="490250" y="450150"/>
            <a:ext cx="5878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1"/>
        <p:cNvGrpSpPr/>
        <p:nvPr/>
      </p:nvGrpSpPr>
      <p:grpSpPr>
        <a:xfrm>
          <a:off x="0" y="0"/>
          <a:ext cx="0" cy="0"/>
          <a:chOff x="0" y="0"/>
          <a:chExt cx="0" cy="0"/>
        </a:xfrm>
      </p:grpSpPr>
      <p:sp>
        <p:nvSpPr>
          <p:cNvPr id="42" name="Shape 42"/>
          <p:cNvSpPr/>
          <p:nvPr/>
        </p:nvSpPr>
        <p:spPr>
          <a:xfrm>
            <a:off x="4572000" y="-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cxnSp>
        <p:nvCxnSpPr>
          <p:cNvPr id="43" name="Shape 43"/>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4" name="Shape 44"/>
          <p:cNvSpPr txBox="1">
            <a:spLocks noGrp="1"/>
          </p:cNvSpPr>
          <p:nvPr>
            <p:ph type="title"/>
          </p:nvPr>
        </p:nvSpPr>
        <p:spPr>
          <a:xfrm>
            <a:off x="265500" y="929275"/>
            <a:ext cx="4045200" cy="1786200"/>
          </a:xfrm>
          <a:prstGeom prst="rect">
            <a:avLst/>
          </a:prstGeom>
        </p:spPr>
        <p:txBody>
          <a:bodyPr lIns="91425" tIns="91425" rIns="91425" bIns="91425" anchor="b" anchorCtr="0"/>
          <a:lstStyle>
            <a:lvl1pPr lvl="0" algn="ctr">
              <a:spcBef>
                <a:spcPts val="0"/>
              </a:spcBef>
              <a:buClr>
                <a:schemeClr val="lt2"/>
              </a:buClr>
              <a:defRPr>
                <a:solidFill>
                  <a:schemeClr val="lt2"/>
                </a:solidFill>
              </a:defRPr>
            </a:lvl1pPr>
            <a:lvl2pPr lvl="1" algn="ctr">
              <a:spcBef>
                <a:spcPts val="0"/>
              </a:spcBef>
              <a:buClr>
                <a:schemeClr val="lt2"/>
              </a:buClr>
              <a:defRPr>
                <a:solidFill>
                  <a:schemeClr val="lt2"/>
                </a:solidFill>
              </a:defRPr>
            </a:lvl2pPr>
            <a:lvl3pPr lvl="2" algn="ctr">
              <a:spcBef>
                <a:spcPts val="0"/>
              </a:spcBef>
              <a:buClr>
                <a:schemeClr val="lt2"/>
              </a:buClr>
              <a:defRPr>
                <a:solidFill>
                  <a:schemeClr val="lt2"/>
                </a:solidFill>
              </a:defRPr>
            </a:lvl3pPr>
            <a:lvl4pPr lvl="3" algn="ctr">
              <a:spcBef>
                <a:spcPts val="0"/>
              </a:spcBef>
              <a:buClr>
                <a:schemeClr val="lt2"/>
              </a:buClr>
              <a:defRPr>
                <a:solidFill>
                  <a:schemeClr val="lt2"/>
                </a:solidFill>
              </a:defRPr>
            </a:lvl4pPr>
            <a:lvl5pPr lvl="4" algn="ctr">
              <a:spcBef>
                <a:spcPts val="0"/>
              </a:spcBef>
              <a:buClr>
                <a:schemeClr val="lt2"/>
              </a:buClr>
              <a:defRPr>
                <a:solidFill>
                  <a:schemeClr val="lt2"/>
                </a:solidFill>
              </a:defRPr>
            </a:lvl5pPr>
            <a:lvl6pPr lvl="5" algn="ctr">
              <a:spcBef>
                <a:spcPts val="0"/>
              </a:spcBef>
              <a:buClr>
                <a:schemeClr val="lt2"/>
              </a:buClr>
              <a:defRPr>
                <a:solidFill>
                  <a:schemeClr val="lt2"/>
                </a:solidFill>
              </a:defRPr>
            </a:lvl6pPr>
            <a:lvl7pPr lvl="6" algn="ctr">
              <a:spcBef>
                <a:spcPts val="0"/>
              </a:spcBef>
              <a:buClr>
                <a:schemeClr val="lt2"/>
              </a:buClr>
              <a:defRPr>
                <a:solidFill>
                  <a:schemeClr val="lt2"/>
                </a:solidFill>
              </a:defRPr>
            </a:lvl7pPr>
            <a:lvl8pPr lvl="7" algn="ctr">
              <a:spcBef>
                <a:spcPts val="0"/>
              </a:spcBef>
              <a:buClr>
                <a:schemeClr val="lt2"/>
              </a:buClr>
              <a:defRPr>
                <a:solidFill>
                  <a:schemeClr val="lt2"/>
                </a:solidFill>
              </a:defRPr>
            </a:lvl8pPr>
            <a:lvl9pPr lvl="8" algn="ctr">
              <a:spcBef>
                <a:spcPts val="0"/>
              </a:spcBef>
              <a:buClr>
                <a:schemeClr val="lt2"/>
              </a:buClr>
              <a:defRPr>
                <a:solidFill>
                  <a:schemeClr val="lt2"/>
                </a:solidFill>
              </a:defRPr>
            </a:lvl9pPr>
          </a:lstStyle>
          <a:p>
            <a:endParaRPr/>
          </a:p>
        </p:txBody>
      </p:sp>
      <p:sp>
        <p:nvSpPr>
          <p:cNvPr id="45" name="Shape 45"/>
          <p:cNvSpPr txBox="1">
            <a:spLocks noGrp="1"/>
          </p:cNvSpPr>
          <p:nvPr>
            <p:ph type="subTitle" idx="1"/>
          </p:nvPr>
        </p:nvSpPr>
        <p:spPr>
          <a:xfrm>
            <a:off x="265500" y="2769000"/>
            <a:ext cx="4045200" cy="1574100"/>
          </a:xfrm>
          <a:prstGeom prst="rect">
            <a:avLst/>
          </a:prstGeom>
        </p:spPr>
        <p:txBody>
          <a:bodyPr lIns="91425" tIns="91425" rIns="91425" bIns="91425" anchor="t" anchorCtr="0"/>
          <a:lstStyle>
            <a:lvl1pPr lvl="0" algn="ctr">
              <a:lnSpc>
                <a:spcPct val="100000"/>
              </a:lnSpc>
              <a:spcBef>
                <a:spcPts val="0"/>
              </a:spcBef>
              <a:spcAft>
                <a:spcPts val="0"/>
              </a:spcAft>
              <a:buSzPct val="100000"/>
              <a:buFont typeface="Economica"/>
              <a:buNone/>
              <a:defRPr sz="2400">
                <a:latin typeface="Economica"/>
                <a:ea typeface="Economica"/>
                <a:cs typeface="Economica"/>
                <a:sym typeface="Economica"/>
              </a:defRPr>
            </a:lvl1pPr>
            <a:lvl2pPr lvl="1" algn="ctr">
              <a:lnSpc>
                <a:spcPct val="100000"/>
              </a:lnSpc>
              <a:spcBef>
                <a:spcPts val="0"/>
              </a:spcBef>
              <a:spcAft>
                <a:spcPts val="0"/>
              </a:spcAft>
              <a:buSzPct val="100000"/>
              <a:buFont typeface="Economica"/>
              <a:buNone/>
              <a:defRPr sz="2400">
                <a:latin typeface="Economica"/>
                <a:ea typeface="Economica"/>
                <a:cs typeface="Economica"/>
                <a:sym typeface="Economica"/>
              </a:defRPr>
            </a:lvl2pPr>
            <a:lvl3pPr lvl="2" algn="ctr">
              <a:lnSpc>
                <a:spcPct val="100000"/>
              </a:lnSpc>
              <a:spcBef>
                <a:spcPts val="0"/>
              </a:spcBef>
              <a:spcAft>
                <a:spcPts val="0"/>
              </a:spcAft>
              <a:buSzPct val="100000"/>
              <a:buFont typeface="Economica"/>
              <a:buNone/>
              <a:defRPr sz="2400">
                <a:latin typeface="Economica"/>
                <a:ea typeface="Economica"/>
                <a:cs typeface="Economica"/>
                <a:sym typeface="Economica"/>
              </a:defRPr>
            </a:lvl3pPr>
            <a:lvl4pPr lvl="3" algn="ctr">
              <a:lnSpc>
                <a:spcPct val="100000"/>
              </a:lnSpc>
              <a:spcBef>
                <a:spcPts val="0"/>
              </a:spcBef>
              <a:spcAft>
                <a:spcPts val="0"/>
              </a:spcAft>
              <a:buSzPct val="100000"/>
              <a:buFont typeface="Economica"/>
              <a:buNone/>
              <a:defRPr sz="2400">
                <a:latin typeface="Economica"/>
                <a:ea typeface="Economica"/>
                <a:cs typeface="Economica"/>
                <a:sym typeface="Economica"/>
              </a:defRPr>
            </a:lvl4pPr>
            <a:lvl5pPr lvl="4" algn="ctr">
              <a:lnSpc>
                <a:spcPct val="100000"/>
              </a:lnSpc>
              <a:spcBef>
                <a:spcPts val="0"/>
              </a:spcBef>
              <a:spcAft>
                <a:spcPts val="0"/>
              </a:spcAft>
              <a:buSzPct val="100000"/>
              <a:buFont typeface="Economica"/>
              <a:buNone/>
              <a:defRPr sz="2400">
                <a:latin typeface="Economica"/>
                <a:ea typeface="Economica"/>
                <a:cs typeface="Economica"/>
                <a:sym typeface="Economica"/>
              </a:defRPr>
            </a:lvl5pPr>
            <a:lvl6pPr lvl="5" algn="ctr">
              <a:lnSpc>
                <a:spcPct val="100000"/>
              </a:lnSpc>
              <a:spcBef>
                <a:spcPts val="0"/>
              </a:spcBef>
              <a:spcAft>
                <a:spcPts val="0"/>
              </a:spcAft>
              <a:buSzPct val="100000"/>
              <a:buFont typeface="Economica"/>
              <a:buNone/>
              <a:defRPr sz="2400">
                <a:latin typeface="Economica"/>
                <a:ea typeface="Economica"/>
                <a:cs typeface="Economica"/>
                <a:sym typeface="Economica"/>
              </a:defRPr>
            </a:lvl6pPr>
            <a:lvl7pPr lvl="6" algn="ctr">
              <a:lnSpc>
                <a:spcPct val="100000"/>
              </a:lnSpc>
              <a:spcBef>
                <a:spcPts val="0"/>
              </a:spcBef>
              <a:spcAft>
                <a:spcPts val="0"/>
              </a:spcAft>
              <a:buSzPct val="100000"/>
              <a:buFont typeface="Economica"/>
              <a:buNone/>
              <a:defRPr sz="2400">
                <a:latin typeface="Economica"/>
                <a:ea typeface="Economica"/>
                <a:cs typeface="Economica"/>
                <a:sym typeface="Economica"/>
              </a:defRPr>
            </a:lvl7pPr>
            <a:lvl8pPr lvl="7" algn="ctr">
              <a:lnSpc>
                <a:spcPct val="100000"/>
              </a:lnSpc>
              <a:spcBef>
                <a:spcPts val="0"/>
              </a:spcBef>
              <a:spcAft>
                <a:spcPts val="0"/>
              </a:spcAft>
              <a:buSzPct val="100000"/>
              <a:buFont typeface="Economica"/>
              <a:buNone/>
              <a:defRPr sz="2400">
                <a:latin typeface="Economica"/>
                <a:ea typeface="Economica"/>
                <a:cs typeface="Economica"/>
                <a:sym typeface="Economica"/>
              </a:defRPr>
            </a:lvl8pPr>
            <a:lvl9pPr lvl="8" algn="ctr">
              <a:lnSpc>
                <a:spcPct val="100000"/>
              </a:lnSpc>
              <a:spcBef>
                <a:spcPts val="0"/>
              </a:spcBef>
              <a:spcAft>
                <a:spcPts val="0"/>
              </a:spcAft>
              <a:buSzPct val="100000"/>
              <a:buFont typeface="Economica"/>
              <a:buNone/>
              <a:defRPr sz="2400">
                <a:latin typeface="Economica"/>
                <a:ea typeface="Economica"/>
                <a:cs typeface="Economica"/>
                <a:sym typeface="Economica"/>
              </a:defRPr>
            </a:lvl9pPr>
          </a:lstStyle>
          <a:p>
            <a:endParaRPr/>
          </a:p>
        </p:txBody>
      </p:sp>
      <p:sp>
        <p:nvSpPr>
          <p:cNvPr id="46" name="Shape 46"/>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8"/>
        <p:cNvGrpSpPr/>
        <p:nvPr/>
      </p:nvGrpSpPr>
      <p:grpSpPr>
        <a:xfrm>
          <a:off x="0" y="0"/>
          <a:ext cx="0" cy="0"/>
          <a:chOff x="0" y="0"/>
          <a:chExt cx="0" cy="0"/>
        </a:xfrm>
      </p:grpSpPr>
      <p:sp>
        <p:nvSpPr>
          <p:cNvPr id="49" name="Shape 49"/>
          <p:cNvSpPr txBox="1">
            <a:spLocks noGrp="1"/>
          </p:cNvSpPr>
          <p:nvPr>
            <p:ph type="body" idx="1"/>
          </p:nvPr>
        </p:nvSpPr>
        <p:spPr>
          <a:xfrm>
            <a:off x="319500" y="4218925"/>
            <a:ext cx="5998800" cy="598800"/>
          </a:xfrm>
          <a:prstGeom prst="rect">
            <a:avLst/>
          </a:prstGeom>
        </p:spPr>
        <p:txBody>
          <a:bodyPr lIns="91425" tIns="91425" rIns="91425" bIns="91425" anchor="ctr" anchorCtr="0"/>
          <a:lstStyle>
            <a:lvl1pPr lvl="0">
              <a:lnSpc>
                <a:spcPct val="100000"/>
              </a:lnSpc>
              <a:spcBef>
                <a:spcPts val="0"/>
              </a:spcBef>
              <a:spcAft>
                <a:spcPts val="0"/>
              </a:spcAft>
              <a:buSzPct val="100000"/>
              <a:buFont typeface="Economica"/>
              <a:buNone/>
              <a:defRPr sz="2400">
                <a:latin typeface="Economica"/>
                <a:ea typeface="Economica"/>
                <a:cs typeface="Economica"/>
                <a:sym typeface="Economica"/>
              </a:defRPr>
            </a:lvl1pPr>
          </a:lstStyle>
          <a:p>
            <a:endParaRPr/>
          </a:p>
        </p:txBody>
      </p:sp>
      <p:sp>
        <p:nvSpPr>
          <p:cNvPr id="50" name="Shape 5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315925"/>
            <a:ext cx="8520600" cy="831300"/>
          </a:xfrm>
          <a:prstGeom prst="rect">
            <a:avLst/>
          </a:prstGeom>
          <a:noFill/>
          <a:ln>
            <a:noFill/>
          </a:ln>
        </p:spPr>
        <p:txBody>
          <a:bodyPr lIns="91425" tIns="91425" rIns="91425" bIns="91425" anchor="b" anchorCtr="0"/>
          <a:lstStyle>
            <a:lvl1pPr lvl="0">
              <a:spcBef>
                <a:spcPts val="0"/>
              </a:spcBef>
              <a:buClr>
                <a:schemeClr val="dk1"/>
              </a:buClr>
              <a:buSzPct val="100000"/>
              <a:buFont typeface="Economica"/>
              <a:buNone/>
              <a:defRPr sz="4200">
                <a:solidFill>
                  <a:schemeClr val="dk1"/>
                </a:solidFill>
                <a:latin typeface="Economica"/>
                <a:ea typeface="Economica"/>
                <a:cs typeface="Economica"/>
                <a:sym typeface="Economica"/>
              </a:defRPr>
            </a:lvl1pPr>
            <a:lvl2pPr lvl="1">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lvl="2">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lvl="3">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lvl="4">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lvl="5">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lvl="6">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lvl="7">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lvl="8">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a:endParaRPr/>
          </a:p>
        </p:txBody>
      </p:sp>
      <p:sp>
        <p:nvSpPr>
          <p:cNvPr id="7" name="Shape 7"/>
          <p:cNvSpPr txBox="1">
            <a:spLocks noGrp="1"/>
          </p:cNvSpPr>
          <p:nvPr>
            <p:ph type="body" idx="1"/>
          </p:nvPr>
        </p:nvSpPr>
        <p:spPr>
          <a:xfrm>
            <a:off x="311700" y="1225225"/>
            <a:ext cx="8520600" cy="3354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1"/>
              </a:buClr>
              <a:buSzPct val="100000"/>
              <a:buFont typeface="Open Sans"/>
              <a:defRPr sz="1800">
                <a:solidFill>
                  <a:schemeClr val="dk1"/>
                </a:solidFill>
                <a:latin typeface="Open Sans"/>
                <a:ea typeface="Open Sans"/>
                <a:cs typeface="Open Sans"/>
                <a:sym typeface="Open Sans"/>
              </a:defRPr>
            </a:lvl1pPr>
            <a:lvl2pPr lvl="1">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2pPr>
            <a:lvl3pPr lvl="2">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3pPr>
            <a:lvl4pPr lvl="3">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4pPr>
            <a:lvl5pPr lvl="4">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5pPr>
            <a:lvl6pPr lvl="5">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6pPr>
            <a:lvl7pPr lvl="6">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7pPr>
            <a:lvl8pPr lvl="7">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8pPr>
            <a:lvl9pPr lvl="8">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1"/>
                </a:solidFill>
                <a:latin typeface="Economica"/>
                <a:ea typeface="Economica"/>
                <a:cs typeface="Economica"/>
                <a:sym typeface="Economica"/>
              </a:rPr>
              <a:t>‹#›</a:t>
            </a:fld>
            <a:endParaRPr lang="en" sz="1000">
              <a:solidFill>
                <a:schemeClr val="dk1"/>
              </a:solidFill>
              <a:latin typeface="Economica"/>
              <a:ea typeface="Economica"/>
              <a:cs typeface="Economica"/>
              <a:sym typeface="Economica"/>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ctrTitle"/>
          </p:nvPr>
        </p:nvSpPr>
        <p:spPr>
          <a:xfrm>
            <a:off x="311720" y="2507500"/>
            <a:ext cx="8520600" cy="2052600"/>
          </a:xfrm>
          <a:prstGeom prst="rect">
            <a:avLst/>
          </a:prstGeom>
        </p:spPr>
        <p:txBody>
          <a:bodyPr lIns="91425" tIns="91425" rIns="91425" bIns="91425" anchor="b" anchorCtr="0">
            <a:noAutofit/>
          </a:bodyPr>
          <a:lstStyle/>
          <a:p>
            <a:pPr lvl="0" indent="457200" rtl="0">
              <a:lnSpc>
                <a:spcPct val="150000"/>
              </a:lnSpc>
              <a:spcBef>
                <a:spcPts val="0"/>
              </a:spcBef>
              <a:buNone/>
            </a:pPr>
            <a:r>
              <a:rPr lang="en" sz="3600" b="1" dirty="0"/>
              <a:t>2016 Presidential Election</a:t>
            </a:r>
          </a:p>
          <a:p>
            <a:pPr lvl="0" indent="457200" rtl="0">
              <a:lnSpc>
                <a:spcPct val="150000"/>
              </a:lnSpc>
              <a:spcBef>
                <a:spcPts val="0"/>
              </a:spcBef>
              <a:buNone/>
            </a:pPr>
            <a:r>
              <a:rPr lang="en" sz="2000" i="1" dirty="0"/>
              <a:t>Results by county in the </a:t>
            </a:r>
          </a:p>
          <a:p>
            <a:pPr lvl="0" indent="457200" rtl="0">
              <a:lnSpc>
                <a:spcPct val="150000"/>
              </a:lnSpc>
              <a:spcBef>
                <a:spcPts val="0"/>
              </a:spcBef>
              <a:buNone/>
            </a:pPr>
            <a:r>
              <a:rPr lang="en" sz="2000" i="1" dirty="0"/>
              <a:t>state of Virginia</a:t>
            </a:r>
          </a:p>
        </p:txBody>
      </p:sp>
      <p:sp>
        <p:nvSpPr>
          <p:cNvPr id="63" name="Shape 63"/>
          <p:cNvSpPr txBox="1">
            <a:spLocks noGrp="1"/>
          </p:cNvSpPr>
          <p:nvPr>
            <p:ph type="subTitle" idx="1"/>
          </p:nvPr>
        </p:nvSpPr>
        <p:spPr>
          <a:xfrm>
            <a:off x="311700" y="4498575"/>
            <a:ext cx="8520600" cy="447900"/>
          </a:xfrm>
          <a:prstGeom prst="rect">
            <a:avLst/>
          </a:prstGeom>
        </p:spPr>
        <p:txBody>
          <a:bodyPr lIns="91425" tIns="91425" rIns="91425" bIns="91425" anchor="t" anchorCtr="0">
            <a:noAutofit/>
          </a:bodyPr>
          <a:lstStyle/>
          <a:p>
            <a:pPr lvl="0">
              <a:spcBef>
                <a:spcPts val="0"/>
              </a:spcBef>
              <a:buNone/>
            </a:pPr>
            <a:r>
              <a:rPr lang="en" sz="1800"/>
              <a:t>Bridget Connelly, Brad Miller, &amp; Kelly Whelan</a:t>
            </a:r>
          </a:p>
        </p:txBody>
      </p:sp>
      <p:pic>
        <p:nvPicPr>
          <p:cNvPr id="64" name="Shape 64"/>
          <p:cNvPicPr preferRelativeResize="0"/>
          <p:nvPr/>
        </p:nvPicPr>
        <p:blipFill>
          <a:blip r:embed="rId3">
            <a:alphaModFix/>
          </a:blip>
          <a:stretch>
            <a:fillRect/>
          </a:stretch>
        </p:blipFill>
        <p:spPr>
          <a:xfrm>
            <a:off x="2098400" y="172775"/>
            <a:ext cx="4947223" cy="2546625"/>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body" idx="1"/>
          </p:nvPr>
        </p:nvSpPr>
        <p:spPr>
          <a:xfrm>
            <a:off x="311700" y="842425"/>
            <a:ext cx="8520600" cy="3919500"/>
          </a:xfrm>
          <a:prstGeom prst="rect">
            <a:avLst/>
          </a:prstGeom>
        </p:spPr>
        <p:txBody>
          <a:bodyPr lIns="91425" tIns="91425" rIns="91425" bIns="91425" anchor="t" anchorCtr="0">
            <a:noAutofit/>
          </a:bodyPr>
          <a:lstStyle/>
          <a:p>
            <a:pPr marL="457200" lvl="0" indent="-317500" rtl="0">
              <a:lnSpc>
                <a:spcPct val="200000"/>
              </a:lnSpc>
              <a:spcBef>
                <a:spcPts val="0"/>
              </a:spcBef>
              <a:spcAft>
                <a:spcPts val="800"/>
              </a:spcAft>
              <a:buSzPct val="100000"/>
              <a:buChar char="❖"/>
            </a:pPr>
            <a:r>
              <a:rPr lang="en" sz="1400"/>
              <a:t>One-Way Analysis of Variance</a:t>
            </a:r>
          </a:p>
          <a:p>
            <a:pPr marL="914400" lvl="1" indent="-228600" rtl="0">
              <a:lnSpc>
                <a:spcPct val="200000"/>
              </a:lnSpc>
              <a:spcBef>
                <a:spcPts val="0"/>
              </a:spcBef>
              <a:spcAft>
                <a:spcPts val="800"/>
              </a:spcAft>
              <a:buChar char="➢"/>
            </a:pPr>
            <a:r>
              <a:rPr lang="en"/>
              <a:t>Non-constant variance in models is fixed by a weighted least squares model or model transformations</a:t>
            </a:r>
          </a:p>
          <a:p>
            <a:pPr marL="1371600" lvl="2" indent="-228600" rtl="0">
              <a:lnSpc>
                <a:spcPct val="200000"/>
              </a:lnSpc>
              <a:spcBef>
                <a:spcPts val="0"/>
              </a:spcBef>
              <a:spcAft>
                <a:spcPts val="800"/>
              </a:spcAft>
              <a:buChar char="■"/>
            </a:pPr>
            <a:r>
              <a:rPr lang="en"/>
              <a:t>Brown-Forsythe test - constant variance</a:t>
            </a:r>
          </a:p>
          <a:p>
            <a:pPr marL="1371600" lvl="2" indent="-228600" rtl="0">
              <a:lnSpc>
                <a:spcPct val="200000"/>
              </a:lnSpc>
              <a:spcBef>
                <a:spcPts val="0"/>
              </a:spcBef>
              <a:spcAft>
                <a:spcPts val="800"/>
              </a:spcAft>
              <a:buChar char="■"/>
            </a:pPr>
            <a:r>
              <a:rPr lang="en"/>
              <a:t>Box-Cox method - select appropriate transformation for the model</a:t>
            </a:r>
          </a:p>
          <a:p>
            <a:pPr marL="1371600" lvl="2" indent="-228600" rtl="0">
              <a:lnSpc>
                <a:spcPct val="200000"/>
              </a:lnSpc>
              <a:spcBef>
                <a:spcPts val="0"/>
              </a:spcBef>
              <a:spcAft>
                <a:spcPts val="800"/>
              </a:spcAft>
              <a:buChar char="■"/>
            </a:pPr>
            <a:r>
              <a:rPr lang="en"/>
              <a:t>Normal QQ Plot - normality</a:t>
            </a:r>
          </a:p>
          <a:p>
            <a:pPr marL="1371600" lvl="2" indent="-228600">
              <a:lnSpc>
                <a:spcPct val="200000"/>
              </a:lnSpc>
              <a:spcBef>
                <a:spcPts val="0"/>
              </a:spcBef>
              <a:spcAft>
                <a:spcPts val="800"/>
              </a:spcAft>
              <a:buChar char="■"/>
            </a:pPr>
            <a:r>
              <a:rPr lang="en"/>
              <a:t>Tukey HSD, Boxplots - test whether factor means are equal</a:t>
            </a:r>
          </a:p>
        </p:txBody>
      </p:sp>
      <p:sp>
        <p:nvSpPr>
          <p:cNvPr id="120" name="Shape 120"/>
          <p:cNvSpPr txBox="1">
            <a:spLocks noGrp="1"/>
          </p:cNvSpPr>
          <p:nvPr>
            <p:ph type="title"/>
          </p:nvPr>
        </p:nvSpPr>
        <p:spPr>
          <a:xfrm>
            <a:off x="311700" y="94450"/>
            <a:ext cx="8520600" cy="831300"/>
          </a:xfrm>
          <a:prstGeom prst="rect">
            <a:avLst/>
          </a:prstGeom>
        </p:spPr>
        <p:txBody>
          <a:bodyPr lIns="91425" tIns="91425" rIns="91425" bIns="91425" anchor="b" anchorCtr="0">
            <a:noAutofit/>
          </a:bodyPr>
          <a:lstStyle/>
          <a:p>
            <a:pPr lvl="0" rtl="0">
              <a:spcBef>
                <a:spcPts val="0"/>
              </a:spcBef>
              <a:buNone/>
            </a:pPr>
            <a:r>
              <a:rPr lang="en"/>
              <a:t>Statistical Techniques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311700" y="131400"/>
            <a:ext cx="8520600" cy="831300"/>
          </a:xfrm>
          <a:prstGeom prst="rect">
            <a:avLst/>
          </a:prstGeom>
        </p:spPr>
        <p:txBody>
          <a:bodyPr lIns="91425" tIns="91425" rIns="91425" bIns="91425" anchor="b" anchorCtr="0">
            <a:noAutofit/>
          </a:bodyPr>
          <a:lstStyle/>
          <a:p>
            <a:pPr lvl="0">
              <a:spcBef>
                <a:spcPts val="0"/>
              </a:spcBef>
              <a:buNone/>
            </a:pPr>
            <a:r>
              <a:rPr lang="en" dirty="0"/>
              <a:t>What’s the Best Model?</a:t>
            </a:r>
          </a:p>
        </p:txBody>
      </p:sp>
      <p:sp>
        <p:nvSpPr>
          <p:cNvPr id="126" name="Shape 126"/>
          <p:cNvSpPr txBox="1">
            <a:spLocks noGrp="1"/>
          </p:cNvSpPr>
          <p:nvPr>
            <p:ph type="body" idx="1"/>
          </p:nvPr>
        </p:nvSpPr>
        <p:spPr>
          <a:xfrm>
            <a:off x="311700" y="962700"/>
            <a:ext cx="8520600" cy="3354000"/>
          </a:xfrm>
          <a:prstGeom prst="rect">
            <a:avLst/>
          </a:prstGeom>
        </p:spPr>
        <p:txBody>
          <a:bodyPr lIns="91425" tIns="91425" rIns="91425" bIns="91425" anchor="t" anchorCtr="0">
            <a:noAutofit/>
          </a:bodyPr>
          <a:lstStyle/>
          <a:p>
            <a:pPr marL="457200" lvl="0" indent="-317500" rtl="0">
              <a:lnSpc>
                <a:spcPct val="200000"/>
              </a:lnSpc>
              <a:spcBef>
                <a:spcPts val="0"/>
              </a:spcBef>
              <a:spcAft>
                <a:spcPts val="0"/>
              </a:spcAft>
              <a:buSzPct val="100000"/>
              <a:buChar char="❖"/>
            </a:pPr>
            <a:r>
              <a:rPr lang="en" sz="1400" b="1" dirty="0"/>
              <a:t>Adjusted R-squared</a:t>
            </a:r>
            <a:r>
              <a:rPr lang="en" sz="1400" dirty="0"/>
              <a:t> - designed to combat overfitting, penalizes for unnecessary terms</a:t>
            </a:r>
          </a:p>
          <a:p>
            <a:pPr marL="457200" lvl="0" indent="-317500" rtl="0">
              <a:lnSpc>
                <a:spcPct val="200000"/>
              </a:lnSpc>
              <a:spcBef>
                <a:spcPts val="0"/>
              </a:spcBef>
              <a:spcAft>
                <a:spcPts val="0"/>
              </a:spcAft>
              <a:buSzPct val="100000"/>
              <a:buChar char="❖"/>
            </a:pPr>
            <a:r>
              <a:rPr lang="en" sz="1400" b="1" dirty="0"/>
              <a:t>Mallow’s Cp statistic</a:t>
            </a:r>
            <a:r>
              <a:rPr lang="en" sz="1400" dirty="0"/>
              <a:t> - measures the predictive ability of a fitted model. Bias decreases and prediction variance increases as more variables enter the model</a:t>
            </a:r>
          </a:p>
          <a:p>
            <a:pPr marL="457200" lvl="0" indent="-317500" rtl="0">
              <a:lnSpc>
                <a:spcPct val="200000"/>
              </a:lnSpc>
              <a:spcBef>
                <a:spcPts val="0"/>
              </a:spcBef>
              <a:spcAft>
                <a:spcPts val="0"/>
              </a:spcAft>
              <a:buSzPct val="100000"/>
              <a:buChar char="❖"/>
            </a:pPr>
            <a:r>
              <a:rPr lang="en" sz="1400" dirty="0"/>
              <a:t>Adjusted R-Squared &amp; Mallow’s CP 			</a:t>
            </a:r>
            <a:r>
              <a:rPr lang="en" sz="1400" dirty="0" smtClean="0"/>
              <a:t>PRESS </a:t>
            </a:r>
            <a:r>
              <a:rPr lang="en" sz="1400" dirty="0"/>
              <a:t>and AIC statistics </a:t>
            </a:r>
          </a:p>
          <a:p>
            <a:pPr marL="457200" lvl="0" indent="-317500" rtl="0">
              <a:lnSpc>
                <a:spcPct val="200000"/>
              </a:lnSpc>
              <a:spcBef>
                <a:spcPts val="0"/>
              </a:spcBef>
              <a:spcAft>
                <a:spcPts val="0"/>
              </a:spcAft>
              <a:buSzPct val="100000"/>
              <a:buChar char="❖"/>
            </a:pPr>
            <a:r>
              <a:rPr lang="en" sz="1400" b="1" dirty="0"/>
              <a:t>PRESS statistic </a:t>
            </a:r>
            <a:r>
              <a:rPr lang="en" sz="1400" dirty="0"/>
              <a:t>-  evaluates the predictive ability of a model by omitting one observation at a time. A small PRESS value indicates a better model</a:t>
            </a:r>
          </a:p>
          <a:p>
            <a:pPr marL="457200" lvl="0" indent="-317500" rtl="0">
              <a:lnSpc>
                <a:spcPct val="200000"/>
              </a:lnSpc>
              <a:spcBef>
                <a:spcPts val="0"/>
              </a:spcBef>
              <a:spcAft>
                <a:spcPts val="0"/>
              </a:spcAft>
              <a:buSzPct val="100000"/>
              <a:buChar char="❖"/>
            </a:pPr>
            <a:r>
              <a:rPr lang="en" sz="1400" b="1" dirty="0"/>
              <a:t>AIC statistic </a:t>
            </a:r>
            <a:r>
              <a:rPr lang="en" sz="1400" dirty="0"/>
              <a:t>- </a:t>
            </a:r>
            <a:r>
              <a:rPr lang="en" sz="1200" dirty="0">
                <a:latin typeface="Times New Roman"/>
                <a:ea typeface="Times New Roman"/>
                <a:cs typeface="Times New Roman"/>
                <a:sym typeface="Times New Roman"/>
              </a:rPr>
              <a:t> </a:t>
            </a:r>
            <a:r>
              <a:rPr lang="en" sz="1400" dirty="0"/>
              <a:t>represents the tradeoff between precision of fit against the number of parameters used, if the AIC increases when a parameter is added to the model, then that parameter is not needed.</a:t>
            </a:r>
          </a:p>
        </p:txBody>
      </p:sp>
      <p:sp>
        <p:nvSpPr>
          <p:cNvPr id="127" name="Shape 127"/>
          <p:cNvSpPr/>
          <p:nvPr/>
        </p:nvSpPr>
        <p:spPr>
          <a:xfrm>
            <a:off x="4436734" y="2405691"/>
            <a:ext cx="699900" cy="3567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126"/>
                                        </p:tgtEl>
                                      </p:cBhvr>
                                    </p:animEffect>
                                    <p:set>
                                      <p:cBhvr>
                                        <p:cTn id="7" dur="1" fill="hold">
                                          <p:stCondLst>
                                            <p:cond delay="1000"/>
                                          </p:stCondLst>
                                        </p:cTn>
                                        <p:tgtEl>
                                          <p:spTgt spid="126"/>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1000"/>
                                        <p:tgtEl>
                                          <p:spTgt spid="127"/>
                                        </p:tgtEl>
                                      </p:cBhvr>
                                    </p:animEffect>
                                    <p:set>
                                      <p:cBhvr>
                                        <p:cTn id="10" dur="1" fill="hold">
                                          <p:stCondLst>
                                            <p:cond delay="1000"/>
                                          </p:stCondLst>
                                        </p:cTn>
                                        <p:tgtEl>
                                          <p:spTgt spid="1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311700" y="1319500"/>
            <a:ext cx="8520600" cy="3354000"/>
          </a:xfrm>
          <a:prstGeom prst="rect">
            <a:avLst/>
          </a:prstGeom>
        </p:spPr>
        <p:txBody>
          <a:bodyPr lIns="91425" tIns="91425" rIns="91425" bIns="91425" anchor="t" anchorCtr="0">
            <a:noAutofit/>
          </a:bodyPr>
          <a:lstStyle/>
          <a:p>
            <a:pPr marL="457200" lvl="0" indent="-317500" rtl="0">
              <a:lnSpc>
                <a:spcPct val="150000"/>
              </a:lnSpc>
              <a:spcBef>
                <a:spcPts val="0"/>
              </a:spcBef>
              <a:spcAft>
                <a:spcPts val="800"/>
              </a:spcAft>
              <a:buSzPct val="100000"/>
              <a:buAutoNum type="arabicPeriod"/>
            </a:pPr>
            <a:r>
              <a:rPr lang="en" sz="1400" dirty="0"/>
              <a:t>Percent.Trump ~ Percent Third + Median.Income + Median.Age + Percent.White + Unemployment.Rate + Graduate</a:t>
            </a:r>
          </a:p>
          <a:p>
            <a:pPr marL="457200" lvl="0" indent="0" rtl="0">
              <a:lnSpc>
                <a:spcPct val="150000"/>
              </a:lnSpc>
              <a:spcBef>
                <a:spcPts val="0"/>
              </a:spcBef>
              <a:spcAft>
                <a:spcPts val="800"/>
              </a:spcAft>
              <a:buNone/>
            </a:pPr>
            <a:endParaRPr sz="1400" dirty="0"/>
          </a:p>
          <a:p>
            <a:pPr marL="139700" lvl="0" rtl="0">
              <a:lnSpc>
                <a:spcPct val="150000"/>
              </a:lnSpc>
              <a:spcBef>
                <a:spcPts val="0"/>
              </a:spcBef>
              <a:spcAft>
                <a:spcPts val="800"/>
              </a:spcAft>
              <a:buSzPct val="100000"/>
            </a:pPr>
            <a:r>
              <a:rPr lang="en" sz="1400" dirty="0" smtClean="0"/>
              <a:t>2.    Percent.Trump </a:t>
            </a:r>
            <a:r>
              <a:rPr lang="en" sz="1400" dirty="0"/>
              <a:t>~ Percent Third + Median.Income + Median.Age + Percent.White + Unemployment.Rate + Bachelors + Graduate</a:t>
            </a:r>
          </a:p>
          <a:p>
            <a:pPr lvl="0" rtl="0">
              <a:lnSpc>
                <a:spcPct val="150000"/>
              </a:lnSpc>
              <a:spcBef>
                <a:spcPts val="0"/>
              </a:spcBef>
              <a:spcAft>
                <a:spcPts val="800"/>
              </a:spcAft>
              <a:buNone/>
            </a:pPr>
            <a:endParaRPr sz="1400" dirty="0"/>
          </a:p>
          <a:p>
            <a:pPr marL="139700" lvl="0" rtl="0">
              <a:lnSpc>
                <a:spcPct val="150000"/>
              </a:lnSpc>
              <a:spcBef>
                <a:spcPts val="0"/>
              </a:spcBef>
              <a:spcAft>
                <a:spcPts val="800"/>
              </a:spcAft>
              <a:buSzPct val="100000"/>
            </a:pPr>
            <a:r>
              <a:rPr lang="en" sz="1400" dirty="0" smtClean="0"/>
              <a:t>3.    Percent.Trump </a:t>
            </a:r>
            <a:r>
              <a:rPr lang="en" sz="1400" dirty="0"/>
              <a:t>~ Percent Third + Median.Income + Median.Age + Percent.White + Graduate</a:t>
            </a:r>
          </a:p>
          <a:p>
            <a:pPr lvl="0">
              <a:lnSpc>
                <a:spcPct val="150000"/>
              </a:lnSpc>
              <a:spcBef>
                <a:spcPts val="0"/>
              </a:spcBef>
              <a:buNone/>
            </a:pPr>
            <a:endParaRPr sz="1400" dirty="0"/>
          </a:p>
        </p:txBody>
      </p:sp>
      <p:sp>
        <p:nvSpPr>
          <p:cNvPr id="133" name="Shape 133"/>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rtl="0">
              <a:spcBef>
                <a:spcPts val="0"/>
              </a:spcBef>
              <a:buNone/>
            </a:pPr>
            <a:r>
              <a:rPr lang="en" dirty="0"/>
              <a:t>Top Three Models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fade">
                                      <p:cBhvr>
                                        <p:cTn id="7" dur="10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a:spcBef>
                <a:spcPts val="0"/>
              </a:spcBef>
              <a:buNone/>
            </a:pPr>
            <a:r>
              <a:rPr lang="en"/>
              <a:t>Best Model</a:t>
            </a:r>
          </a:p>
        </p:txBody>
      </p:sp>
      <p:sp>
        <p:nvSpPr>
          <p:cNvPr id="139" name="Shape 139"/>
          <p:cNvSpPr txBox="1">
            <a:spLocks noGrp="1"/>
          </p:cNvSpPr>
          <p:nvPr>
            <p:ph type="body" idx="1"/>
          </p:nvPr>
        </p:nvSpPr>
        <p:spPr>
          <a:xfrm>
            <a:off x="311700" y="1225225"/>
            <a:ext cx="8520600" cy="3354000"/>
          </a:xfrm>
          <a:prstGeom prst="rect">
            <a:avLst/>
          </a:prstGeom>
        </p:spPr>
        <p:txBody>
          <a:bodyPr lIns="91425" tIns="91425" rIns="91425" bIns="91425" anchor="t" anchorCtr="0">
            <a:noAutofit/>
          </a:bodyPr>
          <a:lstStyle/>
          <a:p>
            <a:pPr marL="457200" lvl="0" indent="-317500" rtl="0">
              <a:lnSpc>
                <a:spcPct val="150000"/>
              </a:lnSpc>
              <a:spcBef>
                <a:spcPts val="0"/>
              </a:spcBef>
              <a:spcAft>
                <a:spcPts val="800"/>
              </a:spcAft>
              <a:buSzPct val="100000"/>
              <a:buChar char="❖"/>
            </a:pPr>
            <a:r>
              <a:rPr lang="en" sz="1400"/>
              <a:t>Percent.Trump ~ Percent Third + Median.Income + Median.Age + Percent.White + Unemployment.Rate + Graduate</a:t>
            </a:r>
          </a:p>
          <a:p>
            <a:pPr marL="914400" lvl="1" indent="-317500" rtl="0">
              <a:lnSpc>
                <a:spcPct val="150000"/>
              </a:lnSpc>
              <a:spcBef>
                <a:spcPts val="0"/>
              </a:spcBef>
              <a:spcAft>
                <a:spcPts val="800"/>
              </a:spcAft>
              <a:buSzPct val="100000"/>
              <a:buChar char="➢"/>
            </a:pPr>
            <a:r>
              <a:rPr lang="en" sz="1400"/>
              <a:t>Adjusted R-</a:t>
            </a:r>
            <a:r>
              <a:rPr lang="en"/>
              <a:t>S</a:t>
            </a:r>
            <a:r>
              <a:rPr lang="en" sz="1400"/>
              <a:t>quared</a:t>
            </a:r>
            <a:r>
              <a:rPr lang="en"/>
              <a:t> = </a:t>
            </a:r>
            <a:r>
              <a:rPr lang="en" sz="1400"/>
              <a:t>0.9093301</a:t>
            </a:r>
          </a:p>
          <a:p>
            <a:pPr marL="914400" lvl="1" indent="-317500" rtl="0">
              <a:lnSpc>
                <a:spcPct val="150000"/>
              </a:lnSpc>
              <a:spcBef>
                <a:spcPts val="0"/>
              </a:spcBef>
              <a:spcAft>
                <a:spcPts val="800"/>
              </a:spcAft>
              <a:buSzPct val="100000"/>
              <a:buChar char="➢"/>
            </a:pPr>
            <a:r>
              <a:rPr lang="en" sz="1400"/>
              <a:t>Cp = 6.724347</a:t>
            </a:r>
          </a:p>
          <a:p>
            <a:pPr marL="914400" lvl="1" indent="-317500" rtl="0">
              <a:lnSpc>
                <a:spcPct val="150000"/>
              </a:lnSpc>
              <a:spcBef>
                <a:spcPts val="0"/>
              </a:spcBef>
              <a:spcAft>
                <a:spcPts val="800"/>
              </a:spcAft>
              <a:buSzPct val="100000"/>
              <a:buChar char="➢"/>
            </a:pPr>
            <a:r>
              <a:rPr lang="en" sz="1400"/>
              <a:t>PRESS</a:t>
            </a:r>
            <a:r>
              <a:rPr lang="en"/>
              <a:t> </a:t>
            </a:r>
            <a:r>
              <a:rPr lang="en" sz="1400"/>
              <a:t>= 3691.668</a:t>
            </a:r>
          </a:p>
          <a:p>
            <a:pPr marL="914400" lvl="1" indent="-317500" rtl="0">
              <a:lnSpc>
                <a:spcPct val="150000"/>
              </a:lnSpc>
              <a:spcBef>
                <a:spcPts val="0"/>
              </a:spcBef>
              <a:spcAft>
                <a:spcPts val="800"/>
              </a:spcAft>
              <a:buSzPct val="100000"/>
              <a:buChar char="➢"/>
            </a:pPr>
            <a:r>
              <a:rPr lang="en" sz="1400"/>
              <a:t>AIC = 815.7276</a:t>
            </a:r>
          </a:p>
          <a:p>
            <a:pPr lvl="0">
              <a:lnSpc>
                <a:spcPct val="150000"/>
              </a:lnSpc>
              <a:spcBef>
                <a:spcPts val="0"/>
              </a:spcBef>
              <a:spcAft>
                <a:spcPts val="800"/>
              </a:spcAft>
              <a:buNone/>
            </a:pPr>
            <a:endParaRPr sz="14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311700" y="147325"/>
            <a:ext cx="8520600" cy="831300"/>
          </a:xfrm>
          <a:prstGeom prst="rect">
            <a:avLst/>
          </a:prstGeom>
        </p:spPr>
        <p:txBody>
          <a:bodyPr lIns="91425" tIns="91425" rIns="91425" bIns="91425" anchor="b" anchorCtr="0">
            <a:noAutofit/>
          </a:bodyPr>
          <a:lstStyle/>
          <a:p>
            <a:pPr lvl="0">
              <a:spcBef>
                <a:spcPts val="0"/>
              </a:spcBef>
              <a:buNone/>
            </a:pPr>
            <a:r>
              <a:rPr lang="en" dirty="0"/>
              <a:t>Multiple Regression Model</a:t>
            </a:r>
          </a:p>
        </p:txBody>
      </p:sp>
      <p:sp>
        <p:nvSpPr>
          <p:cNvPr id="145" name="Shape 145"/>
          <p:cNvSpPr txBox="1">
            <a:spLocks noGrp="1"/>
          </p:cNvSpPr>
          <p:nvPr>
            <p:ph type="body" idx="1"/>
          </p:nvPr>
        </p:nvSpPr>
        <p:spPr>
          <a:xfrm>
            <a:off x="311700" y="1393574"/>
            <a:ext cx="8520600" cy="3354000"/>
          </a:xfrm>
          <a:prstGeom prst="rect">
            <a:avLst/>
          </a:prstGeom>
        </p:spPr>
        <p:txBody>
          <a:bodyPr lIns="91425" tIns="91425" rIns="91425" bIns="91425" anchor="t" anchorCtr="0">
            <a:noAutofit/>
          </a:bodyPr>
          <a:lstStyle/>
          <a:p>
            <a:pPr lvl="0" rtl="0">
              <a:lnSpc>
                <a:spcPct val="200000"/>
              </a:lnSpc>
              <a:spcBef>
                <a:spcPts val="0"/>
              </a:spcBef>
              <a:spcAft>
                <a:spcPts val="0"/>
              </a:spcAft>
              <a:buNone/>
            </a:pPr>
            <a:r>
              <a:rPr lang="en" sz="1600" dirty="0"/>
              <a:t>Y = Percent Trump</a:t>
            </a:r>
          </a:p>
          <a:p>
            <a:pPr lvl="0" rtl="0">
              <a:lnSpc>
                <a:spcPct val="200000"/>
              </a:lnSpc>
              <a:spcBef>
                <a:spcPts val="0"/>
              </a:spcBef>
              <a:spcAft>
                <a:spcPts val="0"/>
              </a:spcAft>
              <a:buNone/>
            </a:pPr>
            <a:r>
              <a:rPr lang="en" sz="1600" dirty="0"/>
              <a:t>X</a:t>
            </a:r>
            <a:r>
              <a:rPr lang="en" sz="1600" baseline="-25000" dirty="0"/>
              <a:t>1</a:t>
            </a:r>
            <a:r>
              <a:rPr lang="en" sz="1600" dirty="0"/>
              <a:t>= Percent Third</a:t>
            </a:r>
          </a:p>
          <a:p>
            <a:pPr lvl="0" rtl="0">
              <a:lnSpc>
                <a:spcPct val="200000"/>
              </a:lnSpc>
              <a:spcBef>
                <a:spcPts val="0"/>
              </a:spcBef>
              <a:spcAft>
                <a:spcPts val="0"/>
              </a:spcAft>
              <a:buNone/>
            </a:pPr>
            <a:r>
              <a:rPr lang="en" sz="1600" dirty="0"/>
              <a:t>X</a:t>
            </a:r>
            <a:r>
              <a:rPr lang="en" sz="1600" baseline="-25000" dirty="0"/>
              <a:t>2</a:t>
            </a:r>
            <a:r>
              <a:rPr lang="en" sz="1600" dirty="0"/>
              <a:t>= Median Income</a:t>
            </a:r>
          </a:p>
          <a:p>
            <a:pPr lvl="0" rtl="0">
              <a:lnSpc>
                <a:spcPct val="200000"/>
              </a:lnSpc>
              <a:spcBef>
                <a:spcPts val="0"/>
              </a:spcBef>
              <a:spcAft>
                <a:spcPts val="0"/>
              </a:spcAft>
              <a:buNone/>
            </a:pPr>
            <a:r>
              <a:rPr lang="en" sz="1600" dirty="0"/>
              <a:t>X</a:t>
            </a:r>
            <a:r>
              <a:rPr lang="en" sz="1600" baseline="-25000" dirty="0"/>
              <a:t>3</a:t>
            </a:r>
            <a:r>
              <a:rPr lang="en" sz="1600" dirty="0"/>
              <a:t>= Median Age</a:t>
            </a:r>
          </a:p>
          <a:p>
            <a:pPr lvl="0" rtl="0">
              <a:lnSpc>
                <a:spcPct val="200000"/>
              </a:lnSpc>
              <a:spcBef>
                <a:spcPts val="0"/>
              </a:spcBef>
              <a:spcAft>
                <a:spcPts val="0"/>
              </a:spcAft>
              <a:buNone/>
            </a:pPr>
            <a:r>
              <a:rPr lang="en" sz="1600" dirty="0"/>
              <a:t>X</a:t>
            </a:r>
            <a:r>
              <a:rPr lang="en" sz="1600" baseline="-25000" dirty="0"/>
              <a:t>4</a:t>
            </a:r>
            <a:r>
              <a:rPr lang="en" sz="1600" dirty="0"/>
              <a:t>= Percent White</a:t>
            </a:r>
          </a:p>
          <a:p>
            <a:pPr lvl="0" rtl="0">
              <a:lnSpc>
                <a:spcPct val="200000"/>
              </a:lnSpc>
              <a:spcBef>
                <a:spcPts val="0"/>
              </a:spcBef>
              <a:spcAft>
                <a:spcPts val="0"/>
              </a:spcAft>
              <a:buNone/>
            </a:pPr>
            <a:r>
              <a:rPr lang="en" sz="1600" dirty="0"/>
              <a:t>X</a:t>
            </a:r>
            <a:r>
              <a:rPr lang="en" sz="1600" baseline="-25000" dirty="0"/>
              <a:t>5</a:t>
            </a:r>
            <a:r>
              <a:rPr lang="en" sz="1600" dirty="0"/>
              <a:t>= Unemployment Rate</a:t>
            </a:r>
          </a:p>
          <a:p>
            <a:pPr lvl="0">
              <a:lnSpc>
                <a:spcPct val="200000"/>
              </a:lnSpc>
              <a:spcBef>
                <a:spcPts val="0"/>
              </a:spcBef>
              <a:spcAft>
                <a:spcPts val="0"/>
              </a:spcAft>
              <a:buClr>
                <a:schemeClr val="dk1"/>
              </a:buClr>
              <a:buSzPct val="78571"/>
              <a:buFont typeface="Arial"/>
              <a:buNone/>
            </a:pPr>
            <a:r>
              <a:rPr lang="en" sz="1600" dirty="0"/>
              <a:t>X</a:t>
            </a:r>
            <a:r>
              <a:rPr lang="en" sz="1600" baseline="-25000" dirty="0"/>
              <a:t>6</a:t>
            </a:r>
            <a:r>
              <a:rPr lang="en" sz="1600" dirty="0"/>
              <a:t>= Percent with Graduate Degrees</a:t>
            </a:r>
          </a:p>
        </p:txBody>
      </p:sp>
      <p:sp>
        <p:nvSpPr>
          <p:cNvPr id="146" name="Shape 146"/>
          <p:cNvSpPr txBox="1">
            <a:spLocks noGrp="1"/>
          </p:cNvSpPr>
          <p:nvPr>
            <p:ph type="body" idx="4294967295"/>
          </p:nvPr>
        </p:nvSpPr>
        <p:spPr>
          <a:xfrm>
            <a:off x="5143500" y="1393574"/>
            <a:ext cx="4000500" cy="2725737"/>
          </a:xfrm>
          <a:prstGeom prst="rect">
            <a:avLst/>
          </a:prstGeom>
        </p:spPr>
        <p:txBody>
          <a:bodyPr lIns="91425" tIns="91425" rIns="91425" bIns="91425" anchor="t" anchorCtr="0">
            <a:noAutofit/>
          </a:bodyPr>
          <a:lstStyle/>
          <a:p>
            <a:pPr lvl="0" rtl="0">
              <a:lnSpc>
                <a:spcPct val="200000"/>
              </a:lnSpc>
              <a:spcBef>
                <a:spcPts val="0"/>
              </a:spcBef>
              <a:spcAft>
                <a:spcPts val="0"/>
              </a:spcAft>
              <a:buNone/>
            </a:pPr>
            <a:r>
              <a:rPr lang="en" sz="1600" dirty="0"/>
              <a:t>β</a:t>
            </a:r>
            <a:r>
              <a:rPr lang="en" sz="1600" baseline="-25000" dirty="0"/>
              <a:t>0</a:t>
            </a:r>
            <a:r>
              <a:rPr lang="en" sz="1600" dirty="0"/>
              <a:t>=-4018</a:t>
            </a:r>
          </a:p>
          <a:p>
            <a:pPr lvl="0" rtl="0">
              <a:lnSpc>
                <a:spcPct val="200000"/>
              </a:lnSpc>
              <a:spcBef>
                <a:spcPts val="0"/>
              </a:spcBef>
              <a:spcAft>
                <a:spcPts val="0"/>
              </a:spcAft>
              <a:buNone/>
            </a:pPr>
            <a:r>
              <a:rPr lang="en" sz="1600" dirty="0"/>
              <a:t>β</a:t>
            </a:r>
            <a:r>
              <a:rPr lang="en" sz="1600" baseline="-25000" dirty="0"/>
              <a:t>1</a:t>
            </a:r>
            <a:r>
              <a:rPr lang="en" sz="1600" dirty="0"/>
              <a:t>=-146.5</a:t>
            </a:r>
          </a:p>
          <a:p>
            <a:pPr lvl="0" rtl="0">
              <a:lnSpc>
                <a:spcPct val="200000"/>
              </a:lnSpc>
              <a:spcBef>
                <a:spcPts val="0"/>
              </a:spcBef>
              <a:spcAft>
                <a:spcPts val="0"/>
              </a:spcAft>
              <a:buNone/>
            </a:pPr>
            <a:r>
              <a:rPr lang="en" sz="1600" dirty="0"/>
              <a:t>β</a:t>
            </a:r>
            <a:r>
              <a:rPr lang="en" sz="1600" baseline="-25000" dirty="0"/>
              <a:t>2</a:t>
            </a:r>
            <a:r>
              <a:rPr lang="en" sz="1600" dirty="0"/>
              <a:t>=0.01007</a:t>
            </a:r>
          </a:p>
          <a:p>
            <a:pPr lvl="0" rtl="0">
              <a:lnSpc>
                <a:spcPct val="200000"/>
              </a:lnSpc>
              <a:spcBef>
                <a:spcPts val="0"/>
              </a:spcBef>
              <a:spcAft>
                <a:spcPts val="0"/>
              </a:spcAft>
              <a:buNone/>
            </a:pPr>
            <a:r>
              <a:rPr lang="en" sz="1600" dirty="0"/>
              <a:t>β</a:t>
            </a:r>
            <a:r>
              <a:rPr lang="en" sz="1600" baseline="-25000" dirty="0"/>
              <a:t>3</a:t>
            </a:r>
            <a:r>
              <a:rPr lang="en" sz="1600" dirty="0"/>
              <a:t>=36.71</a:t>
            </a:r>
          </a:p>
          <a:p>
            <a:pPr lvl="0" rtl="0">
              <a:lnSpc>
                <a:spcPct val="200000"/>
              </a:lnSpc>
              <a:spcBef>
                <a:spcPts val="0"/>
              </a:spcBef>
              <a:spcAft>
                <a:spcPts val="0"/>
              </a:spcAft>
              <a:buNone/>
            </a:pPr>
            <a:r>
              <a:rPr lang="en" sz="1600" dirty="0"/>
              <a:t>β</a:t>
            </a:r>
            <a:r>
              <a:rPr lang="en" sz="1600" baseline="-25000" dirty="0"/>
              <a:t>4</a:t>
            </a:r>
            <a:r>
              <a:rPr lang="en" sz="1600" dirty="0"/>
              <a:t>=54.72</a:t>
            </a:r>
          </a:p>
          <a:p>
            <a:pPr lvl="0" rtl="0">
              <a:lnSpc>
                <a:spcPct val="200000"/>
              </a:lnSpc>
              <a:spcBef>
                <a:spcPts val="0"/>
              </a:spcBef>
              <a:spcAft>
                <a:spcPts val="0"/>
              </a:spcAft>
              <a:buNone/>
            </a:pPr>
            <a:r>
              <a:rPr lang="en" sz="1600" dirty="0"/>
              <a:t>β</a:t>
            </a:r>
            <a:r>
              <a:rPr lang="en" sz="1600" baseline="-25000" dirty="0"/>
              <a:t>5</a:t>
            </a:r>
            <a:r>
              <a:rPr lang="en" sz="1600" dirty="0"/>
              <a:t>=62.99</a:t>
            </a:r>
          </a:p>
          <a:p>
            <a:pPr lvl="0" rtl="0">
              <a:lnSpc>
                <a:spcPct val="200000"/>
              </a:lnSpc>
              <a:spcBef>
                <a:spcPts val="0"/>
              </a:spcBef>
              <a:spcAft>
                <a:spcPts val="0"/>
              </a:spcAft>
              <a:buNone/>
            </a:pPr>
            <a:r>
              <a:rPr lang="en" sz="1600" dirty="0"/>
              <a:t>β</a:t>
            </a:r>
            <a:r>
              <a:rPr lang="en" sz="1600" baseline="-25000" dirty="0"/>
              <a:t>6</a:t>
            </a:r>
            <a:r>
              <a:rPr lang="en" sz="1600" dirty="0"/>
              <a:t>=5828</a:t>
            </a:r>
          </a:p>
          <a:p>
            <a:pPr lvl="0">
              <a:lnSpc>
                <a:spcPct val="200000"/>
              </a:lnSpc>
              <a:spcBef>
                <a:spcPts val="0"/>
              </a:spcBef>
              <a:spcAft>
                <a:spcPts val="0"/>
              </a:spcAft>
              <a:buClr>
                <a:schemeClr val="dk1"/>
              </a:buClr>
              <a:buSzPct val="78571"/>
              <a:buFont typeface="Arial"/>
              <a:buNone/>
            </a:pPr>
            <a:endParaRPr sz="1600" baseline="-25000" dirty="0"/>
          </a:p>
        </p:txBody>
      </p:sp>
      <p:sp>
        <p:nvSpPr>
          <p:cNvPr id="147" name="Shape 147"/>
          <p:cNvSpPr txBox="1"/>
          <p:nvPr/>
        </p:nvSpPr>
        <p:spPr>
          <a:xfrm>
            <a:off x="441300" y="900374"/>
            <a:ext cx="8391000" cy="493200"/>
          </a:xfrm>
          <a:prstGeom prst="rect">
            <a:avLst/>
          </a:prstGeom>
          <a:noFill/>
          <a:ln>
            <a:noFill/>
          </a:ln>
        </p:spPr>
        <p:txBody>
          <a:bodyPr lIns="91425" tIns="91425" rIns="91425" bIns="91425" anchor="t" anchorCtr="0">
            <a:noAutofit/>
          </a:bodyPr>
          <a:lstStyle/>
          <a:p>
            <a:pPr lvl="0" algn="ctr" rtl="0">
              <a:lnSpc>
                <a:spcPct val="115000"/>
              </a:lnSpc>
              <a:spcBef>
                <a:spcPts val="0"/>
              </a:spcBef>
              <a:buClr>
                <a:schemeClr val="dk1"/>
              </a:buClr>
              <a:buSzPct val="45833"/>
              <a:buFont typeface="Arial"/>
              <a:buNone/>
            </a:pPr>
            <a:r>
              <a:rPr lang="en" sz="2400" dirty="0">
                <a:solidFill>
                  <a:schemeClr val="dk1"/>
                </a:solidFill>
                <a:latin typeface="Open Sans"/>
                <a:ea typeface="Open Sans"/>
                <a:cs typeface="Open Sans"/>
                <a:sym typeface="Open Sans"/>
              </a:rPr>
              <a:t>Y</a:t>
            </a:r>
            <a:r>
              <a:rPr lang="en" sz="2400" baseline="30000" dirty="0">
                <a:solidFill>
                  <a:schemeClr val="dk1"/>
                </a:solidFill>
                <a:latin typeface="Open Sans"/>
                <a:ea typeface="Open Sans"/>
                <a:cs typeface="Open Sans"/>
                <a:sym typeface="Open Sans"/>
              </a:rPr>
              <a:t>2 </a:t>
            </a:r>
            <a:r>
              <a:rPr lang="en" sz="2400" dirty="0">
                <a:solidFill>
                  <a:schemeClr val="dk1"/>
                </a:solidFill>
                <a:latin typeface="Open Sans"/>
                <a:ea typeface="Open Sans"/>
                <a:cs typeface="Open Sans"/>
                <a:sym typeface="Open Sans"/>
              </a:rPr>
              <a:t>= β</a:t>
            </a:r>
            <a:r>
              <a:rPr lang="en" sz="2400" baseline="-25000" dirty="0">
                <a:solidFill>
                  <a:schemeClr val="dk1"/>
                </a:solidFill>
                <a:latin typeface="Open Sans"/>
                <a:ea typeface="Open Sans"/>
                <a:cs typeface="Open Sans"/>
                <a:sym typeface="Open Sans"/>
              </a:rPr>
              <a:t>0</a:t>
            </a:r>
            <a:r>
              <a:rPr lang="en" sz="2400" dirty="0">
                <a:solidFill>
                  <a:schemeClr val="dk1"/>
                </a:solidFill>
                <a:latin typeface="Open Sans"/>
                <a:ea typeface="Open Sans"/>
                <a:cs typeface="Open Sans"/>
                <a:sym typeface="Open Sans"/>
              </a:rPr>
              <a:t>+β</a:t>
            </a:r>
            <a:r>
              <a:rPr lang="en" sz="2400" baseline="-25000" dirty="0">
                <a:solidFill>
                  <a:schemeClr val="dk1"/>
                </a:solidFill>
                <a:latin typeface="Open Sans"/>
                <a:ea typeface="Open Sans"/>
                <a:cs typeface="Open Sans"/>
                <a:sym typeface="Open Sans"/>
              </a:rPr>
              <a:t>1</a:t>
            </a:r>
            <a:r>
              <a:rPr lang="en" sz="2400" dirty="0">
                <a:solidFill>
                  <a:schemeClr val="dk1"/>
                </a:solidFill>
                <a:latin typeface="Open Sans"/>
                <a:ea typeface="Open Sans"/>
                <a:cs typeface="Open Sans"/>
                <a:sym typeface="Open Sans"/>
              </a:rPr>
              <a:t>X</a:t>
            </a:r>
            <a:r>
              <a:rPr lang="en" sz="2400" baseline="-25000" dirty="0">
                <a:solidFill>
                  <a:schemeClr val="dk1"/>
                </a:solidFill>
                <a:latin typeface="Open Sans"/>
                <a:ea typeface="Open Sans"/>
                <a:cs typeface="Open Sans"/>
                <a:sym typeface="Open Sans"/>
              </a:rPr>
              <a:t>1</a:t>
            </a:r>
            <a:r>
              <a:rPr lang="en" sz="2400" dirty="0">
                <a:solidFill>
                  <a:schemeClr val="dk1"/>
                </a:solidFill>
                <a:latin typeface="Open Sans"/>
                <a:ea typeface="Open Sans"/>
                <a:cs typeface="Open Sans"/>
                <a:sym typeface="Open Sans"/>
              </a:rPr>
              <a:t> + β</a:t>
            </a:r>
            <a:r>
              <a:rPr lang="en" sz="2400" baseline="-25000" dirty="0">
                <a:solidFill>
                  <a:schemeClr val="dk1"/>
                </a:solidFill>
                <a:latin typeface="Open Sans"/>
                <a:ea typeface="Open Sans"/>
                <a:cs typeface="Open Sans"/>
                <a:sym typeface="Open Sans"/>
              </a:rPr>
              <a:t>2</a:t>
            </a:r>
            <a:r>
              <a:rPr lang="en" sz="2400" dirty="0">
                <a:solidFill>
                  <a:schemeClr val="dk1"/>
                </a:solidFill>
                <a:latin typeface="Open Sans"/>
                <a:ea typeface="Open Sans"/>
                <a:cs typeface="Open Sans"/>
                <a:sym typeface="Open Sans"/>
              </a:rPr>
              <a:t>X</a:t>
            </a:r>
            <a:r>
              <a:rPr lang="en" sz="2400" baseline="-25000" dirty="0">
                <a:solidFill>
                  <a:schemeClr val="dk1"/>
                </a:solidFill>
                <a:latin typeface="Open Sans"/>
                <a:ea typeface="Open Sans"/>
                <a:cs typeface="Open Sans"/>
                <a:sym typeface="Open Sans"/>
              </a:rPr>
              <a:t>2 </a:t>
            </a:r>
            <a:r>
              <a:rPr lang="en" sz="2400" dirty="0">
                <a:solidFill>
                  <a:schemeClr val="dk1"/>
                </a:solidFill>
                <a:latin typeface="Open Sans"/>
                <a:ea typeface="Open Sans"/>
                <a:cs typeface="Open Sans"/>
                <a:sym typeface="Open Sans"/>
              </a:rPr>
              <a:t>+ β</a:t>
            </a:r>
            <a:r>
              <a:rPr lang="en" sz="2400" baseline="-25000" dirty="0">
                <a:solidFill>
                  <a:schemeClr val="dk1"/>
                </a:solidFill>
                <a:latin typeface="Open Sans"/>
                <a:ea typeface="Open Sans"/>
                <a:cs typeface="Open Sans"/>
                <a:sym typeface="Open Sans"/>
              </a:rPr>
              <a:t>3</a:t>
            </a:r>
            <a:r>
              <a:rPr lang="en" sz="2400" dirty="0">
                <a:solidFill>
                  <a:schemeClr val="dk1"/>
                </a:solidFill>
                <a:latin typeface="Open Sans"/>
                <a:ea typeface="Open Sans"/>
                <a:cs typeface="Open Sans"/>
                <a:sym typeface="Open Sans"/>
              </a:rPr>
              <a:t>X</a:t>
            </a:r>
            <a:r>
              <a:rPr lang="en" sz="2400" baseline="-25000" dirty="0">
                <a:solidFill>
                  <a:schemeClr val="dk1"/>
                </a:solidFill>
                <a:latin typeface="Open Sans"/>
                <a:ea typeface="Open Sans"/>
                <a:cs typeface="Open Sans"/>
                <a:sym typeface="Open Sans"/>
              </a:rPr>
              <a:t>3</a:t>
            </a:r>
            <a:r>
              <a:rPr lang="en" sz="2400" dirty="0">
                <a:solidFill>
                  <a:schemeClr val="dk1"/>
                </a:solidFill>
                <a:latin typeface="Open Sans"/>
                <a:ea typeface="Open Sans"/>
                <a:cs typeface="Open Sans"/>
                <a:sym typeface="Open Sans"/>
              </a:rPr>
              <a:t> + β</a:t>
            </a:r>
            <a:r>
              <a:rPr lang="en" sz="2400" baseline="-25000" dirty="0">
                <a:solidFill>
                  <a:schemeClr val="dk1"/>
                </a:solidFill>
                <a:latin typeface="Open Sans"/>
                <a:ea typeface="Open Sans"/>
                <a:cs typeface="Open Sans"/>
                <a:sym typeface="Open Sans"/>
              </a:rPr>
              <a:t>4</a:t>
            </a:r>
            <a:r>
              <a:rPr lang="en" sz="2400" dirty="0">
                <a:solidFill>
                  <a:schemeClr val="dk1"/>
                </a:solidFill>
                <a:latin typeface="Open Sans"/>
                <a:ea typeface="Open Sans"/>
                <a:cs typeface="Open Sans"/>
                <a:sym typeface="Open Sans"/>
              </a:rPr>
              <a:t>X</a:t>
            </a:r>
            <a:r>
              <a:rPr lang="en" sz="2400" baseline="-25000" dirty="0">
                <a:solidFill>
                  <a:schemeClr val="dk1"/>
                </a:solidFill>
                <a:latin typeface="Open Sans"/>
                <a:ea typeface="Open Sans"/>
                <a:cs typeface="Open Sans"/>
                <a:sym typeface="Open Sans"/>
              </a:rPr>
              <a:t>4</a:t>
            </a:r>
            <a:r>
              <a:rPr lang="en" sz="2400" baseline="30000" dirty="0">
                <a:solidFill>
                  <a:schemeClr val="dk1"/>
                </a:solidFill>
                <a:latin typeface="Open Sans"/>
                <a:ea typeface="Open Sans"/>
                <a:cs typeface="Open Sans"/>
                <a:sym typeface="Open Sans"/>
              </a:rPr>
              <a:t>2 </a:t>
            </a:r>
            <a:r>
              <a:rPr lang="en" sz="2400" dirty="0">
                <a:solidFill>
                  <a:schemeClr val="dk1"/>
                </a:solidFill>
                <a:latin typeface="Open Sans"/>
                <a:ea typeface="Open Sans"/>
                <a:cs typeface="Open Sans"/>
                <a:sym typeface="Open Sans"/>
              </a:rPr>
              <a:t>+ β</a:t>
            </a:r>
            <a:r>
              <a:rPr lang="en" sz="2400" baseline="-25000" dirty="0">
                <a:solidFill>
                  <a:schemeClr val="dk1"/>
                </a:solidFill>
                <a:latin typeface="Open Sans"/>
                <a:ea typeface="Open Sans"/>
                <a:cs typeface="Open Sans"/>
                <a:sym typeface="Open Sans"/>
              </a:rPr>
              <a:t>5</a:t>
            </a:r>
            <a:r>
              <a:rPr lang="en" sz="2400" dirty="0">
                <a:solidFill>
                  <a:schemeClr val="dk1"/>
                </a:solidFill>
                <a:latin typeface="Open Sans"/>
                <a:ea typeface="Open Sans"/>
                <a:cs typeface="Open Sans"/>
                <a:sym typeface="Open Sans"/>
              </a:rPr>
              <a:t>X</a:t>
            </a:r>
            <a:r>
              <a:rPr lang="en" sz="2400" baseline="-25000" dirty="0">
                <a:solidFill>
                  <a:schemeClr val="dk1"/>
                </a:solidFill>
                <a:latin typeface="Open Sans"/>
                <a:ea typeface="Open Sans"/>
                <a:cs typeface="Open Sans"/>
                <a:sym typeface="Open Sans"/>
              </a:rPr>
              <a:t>5</a:t>
            </a:r>
            <a:r>
              <a:rPr lang="en" sz="2400" dirty="0">
                <a:solidFill>
                  <a:schemeClr val="dk1"/>
                </a:solidFill>
                <a:latin typeface="Open Sans"/>
                <a:ea typeface="Open Sans"/>
                <a:cs typeface="Open Sans"/>
                <a:sym typeface="Open Sans"/>
              </a:rPr>
              <a:t> + β</a:t>
            </a:r>
            <a:r>
              <a:rPr lang="en" sz="2400" baseline="-25000" dirty="0">
                <a:solidFill>
                  <a:schemeClr val="dk1"/>
                </a:solidFill>
                <a:latin typeface="Open Sans"/>
                <a:ea typeface="Open Sans"/>
                <a:cs typeface="Open Sans"/>
                <a:sym typeface="Open Sans"/>
              </a:rPr>
              <a:t>6</a:t>
            </a:r>
            <a:r>
              <a:rPr lang="en" sz="2400" dirty="0">
                <a:solidFill>
                  <a:schemeClr val="dk1"/>
                </a:solidFill>
                <a:latin typeface="Open Sans"/>
                <a:ea typeface="Open Sans"/>
                <a:cs typeface="Open Sans"/>
                <a:sym typeface="Open Sans"/>
              </a:rPr>
              <a:t>X</a:t>
            </a:r>
            <a:r>
              <a:rPr lang="en" sz="2400" baseline="-25000" dirty="0">
                <a:solidFill>
                  <a:schemeClr val="dk1"/>
                </a:solidFill>
                <a:latin typeface="Open Sans"/>
                <a:ea typeface="Open Sans"/>
                <a:cs typeface="Open Sans"/>
                <a:sym typeface="Open Sans"/>
              </a:rPr>
              <a:t>6</a:t>
            </a:r>
            <a:r>
              <a:rPr lang="en" sz="2400" baseline="30000" dirty="0">
                <a:solidFill>
                  <a:schemeClr val="dk1"/>
                </a:solidFill>
                <a:latin typeface="Open Sans"/>
                <a:ea typeface="Open Sans"/>
                <a:cs typeface="Open Sans"/>
                <a:sym typeface="Open Sans"/>
              </a:rPr>
              <a:t>-1/2</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4" name="Shape 154"/>
          <p:cNvPicPr preferRelativeResize="0"/>
          <p:nvPr/>
        </p:nvPicPr>
        <p:blipFill rotWithShape="1">
          <a:blip r:embed="rId3">
            <a:alphaModFix/>
          </a:blip>
          <a:srcRect b="2252"/>
          <a:stretch/>
        </p:blipFill>
        <p:spPr>
          <a:xfrm>
            <a:off x="3999506" y="524863"/>
            <a:ext cx="5219900" cy="4444702"/>
          </a:xfrm>
          <a:prstGeom prst="rect">
            <a:avLst/>
          </a:prstGeom>
          <a:noFill/>
          <a:ln>
            <a:noFill/>
          </a:ln>
        </p:spPr>
      </p:pic>
      <p:sp>
        <p:nvSpPr>
          <p:cNvPr id="155" name="Shape 155"/>
          <p:cNvSpPr txBox="1">
            <a:spLocks noGrp="1"/>
          </p:cNvSpPr>
          <p:nvPr>
            <p:ph type="title"/>
          </p:nvPr>
        </p:nvSpPr>
        <p:spPr>
          <a:xfrm>
            <a:off x="311700" y="212558"/>
            <a:ext cx="8520600" cy="831300"/>
          </a:xfrm>
          <a:prstGeom prst="rect">
            <a:avLst/>
          </a:prstGeom>
        </p:spPr>
        <p:txBody>
          <a:bodyPr lIns="91425" tIns="91425" rIns="91425" bIns="91425" anchor="b" anchorCtr="0">
            <a:noAutofit/>
          </a:bodyPr>
          <a:lstStyle/>
          <a:p>
            <a:pPr lvl="0" rtl="0">
              <a:spcBef>
                <a:spcPts val="0"/>
              </a:spcBef>
              <a:buNone/>
            </a:pPr>
            <a:r>
              <a:rPr lang="en" dirty="0"/>
              <a:t>Multiple Regression Model</a:t>
            </a:r>
          </a:p>
        </p:txBody>
      </p:sp>
      <p:sp>
        <p:nvSpPr>
          <p:cNvPr id="152" name="Shape 152"/>
          <p:cNvSpPr txBox="1">
            <a:spLocks noGrp="1"/>
          </p:cNvSpPr>
          <p:nvPr>
            <p:ph type="body" idx="1"/>
          </p:nvPr>
        </p:nvSpPr>
        <p:spPr>
          <a:xfrm>
            <a:off x="311700" y="1225225"/>
            <a:ext cx="3687806" cy="3473996"/>
          </a:xfrm>
          <a:prstGeom prst="rect">
            <a:avLst/>
          </a:prstGeom>
        </p:spPr>
        <p:txBody>
          <a:bodyPr lIns="91425" tIns="91425" rIns="91425" bIns="91425" anchor="t" anchorCtr="0">
            <a:noAutofit/>
          </a:bodyPr>
          <a:lstStyle/>
          <a:p>
            <a:pPr marL="457200" lvl="0" indent="-330200" rtl="0">
              <a:spcBef>
                <a:spcPts val="0"/>
              </a:spcBef>
              <a:buSzPct val="100000"/>
              <a:buChar char="❖"/>
            </a:pPr>
            <a:r>
              <a:rPr lang="en" sz="1600" dirty="0"/>
              <a:t>Passed the Breusch-Pagan test for constant variance</a:t>
            </a:r>
          </a:p>
          <a:p>
            <a:pPr marL="914400" lvl="1" indent="-330200" rtl="0">
              <a:spcBef>
                <a:spcPts val="0"/>
              </a:spcBef>
              <a:buSzPct val="100000"/>
              <a:buChar char="➢"/>
            </a:pPr>
            <a:r>
              <a:rPr lang="en" sz="1600" dirty="0"/>
              <a:t>Test statistic  = 9.2492</a:t>
            </a:r>
          </a:p>
          <a:p>
            <a:pPr marL="914400" lvl="1" indent="-330200" rtl="0">
              <a:spcBef>
                <a:spcPts val="0"/>
              </a:spcBef>
              <a:buSzPct val="100000"/>
              <a:buChar char="➢"/>
            </a:pPr>
            <a:r>
              <a:rPr lang="en" sz="1600" dirty="0"/>
              <a:t>P-value = 0.16</a:t>
            </a:r>
          </a:p>
          <a:p>
            <a:pPr marL="914400" lvl="1" indent="-330200" rtl="0">
              <a:spcBef>
                <a:spcPts val="0"/>
              </a:spcBef>
              <a:buSzPct val="100000"/>
              <a:buChar char="➢"/>
            </a:pPr>
            <a:r>
              <a:rPr lang="en" sz="1600" dirty="0"/>
              <a:t>Df = 6</a:t>
            </a:r>
          </a:p>
          <a:p>
            <a:pPr marL="457200" lvl="0" indent="-330200" rtl="0">
              <a:spcBef>
                <a:spcPts val="0"/>
              </a:spcBef>
              <a:buSzPct val="100000"/>
              <a:buChar char="❖"/>
            </a:pPr>
            <a:r>
              <a:rPr lang="en" sz="1600" dirty="0"/>
              <a:t>Passed the Lilliefors test for normality</a:t>
            </a:r>
          </a:p>
          <a:p>
            <a:pPr marL="914400" lvl="1" indent="-330200" rtl="0">
              <a:spcBef>
                <a:spcPts val="0"/>
              </a:spcBef>
              <a:buSzPct val="100000"/>
              <a:buChar char="➢"/>
            </a:pPr>
            <a:r>
              <a:rPr lang="en" sz="1600" dirty="0"/>
              <a:t>Test statistic = 0.050511</a:t>
            </a:r>
          </a:p>
          <a:p>
            <a:pPr marL="914400" lvl="1" indent="-330200">
              <a:spcBef>
                <a:spcPts val="0"/>
              </a:spcBef>
              <a:buSzPct val="100000"/>
              <a:buChar char="➢"/>
            </a:pPr>
            <a:r>
              <a:rPr lang="en" sz="1600" dirty="0"/>
              <a:t>P-value = 0.5563</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rtl="0">
              <a:spcBef>
                <a:spcPts val="0"/>
              </a:spcBef>
              <a:buNone/>
            </a:pPr>
            <a:r>
              <a:rPr lang="en"/>
              <a:t>Any outliers?</a:t>
            </a:r>
          </a:p>
        </p:txBody>
      </p:sp>
      <p:sp>
        <p:nvSpPr>
          <p:cNvPr id="161" name="Shape 161"/>
          <p:cNvSpPr txBox="1">
            <a:spLocks noGrp="1"/>
          </p:cNvSpPr>
          <p:nvPr>
            <p:ph type="body" idx="1"/>
          </p:nvPr>
        </p:nvSpPr>
        <p:spPr>
          <a:xfrm>
            <a:off x="311700" y="1225225"/>
            <a:ext cx="8520600" cy="3354000"/>
          </a:xfrm>
          <a:prstGeom prst="rect">
            <a:avLst/>
          </a:prstGeom>
        </p:spPr>
        <p:txBody>
          <a:bodyPr lIns="91425" tIns="91425" rIns="91425" bIns="91425" anchor="t" anchorCtr="0">
            <a:noAutofit/>
          </a:bodyPr>
          <a:lstStyle/>
          <a:p>
            <a:pPr marL="457200" lvl="0" indent="-317500" rtl="0">
              <a:lnSpc>
                <a:spcPct val="200000"/>
              </a:lnSpc>
              <a:spcBef>
                <a:spcPts val="0"/>
              </a:spcBef>
              <a:spcAft>
                <a:spcPts val="0"/>
              </a:spcAft>
              <a:buSzPct val="100000"/>
              <a:buChar char="❖"/>
            </a:pPr>
            <a:r>
              <a:rPr lang="en" sz="1400" b="1"/>
              <a:t>DFFITS </a:t>
            </a:r>
            <a:r>
              <a:rPr lang="en" sz="1400"/>
              <a:t>- standardized difference between the ith fitted value with all the observations and with the ith case removed</a:t>
            </a:r>
          </a:p>
          <a:p>
            <a:pPr marL="457200" lvl="0" indent="-317500" rtl="0">
              <a:lnSpc>
                <a:spcPct val="200000"/>
              </a:lnSpc>
              <a:spcBef>
                <a:spcPts val="0"/>
              </a:spcBef>
              <a:spcAft>
                <a:spcPts val="0"/>
              </a:spcAft>
              <a:buSzPct val="100000"/>
              <a:buChar char="❖"/>
            </a:pPr>
            <a:r>
              <a:rPr lang="en" sz="1400" b="1"/>
              <a:t>DFBETAS</a:t>
            </a:r>
            <a:r>
              <a:rPr lang="en" sz="1400"/>
              <a:t> - influence of each case on each regression coefficient</a:t>
            </a:r>
          </a:p>
          <a:p>
            <a:pPr marL="457200" lvl="0" indent="-317500" rtl="0">
              <a:lnSpc>
                <a:spcPct val="200000"/>
              </a:lnSpc>
              <a:spcBef>
                <a:spcPts val="0"/>
              </a:spcBef>
              <a:spcAft>
                <a:spcPts val="0"/>
              </a:spcAft>
              <a:buSzPct val="100000"/>
              <a:buChar char="❖"/>
            </a:pPr>
            <a:r>
              <a:rPr lang="en" sz="1400" b="1"/>
              <a:t>Cook’s Distance</a:t>
            </a:r>
            <a:r>
              <a:rPr lang="en" sz="1400"/>
              <a:t>- influence of each case on all fitted values</a:t>
            </a:r>
          </a:p>
          <a:p>
            <a:pPr marL="457200" lvl="0" indent="-317500" rtl="0">
              <a:lnSpc>
                <a:spcPct val="200000"/>
              </a:lnSpc>
              <a:spcBef>
                <a:spcPts val="0"/>
              </a:spcBef>
              <a:spcAft>
                <a:spcPts val="0"/>
              </a:spcAft>
              <a:buSzPct val="100000"/>
              <a:buChar char="❖"/>
            </a:pPr>
            <a:r>
              <a:rPr lang="en" sz="1400" b="1"/>
              <a:t>Hat Matrix Diagonal </a:t>
            </a:r>
            <a:r>
              <a:rPr lang="en" sz="1400"/>
              <a:t>- variance of the residuals, or how closely the fitted values correspond to the original data</a:t>
            </a:r>
          </a:p>
          <a:p>
            <a:pPr marL="457200" lvl="0" indent="-317500" rtl="0">
              <a:lnSpc>
                <a:spcPct val="200000"/>
              </a:lnSpc>
              <a:spcBef>
                <a:spcPts val="0"/>
              </a:spcBef>
              <a:spcAft>
                <a:spcPts val="0"/>
              </a:spcAft>
              <a:buSzPct val="100000"/>
              <a:buChar char="❖"/>
            </a:pPr>
            <a:r>
              <a:rPr lang="en" sz="1400" b="1"/>
              <a:t>Covariance Ratio</a:t>
            </a:r>
            <a:r>
              <a:rPr lang="en" sz="1400"/>
              <a:t> - change in determinant of the covariance matrix of the estimates by deleting each observation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161"/>
                                        </p:tgtEl>
                                      </p:cBhvr>
                                    </p:animEffect>
                                    <p:set>
                                      <p:cBhvr>
                                        <p:cTn id="7" dur="1" fill="hold">
                                          <p:stCondLst>
                                            <p:cond delay="1000"/>
                                          </p:stCondLst>
                                        </p:cTn>
                                        <p:tgtEl>
                                          <p:spTgt spid="1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Shape 166"/>
          <p:cNvPicPr preferRelativeResize="0"/>
          <p:nvPr/>
        </p:nvPicPr>
        <p:blipFill>
          <a:blip r:embed="rId3">
            <a:alphaModFix/>
          </a:blip>
          <a:stretch>
            <a:fillRect/>
          </a:stretch>
        </p:blipFill>
        <p:spPr>
          <a:xfrm>
            <a:off x="-895789" y="0"/>
            <a:ext cx="10178014" cy="5239199"/>
          </a:xfrm>
          <a:prstGeom prst="rect">
            <a:avLst/>
          </a:prstGeom>
          <a:noFill/>
          <a:ln>
            <a:noFill/>
          </a:ln>
        </p:spPr>
      </p:pic>
      <p:sp>
        <p:nvSpPr>
          <p:cNvPr id="167" name="Shape 167"/>
          <p:cNvSpPr txBox="1">
            <a:spLocks noGrp="1"/>
          </p:cNvSpPr>
          <p:nvPr>
            <p:ph type="title"/>
          </p:nvPr>
        </p:nvSpPr>
        <p:spPr>
          <a:xfrm>
            <a:off x="464100" y="276925"/>
            <a:ext cx="8520600" cy="831300"/>
          </a:xfrm>
          <a:prstGeom prst="rect">
            <a:avLst/>
          </a:prstGeom>
        </p:spPr>
        <p:txBody>
          <a:bodyPr lIns="91425" tIns="91425" rIns="91425" bIns="91425" anchor="b" anchorCtr="0">
            <a:noAutofit/>
          </a:bodyPr>
          <a:lstStyle/>
          <a:p>
            <a:pPr lvl="0" rtl="0">
              <a:spcBef>
                <a:spcPts val="0"/>
              </a:spcBef>
              <a:buNone/>
            </a:pPr>
            <a:r>
              <a:rPr lang="en"/>
              <a:t>Any outliers?</a:t>
            </a:r>
          </a:p>
        </p:txBody>
      </p:sp>
      <p:sp>
        <p:nvSpPr>
          <p:cNvPr id="168" name="Shape 168"/>
          <p:cNvSpPr/>
          <p:nvPr/>
        </p:nvSpPr>
        <p:spPr>
          <a:xfrm>
            <a:off x="4991937" y="2864025"/>
            <a:ext cx="513300" cy="648600"/>
          </a:xfrm>
          <a:prstGeom prst="ellipse">
            <a:avLst/>
          </a:prstGeom>
          <a:noFill/>
          <a:ln w="38100" cap="flat" cmpd="sng">
            <a:solidFill>
              <a:srgbClr val="ACB70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9" name="Shape 169"/>
          <p:cNvSpPr/>
          <p:nvPr/>
        </p:nvSpPr>
        <p:spPr>
          <a:xfrm>
            <a:off x="6196075" y="3467175"/>
            <a:ext cx="513300" cy="831300"/>
          </a:xfrm>
          <a:prstGeom prst="ellipse">
            <a:avLst/>
          </a:prstGeom>
          <a:noFill/>
          <a:ln w="38100" cap="flat" cmpd="sng">
            <a:solidFill>
              <a:srgbClr val="ACB70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0" name="Shape 170"/>
          <p:cNvSpPr/>
          <p:nvPr/>
        </p:nvSpPr>
        <p:spPr>
          <a:xfrm rot="1965876">
            <a:off x="7553852" y="1929044"/>
            <a:ext cx="597573" cy="386785"/>
          </a:xfrm>
          <a:prstGeom prst="ellipse">
            <a:avLst/>
          </a:prstGeom>
          <a:noFill/>
          <a:ln w="38100" cap="flat" cmpd="sng">
            <a:solidFill>
              <a:srgbClr val="ACB70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1" name="Shape 171"/>
          <p:cNvSpPr/>
          <p:nvPr/>
        </p:nvSpPr>
        <p:spPr>
          <a:xfrm>
            <a:off x="5721025" y="0"/>
            <a:ext cx="691800" cy="721800"/>
          </a:xfrm>
          <a:prstGeom prst="ellipse">
            <a:avLst/>
          </a:prstGeom>
          <a:noFill/>
          <a:ln w="38100" cap="flat" cmpd="sng">
            <a:solidFill>
              <a:srgbClr val="ACB70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2" name="Shape 172"/>
          <p:cNvSpPr/>
          <p:nvPr/>
        </p:nvSpPr>
        <p:spPr>
          <a:xfrm rot="-2029526">
            <a:off x="6780323" y="3231185"/>
            <a:ext cx="810003" cy="500481"/>
          </a:xfrm>
          <a:prstGeom prst="ellipse">
            <a:avLst/>
          </a:prstGeom>
          <a:noFill/>
          <a:ln w="38100" cap="flat" cmpd="sng">
            <a:solidFill>
              <a:srgbClr val="ACB70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3" name="Shape 173"/>
          <p:cNvSpPr/>
          <p:nvPr/>
        </p:nvSpPr>
        <p:spPr>
          <a:xfrm>
            <a:off x="4378500" y="2586800"/>
            <a:ext cx="193500" cy="306900"/>
          </a:xfrm>
          <a:prstGeom prst="ellipse">
            <a:avLst/>
          </a:prstGeom>
          <a:noFill/>
          <a:ln w="38100" cap="flat" cmpd="sng">
            <a:solidFill>
              <a:srgbClr val="ACB70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4" name="Shape 174"/>
          <p:cNvSpPr/>
          <p:nvPr/>
        </p:nvSpPr>
        <p:spPr>
          <a:xfrm>
            <a:off x="3594300" y="2652250"/>
            <a:ext cx="193500" cy="306900"/>
          </a:xfrm>
          <a:prstGeom prst="ellipse">
            <a:avLst/>
          </a:prstGeom>
          <a:noFill/>
          <a:ln w="38100" cap="flat" cmpd="sng">
            <a:solidFill>
              <a:srgbClr val="ACB70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5" name="Shape 175"/>
          <p:cNvSpPr/>
          <p:nvPr/>
        </p:nvSpPr>
        <p:spPr>
          <a:xfrm>
            <a:off x="6799825" y="3763875"/>
            <a:ext cx="193500" cy="306900"/>
          </a:xfrm>
          <a:prstGeom prst="ellipse">
            <a:avLst/>
          </a:prstGeom>
          <a:noFill/>
          <a:ln w="38100" cap="flat" cmpd="sng">
            <a:solidFill>
              <a:srgbClr val="ACB70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6" name="Shape 176"/>
          <p:cNvSpPr/>
          <p:nvPr/>
        </p:nvSpPr>
        <p:spPr>
          <a:xfrm>
            <a:off x="6606325" y="495300"/>
            <a:ext cx="193500" cy="226500"/>
          </a:xfrm>
          <a:prstGeom prst="ellipse">
            <a:avLst/>
          </a:prstGeom>
          <a:noFill/>
          <a:ln w="38100" cap="flat" cmpd="sng">
            <a:solidFill>
              <a:srgbClr val="ACB70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7" name="Shape 177"/>
          <p:cNvSpPr/>
          <p:nvPr/>
        </p:nvSpPr>
        <p:spPr>
          <a:xfrm>
            <a:off x="4627650" y="3034875"/>
            <a:ext cx="275100" cy="306900"/>
          </a:xfrm>
          <a:prstGeom prst="ellipse">
            <a:avLst/>
          </a:prstGeom>
          <a:noFill/>
          <a:ln w="38100" cap="flat" cmpd="sng">
            <a:solidFill>
              <a:srgbClr val="ACB70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8" name="Shape 178"/>
          <p:cNvSpPr/>
          <p:nvPr/>
        </p:nvSpPr>
        <p:spPr>
          <a:xfrm>
            <a:off x="3100600" y="3763875"/>
            <a:ext cx="193500" cy="306900"/>
          </a:xfrm>
          <a:prstGeom prst="ellipse">
            <a:avLst/>
          </a:prstGeom>
          <a:noFill/>
          <a:ln w="38100" cap="flat" cmpd="sng">
            <a:solidFill>
              <a:srgbClr val="ACB70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311700" y="271875"/>
            <a:ext cx="8520600" cy="831300"/>
          </a:xfrm>
          <a:prstGeom prst="rect">
            <a:avLst/>
          </a:prstGeom>
        </p:spPr>
        <p:txBody>
          <a:bodyPr lIns="91425" tIns="91425" rIns="91425" bIns="91425" anchor="b" anchorCtr="0">
            <a:noAutofit/>
          </a:bodyPr>
          <a:lstStyle/>
          <a:p>
            <a:pPr lvl="0">
              <a:spcBef>
                <a:spcPts val="0"/>
              </a:spcBef>
              <a:buNone/>
            </a:pPr>
            <a:r>
              <a:rPr lang="en"/>
              <a:t>ANOVA Example</a:t>
            </a:r>
          </a:p>
        </p:txBody>
      </p:sp>
      <p:sp>
        <p:nvSpPr>
          <p:cNvPr id="184" name="Shape 184"/>
          <p:cNvSpPr txBox="1">
            <a:spLocks noGrp="1"/>
          </p:cNvSpPr>
          <p:nvPr>
            <p:ph type="body" idx="1"/>
          </p:nvPr>
        </p:nvSpPr>
        <p:spPr>
          <a:xfrm>
            <a:off x="311700" y="1103175"/>
            <a:ext cx="8520600" cy="3281700"/>
          </a:xfrm>
          <a:prstGeom prst="rect">
            <a:avLst/>
          </a:prstGeom>
        </p:spPr>
        <p:txBody>
          <a:bodyPr lIns="91425" tIns="91425" rIns="91425" bIns="91425" anchor="t" anchorCtr="0">
            <a:noAutofit/>
          </a:bodyPr>
          <a:lstStyle/>
          <a:p>
            <a:pPr marL="457200" lvl="0" indent="-317500" rtl="0">
              <a:lnSpc>
                <a:spcPct val="200000"/>
              </a:lnSpc>
              <a:spcBef>
                <a:spcPts val="0"/>
              </a:spcBef>
              <a:buSzPct val="100000"/>
              <a:buChar char="❖"/>
            </a:pPr>
            <a:r>
              <a:rPr lang="en" sz="1400"/>
              <a:t>Predictor Variable </a:t>
            </a:r>
            <a:r>
              <a:rPr lang="en" sz="1400" b="1"/>
              <a:t>Median Income</a:t>
            </a:r>
            <a:r>
              <a:rPr lang="en" sz="1400"/>
              <a:t> against the categorical response variable </a:t>
            </a:r>
            <a:r>
              <a:rPr lang="en" sz="1400" b="1"/>
              <a:t>Trump Won</a:t>
            </a:r>
          </a:p>
          <a:p>
            <a:pPr marL="457200" lvl="0" indent="-317500" rtl="0">
              <a:lnSpc>
                <a:spcPct val="200000"/>
              </a:lnSpc>
              <a:spcBef>
                <a:spcPts val="0"/>
              </a:spcBef>
              <a:spcAft>
                <a:spcPts val="800"/>
              </a:spcAft>
              <a:buSzPct val="100000"/>
              <a:buChar char="❖"/>
            </a:pPr>
            <a:r>
              <a:rPr lang="en" sz="1400" b="1"/>
              <a:t>Brown-Forsythe</a:t>
            </a:r>
            <a:r>
              <a:rPr lang="en" sz="1400"/>
              <a:t> test</a:t>
            </a:r>
          </a:p>
          <a:p>
            <a:pPr marL="914400" lvl="1" indent="-317500" rtl="0">
              <a:lnSpc>
                <a:spcPct val="200000"/>
              </a:lnSpc>
              <a:spcBef>
                <a:spcPts val="0"/>
              </a:spcBef>
              <a:spcAft>
                <a:spcPts val="800"/>
              </a:spcAft>
              <a:buSzPct val="100000"/>
              <a:buChar char="➢"/>
            </a:pPr>
            <a:r>
              <a:rPr lang="en" sz="1400" b="1"/>
              <a:t>F statistic</a:t>
            </a:r>
            <a:r>
              <a:rPr lang="en" sz="1400"/>
              <a:t> </a:t>
            </a:r>
            <a:r>
              <a:rPr lang="en"/>
              <a:t>=</a:t>
            </a:r>
            <a:r>
              <a:rPr lang="en" sz="1400"/>
              <a:t> 4.8988</a:t>
            </a:r>
          </a:p>
          <a:p>
            <a:pPr marL="914400" lvl="1" indent="-317500" rtl="0">
              <a:lnSpc>
                <a:spcPct val="200000"/>
              </a:lnSpc>
              <a:spcBef>
                <a:spcPts val="0"/>
              </a:spcBef>
              <a:spcAft>
                <a:spcPts val="800"/>
              </a:spcAft>
              <a:buSzPct val="100000"/>
              <a:buChar char="➢"/>
            </a:pPr>
            <a:r>
              <a:rPr lang="en" sz="1400" b="1"/>
              <a:t>p-value</a:t>
            </a:r>
            <a:r>
              <a:rPr lang="en" sz="1400"/>
              <a:t> </a:t>
            </a:r>
            <a:r>
              <a:rPr lang="en"/>
              <a:t>=</a:t>
            </a:r>
            <a:r>
              <a:rPr lang="en" sz="1400"/>
              <a:t> 0.02861 </a:t>
            </a:r>
            <a:r>
              <a:rPr lang="en" sz="1800"/>
              <a:t>⇒ </a:t>
            </a:r>
            <a:r>
              <a:rPr lang="en"/>
              <a:t> </a:t>
            </a:r>
            <a:r>
              <a:rPr lang="en" sz="1400"/>
              <a:t>non-constant variance</a:t>
            </a:r>
          </a:p>
          <a:p>
            <a:pPr marL="457200" lvl="0" indent="-317500" rtl="0">
              <a:lnSpc>
                <a:spcPct val="200000"/>
              </a:lnSpc>
              <a:spcBef>
                <a:spcPts val="0"/>
              </a:spcBef>
              <a:spcAft>
                <a:spcPts val="800"/>
              </a:spcAft>
              <a:buSzPct val="100000"/>
              <a:buChar char="❖"/>
            </a:pPr>
            <a:r>
              <a:rPr lang="en" sz="1400"/>
              <a:t>This violates the model assumptions, so we create a </a:t>
            </a:r>
            <a:r>
              <a:rPr lang="en" sz="1400" b="1"/>
              <a:t>Box-Cox plot</a:t>
            </a:r>
          </a:p>
          <a:p>
            <a:pPr lvl="0">
              <a:lnSpc>
                <a:spcPct val="200000"/>
              </a:lnSpc>
              <a:spcBef>
                <a:spcPts val="0"/>
              </a:spcBef>
              <a:spcAft>
                <a:spcPts val="800"/>
              </a:spcAft>
              <a:buNone/>
            </a:pPr>
            <a:endParaRPr sz="14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Shape 189"/>
          <p:cNvPicPr preferRelativeResize="0"/>
          <p:nvPr/>
        </p:nvPicPr>
        <p:blipFill>
          <a:blip r:embed="rId3">
            <a:alphaModFix/>
          </a:blip>
          <a:stretch>
            <a:fillRect/>
          </a:stretch>
        </p:blipFill>
        <p:spPr>
          <a:xfrm>
            <a:off x="1600200" y="213925"/>
            <a:ext cx="5943600" cy="4238625"/>
          </a:xfrm>
          <a:prstGeom prst="rect">
            <a:avLst/>
          </a:prstGeom>
          <a:noFill/>
          <a:ln>
            <a:noFill/>
          </a:ln>
        </p:spPr>
      </p:pic>
      <p:sp>
        <p:nvSpPr>
          <p:cNvPr id="190" name="Shape 190"/>
          <p:cNvSpPr txBox="1">
            <a:spLocks noGrp="1"/>
          </p:cNvSpPr>
          <p:nvPr>
            <p:ph type="body" idx="1"/>
          </p:nvPr>
        </p:nvSpPr>
        <p:spPr>
          <a:xfrm>
            <a:off x="224236" y="2877550"/>
            <a:ext cx="8520600" cy="3354000"/>
          </a:xfrm>
          <a:prstGeom prst="rect">
            <a:avLst/>
          </a:prstGeom>
        </p:spPr>
        <p:txBody>
          <a:bodyPr lIns="91425" tIns="91425" rIns="91425" bIns="91425" anchor="ctr" anchorCtr="0">
            <a:noAutofit/>
          </a:bodyPr>
          <a:lstStyle/>
          <a:p>
            <a:pPr lvl="0" algn="ctr" rtl="0">
              <a:spcBef>
                <a:spcPts val="0"/>
              </a:spcBef>
              <a:buNone/>
            </a:pPr>
            <a:r>
              <a:rPr lang="en" sz="3000" dirty="0">
                <a:latin typeface="Economica"/>
                <a:ea typeface="Economica"/>
                <a:cs typeface="Economica"/>
                <a:sym typeface="Economica"/>
              </a:rPr>
              <a:t>Median Income </a:t>
            </a:r>
            <a:r>
              <a:rPr lang="en" sz="3000" dirty="0">
                <a:latin typeface="Open Sans"/>
                <a:ea typeface="Open Sans"/>
                <a:cs typeface="Open Sans"/>
                <a:sym typeface="Open Sans"/>
              </a:rPr>
              <a:t>~ </a:t>
            </a:r>
            <a:r>
              <a:rPr lang="en" sz="3000" dirty="0">
                <a:latin typeface="Economica"/>
                <a:ea typeface="Economica"/>
                <a:cs typeface="Economica"/>
                <a:sym typeface="Economica"/>
              </a:rPr>
              <a:t>Trump Won</a:t>
            </a:r>
          </a:p>
        </p:txBody>
      </p:sp>
      <p:sp>
        <p:nvSpPr>
          <p:cNvPr id="191" name="Shape 191"/>
          <p:cNvSpPr/>
          <p:nvPr/>
        </p:nvSpPr>
        <p:spPr>
          <a:xfrm>
            <a:off x="2983675" y="213925"/>
            <a:ext cx="3176632" cy="415511"/>
          </a:xfrm>
          <a:prstGeom prst="rect">
            <a:avLst/>
          </a:prstGeom>
        </p:spPr>
        <p:txBody>
          <a:bodyPr>
            <a:prstTxWarp prst="textPlain">
              <a:avLst/>
            </a:prstTxWarp>
          </a:bodyPr>
          <a:lstStyle/>
          <a:p>
            <a:pPr lvl="0" algn="ctr"/>
            <a:r>
              <a:rPr b="0" i="0">
                <a:ln w="9525" cap="flat" cmpd="sng">
                  <a:solidFill>
                    <a:schemeClr val="dk2"/>
                  </a:solidFill>
                  <a:prstDash val="solid"/>
                  <a:round/>
                  <a:headEnd type="none" w="med" len="med"/>
                  <a:tailEnd type="none" w="med" len="med"/>
                </a:ln>
                <a:solidFill>
                  <a:schemeClr val="lt2"/>
                </a:solidFill>
                <a:latin typeface="Economica"/>
              </a:rPr>
              <a:t>Box-Cox Plot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p:nvPr/>
        </p:nvSpPr>
        <p:spPr>
          <a:xfrm>
            <a:off x="196875" y="92000"/>
            <a:ext cx="6920100" cy="4881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 sz="4200">
                <a:latin typeface="Economica"/>
                <a:ea typeface="Economica"/>
                <a:cs typeface="Economica"/>
                <a:sym typeface="Economica"/>
              </a:rPr>
              <a:t>2016 Presidential Nominees</a:t>
            </a:r>
          </a:p>
        </p:txBody>
      </p:sp>
      <p:sp>
        <p:nvSpPr>
          <p:cNvPr id="70" name="Shape 70"/>
          <p:cNvSpPr txBox="1"/>
          <p:nvPr/>
        </p:nvSpPr>
        <p:spPr>
          <a:xfrm>
            <a:off x="526350" y="984875"/>
            <a:ext cx="2616600" cy="3875400"/>
          </a:xfrm>
          <a:prstGeom prst="rect">
            <a:avLst/>
          </a:prstGeom>
          <a:noFill/>
          <a:ln>
            <a:noFill/>
          </a:ln>
        </p:spPr>
        <p:txBody>
          <a:bodyPr lIns="91425" tIns="91425" rIns="91425" bIns="91425" anchor="t" anchorCtr="0">
            <a:noAutofit/>
          </a:bodyPr>
          <a:lstStyle/>
          <a:p>
            <a:pPr lvl="0">
              <a:spcBef>
                <a:spcPts val="0"/>
              </a:spcBef>
              <a:buNone/>
            </a:pPr>
            <a:r>
              <a:rPr lang="en">
                <a:latin typeface="Open Sans"/>
                <a:ea typeface="Open Sans"/>
                <a:cs typeface="Open Sans"/>
                <a:sym typeface="Open Sans"/>
              </a:rPr>
              <a:t>Donald Trump, </a:t>
            </a:r>
          </a:p>
          <a:p>
            <a:pPr lvl="0">
              <a:spcBef>
                <a:spcPts val="0"/>
              </a:spcBef>
              <a:buNone/>
            </a:pPr>
            <a:r>
              <a:rPr lang="en">
                <a:latin typeface="Open Sans"/>
                <a:ea typeface="Open Sans"/>
                <a:cs typeface="Open Sans"/>
                <a:sym typeface="Open Sans"/>
              </a:rPr>
              <a:t>Republican</a:t>
            </a:r>
          </a:p>
          <a:p>
            <a:pPr lvl="0">
              <a:spcBef>
                <a:spcPts val="0"/>
              </a:spcBef>
              <a:buNone/>
            </a:pPr>
            <a:endParaRPr>
              <a:latin typeface="Open Sans"/>
              <a:ea typeface="Open Sans"/>
              <a:cs typeface="Open Sans"/>
              <a:sym typeface="Open Sans"/>
            </a:endParaRPr>
          </a:p>
          <a:p>
            <a:pPr lvl="0">
              <a:spcBef>
                <a:spcPts val="0"/>
              </a:spcBef>
              <a:buNone/>
            </a:pPr>
            <a:r>
              <a:rPr lang="en">
                <a:latin typeface="Open Sans"/>
                <a:ea typeface="Open Sans"/>
                <a:cs typeface="Open Sans"/>
                <a:sym typeface="Open Sans"/>
              </a:rPr>
              <a:t>Hillary Clinton, </a:t>
            </a:r>
          </a:p>
          <a:p>
            <a:pPr lvl="0">
              <a:spcBef>
                <a:spcPts val="0"/>
              </a:spcBef>
              <a:buNone/>
            </a:pPr>
            <a:r>
              <a:rPr lang="en">
                <a:latin typeface="Open Sans"/>
                <a:ea typeface="Open Sans"/>
                <a:cs typeface="Open Sans"/>
                <a:sym typeface="Open Sans"/>
              </a:rPr>
              <a:t>Democrat</a:t>
            </a:r>
          </a:p>
          <a:p>
            <a:pPr lvl="0">
              <a:spcBef>
                <a:spcPts val="0"/>
              </a:spcBef>
              <a:buNone/>
            </a:pPr>
            <a:endParaRPr>
              <a:latin typeface="Open Sans"/>
              <a:ea typeface="Open Sans"/>
              <a:cs typeface="Open Sans"/>
              <a:sym typeface="Open Sans"/>
            </a:endParaRPr>
          </a:p>
          <a:p>
            <a:pPr lvl="0">
              <a:spcBef>
                <a:spcPts val="0"/>
              </a:spcBef>
              <a:buNone/>
            </a:pPr>
            <a:r>
              <a:rPr lang="en">
                <a:latin typeface="Open Sans"/>
                <a:ea typeface="Open Sans"/>
                <a:cs typeface="Open Sans"/>
                <a:sym typeface="Open Sans"/>
              </a:rPr>
              <a:t>Jill Stein, </a:t>
            </a:r>
          </a:p>
          <a:p>
            <a:pPr lvl="0">
              <a:spcBef>
                <a:spcPts val="0"/>
              </a:spcBef>
              <a:buNone/>
            </a:pPr>
            <a:r>
              <a:rPr lang="en">
                <a:latin typeface="Open Sans"/>
                <a:ea typeface="Open Sans"/>
                <a:cs typeface="Open Sans"/>
                <a:sym typeface="Open Sans"/>
              </a:rPr>
              <a:t>Green Party</a:t>
            </a:r>
          </a:p>
          <a:p>
            <a:pPr lvl="0">
              <a:spcBef>
                <a:spcPts val="0"/>
              </a:spcBef>
              <a:buNone/>
            </a:pPr>
            <a:endParaRPr>
              <a:latin typeface="Open Sans"/>
              <a:ea typeface="Open Sans"/>
              <a:cs typeface="Open Sans"/>
              <a:sym typeface="Open Sans"/>
            </a:endParaRPr>
          </a:p>
          <a:p>
            <a:pPr lvl="0">
              <a:spcBef>
                <a:spcPts val="0"/>
              </a:spcBef>
              <a:buNone/>
            </a:pPr>
            <a:r>
              <a:rPr lang="en">
                <a:latin typeface="Open Sans"/>
                <a:ea typeface="Open Sans"/>
                <a:cs typeface="Open Sans"/>
                <a:sym typeface="Open Sans"/>
              </a:rPr>
              <a:t>Gary Johnson, </a:t>
            </a:r>
          </a:p>
          <a:p>
            <a:pPr lvl="0">
              <a:spcBef>
                <a:spcPts val="0"/>
              </a:spcBef>
              <a:buNone/>
            </a:pPr>
            <a:r>
              <a:rPr lang="en">
                <a:latin typeface="Open Sans"/>
                <a:ea typeface="Open Sans"/>
                <a:cs typeface="Open Sans"/>
                <a:sym typeface="Open Sans"/>
              </a:rPr>
              <a:t>Libertarian</a:t>
            </a:r>
          </a:p>
          <a:p>
            <a:pPr lvl="0">
              <a:spcBef>
                <a:spcPts val="0"/>
              </a:spcBef>
              <a:buNone/>
            </a:pPr>
            <a:endParaRPr>
              <a:latin typeface="Open Sans"/>
              <a:ea typeface="Open Sans"/>
              <a:cs typeface="Open Sans"/>
              <a:sym typeface="Open Sans"/>
            </a:endParaRPr>
          </a:p>
          <a:p>
            <a:pPr lvl="0">
              <a:spcBef>
                <a:spcPts val="0"/>
              </a:spcBef>
              <a:buNone/>
            </a:pPr>
            <a:r>
              <a:rPr lang="en">
                <a:latin typeface="Open Sans"/>
                <a:ea typeface="Open Sans"/>
                <a:cs typeface="Open Sans"/>
                <a:sym typeface="Open Sans"/>
              </a:rPr>
              <a:t>Evan McMullin, </a:t>
            </a:r>
          </a:p>
          <a:p>
            <a:pPr lvl="0">
              <a:spcBef>
                <a:spcPts val="0"/>
              </a:spcBef>
              <a:buNone/>
            </a:pPr>
            <a:r>
              <a:rPr lang="en">
                <a:latin typeface="Open Sans"/>
                <a:ea typeface="Open Sans"/>
                <a:cs typeface="Open Sans"/>
                <a:sym typeface="Open Sans"/>
              </a:rPr>
              <a:t>Independent</a:t>
            </a:r>
          </a:p>
        </p:txBody>
      </p:sp>
      <p:pic>
        <p:nvPicPr>
          <p:cNvPr id="71" name="Shape 71"/>
          <p:cNvPicPr preferRelativeResize="0"/>
          <p:nvPr/>
        </p:nvPicPr>
        <p:blipFill>
          <a:blip r:embed="rId3">
            <a:alphaModFix/>
          </a:blip>
          <a:stretch>
            <a:fillRect/>
          </a:stretch>
        </p:blipFill>
        <p:spPr>
          <a:xfrm>
            <a:off x="2712318" y="1106373"/>
            <a:ext cx="6001057" cy="3393174"/>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311700" y="258550"/>
            <a:ext cx="8520600" cy="831300"/>
          </a:xfrm>
          <a:prstGeom prst="rect">
            <a:avLst/>
          </a:prstGeom>
        </p:spPr>
        <p:txBody>
          <a:bodyPr lIns="91425" tIns="91425" rIns="91425" bIns="91425" anchor="b" anchorCtr="0">
            <a:noAutofit/>
          </a:bodyPr>
          <a:lstStyle/>
          <a:p>
            <a:pPr lvl="0">
              <a:spcBef>
                <a:spcPts val="0"/>
              </a:spcBef>
              <a:buNone/>
            </a:pPr>
            <a:r>
              <a:rPr lang="en"/>
              <a:t>ANOVA Example</a:t>
            </a:r>
          </a:p>
        </p:txBody>
      </p:sp>
      <p:sp>
        <p:nvSpPr>
          <p:cNvPr id="197" name="Shape 197"/>
          <p:cNvSpPr txBox="1">
            <a:spLocks noGrp="1"/>
          </p:cNvSpPr>
          <p:nvPr>
            <p:ph type="body" idx="1"/>
          </p:nvPr>
        </p:nvSpPr>
        <p:spPr>
          <a:xfrm>
            <a:off x="311700" y="1089850"/>
            <a:ext cx="8520600" cy="3354000"/>
          </a:xfrm>
          <a:prstGeom prst="rect">
            <a:avLst/>
          </a:prstGeom>
        </p:spPr>
        <p:txBody>
          <a:bodyPr lIns="91425" tIns="91425" rIns="91425" bIns="91425" anchor="t" anchorCtr="0">
            <a:noAutofit/>
          </a:bodyPr>
          <a:lstStyle/>
          <a:p>
            <a:pPr marL="457200" lvl="0" indent="-317500" rtl="0">
              <a:lnSpc>
                <a:spcPct val="150000"/>
              </a:lnSpc>
              <a:spcBef>
                <a:spcPts val="0"/>
              </a:spcBef>
              <a:spcAft>
                <a:spcPts val="800"/>
              </a:spcAft>
              <a:buSzPct val="100000"/>
              <a:buChar char="❖"/>
            </a:pPr>
            <a:r>
              <a:rPr lang="en" sz="1400"/>
              <a:t>Inverse of the Median Income against Trump Won</a:t>
            </a:r>
          </a:p>
          <a:p>
            <a:pPr marL="457200" lvl="0" indent="-317500" rtl="0">
              <a:lnSpc>
                <a:spcPct val="150000"/>
              </a:lnSpc>
              <a:spcBef>
                <a:spcPts val="0"/>
              </a:spcBef>
              <a:spcAft>
                <a:spcPts val="800"/>
              </a:spcAft>
              <a:buSzPct val="100000"/>
              <a:buChar char="❖"/>
            </a:pPr>
            <a:r>
              <a:rPr lang="en" sz="1400" b="1"/>
              <a:t>Brown-Forsythe test</a:t>
            </a:r>
            <a:r>
              <a:rPr lang="en" sz="1400"/>
              <a:t> </a:t>
            </a:r>
          </a:p>
          <a:p>
            <a:pPr marL="914400" lvl="1" indent="-317500" rtl="0">
              <a:lnSpc>
                <a:spcPct val="150000"/>
              </a:lnSpc>
              <a:spcBef>
                <a:spcPts val="0"/>
              </a:spcBef>
              <a:spcAft>
                <a:spcPts val="800"/>
              </a:spcAft>
              <a:buSzPct val="100000"/>
              <a:buChar char="➢"/>
            </a:pPr>
            <a:r>
              <a:rPr lang="en" sz="1400"/>
              <a:t>F statistic </a:t>
            </a:r>
            <a:r>
              <a:rPr lang="en"/>
              <a:t>=</a:t>
            </a:r>
            <a:r>
              <a:rPr lang="en" sz="1400"/>
              <a:t> 3.4563</a:t>
            </a:r>
          </a:p>
          <a:p>
            <a:pPr marL="914400" lvl="1" indent="-317500">
              <a:lnSpc>
                <a:spcPct val="150000"/>
              </a:lnSpc>
              <a:spcBef>
                <a:spcPts val="0"/>
              </a:spcBef>
              <a:spcAft>
                <a:spcPts val="800"/>
              </a:spcAft>
              <a:buSzPct val="100000"/>
              <a:buChar char="➢"/>
            </a:pPr>
            <a:r>
              <a:rPr lang="en" sz="1400"/>
              <a:t>p-value </a:t>
            </a:r>
            <a:r>
              <a:rPr lang="en"/>
              <a:t>=</a:t>
            </a:r>
            <a:r>
              <a:rPr lang="en" sz="1400"/>
              <a:t> 0.06525 </a:t>
            </a:r>
            <a:r>
              <a:rPr lang="en" sz="1800"/>
              <a:t>⇒ </a:t>
            </a:r>
            <a:r>
              <a:rPr lang="en" sz="1400"/>
              <a:t>constant variance</a:t>
            </a:r>
          </a:p>
          <a:p>
            <a:pPr marL="457200" lvl="0" indent="-317500">
              <a:lnSpc>
                <a:spcPct val="150000"/>
              </a:lnSpc>
              <a:spcBef>
                <a:spcPts val="0"/>
              </a:spcBef>
              <a:spcAft>
                <a:spcPts val="800"/>
              </a:spcAft>
              <a:buSzPct val="100000"/>
              <a:buChar char="❖"/>
            </a:pPr>
            <a:r>
              <a:rPr lang="en" sz="1400" b="1"/>
              <a:t>Boxplot</a:t>
            </a:r>
            <a:r>
              <a:rPr lang="en" sz="1400"/>
              <a:t> to compare the factor means for Median Income</a:t>
            </a:r>
          </a:p>
          <a:p>
            <a:pPr marL="457200" lvl="0" indent="-317500">
              <a:lnSpc>
                <a:spcPct val="150000"/>
              </a:lnSpc>
              <a:spcBef>
                <a:spcPts val="0"/>
              </a:spcBef>
              <a:spcAft>
                <a:spcPts val="800"/>
              </a:spcAft>
              <a:buSzPct val="100000"/>
              <a:buChar char="❖"/>
            </a:pPr>
            <a:r>
              <a:rPr lang="en" sz="1400"/>
              <a:t>Although the boxplot provides some information, to test whether these factor means are equal we use </a:t>
            </a:r>
            <a:r>
              <a:rPr lang="en" sz="1400" b="1"/>
              <a:t>Tukey’s test</a:t>
            </a:r>
          </a:p>
          <a:p>
            <a:pPr marL="457200" lvl="0" indent="-317500">
              <a:lnSpc>
                <a:spcPct val="150000"/>
              </a:lnSpc>
              <a:spcBef>
                <a:spcPts val="0"/>
              </a:spcBef>
              <a:spcAft>
                <a:spcPts val="800"/>
              </a:spcAft>
              <a:buSzPct val="100000"/>
              <a:buChar char="❖"/>
            </a:pPr>
            <a:r>
              <a:rPr lang="en" sz="1400"/>
              <a:t>This gives a lower bound of -2.80486e-06 and an upper bound of 2.011593e-06</a:t>
            </a:r>
          </a:p>
          <a:p>
            <a:pPr marL="457200" lvl="0" indent="-317500">
              <a:lnSpc>
                <a:spcPct val="150000"/>
              </a:lnSpc>
              <a:spcBef>
                <a:spcPts val="0"/>
              </a:spcBef>
              <a:spcAft>
                <a:spcPts val="800"/>
              </a:spcAft>
              <a:buSzPct val="100000"/>
              <a:buChar char="❖"/>
            </a:pPr>
            <a:r>
              <a:rPr lang="en" sz="1400"/>
              <a:t>Fail to reject the H</a:t>
            </a:r>
            <a:r>
              <a:rPr lang="en" sz="1400" baseline="-25000"/>
              <a:t>0</a:t>
            </a:r>
            <a:r>
              <a:rPr lang="en" sz="1400"/>
              <a:t> and conclude that the factor means are the same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pic>
        <p:nvPicPr>
          <p:cNvPr id="202" name="Shape 202"/>
          <p:cNvPicPr preferRelativeResize="0"/>
          <p:nvPr/>
        </p:nvPicPr>
        <p:blipFill>
          <a:blip r:embed="rId3">
            <a:alphaModFix/>
          </a:blip>
          <a:stretch>
            <a:fillRect/>
          </a:stretch>
        </p:blipFill>
        <p:spPr>
          <a:xfrm>
            <a:off x="201625" y="169776"/>
            <a:ext cx="4903349" cy="4235425"/>
          </a:xfrm>
          <a:prstGeom prst="rect">
            <a:avLst/>
          </a:prstGeom>
          <a:noFill/>
          <a:ln>
            <a:noFill/>
          </a:ln>
        </p:spPr>
      </p:pic>
      <p:pic>
        <p:nvPicPr>
          <p:cNvPr id="203" name="Shape 203"/>
          <p:cNvPicPr preferRelativeResize="0"/>
          <p:nvPr/>
        </p:nvPicPr>
        <p:blipFill>
          <a:blip r:embed="rId4">
            <a:alphaModFix/>
          </a:blip>
          <a:stretch>
            <a:fillRect/>
          </a:stretch>
        </p:blipFill>
        <p:spPr>
          <a:xfrm>
            <a:off x="4897375" y="573700"/>
            <a:ext cx="4196050" cy="3624450"/>
          </a:xfrm>
          <a:prstGeom prst="rect">
            <a:avLst/>
          </a:prstGeom>
          <a:noFill/>
          <a:ln>
            <a:noFill/>
          </a:ln>
        </p:spPr>
      </p:pic>
      <p:sp>
        <p:nvSpPr>
          <p:cNvPr id="204" name="Shape 204"/>
          <p:cNvSpPr txBox="1">
            <a:spLocks noGrp="1"/>
          </p:cNvSpPr>
          <p:nvPr>
            <p:ph type="body" idx="1"/>
          </p:nvPr>
        </p:nvSpPr>
        <p:spPr>
          <a:xfrm>
            <a:off x="454823" y="3054025"/>
            <a:ext cx="8520600" cy="3354000"/>
          </a:xfrm>
          <a:prstGeom prst="rect">
            <a:avLst/>
          </a:prstGeom>
        </p:spPr>
        <p:txBody>
          <a:bodyPr lIns="91425" tIns="91425" rIns="91425" bIns="91425" anchor="ctr" anchorCtr="0">
            <a:noAutofit/>
          </a:bodyPr>
          <a:lstStyle/>
          <a:p>
            <a:pPr lvl="0" algn="ctr">
              <a:spcBef>
                <a:spcPts val="0"/>
              </a:spcBef>
              <a:buNone/>
            </a:pPr>
            <a:r>
              <a:rPr lang="en" sz="3000" dirty="0"/>
              <a:t>Median Income </a:t>
            </a:r>
            <a:r>
              <a:rPr lang="en" sz="3000" dirty="0">
                <a:latin typeface="Open Sans"/>
                <a:ea typeface="Open Sans"/>
                <a:cs typeface="Open Sans"/>
                <a:sym typeface="Open Sans"/>
              </a:rPr>
              <a:t>~</a:t>
            </a:r>
            <a:r>
              <a:rPr lang="en" sz="3000" dirty="0"/>
              <a:t> Trump Won</a:t>
            </a:r>
          </a:p>
        </p:txBody>
      </p:sp>
      <p:sp>
        <p:nvSpPr>
          <p:cNvPr id="205" name="Shape 205"/>
          <p:cNvSpPr/>
          <p:nvPr/>
        </p:nvSpPr>
        <p:spPr>
          <a:xfrm>
            <a:off x="6234150" y="169775"/>
            <a:ext cx="1522501" cy="359775"/>
          </a:xfrm>
          <a:prstGeom prst="rect">
            <a:avLst/>
          </a:prstGeom>
        </p:spPr>
        <p:txBody>
          <a:bodyPr>
            <a:prstTxWarp prst="textPlain">
              <a:avLst/>
            </a:prstTxWarp>
          </a:bodyPr>
          <a:lstStyle/>
          <a:p>
            <a:pPr lvl="0" algn="ctr"/>
            <a:r>
              <a:rPr b="0" i="0">
                <a:ln w="9525" cap="flat" cmpd="sng">
                  <a:solidFill>
                    <a:schemeClr val="dk2"/>
                  </a:solidFill>
                  <a:prstDash val="solid"/>
                  <a:round/>
                  <a:headEnd type="none" w="med" len="med"/>
                  <a:tailEnd type="none" w="med" len="med"/>
                </a:ln>
                <a:solidFill>
                  <a:schemeClr val="lt2"/>
                </a:solidFill>
                <a:latin typeface="Economica"/>
              </a:rPr>
              <a:t>Boxplot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1" name="Shape 211"/>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
              <a:t>Anova Results:</a:t>
            </a:r>
          </a:p>
        </p:txBody>
      </p:sp>
      <p:sp>
        <p:nvSpPr>
          <p:cNvPr id="210" name="Shape 210"/>
          <p:cNvSpPr txBox="1">
            <a:spLocks noGrp="1"/>
          </p:cNvSpPr>
          <p:nvPr>
            <p:ph type="body" idx="1"/>
          </p:nvPr>
        </p:nvSpPr>
        <p:spPr>
          <a:xfrm>
            <a:off x="311700" y="1225224"/>
            <a:ext cx="3846832" cy="3434239"/>
          </a:xfrm>
          <a:prstGeom prst="rect">
            <a:avLst/>
          </a:prstGeom>
        </p:spPr>
        <p:txBody>
          <a:bodyPr lIns="91425" tIns="91425" rIns="91425" bIns="91425" anchor="t" anchorCtr="0">
            <a:noAutofit/>
          </a:bodyPr>
          <a:lstStyle/>
          <a:p>
            <a:pPr marL="457200" lvl="0" indent="-228600" rtl="0">
              <a:lnSpc>
                <a:spcPct val="200000"/>
              </a:lnSpc>
              <a:spcBef>
                <a:spcPts val="0"/>
              </a:spcBef>
              <a:buChar char="❖"/>
            </a:pPr>
            <a:r>
              <a:rPr lang="en" dirty="0"/>
              <a:t>Third Party Voting</a:t>
            </a:r>
          </a:p>
          <a:p>
            <a:pPr marL="914400" lvl="1" indent="-317500" rtl="0">
              <a:lnSpc>
                <a:spcPct val="200000"/>
              </a:lnSpc>
              <a:spcBef>
                <a:spcPts val="0"/>
              </a:spcBef>
              <a:spcAft>
                <a:spcPts val="800"/>
              </a:spcAft>
              <a:buSzPct val="100000"/>
              <a:buChar char="➢"/>
            </a:pPr>
            <a:r>
              <a:rPr lang="en" sz="1400" dirty="0"/>
              <a:t>This model did not require any transformations and met the model assumption</a:t>
            </a:r>
          </a:p>
          <a:p>
            <a:pPr marL="914400" lvl="1" indent="-317500" rtl="0">
              <a:lnSpc>
                <a:spcPct val="200000"/>
              </a:lnSpc>
              <a:spcBef>
                <a:spcPts val="0"/>
              </a:spcBef>
              <a:spcAft>
                <a:spcPts val="800"/>
              </a:spcAft>
              <a:buSzPct val="100000"/>
              <a:buChar char="➢"/>
            </a:pPr>
            <a:r>
              <a:rPr lang="en" sz="1400" dirty="0"/>
              <a:t>In counties where Clinton won, there was a higher percent of third party voting on average</a:t>
            </a:r>
          </a:p>
          <a:p>
            <a:pPr marR="0" lvl="0" algn="l" rtl="0">
              <a:lnSpc>
                <a:spcPct val="200000"/>
              </a:lnSpc>
              <a:spcBef>
                <a:spcPts val="0"/>
              </a:spcBef>
              <a:spcAft>
                <a:spcPts val="1600"/>
              </a:spcAft>
              <a:buNone/>
            </a:pPr>
            <a:endParaRPr sz="1200" dirty="0"/>
          </a:p>
          <a:p>
            <a:pPr lvl="0" rtl="0">
              <a:lnSpc>
                <a:spcPct val="200000"/>
              </a:lnSpc>
              <a:spcBef>
                <a:spcPts val="0"/>
              </a:spcBef>
              <a:buNone/>
            </a:pPr>
            <a:endParaRPr sz="1200" dirty="0"/>
          </a:p>
          <a:p>
            <a:pPr lvl="0" rtl="0">
              <a:lnSpc>
                <a:spcPct val="200000"/>
              </a:lnSpc>
              <a:spcBef>
                <a:spcPts val="0"/>
              </a:spcBef>
              <a:buNone/>
            </a:pPr>
            <a:endParaRPr sz="1200" dirty="0"/>
          </a:p>
          <a:p>
            <a:pPr lvl="0" rtl="0">
              <a:lnSpc>
                <a:spcPct val="200000"/>
              </a:lnSpc>
              <a:spcBef>
                <a:spcPts val="0"/>
              </a:spcBef>
              <a:buNone/>
            </a:pPr>
            <a:endParaRPr sz="1200" dirty="0"/>
          </a:p>
          <a:p>
            <a:pPr lvl="0" rtl="0">
              <a:lnSpc>
                <a:spcPct val="200000"/>
              </a:lnSpc>
              <a:spcBef>
                <a:spcPts val="0"/>
              </a:spcBef>
              <a:buNone/>
            </a:pPr>
            <a:endParaRPr sz="1200" dirty="0"/>
          </a:p>
          <a:p>
            <a:pPr lvl="0">
              <a:lnSpc>
                <a:spcPct val="200000"/>
              </a:lnSpc>
              <a:spcBef>
                <a:spcPts val="0"/>
              </a:spcBef>
              <a:buNone/>
            </a:pPr>
            <a:endParaRPr sz="1200" dirty="0"/>
          </a:p>
        </p:txBody>
      </p:sp>
      <p:pic>
        <p:nvPicPr>
          <p:cNvPr id="212" name="Shape 212"/>
          <p:cNvPicPr preferRelativeResize="0"/>
          <p:nvPr/>
        </p:nvPicPr>
        <p:blipFill>
          <a:blip r:embed="rId3">
            <a:alphaModFix/>
          </a:blip>
          <a:stretch>
            <a:fillRect/>
          </a:stretch>
        </p:blipFill>
        <p:spPr>
          <a:xfrm>
            <a:off x="3937500" y="537775"/>
            <a:ext cx="5157275" cy="4454750"/>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rtl="0">
              <a:spcBef>
                <a:spcPts val="0"/>
              </a:spcBef>
              <a:buNone/>
            </a:pPr>
            <a:r>
              <a:rPr lang="en"/>
              <a:t>Anova Results:</a:t>
            </a:r>
          </a:p>
        </p:txBody>
      </p:sp>
      <p:sp>
        <p:nvSpPr>
          <p:cNvPr id="218" name="Shape 218"/>
          <p:cNvSpPr txBox="1">
            <a:spLocks noGrp="1"/>
          </p:cNvSpPr>
          <p:nvPr>
            <p:ph type="body" idx="1"/>
          </p:nvPr>
        </p:nvSpPr>
        <p:spPr>
          <a:xfrm>
            <a:off x="311700" y="1225225"/>
            <a:ext cx="3638100" cy="3783000"/>
          </a:xfrm>
          <a:prstGeom prst="rect">
            <a:avLst/>
          </a:prstGeom>
        </p:spPr>
        <p:txBody>
          <a:bodyPr lIns="91425" tIns="91425" rIns="91425" bIns="91425" anchor="t" anchorCtr="0">
            <a:noAutofit/>
          </a:bodyPr>
          <a:lstStyle/>
          <a:p>
            <a:pPr marL="457200" lvl="0" indent="-317500" rtl="0">
              <a:lnSpc>
                <a:spcPct val="200000"/>
              </a:lnSpc>
              <a:spcBef>
                <a:spcPts val="0"/>
              </a:spcBef>
              <a:buSzPct val="100000"/>
              <a:buChar char="❖"/>
            </a:pPr>
            <a:r>
              <a:rPr lang="en" sz="1400"/>
              <a:t>Median Age</a:t>
            </a:r>
          </a:p>
          <a:p>
            <a:pPr marL="914400" lvl="1" indent="-317500" rtl="0">
              <a:lnSpc>
                <a:spcPct val="200000"/>
              </a:lnSpc>
              <a:spcBef>
                <a:spcPts val="0"/>
              </a:spcBef>
              <a:buSzPct val="100000"/>
              <a:buChar char="➢"/>
            </a:pPr>
            <a:r>
              <a:rPr lang="en"/>
              <a:t>To meet model assumptions, used median age squared</a:t>
            </a:r>
          </a:p>
          <a:p>
            <a:pPr marL="914400" lvl="1" indent="-317500" rtl="0">
              <a:lnSpc>
                <a:spcPct val="200000"/>
              </a:lnSpc>
              <a:spcBef>
                <a:spcPts val="0"/>
              </a:spcBef>
              <a:spcAft>
                <a:spcPts val="800"/>
              </a:spcAft>
              <a:buSzPct val="100000"/>
              <a:buChar char="➢"/>
            </a:pPr>
            <a:r>
              <a:rPr lang="en"/>
              <a:t> In counties where Trump won, there was a higher median age on average</a:t>
            </a:r>
          </a:p>
        </p:txBody>
      </p:sp>
      <p:pic>
        <p:nvPicPr>
          <p:cNvPr id="219" name="Shape 219"/>
          <p:cNvPicPr preferRelativeResize="0"/>
          <p:nvPr/>
        </p:nvPicPr>
        <p:blipFill>
          <a:blip r:embed="rId3">
            <a:alphaModFix/>
          </a:blip>
          <a:stretch>
            <a:fillRect/>
          </a:stretch>
        </p:blipFill>
        <p:spPr>
          <a:xfrm>
            <a:off x="3851474" y="414775"/>
            <a:ext cx="4980825" cy="4302350"/>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rtl="0">
              <a:spcBef>
                <a:spcPts val="0"/>
              </a:spcBef>
              <a:buNone/>
            </a:pPr>
            <a:r>
              <a:rPr lang="en"/>
              <a:t>Anova Results:</a:t>
            </a:r>
          </a:p>
        </p:txBody>
      </p:sp>
      <p:sp>
        <p:nvSpPr>
          <p:cNvPr id="225" name="Shape 225"/>
          <p:cNvSpPr txBox="1">
            <a:spLocks noGrp="1"/>
          </p:cNvSpPr>
          <p:nvPr>
            <p:ph type="body" idx="1"/>
          </p:nvPr>
        </p:nvSpPr>
        <p:spPr>
          <a:xfrm>
            <a:off x="311700" y="1193050"/>
            <a:ext cx="3379800" cy="3906000"/>
          </a:xfrm>
          <a:prstGeom prst="rect">
            <a:avLst/>
          </a:prstGeom>
        </p:spPr>
        <p:txBody>
          <a:bodyPr lIns="91425" tIns="91425" rIns="91425" bIns="91425" anchor="t" anchorCtr="0">
            <a:noAutofit/>
          </a:bodyPr>
          <a:lstStyle/>
          <a:p>
            <a:pPr marL="457200" lvl="0" indent="-317500" rtl="0">
              <a:lnSpc>
                <a:spcPct val="200000"/>
              </a:lnSpc>
              <a:spcBef>
                <a:spcPts val="0"/>
              </a:spcBef>
              <a:buSzPct val="100000"/>
              <a:buChar char="❖"/>
            </a:pPr>
            <a:r>
              <a:rPr lang="en" sz="1400"/>
              <a:t>Percent White</a:t>
            </a:r>
          </a:p>
          <a:p>
            <a:pPr marL="914400" lvl="1" indent="-317500" rtl="0">
              <a:lnSpc>
                <a:spcPct val="200000"/>
              </a:lnSpc>
              <a:spcBef>
                <a:spcPts val="0"/>
              </a:spcBef>
              <a:spcAft>
                <a:spcPts val="800"/>
              </a:spcAft>
              <a:buSzPct val="100000"/>
              <a:buChar char="➢"/>
            </a:pPr>
            <a:r>
              <a:rPr lang="en"/>
              <a:t>To meet model assumptions, used percent white squared</a:t>
            </a:r>
          </a:p>
          <a:p>
            <a:pPr marL="914400" lvl="1" indent="-317500" rtl="0">
              <a:lnSpc>
                <a:spcPct val="200000"/>
              </a:lnSpc>
              <a:spcBef>
                <a:spcPts val="0"/>
              </a:spcBef>
              <a:spcAft>
                <a:spcPts val="800"/>
              </a:spcAft>
              <a:buSzPct val="100000"/>
              <a:buChar char="➢"/>
            </a:pPr>
            <a:r>
              <a:rPr lang="en"/>
              <a:t>In counties where Trump won, there was a higher percent white on average</a:t>
            </a:r>
          </a:p>
          <a:p>
            <a:pPr marR="0" lvl="0" algn="l" rtl="0">
              <a:lnSpc>
                <a:spcPct val="200000"/>
              </a:lnSpc>
              <a:spcBef>
                <a:spcPts val="0"/>
              </a:spcBef>
              <a:spcAft>
                <a:spcPts val="0"/>
              </a:spcAft>
              <a:buNone/>
            </a:pPr>
            <a:endParaRPr sz="1400"/>
          </a:p>
        </p:txBody>
      </p:sp>
      <p:pic>
        <p:nvPicPr>
          <p:cNvPr id="226" name="Shape 226"/>
          <p:cNvPicPr preferRelativeResize="0"/>
          <p:nvPr/>
        </p:nvPicPr>
        <p:blipFill>
          <a:blip r:embed="rId3">
            <a:alphaModFix/>
          </a:blip>
          <a:stretch>
            <a:fillRect/>
          </a:stretch>
        </p:blipFill>
        <p:spPr>
          <a:xfrm>
            <a:off x="3921349" y="316137"/>
            <a:ext cx="5222650" cy="4511225"/>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rtl="0">
              <a:spcBef>
                <a:spcPts val="0"/>
              </a:spcBef>
              <a:buNone/>
            </a:pPr>
            <a:r>
              <a:rPr lang="en"/>
              <a:t>Anova Results:</a:t>
            </a:r>
          </a:p>
        </p:txBody>
      </p:sp>
      <p:sp>
        <p:nvSpPr>
          <p:cNvPr id="232" name="Shape 232"/>
          <p:cNvSpPr txBox="1">
            <a:spLocks noGrp="1"/>
          </p:cNvSpPr>
          <p:nvPr>
            <p:ph type="body" idx="1"/>
          </p:nvPr>
        </p:nvSpPr>
        <p:spPr>
          <a:xfrm>
            <a:off x="311700" y="1225225"/>
            <a:ext cx="3859800" cy="3354000"/>
          </a:xfrm>
          <a:prstGeom prst="rect">
            <a:avLst/>
          </a:prstGeom>
        </p:spPr>
        <p:txBody>
          <a:bodyPr lIns="91425" tIns="91425" rIns="91425" bIns="91425" anchor="t" anchorCtr="0">
            <a:noAutofit/>
          </a:bodyPr>
          <a:lstStyle/>
          <a:p>
            <a:pPr marL="457200" lvl="0" indent="-317500" rtl="0">
              <a:lnSpc>
                <a:spcPct val="200000"/>
              </a:lnSpc>
              <a:spcBef>
                <a:spcPts val="0"/>
              </a:spcBef>
              <a:spcAft>
                <a:spcPts val="0"/>
              </a:spcAft>
              <a:buSzPct val="100000"/>
              <a:buChar char="❖"/>
            </a:pPr>
            <a:r>
              <a:rPr lang="en" sz="1400"/>
              <a:t>Bachelor’s Degree</a:t>
            </a:r>
          </a:p>
          <a:p>
            <a:pPr marL="914400" lvl="1" indent="-317500" rtl="0">
              <a:lnSpc>
                <a:spcPct val="200000"/>
              </a:lnSpc>
              <a:spcBef>
                <a:spcPts val="0"/>
              </a:spcBef>
              <a:spcAft>
                <a:spcPts val="800"/>
              </a:spcAft>
              <a:buSzPct val="100000"/>
              <a:buChar char="➢"/>
            </a:pPr>
            <a:r>
              <a:rPr lang="en"/>
              <a:t>To meet model assumptions, used the inverse fourth root of Bachelor’s</a:t>
            </a:r>
          </a:p>
          <a:p>
            <a:pPr marL="914400" lvl="1" indent="-304800">
              <a:lnSpc>
                <a:spcPct val="200000"/>
              </a:lnSpc>
              <a:spcBef>
                <a:spcPts val="0"/>
              </a:spcBef>
              <a:spcAft>
                <a:spcPts val="800"/>
              </a:spcAft>
              <a:buSzPct val="85714"/>
              <a:buChar char="➢"/>
            </a:pPr>
            <a:r>
              <a:rPr lang="en"/>
              <a:t>In counties where Trump won, there was a lower percent with Bachelor’s degree on average</a:t>
            </a:r>
          </a:p>
          <a:p>
            <a:pPr lvl="0">
              <a:lnSpc>
                <a:spcPct val="200000"/>
              </a:lnSpc>
              <a:spcBef>
                <a:spcPts val="0"/>
              </a:spcBef>
              <a:buNone/>
            </a:pPr>
            <a:endParaRPr sz="1400"/>
          </a:p>
        </p:txBody>
      </p:sp>
      <p:pic>
        <p:nvPicPr>
          <p:cNvPr id="233" name="Shape 233"/>
          <p:cNvPicPr preferRelativeResize="0"/>
          <p:nvPr/>
        </p:nvPicPr>
        <p:blipFill>
          <a:blip r:embed="rId3">
            <a:alphaModFix/>
          </a:blip>
          <a:stretch>
            <a:fillRect/>
          </a:stretch>
        </p:blipFill>
        <p:spPr>
          <a:xfrm>
            <a:off x="4028750" y="383824"/>
            <a:ext cx="4955600" cy="4375850"/>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rtl="0">
              <a:spcBef>
                <a:spcPts val="0"/>
              </a:spcBef>
              <a:buNone/>
            </a:pPr>
            <a:r>
              <a:rPr lang="en"/>
              <a:t>Anova Results:</a:t>
            </a:r>
          </a:p>
        </p:txBody>
      </p:sp>
      <p:sp>
        <p:nvSpPr>
          <p:cNvPr id="239" name="Shape 239"/>
          <p:cNvSpPr txBox="1">
            <a:spLocks noGrp="1"/>
          </p:cNvSpPr>
          <p:nvPr>
            <p:ph type="body" idx="1"/>
          </p:nvPr>
        </p:nvSpPr>
        <p:spPr>
          <a:xfrm>
            <a:off x="311700" y="1225225"/>
            <a:ext cx="3509400" cy="3354000"/>
          </a:xfrm>
          <a:prstGeom prst="rect">
            <a:avLst/>
          </a:prstGeom>
        </p:spPr>
        <p:txBody>
          <a:bodyPr lIns="91425" tIns="91425" rIns="91425" bIns="91425" anchor="t" anchorCtr="0">
            <a:noAutofit/>
          </a:bodyPr>
          <a:lstStyle/>
          <a:p>
            <a:pPr marL="457200" lvl="0" indent="-317500" rtl="0">
              <a:lnSpc>
                <a:spcPct val="200000"/>
              </a:lnSpc>
              <a:spcBef>
                <a:spcPts val="0"/>
              </a:spcBef>
              <a:spcAft>
                <a:spcPts val="0"/>
              </a:spcAft>
              <a:buSzPct val="100000"/>
              <a:buChar char="❖"/>
            </a:pPr>
            <a:r>
              <a:rPr lang="en" sz="1400"/>
              <a:t>Graduate Degree</a:t>
            </a:r>
          </a:p>
          <a:p>
            <a:pPr marL="914400" lvl="1" indent="-228600" rtl="0">
              <a:lnSpc>
                <a:spcPct val="200000"/>
              </a:lnSpc>
              <a:spcBef>
                <a:spcPts val="0"/>
              </a:spcBef>
              <a:spcAft>
                <a:spcPts val="800"/>
              </a:spcAft>
              <a:buChar char="➢"/>
            </a:pPr>
            <a:r>
              <a:rPr lang="en"/>
              <a:t>To meet model assumptions, used inverse square root of Graduate</a:t>
            </a:r>
          </a:p>
          <a:p>
            <a:pPr marL="914400" lvl="1" indent="-228600">
              <a:lnSpc>
                <a:spcPct val="200000"/>
              </a:lnSpc>
              <a:spcBef>
                <a:spcPts val="0"/>
              </a:spcBef>
              <a:spcAft>
                <a:spcPts val="800"/>
              </a:spcAft>
              <a:buChar char="➢"/>
            </a:pPr>
            <a:r>
              <a:rPr lang="en"/>
              <a:t>In counties where Trump won, there is a lower percent with Graduate degrees on average</a:t>
            </a:r>
          </a:p>
          <a:p>
            <a:pPr marL="457200" lvl="0" indent="0">
              <a:lnSpc>
                <a:spcPct val="200000"/>
              </a:lnSpc>
              <a:spcBef>
                <a:spcPts val="0"/>
              </a:spcBef>
              <a:spcAft>
                <a:spcPts val="800"/>
              </a:spcAft>
              <a:buNone/>
            </a:pPr>
            <a:endParaRPr sz="1400"/>
          </a:p>
          <a:p>
            <a:pPr lvl="0" rtl="0">
              <a:lnSpc>
                <a:spcPct val="200000"/>
              </a:lnSpc>
              <a:spcBef>
                <a:spcPts val="0"/>
              </a:spcBef>
              <a:spcAft>
                <a:spcPts val="0"/>
              </a:spcAft>
              <a:buNone/>
            </a:pPr>
            <a:endParaRPr sz="1400"/>
          </a:p>
          <a:p>
            <a:pPr lvl="0">
              <a:lnSpc>
                <a:spcPct val="200000"/>
              </a:lnSpc>
              <a:spcBef>
                <a:spcPts val="0"/>
              </a:spcBef>
              <a:spcAft>
                <a:spcPts val="0"/>
              </a:spcAft>
              <a:buNone/>
            </a:pPr>
            <a:endParaRPr sz="1400"/>
          </a:p>
          <a:p>
            <a:pPr lvl="0">
              <a:lnSpc>
                <a:spcPct val="200000"/>
              </a:lnSpc>
              <a:spcBef>
                <a:spcPts val="0"/>
              </a:spcBef>
              <a:buNone/>
            </a:pPr>
            <a:endParaRPr sz="1400"/>
          </a:p>
        </p:txBody>
      </p:sp>
      <p:pic>
        <p:nvPicPr>
          <p:cNvPr id="240" name="Shape 240"/>
          <p:cNvPicPr preferRelativeResize="0"/>
          <p:nvPr/>
        </p:nvPicPr>
        <p:blipFill>
          <a:blip r:embed="rId3">
            <a:alphaModFix/>
          </a:blip>
          <a:stretch>
            <a:fillRect/>
          </a:stretch>
        </p:blipFill>
        <p:spPr>
          <a:xfrm>
            <a:off x="3916366" y="466828"/>
            <a:ext cx="5011350" cy="4425075"/>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rtl="0">
              <a:spcBef>
                <a:spcPts val="0"/>
              </a:spcBef>
              <a:buNone/>
            </a:pPr>
            <a:r>
              <a:rPr lang="en"/>
              <a:t>Anova Results:</a:t>
            </a:r>
          </a:p>
        </p:txBody>
      </p:sp>
      <p:sp>
        <p:nvSpPr>
          <p:cNvPr id="246" name="Shape 246"/>
          <p:cNvSpPr txBox="1">
            <a:spLocks noGrp="1"/>
          </p:cNvSpPr>
          <p:nvPr>
            <p:ph type="body" idx="1"/>
          </p:nvPr>
        </p:nvSpPr>
        <p:spPr>
          <a:xfrm>
            <a:off x="246100" y="954525"/>
            <a:ext cx="3638100" cy="3918300"/>
          </a:xfrm>
          <a:prstGeom prst="rect">
            <a:avLst/>
          </a:prstGeom>
        </p:spPr>
        <p:txBody>
          <a:bodyPr lIns="91425" tIns="91425" rIns="91425" bIns="91425" anchor="t" anchorCtr="0">
            <a:noAutofit/>
          </a:bodyPr>
          <a:lstStyle/>
          <a:p>
            <a:pPr lvl="0" rtl="0">
              <a:lnSpc>
                <a:spcPct val="200000"/>
              </a:lnSpc>
              <a:spcBef>
                <a:spcPts val="0"/>
              </a:spcBef>
              <a:spcAft>
                <a:spcPts val="0"/>
              </a:spcAft>
              <a:buNone/>
            </a:pPr>
            <a:endParaRPr sz="1400"/>
          </a:p>
          <a:p>
            <a:pPr marL="457200" lvl="0" indent="-317500" rtl="0">
              <a:lnSpc>
                <a:spcPct val="200000"/>
              </a:lnSpc>
              <a:spcBef>
                <a:spcPts val="0"/>
              </a:spcBef>
              <a:spcAft>
                <a:spcPts val="0"/>
              </a:spcAft>
              <a:buSzPct val="100000"/>
              <a:buFont typeface="Open Sans"/>
              <a:buChar char="❖"/>
            </a:pPr>
            <a:r>
              <a:rPr lang="en" sz="1400"/>
              <a:t>Unemployment Rate</a:t>
            </a:r>
          </a:p>
          <a:p>
            <a:pPr marL="914400" lvl="1" indent="-228600" rtl="0">
              <a:lnSpc>
                <a:spcPct val="200000"/>
              </a:lnSpc>
              <a:spcBef>
                <a:spcPts val="0"/>
              </a:spcBef>
              <a:spcAft>
                <a:spcPts val="800"/>
              </a:spcAft>
              <a:buFont typeface="Open Sans"/>
              <a:buChar char="➢"/>
            </a:pPr>
            <a:r>
              <a:rPr lang="en"/>
              <a:t>Fails to meet constant variance assumption so we did not perform the Tukey HSD test</a:t>
            </a:r>
          </a:p>
        </p:txBody>
      </p:sp>
      <p:pic>
        <p:nvPicPr>
          <p:cNvPr id="247" name="Shape 247"/>
          <p:cNvPicPr preferRelativeResize="0"/>
          <p:nvPr/>
        </p:nvPicPr>
        <p:blipFill>
          <a:blip r:embed="rId3">
            <a:alphaModFix/>
          </a:blip>
          <a:stretch>
            <a:fillRect/>
          </a:stretch>
        </p:blipFill>
        <p:spPr>
          <a:xfrm>
            <a:off x="3884200" y="534100"/>
            <a:ext cx="4911024" cy="4338724"/>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pic>
        <p:nvPicPr>
          <p:cNvPr id="252" name="Shape 252"/>
          <p:cNvPicPr preferRelativeResize="0"/>
          <p:nvPr/>
        </p:nvPicPr>
        <p:blipFill>
          <a:blip r:embed="rId3">
            <a:alphaModFix/>
          </a:blip>
          <a:stretch>
            <a:fillRect/>
          </a:stretch>
        </p:blipFill>
        <p:spPr>
          <a:xfrm>
            <a:off x="2740650" y="578199"/>
            <a:ext cx="5730299" cy="4348475"/>
          </a:xfrm>
          <a:prstGeom prst="rect">
            <a:avLst/>
          </a:prstGeom>
          <a:noFill/>
          <a:ln>
            <a:noFill/>
          </a:ln>
        </p:spPr>
      </p:pic>
      <p:sp>
        <p:nvSpPr>
          <p:cNvPr id="253" name="Shape 253"/>
          <p:cNvSpPr txBox="1">
            <a:spLocks noGrp="1"/>
          </p:cNvSpPr>
          <p:nvPr>
            <p:ph type="title"/>
          </p:nvPr>
        </p:nvSpPr>
        <p:spPr>
          <a:xfrm>
            <a:off x="311700" y="268246"/>
            <a:ext cx="8520600" cy="831300"/>
          </a:xfrm>
          <a:prstGeom prst="rect">
            <a:avLst/>
          </a:prstGeom>
        </p:spPr>
        <p:txBody>
          <a:bodyPr lIns="91425" tIns="91425" rIns="91425" bIns="91425" anchor="b" anchorCtr="0">
            <a:noAutofit/>
          </a:bodyPr>
          <a:lstStyle/>
          <a:p>
            <a:pPr lvl="0" rtl="0">
              <a:lnSpc>
                <a:spcPct val="200000"/>
              </a:lnSpc>
              <a:spcBef>
                <a:spcPts val="0"/>
              </a:spcBef>
              <a:buClr>
                <a:schemeClr val="dk1"/>
              </a:buClr>
              <a:buSzPct val="26190"/>
              <a:buFont typeface="Arial"/>
              <a:buNone/>
            </a:pPr>
            <a:endParaRPr b="1" dirty="0"/>
          </a:p>
          <a:p>
            <a:pPr lvl="0" rtl="0">
              <a:lnSpc>
                <a:spcPct val="200000"/>
              </a:lnSpc>
              <a:spcBef>
                <a:spcPts val="0"/>
              </a:spcBef>
              <a:buClr>
                <a:schemeClr val="dk1"/>
              </a:buClr>
              <a:buSzPct val="26190"/>
              <a:buFont typeface="Arial"/>
              <a:buNone/>
            </a:pPr>
            <a:endParaRPr b="1" dirty="0"/>
          </a:p>
          <a:p>
            <a:pPr lvl="0" rtl="0">
              <a:lnSpc>
                <a:spcPct val="200000"/>
              </a:lnSpc>
              <a:spcBef>
                <a:spcPts val="0"/>
              </a:spcBef>
              <a:buClr>
                <a:schemeClr val="dk1"/>
              </a:buClr>
              <a:buSzPct val="26190"/>
              <a:buFont typeface="Arial"/>
              <a:buNone/>
            </a:pPr>
            <a:endParaRPr b="1" dirty="0"/>
          </a:p>
          <a:p>
            <a:pPr lvl="0" rtl="0">
              <a:lnSpc>
                <a:spcPct val="200000"/>
              </a:lnSpc>
              <a:spcBef>
                <a:spcPts val="0"/>
              </a:spcBef>
              <a:buClr>
                <a:schemeClr val="dk1"/>
              </a:buClr>
              <a:buSzPct val="26190"/>
              <a:buFont typeface="Arial"/>
              <a:buNone/>
            </a:pPr>
            <a:r>
              <a:rPr lang="en" dirty="0"/>
              <a:t>And the answers are…</a:t>
            </a:r>
          </a:p>
        </p:txBody>
      </p:sp>
      <p:sp>
        <p:nvSpPr>
          <p:cNvPr id="254" name="Shape 254"/>
          <p:cNvSpPr txBox="1">
            <a:spLocks noGrp="1"/>
          </p:cNvSpPr>
          <p:nvPr>
            <p:ph type="body" idx="1"/>
          </p:nvPr>
        </p:nvSpPr>
        <p:spPr>
          <a:xfrm>
            <a:off x="311700" y="966800"/>
            <a:ext cx="2429100" cy="3354000"/>
          </a:xfrm>
          <a:prstGeom prst="rect">
            <a:avLst/>
          </a:prstGeom>
        </p:spPr>
        <p:txBody>
          <a:bodyPr lIns="91425" tIns="91425" rIns="91425" bIns="91425" anchor="t" anchorCtr="0">
            <a:noAutofit/>
          </a:bodyPr>
          <a:lstStyle/>
          <a:p>
            <a:pPr lvl="0" rtl="0">
              <a:lnSpc>
                <a:spcPct val="200000"/>
              </a:lnSpc>
              <a:spcBef>
                <a:spcPts val="0"/>
              </a:spcBef>
              <a:spcAft>
                <a:spcPts val="0"/>
              </a:spcAft>
              <a:buNone/>
            </a:pPr>
            <a:r>
              <a:rPr lang="en" sz="1400">
                <a:solidFill>
                  <a:schemeClr val="dk1"/>
                </a:solidFill>
              </a:rPr>
              <a:t>Is the average median </a:t>
            </a:r>
          </a:p>
          <a:p>
            <a:pPr lvl="0" rtl="0">
              <a:lnSpc>
                <a:spcPct val="200000"/>
              </a:lnSpc>
              <a:spcBef>
                <a:spcPts val="0"/>
              </a:spcBef>
              <a:spcAft>
                <a:spcPts val="0"/>
              </a:spcAft>
              <a:buNone/>
            </a:pPr>
            <a:r>
              <a:rPr lang="en" sz="1400">
                <a:solidFill>
                  <a:schemeClr val="dk1"/>
                </a:solidFill>
              </a:rPr>
              <a:t>income different for </a:t>
            </a:r>
          </a:p>
          <a:p>
            <a:pPr lvl="0" rtl="0">
              <a:lnSpc>
                <a:spcPct val="200000"/>
              </a:lnSpc>
              <a:spcBef>
                <a:spcPts val="0"/>
              </a:spcBef>
              <a:spcAft>
                <a:spcPts val="0"/>
              </a:spcAft>
              <a:buNone/>
            </a:pPr>
            <a:r>
              <a:rPr lang="en" sz="1400">
                <a:solidFill>
                  <a:schemeClr val="dk1"/>
                </a:solidFill>
              </a:rPr>
              <a:t>counties who voted for</a:t>
            </a:r>
          </a:p>
          <a:p>
            <a:pPr lvl="0" rtl="0">
              <a:lnSpc>
                <a:spcPct val="200000"/>
              </a:lnSpc>
              <a:spcBef>
                <a:spcPts val="0"/>
              </a:spcBef>
              <a:spcAft>
                <a:spcPts val="0"/>
              </a:spcAft>
              <a:buNone/>
            </a:pPr>
            <a:r>
              <a:rPr lang="en" sz="1400">
                <a:solidFill>
                  <a:schemeClr val="dk1"/>
                </a:solidFill>
              </a:rPr>
              <a:t>Donald Trump than for</a:t>
            </a:r>
          </a:p>
          <a:p>
            <a:pPr lvl="0" rtl="0">
              <a:lnSpc>
                <a:spcPct val="200000"/>
              </a:lnSpc>
              <a:spcBef>
                <a:spcPts val="0"/>
              </a:spcBef>
              <a:spcAft>
                <a:spcPts val="0"/>
              </a:spcAft>
              <a:buNone/>
            </a:pPr>
            <a:r>
              <a:rPr lang="en" sz="1400">
                <a:solidFill>
                  <a:schemeClr val="dk1"/>
                </a:solidFill>
              </a:rPr>
              <a:t> counties who voted for </a:t>
            </a:r>
          </a:p>
          <a:p>
            <a:pPr lvl="0" rtl="0">
              <a:lnSpc>
                <a:spcPct val="200000"/>
              </a:lnSpc>
              <a:spcBef>
                <a:spcPts val="0"/>
              </a:spcBef>
              <a:spcAft>
                <a:spcPts val="0"/>
              </a:spcAft>
              <a:buNone/>
            </a:pPr>
            <a:r>
              <a:rPr lang="en" sz="1400">
                <a:solidFill>
                  <a:schemeClr val="dk1"/>
                </a:solidFill>
              </a:rPr>
              <a:t>Hillary Clinton?</a:t>
            </a:r>
          </a:p>
          <a:p>
            <a:pPr marL="457200" lvl="0" indent="0" rtl="0">
              <a:lnSpc>
                <a:spcPct val="200000"/>
              </a:lnSpc>
              <a:spcBef>
                <a:spcPts val="0"/>
              </a:spcBef>
              <a:spcAft>
                <a:spcPts val="0"/>
              </a:spcAft>
              <a:buNone/>
            </a:pPr>
            <a:endParaRPr sz="14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Shape 259"/>
          <p:cNvSpPr txBox="1">
            <a:spLocks noGrp="1"/>
          </p:cNvSpPr>
          <p:nvPr>
            <p:ph type="body" idx="1"/>
          </p:nvPr>
        </p:nvSpPr>
        <p:spPr>
          <a:xfrm>
            <a:off x="311700" y="1917338"/>
            <a:ext cx="8520600" cy="3354000"/>
          </a:xfrm>
          <a:prstGeom prst="rect">
            <a:avLst/>
          </a:prstGeom>
        </p:spPr>
        <p:txBody>
          <a:bodyPr lIns="91425" tIns="91425" rIns="91425" bIns="91425" anchor="t" anchorCtr="0">
            <a:noAutofit/>
          </a:bodyPr>
          <a:lstStyle/>
          <a:p>
            <a:pPr lvl="0" algn="ctr" rtl="0">
              <a:lnSpc>
                <a:spcPct val="200000"/>
              </a:lnSpc>
              <a:spcBef>
                <a:spcPts val="0"/>
              </a:spcBef>
              <a:spcAft>
                <a:spcPts val="0"/>
              </a:spcAft>
              <a:buNone/>
            </a:pPr>
            <a:r>
              <a:rPr lang="en" sz="1400" dirty="0"/>
              <a:t>                         		</a:t>
            </a:r>
            <a:r>
              <a:rPr lang="en" sz="1400" dirty="0" smtClean="0"/>
              <a:t>    </a:t>
            </a:r>
            <a:r>
              <a:rPr lang="en" sz="1400" dirty="0"/>
              <a:t>Estimate     Std. Error      t value      Pr(&gt;|t|)   		 </a:t>
            </a:r>
            <a:r>
              <a:rPr lang="en" sz="1400" dirty="0" smtClean="0"/>
              <a:t> </a:t>
            </a:r>
            <a:r>
              <a:rPr lang="en" sz="1400" dirty="0"/>
              <a:t>(Intercept)          	</a:t>
            </a:r>
            <a:r>
              <a:rPr lang="en" sz="1400" dirty="0" smtClean="0"/>
              <a:t>-</a:t>
            </a:r>
            <a:r>
              <a:rPr lang="en" sz="1400" dirty="0"/>
              <a:t>4.018e+03     </a:t>
            </a:r>
            <a:r>
              <a:rPr lang="en" sz="1400" dirty="0" smtClean="0"/>
              <a:t>  8.737e+02     </a:t>
            </a:r>
            <a:r>
              <a:rPr lang="en" sz="1400" dirty="0"/>
              <a:t>-4.599    1.02e-05 ***  </a:t>
            </a:r>
          </a:p>
          <a:p>
            <a:pPr lvl="0" algn="ctr" rtl="0">
              <a:lnSpc>
                <a:spcPct val="200000"/>
              </a:lnSpc>
              <a:spcBef>
                <a:spcPts val="0"/>
              </a:spcBef>
              <a:spcAft>
                <a:spcPts val="0"/>
              </a:spcAft>
              <a:buNone/>
            </a:pPr>
            <a:r>
              <a:rPr lang="en" sz="1400" dirty="0" smtClean="0"/>
              <a:t>I(project$Percent.White^2</a:t>
            </a:r>
            <a:r>
              <a:rPr lang="en" sz="1400" dirty="0"/>
              <a:t>)   5.472e-01      2.813e-02      19.454  &lt; 2e-16 ***	</a:t>
            </a:r>
          </a:p>
          <a:p>
            <a:pPr lvl="0" algn="ctr" rtl="0">
              <a:lnSpc>
                <a:spcPct val="200000"/>
              </a:lnSpc>
              <a:spcBef>
                <a:spcPts val="0"/>
              </a:spcBef>
              <a:spcAft>
                <a:spcPts val="0"/>
              </a:spcAft>
              <a:buNone/>
            </a:pPr>
            <a:r>
              <a:rPr lang="en" sz="1400" dirty="0"/>
              <a:t>I(project$Graduate^-0.5)     5.828e+03    9.182e+02       6.347      3.62e-09 ***</a:t>
            </a:r>
          </a:p>
          <a:p>
            <a:pPr lvl="0" algn="ctr" rtl="0">
              <a:lnSpc>
                <a:spcPct val="200000"/>
              </a:lnSpc>
              <a:spcBef>
                <a:spcPts val="0"/>
              </a:spcBef>
              <a:spcAft>
                <a:spcPts val="0"/>
              </a:spcAft>
              <a:buNone/>
            </a:pPr>
            <a:r>
              <a:rPr lang="en" sz="1400" dirty="0"/>
              <a:t>---</a:t>
            </a:r>
          </a:p>
          <a:p>
            <a:pPr lvl="0" algn="ctr" rtl="0">
              <a:lnSpc>
                <a:spcPct val="200000"/>
              </a:lnSpc>
              <a:spcBef>
                <a:spcPts val="0"/>
              </a:spcBef>
              <a:spcAft>
                <a:spcPts val="0"/>
              </a:spcAft>
              <a:buNone/>
            </a:pPr>
            <a:r>
              <a:rPr lang="en" sz="1400" dirty="0"/>
              <a:t>Signif. codes:  0 ‘***’ 0.001 ‘**’ 0.01 ‘*’ 0.05 ‘.’ 0.1 ‘ ’ 1</a:t>
            </a:r>
          </a:p>
          <a:p>
            <a:pPr lvl="0" rtl="0">
              <a:lnSpc>
                <a:spcPct val="200000"/>
              </a:lnSpc>
              <a:spcBef>
                <a:spcPts val="0"/>
              </a:spcBef>
              <a:spcAft>
                <a:spcPts val="0"/>
              </a:spcAft>
              <a:buNone/>
            </a:pPr>
            <a:endParaRPr sz="1400" dirty="0"/>
          </a:p>
          <a:p>
            <a:pPr lvl="0">
              <a:lnSpc>
                <a:spcPct val="200000"/>
              </a:lnSpc>
              <a:spcBef>
                <a:spcPts val="0"/>
              </a:spcBef>
              <a:spcAft>
                <a:spcPts val="0"/>
              </a:spcAft>
              <a:buNone/>
            </a:pPr>
            <a:endParaRPr sz="1400" dirty="0"/>
          </a:p>
          <a:p>
            <a:pPr lvl="0">
              <a:spcBef>
                <a:spcPts val="0"/>
              </a:spcBef>
              <a:buNone/>
            </a:pPr>
            <a:endParaRPr dirty="0"/>
          </a:p>
        </p:txBody>
      </p:sp>
      <p:sp>
        <p:nvSpPr>
          <p:cNvPr id="261" name="Shape 261"/>
          <p:cNvSpPr txBox="1"/>
          <p:nvPr/>
        </p:nvSpPr>
        <p:spPr>
          <a:xfrm>
            <a:off x="228300" y="983676"/>
            <a:ext cx="8687400" cy="664500"/>
          </a:xfrm>
          <a:prstGeom prst="rect">
            <a:avLst/>
          </a:prstGeom>
          <a:noFill/>
          <a:ln>
            <a:noFill/>
          </a:ln>
        </p:spPr>
        <p:txBody>
          <a:bodyPr lIns="91425" tIns="91425" rIns="91425" bIns="91425" anchor="t" anchorCtr="0">
            <a:noAutofit/>
          </a:bodyPr>
          <a:lstStyle/>
          <a:p>
            <a:pPr lvl="0" rtl="0">
              <a:lnSpc>
                <a:spcPct val="200000"/>
              </a:lnSpc>
              <a:spcBef>
                <a:spcPts val="0"/>
              </a:spcBef>
              <a:buClr>
                <a:schemeClr val="dk1"/>
              </a:buClr>
              <a:buFont typeface="Arial"/>
              <a:buNone/>
            </a:pPr>
            <a:r>
              <a:rPr lang="en" dirty="0">
                <a:solidFill>
                  <a:schemeClr val="dk1"/>
                </a:solidFill>
                <a:latin typeface="Open Sans"/>
                <a:ea typeface="Open Sans"/>
                <a:cs typeface="Open Sans"/>
                <a:sym typeface="Open Sans"/>
              </a:rPr>
              <a:t>Are educational attainment and racial makeup statistically significant predictor variables for which candidate the county voted for?</a:t>
            </a:r>
          </a:p>
        </p:txBody>
      </p:sp>
      <p:sp>
        <p:nvSpPr>
          <p:cNvPr id="7" name="Shape 253"/>
          <p:cNvSpPr txBox="1">
            <a:spLocks noGrp="1"/>
          </p:cNvSpPr>
          <p:nvPr>
            <p:ph type="title"/>
          </p:nvPr>
        </p:nvSpPr>
        <p:spPr>
          <a:xfrm>
            <a:off x="311700" y="268246"/>
            <a:ext cx="8520600" cy="831300"/>
          </a:xfrm>
          <a:prstGeom prst="rect">
            <a:avLst/>
          </a:prstGeom>
        </p:spPr>
        <p:txBody>
          <a:bodyPr lIns="91425" tIns="91425" rIns="91425" bIns="91425" anchor="b" anchorCtr="0">
            <a:noAutofit/>
          </a:bodyPr>
          <a:lstStyle/>
          <a:p>
            <a:pPr lvl="0" rtl="0">
              <a:lnSpc>
                <a:spcPct val="200000"/>
              </a:lnSpc>
              <a:spcBef>
                <a:spcPts val="0"/>
              </a:spcBef>
              <a:buClr>
                <a:schemeClr val="dk1"/>
              </a:buClr>
              <a:buSzPct val="26190"/>
              <a:buFont typeface="Arial"/>
              <a:buNone/>
            </a:pPr>
            <a:endParaRPr b="1" dirty="0"/>
          </a:p>
          <a:p>
            <a:pPr lvl="0" rtl="0">
              <a:lnSpc>
                <a:spcPct val="200000"/>
              </a:lnSpc>
              <a:spcBef>
                <a:spcPts val="0"/>
              </a:spcBef>
              <a:buClr>
                <a:schemeClr val="dk1"/>
              </a:buClr>
              <a:buSzPct val="26190"/>
              <a:buFont typeface="Arial"/>
              <a:buNone/>
            </a:pPr>
            <a:endParaRPr b="1" dirty="0"/>
          </a:p>
          <a:p>
            <a:pPr lvl="0" rtl="0">
              <a:lnSpc>
                <a:spcPct val="200000"/>
              </a:lnSpc>
              <a:spcBef>
                <a:spcPts val="0"/>
              </a:spcBef>
              <a:buClr>
                <a:schemeClr val="dk1"/>
              </a:buClr>
              <a:buSzPct val="26190"/>
              <a:buFont typeface="Arial"/>
              <a:buNone/>
            </a:pPr>
            <a:endParaRPr b="1" dirty="0"/>
          </a:p>
          <a:p>
            <a:pPr lvl="0" rtl="0">
              <a:lnSpc>
                <a:spcPct val="200000"/>
              </a:lnSpc>
              <a:spcBef>
                <a:spcPts val="0"/>
              </a:spcBef>
              <a:buClr>
                <a:schemeClr val="dk1"/>
              </a:buClr>
              <a:buSzPct val="26190"/>
              <a:buFont typeface="Arial"/>
              <a:buNone/>
            </a:pPr>
            <a:r>
              <a:rPr lang="en" dirty="0"/>
              <a:t>And the answers are…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body" idx="1"/>
          </p:nvPr>
        </p:nvSpPr>
        <p:spPr>
          <a:xfrm>
            <a:off x="248574" y="1003642"/>
            <a:ext cx="8520600" cy="3354000"/>
          </a:xfrm>
          <a:prstGeom prst="rect">
            <a:avLst/>
          </a:prstGeom>
        </p:spPr>
        <p:txBody>
          <a:bodyPr lIns="91425" tIns="91425" rIns="91425" bIns="91425" anchor="t" anchorCtr="0">
            <a:noAutofit/>
          </a:bodyPr>
          <a:lstStyle/>
          <a:p>
            <a:pPr marL="457200" lvl="0" indent="-317500" rtl="0">
              <a:lnSpc>
                <a:spcPct val="150000"/>
              </a:lnSpc>
              <a:spcBef>
                <a:spcPts val="0"/>
              </a:spcBef>
              <a:buSzPct val="100000"/>
              <a:buChar char="❖"/>
            </a:pPr>
            <a:r>
              <a:rPr lang="en" sz="1400" dirty="0">
                <a:highlight>
                  <a:srgbClr val="FFFFFF"/>
                </a:highlight>
              </a:rPr>
              <a:t>One of the original 13 colonies and birthplace of four of the first five U.S. presidents</a:t>
            </a:r>
          </a:p>
          <a:p>
            <a:pPr marL="457200" lvl="0" indent="-317500">
              <a:lnSpc>
                <a:spcPct val="150000"/>
              </a:lnSpc>
              <a:spcBef>
                <a:spcPts val="0"/>
              </a:spcBef>
              <a:buSzPct val="100000"/>
              <a:buChar char="❖"/>
            </a:pPr>
            <a:r>
              <a:rPr lang="en" sz="1400" dirty="0">
                <a:highlight>
                  <a:srgbClr val="FFFFFF"/>
                </a:highlight>
              </a:rPr>
              <a:t>Joined the Union in June 1788</a:t>
            </a:r>
          </a:p>
          <a:p>
            <a:pPr marL="457200" lvl="0" indent="-317500">
              <a:lnSpc>
                <a:spcPct val="150000"/>
              </a:lnSpc>
              <a:spcBef>
                <a:spcPts val="0"/>
              </a:spcBef>
              <a:buSzPct val="100000"/>
              <a:buChar char="❖"/>
            </a:pPr>
            <a:r>
              <a:rPr lang="en" sz="1400" dirty="0">
                <a:highlight>
                  <a:srgbClr val="FFFFFF"/>
                </a:highlight>
              </a:rPr>
              <a:t>In 1792, Virginia controlled 15.9% of all electoral votes (the largest concentration in U.S. history)</a:t>
            </a:r>
          </a:p>
          <a:p>
            <a:pPr marL="457200" lvl="0" indent="-317500">
              <a:lnSpc>
                <a:spcPct val="150000"/>
              </a:lnSpc>
              <a:spcBef>
                <a:spcPts val="0"/>
              </a:spcBef>
              <a:buSzPct val="100000"/>
              <a:buChar char="❖"/>
            </a:pPr>
            <a:r>
              <a:rPr lang="en" sz="1400" dirty="0">
                <a:highlight>
                  <a:srgbClr val="FFFFFF"/>
                </a:highlight>
              </a:rPr>
              <a:t>Did not participate in the 1864 and 1868 elections due to secession</a:t>
            </a:r>
          </a:p>
          <a:p>
            <a:pPr marL="457200" lvl="0" indent="-317500" rtl="0">
              <a:lnSpc>
                <a:spcPct val="150000"/>
              </a:lnSpc>
              <a:spcBef>
                <a:spcPts val="0"/>
              </a:spcBef>
              <a:buSzPct val="100000"/>
              <a:buChar char="❖"/>
            </a:pPr>
            <a:r>
              <a:rPr lang="en" sz="1400" dirty="0">
                <a:highlight>
                  <a:srgbClr val="FFFFFF"/>
                </a:highlight>
              </a:rPr>
              <a:t>From the post-Civil War Reconstruction period through 1948, Virginians almost always sided with the Democrats in elections</a:t>
            </a:r>
          </a:p>
          <a:p>
            <a:pPr marL="457200" lvl="0" indent="-317500" rtl="0">
              <a:lnSpc>
                <a:spcPct val="150000"/>
              </a:lnSpc>
              <a:spcBef>
                <a:spcPts val="0"/>
              </a:spcBef>
              <a:buSzPct val="100000"/>
              <a:buChar char="❖"/>
            </a:pPr>
            <a:r>
              <a:rPr lang="en" sz="1400" dirty="0"/>
              <a:t>1952 through 2004, Virginia was reliably Republican (except for the landslide of Lyndon Johnson over Barry Goldwater in 1964)</a:t>
            </a:r>
          </a:p>
        </p:txBody>
      </p:sp>
      <p:sp>
        <p:nvSpPr>
          <p:cNvPr id="77" name="Shape 77"/>
          <p:cNvSpPr txBox="1"/>
          <p:nvPr/>
        </p:nvSpPr>
        <p:spPr>
          <a:xfrm>
            <a:off x="246175" y="239650"/>
            <a:ext cx="3942000" cy="4881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 sz="4200">
                <a:latin typeface="Economica"/>
                <a:ea typeface="Economica"/>
                <a:cs typeface="Economica"/>
                <a:sym typeface="Economica"/>
              </a:rPr>
              <a:t>About Virginia</a:t>
            </a:r>
          </a:p>
        </p:txBody>
      </p:sp>
      <p:pic>
        <p:nvPicPr>
          <p:cNvPr id="78" name="Shape 78"/>
          <p:cNvPicPr preferRelativeResize="0"/>
          <p:nvPr/>
        </p:nvPicPr>
        <p:blipFill>
          <a:blip r:embed="rId3">
            <a:alphaModFix/>
          </a:blip>
          <a:stretch>
            <a:fillRect/>
          </a:stretch>
        </p:blipFill>
        <p:spPr>
          <a:xfrm>
            <a:off x="7059084" y="62350"/>
            <a:ext cx="1710090" cy="1140075"/>
          </a:xfrm>
          <a:prstGeom prst="rect">
            <a:avLst/>
          </a:prstGeom>
          <a:noFill/>
          <a:ln>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body" idx="1"/>
          </p:nvPr>
        </p:nvSpPr>
        <p:spPr>
          <a:xfrm>
            <a:off x="319651" y="836816"/>
            <a:ext cx="8520600" cy="527700"/>
          </a:xfrm>
          <a:prstGeom prst="rect">
            <a:avLst/>
          </a:prstGeom>
        </p:spPr>
        <p:txBody>
          <a:bodyPr lIns="91425" tIns="91425" rIns="91425" bIns="91425" anchor="t" anchorCtr="0">
            <a:noAutofit/>
          </a:bodyPr>
          <a:lstStyle/>
          <a:p>
            <a:pPr lvl="0" rtl="0">
              <a:lnSpc>
                <a:spcPct val="200000"/>
              </a:lnSpc>
              <a:spcBef>
                <a:spcPts val="0"/>
              </a:spcBef>
              <a:spcAft>
                <a:spcPts val="0"/>
              </a:spcAft>
              <a:buNone/>
            </a:pPr>
            <a:r>
              <a:rPr lang="en" sz="1400" dirty="0"/>
              <a:t>What, if any, are the correlations among the predictor variables?</a:t>
            </a:r>
          </a:p>
          <a:p>
            <a:pPr lvl="0">
              <a:lnSpc>
                <a:spcPct val="200000"/>
              </a:lnSpc>
              <a:spcBef>
                <a:spcPts val="0"/>
              </a:spcBef>
              <a:spcAft>
                <a:spcPts val="0"/>
              </a:spcAft>
              <a:buNone/>
            </a:pPr>
            <a:endParaRPr sz="1400" dirty="0"/>
          </a:p>
          <a:p>
            <a:pPr lvl="0">
              <a:lnSpc>
                <a:spcPct val="200000"/>
              </a:lnSpc>
              <a:spcBef>
                <a:spcPts val="0"/>
              </a:spcBef>
              <a:spcAft>
                <a:spcPts val="0"/>
              </a:spcAft>
              <a:buNone/>
            </a:pPr>
            <a:endParaRPr dirty="0"/>
          </a:p>
        </p:txBody>
      </p:sp>
      <p:graphicFrame>
        <p:nvGraphicFramePr>
          <p:cNvPr id="268" name="Shape 268"/>
          <p:cNvGraphicFramePr/>
          <p:nvPr/>
        </p:nvGraphicFramePr>
        <p:xfrm>
          <a:off x="794225" y="1498125"/>
          <a:ext cx="7316350" cy="3169680"/>
        </p:xfrm>
        <a:graphic>
          <a:graphicData uri="http://schemas.openxmlformats.org/drawingml/2006/table">
            <a:tbl>
              <a:tblPr>
                <a:noFill/>
                <a:tableStyleId>{6BF9388B-7065-406A-A48B-A3F23ADEE056}</a:tableStyleId>
              </a:tblPr>
              <a:tblGrid>
                <a:gridCol w="993675"/>
                <a:gridCol w="790275"/>
                <a:gridCol w="827550"/>
                <a:gridCol w="853300"/>
                <a:gridCol w="956450"/>
                <a:gridCol w="930675"/>
                <a:gridCol w="1059550"/>
                <a:gridCol w="904875"/>
              </a:tblGrid>
              <a:tr h="381000">
                <a:tc>
                  <a:txBody>
                    <a:bodyPr/>
                    <a:lstStyle/>
                    <a:p>
                      <a:pPr lvl="0">
                        <a:spcBef>
                          <a:spcPts val="0"/>
                        </a:spcBef>
                        <a:buNone/>
                      </a:pPr>
                      <a:endParaRPr dirty="0"/>
                    </a:p>
                  </a:txBody>
                  <a:tcPr marL="91425" marR="91425" marT="91425" marB="91425"/>
                </a:tc>
                <a:tc>
                  <a:txBody>
                    <a:bodyPr/>
                    <a:lstStyle/>
                    <a:p>
                      <a:pPr lvl="0">
                        <a:spcBef>
                          <a:spcPts val="0"/>
                        </a:spcBef>
                        <a:buNone/>
                      </a:pPr>
                      <a:r>
                        <a:rPr lang="en" dirty="0"/>
                        <a:t>Trump</a:t>
                      </a:r>
                    </a:p>
                  </a:txBody>
                  <a:tcPr marL="91425" marR="91425" marT="91425" marB="91425"/>
                </a:tc>
                <a:tc>
                  <a:txBody>
                    <a:bodyPr/>
                    <a:lstStyle/>
                    <a:p>
                      <a:pPr lvl="0">
                        <a:spcBef>
                          <a:spcPts val="0"/>
                        </a:spcBef>
                        <a:buNone/>
                      </a:pPr>
                      <a:r>
                        <a:rPr lang="en"/>
                        <a:t>Income</a:t>
                      </a:r>
                    </a:p>
                  </a:txBody>
                  <a:tcPr marL="91425" marR="91425" marT="91425" marB="91425"/>
                </a:tc>
                <a:tc>
                  <a:txBody>
                    <a:bodyPr/>
                    <a:lstStyle/>
                    <a:p>
                      <a:pPr lvl="0">
                        <a:spcBef>
                          <a:spcPts val="0"/>
                        </a:spcBef>
                        <a:buNone/>
                      </a:pPr>
                      <a:r>
                        <a:rPr lang="en"/>
                        <a:t>Third</a:t>
                      </a:r>
                    </a:p>
                  </a:txBody>
                  <a:tcPr marL="91425" marR="91425" marT="91425" marB="91425"/>
                </a:tc>
                <a:tc>
                  <a:txBody>
                    <a:bodyPr/>
                    <a:lstStyle/>
                    <a:p>
                      <a:pPr lvl="0">
                        <a:spcBef>
                          <a:spcPts val="0"/>
                        </a:spcBef>
                        <a:buNone/>
                      </a:pPr>
                      <a:r>
                        <a:rPr lang="en"/>
                        <a:t>Age</a:t>
                      </a:r>
                    </a:p>
                  </a:txBody>
                  <a:tcPr marL="91425" marR="91425" marT="91425" marB="91425"/>
                </a:tc>
                <a:tc>
                  <a:txBody>
                    <a:bodyPr/>
                    <a:lstStyle/>
                    <a:p>
                      <a:pPr lvl="0">
                        <a:spcBef>
                          <a:spcPts val="0"/>
                        </a:spcBef>
                        <a:buNone/>
                      </a:pPr>
                      <a:r>
                        <a:rPr lang="en"/>
                        <a:t>Race</a:t>
                      </a:r>
                    </a:p>
                  </a:txBody>
                  <a:tcPr marL="91425" marR="91425" marT="91425" marB="91425"/>
                </a:tc>
                <a:tc>
                  <a:txBody>
                    <a:bodyPr/>
                    <a:lstStyle/>
                    <a:p>
                      <a:pPr lvl="0">
                        <a:spcBef>
                          <a:spcPts val="0"/>
                        </a:spcBef>
                        <a:buNone/>
                      </a:pPr>
                      <a:r>
                        <a:rPr lang="en"/>
                        <a:t>Unemploy</a:t>
                      </a:r>
                    </a:p>
                  </a:txBody>
                  <a:tcPr marL="91425" marR="91425" marT="91425" marB="91425"/>
                </a:tc>
                <a:tc>
                  <a:txBody>
                    <a:bodyPr/>
                    <a:lstStyle/>
                    <a:p>
                      <a:pPr lvl="0" rtl="0">
                        <a:spcBef>
                          <a:spcPts val="0"/>
                        </a:spcBef>
                        <a:buNone/>
                      </a:pPr>
                      <a:r>
                        <a:rPr lang="en"/>
                        <a:t>Grad</a:t>
                      </a:r>
                    </a:p>
                  </a:txBody>
                  <a:tcPr marL="91425" marR="91425" marT="91425" marB="91425"/>
                </a:tc>
              </a:tr>
              <a:tr h="381000">
                <a:tc>
                  <a:txBody>
                    <a:bodyPr/>
                    <a:lstStyle/>
                    <a:p>
                      <a:pPr lvl="0">
                        <a:spcBef>
                          <a:spcPts val="0"/>
                        </a:spcBef>
                        <a:buNone/>
                      </a:pPr>
                      <a:r>
                        <a:rPr lang="en"/>
                        <a:t>Trump</a:t>
                      </a:r>
                    </a:p>
                  </a:txBody>
                  <a:tcPr marL="91425" marR="91425" marT="91425" marB="91425"/>
                </a:tc>
                <a:tc>
                  <a:txBody>
                    <a:bodyPr/>
                    <a:lstStyle/>
                    <a:p>
                      <a:pPr lvl="0">
                        <a:spcBef>
                          <a:spcPts val="0"/>
                        </a:spcBef>
                        <a:buNone/>
                      </a:pPr>
                      <a:r>
                        <a:rPr lang="en"/>
                        <a:t>1</a:t>
                      </a:r>
                    </a:p>
                  </a:txBody>
                  <a:tcPr marL="91425" marR="91425" marT="91425" marB="91425"/>
                </a:tc>
                <a:tc>
                  <a:txBody>
                    <a:bodyPr/>
                    <a:lstStyle/>
                    <a:p>
                      <a:pPr lvl="0">
                        <a:spcBef>
                          <a:spcPts val="0"/>
                        </a:spcBef>
                        <a:buNone/>
                      </a:pPr>
                      <a:r>
                        <a:rPr lang="en"/>
                        <a:t>-0.2559</a:t>
                      </a:r>
                    </a:p>
                  </a:txBody>
                  <a:tcPr marL="91425" marR="91425" marT="91425" marB="91425"/>
                </a:tc>
                <a:tc>
                  <a:txBody>
                    <a:bodyPr/>
                    <a:lstStyle/>
                    <a:p>
                      <a:pPr lvl="0">
                        <a:spcBef>
                          <a:spcPts val="0"/>
                        </a:spcBef>
                        <a:buNone/>
                      </a:pPr>
                      <a:r>
                        <a:rPr lang="en"/>
                        <a:t>-0.3518</a:t>
                      </a:r>
                    </a:p>
                  </a:txBody>
                  <a:tcPr marL="91425" marR="91425" marT="91425" marB="91425"/>
                </a:tc>
                <a:tc>
                  <a:txBody>
                    <a:bodyPr/>
                    <a:lstStyle/>
                    <a:p>
                      <a:pPr lvl="0">
                        <a:spcBef>
                          <a:spcPts val="0"/>
                        </a:spcBef>
                        <a:buNone/>
                      </a:pPr>
                      <a:r>
                        <a:rPr lang="en"/>
                        <a:t>0.5772</a:t>
                      </a:r>
                    </a:p>
                  </a:txBody>
                  <a:tcPr marL="91425" marR="91425" marT="91425" marB="91425">
                    <a:solidFill>
                      <a:srgbClr val="FFE599"/>
                    </a:solidFill>
                  </a:tcPr>
                </a:tc>
                <a:tc>
                  <a:txBody>
                    <a:bodyPr/>
                    <a:lstStyle/>
                    <a:p>
                      <a:pPr lvl="0">
                        <a:spcBef>
                          <a:spcPts val="0"/>
                        </a:spcBef>
                        <a:buNone/>
                      </a:pPr>
                      <a:r>
                        <a:rPr lang="en"/>
                        <a:t>0.7329</a:t>
                      </a:r>
                    </a:p>
                  </a:txBody>
                  <a:tcPr marL="91425" marR="91425" marT="91425" marB="91425">
                    <a:solidFill>
                      <a:srgbClr val="FF0000">
                        <a:alpha val="45480"/>
                      </a:srgbClr>
                    </a:solidFill>
                  </a:tcPr>
                </a:tc>
                <a:tc>
                  <a:txBody>
                    <a:bodyPr/>
                    <a:lstStyle/>
                    <a:p>
                      <a:pPr lvl="0">
                        <a:spcBef>
                          <a:spcPts val="0"/>
                        </a:spcBef>
                        <a:buNone/>
                      </a:pPr>
                      <a:r>
                        <a:rPr lang="en"/>
                        <a:t>-0.09812</a:t>
                      </a:r>
                    </a:p>
                  </a:txBody>
                  <a:tcPr marL="91425" marR="91425" marT="91425" marB="91425"/>
                </a:tc>
                <a:tc>
                  <a:txBody>
                    <a:bodyPr/>
                    <a:lstStyle/>
                    <a:p>
                      <a:pPr lvl="0" rtl="0">
                        <a:spcBef>
                          <a:spcPts val="0"/>
                        </a:spcBef>
                        <a:buNone/>
                      </a:pPr>
                      <a:r>
                        <a:rPr lang="en"/>
                        <a:t>-0.5809</a:t>
                      </a:r>
                    </a:p>
                  </a:txBody>
                  <a:tcPr marL="91425" marR="91425" marT="91425" marB="91425">
                    <a:solidFill>
                      <a:srgbClr val="FFE599"/>
                    </a:solidFill>
                  </a:tcPr>
                </a:tc>
              </a:tr>
              <a:tr h="381000">
                <a:tc>
                  <a:txBody>
                    <a:bodyPr/>
                    <a:lstStyle/>
                    <a:p>
                      <a:pPr lvl="0">
                        <a:spcBef>
                          <a:spcPts val="0"/>
                        </a:spcBef>
                        <a:buNone/>
                      </a:pPr>
                      <a:r>
                        <a:rPr lang="en"/>
                        <a:t>Income</a:t>
                      </a:r>
                    </a:p>
                  </a:txBody>
                  <a:tcPr marL="91425" marR="91425" marT="91425" marB="91425"/>
                </a:tc>
                <a:tc>
                  <a:txBody>
                    <a:bodyPr/>
                    <a:lstStyle/>
                    <a:p>
                      <a:pPr lvl="0">
                        <a:spcBef>
                          <a:spcPts val="0"/>
                        </a:spcBef>
                        <a:buNone/>
                      </a:pPr>
                      <a:r>
                        <a:rPr lang="en"/>
                        <a:t>0.2559</a:t>
                      </a:r>
                    </a:p>
                  </a:txBody>
                  <a:tcPr marL="91425" marR="91425" marT="91425" marB="91425"/>
                </a:tc>
                <a:tc>
                  <a:txBody>
                    <a:bodyPr/>
                    <a:lstStyle/>
                    <a:p>
                      <a:pPr lvl="0">
                        <a:spcBef>
                          <a:spcPts val="0"/>
                        </a:spcBef>
                        <a:buNone/>
                      </a:pPr>
                      <a:r>
                        <a:rPr lang="en"/>
                        <a:t>1</a:t>
                      </a:r>
                    </a:p>
                  </a:txBody>
                  <a:tcPr marL="91425" marR="91425" marT="91425" marB="91425"/>
                </a:tc>
                <a:tc>
                  <a:txBody>
                    <a:bodyPr/>
                    <a:lstStyle/>
                    <a:p>
                      <a:pPr lvl="0">
                        <a:spcBef>
                          <a:spcPts val="0"/>
                        </a:spcBef>
                        <a:buNone/>
                      </a:pPr>
                      <a:r>
                        <a:rPr lang="en"/>
                        <a:t>0.4050</a:t>
                      </a:r>
                    </a:p>
                  </a:txBody>
                  <a:tcPr marL="91425" marR="91425" marT="91425" marB="91425"/>
                </a:tc>
                <a:tc>
                  <a:txBody>
                    <a:bodyPr/>
                    <a:lstStyle/>
                    <a:p>
                      <a:pPr lvl="0">
                        <a:spcBef>
                          <a:spcPts val="0"/>
                        </a:spcBef>
                        <a:buNone/>
                      </a:pPr>
                      <a:r>
                        <a:rPr lang="en"/>
                        <a:t>-0.1541</a:t>
                      </a:r>
                    </a:p>
                  </a:txBody>
                  <a:tcPr marL="91425" marR="91425" marT="91425" marB="91425"/>
                </a:tc>
                <a:tc>
                  <a:txBody>
                    <a:bodyPr/>
                    <a:lstStyle/>
                    <a:p>
                      <a:pPr lvl="0">
                        <a:spcBef>
                          <a:spcPts val="0"/>
                        </a:spcBef>
                        <a:buNone/>
                      </a:pPr>
                      <a:r>
                        <a:rPr lang="en"/>
                        <a:t>0.02284</a:t>
                      </a:r>
                    </a:p>
                  </a:txBody>
                  <a:tcPr marL="91425" marR="91425" marT="91425" marB="91425"/>
                </a:tc>
                <a:tc>
                  <a:txBody>
                    <a:bodyPr/>
                    <a:lstStyle/>
                    <a:p>
                      <a:pPr lvl="0">
                        <a:spcBef>
                          <a:spcPts val="0"/>
                        </a:spcBef>
                        <a:buNone/>
                      </a:pPr>
                      <a:r>
                        <a:rPr lang="en"/>
                        <a:t>-0.5335</a:t>
                      </a:r>
                    </a:p>
                  </a:txBody>
                  <a:tcPr marL="91425" marR="91425" marT="91425" marB="91425">
                    <a:solidFill>
                      <a:srgbClr val="FFE599"/>
                    </a:solidFill>
                  </a:tcPr>
                </a:tc>
                <a:tc>
                  <a:txBody>
                    <a:bodyPr/>
                    <a:lstStyle/>
                    <a:p>
                      <a:pPr lvl="0">
                        <a:spcBef>
                          <a:spcPts val="0"/>
                        </a:spcBef>
                        <a:buNone/>
                      </a:pPr>
                      <a:r>
                        <a:rPr lang="en"/>
                        <a:t>0.68130</a:t>
                      </a:r>
                    </a:p>
                  </a:txBody>
                  <a:tcPr marL="91425" marR="91425" marT="91425" marB="91425">
                    <a:solidFill>
                      <a:srgbClr val="FF0000">
                        <a:alpha val="45480"/>
                      </a:srgbClr>
                    </a:solidFill>
                  </a:tcPr>
                </a:tc>
              </a:tr>
              <a:tr h="381000">
                <a:tc>
                  <a:txBody>
                    <a:bodyPr/>
                    <a:lstStyle/>
                    <a:p>
                      <a:pPr lvl="0">
                        <a:spcBef>
                          <a:spcPts val="0"/>
                        </a:spcBef>
                        <a:buNone/>
                      </a:pPr>
                      <a:r>
                        <a:rPr lang="en"/>
                        <a:t>Third</a:t>
                      </a:r>
                    </a:p>
                  </a:txBody>
                  <a:tcPr marL="91425" marR="91425" marT="91425" marB="91425"/>
                </a:tc>
                <a:tc>
                  <a:txBody>
                    <a:bodyPr/>
                    <a:lstStyle/>
                    <a:p>
                      <a:pPr lvl="0">
                        <a:spcBef>
                          <a:spcPts val="0"/>
                        </a:spcBef>
                        <a:buNone/>
                      </a:pPr>
                      <a:r>
                        <a:rPr lang="en"/>
                        <a:t>-0.3518</a:t>
                      </a:r>
                    </a:p>
                  </a:txBody>
                  <a:tcPr marL="91425" marR="91425" marT="91425" marB="91425"/>
                </a:tc>
                <a:tc>
                  <a:txBody>
                    <a:bodyPr/>
                    <a:lstStyle/>
                    <a:p>
                      <a:pPr lvl="0">
                        <a:spcBef>
                          <a:spcPts val="0"/>
                        </a:spcBef>
                        <a:buNone/>
                      </a:pPr>
                      <a:r>
                        <a:rPr lang="en"/>
                        <a:t>0.4050</a:t>
                      </a:r>
                    </a:p>
                  </a:txBody>
                  <a:tcPr marL="91425" marR="91425" marT="91425" marB="91425"/>
                </a:tc>
                <a:tc>
                  <a:txBody>
                    <a:bodyPr/>
                    <a:lstStyle/>
                    <a:p>
                      <a:pPr lvl="0">
                        <a:spcBef>
                          <a:spcPts val="0"/>
                        </a:spcBef>
                        <a:buNone/>
                      </a:pPr>
                      <a:r>
                        <a:rPr lang="en"/>
                        <a:t>1</a:t>
                      </a:r>
                    </a:p>
                  </a:txBody>
                  <a:tcPr marL="91425" marR="91425" marT="91425" marB="91425"/>
                </a:tc>
                <a:tc>
                  <a:txBody>
                    <a:bodyPr/>
                    <a:lstStyle/>
                    <a:p>
                      <a:pPr lvl="0">
                        <a:spcBef>
                          <a:spcPts val="0"/>
                        </a:spcBef>
                        <a:buNone/>
                      </a:pPr>
                      <a:r>
                        <a:rPr lang="en"/>
                        <a:t>-0.5331</a:t>
                      </a:r>
                    </a:p>
                  </a:txBody>
                  <a:tcPr marL="91425" marR="91425" marT="91425" marB="91425">
                    <a:solidFill>
                      <a:srgbClr val="FFE599"/>
                    </a:solidFill>
                  </a:tcPr>
                </a:tc>
                <a:tc>
                  <a:txBody>
                    <a:bodyPr/>
                    <a:lstStyle/>
                    <a:p>
                      <a:pPr lvl="0">
                        <a:spcBef>
                          <a:spcPts val="0"/>
                        </a:spcBef>
                        <a:buNone/>
                      </a:pPr>
                      <a:r>
                        <a:rPr lang="en"/>
                        <a:t>0.1267</a:t>
                      </a:r>
                    </a:p>
                  </a:txBody>
                  <a:tcPr marL="91425" marR="91425" marT="91425" marB="91425"/>
                </a:tc>
                <a:tc>
                  <a:txBody>
                    <a:bodyPr/>
                    <a:lstStyle/>
                    <a:p>
                      <a:pPr lvl="0">
                        <a:spcBef>
                          <a:spcPts val="0"/>
                        </a:spcBef>
                        <a:buNone/>
                      </a:pPr>
                      <a:r>
                        <a:rPr lang="en"/>
                        <a:t>-0.4171</a:t>
                      </a:r>
                    </a:p>
                  </a:txBody>
                  <a:tcPr marL="91425" marR="91425" marT="91425" marB="91425"/>
                </a:tc>
                <a:tc>
                  <a:txBody>
                    <a:bodyPr/>
                    <a:lstStyle/>
                    <a:p>
                      <a:pPr lvl="0">
                        <a:spcBef>
                          <a:spcPts val="0"/>
                        </a:spcBef>
                        <a:buNone/>
                      </a:pPr>
                      <a:r>
                        <a:rPr lang="en"/>
                        <a:t>0.5827</a:t>
                      </a:r>
                    </a:p>
                  </a:txBody>
                  <a:tcPr marL="91425" marR="91425" marT="91425" marB="91425">
                    <a:solidFill>
                      <a:srgbClr val="FFE599"/>
                    </a:solidFill>
                  </a:tcPr>
                </a:tc>
              </a:tr>
              <a:tr h="381000">
                <a:tc>
                  <a:txBody>
                    <a:bodyPr/>
                    <a:lstStyle/>
                    <a:p>
                      <a:pPr lvl="0">
                        <a:spcBef>
                          <a:spcPts val="0"/>
                        </a:spcBef>
                        <a:buNone/>
                      </a:pPr>
                      <a:r>
                        <a:rPr lang="en"/>
                        <a:t>Age</a:t>
                      </a:r>
                    </a:p>
                  </a:txBody>
                  <a:tcPr marL="91425" marR="91425" marT="91425" marB="91425"/>
                </a:tc>
                <a:tc>
                  <a:txBody>
                    <a:bodyPr/>
                    <a:lstStyle/>
                    <a:p>
                      <a:pPr lvl="0">
                        <a:spcBef>
                          <a:spcPts val="0"/>
                        </a:spcBef>
                        <a:buNone/>
                      </a:pPr>
                      <a:r>
                        <a:rPr lang="en"/>
                        <a:t>0.5772</a:t>
                      </a:r>
                    </a:p>
                  </a:txBody>
                  <a:tcPr marL="91425" marR="91425" marT="91425" marB="91425">
                    <a:solidFill>
                      <a:srgbClr val="FFE599"/>
                    </a:solidFill>
                  </a:tcPr>
                </a:tc>
                <a:tc>
                  <a:txBody>
                    <a:bodyPr/>
                    <a:lstStyle/>
                    <a:p>
                      <a:pPr lvl="0">
                        <a:spcBef>
                          <a:spcPts val="0"/>
                        </a:spcBef>
                        <a:buNone/>
                      </a:pPr>
                      <a:r>
                        <a:rPr lang="en"/>
                        <a:t>-0.1541</a:t>
                      </a:r>
                    </a:p>
                  </a:txBody>
                  <a:tcPr marL="91425" marR="91425" marT="91425" marB="91425"/>
                </a:tc>
                <a:tc>
                  <a:txBody>
                    <a:bodyPr/>
                    <a:lstStyle/>
                    <a:p>
                      <a:pPr lvl="0">
                        <a:spcBef>
                          <a:spcPts val="0"/>
                        </a:spcBef>
                        <a:buNone/>
                      </a:pPr>
                      <a:r>
                        <a:rPr lang="en"/>
                        <a:t>-0.5331</a:t>
                      </a:r>
                    </a:p>
                  </a:txBody>
                  <a:tcPr marL="91425" marR="91425" marT="91425" marB="91425">
                    <a:solidFill>
                      <a:srgbClr val="FFE599"/>
                    </a:solidFill>
                  </a:tcPr>
                </a:tc>
                <a:tc>
                  <a:txBody>
                    <a:bodyPr/>
                    <a:lstStyle/>
                    <a:p>
                      <a:pPr lvl="0">
                        <a:spcBef>
                          <a:spcPts val="0"/>
                        </a:spcBef>
                        <a:buNone/>
                      </a:pPr>
                      <a:r>
                        <a:rPr lang="en"/>
                        <a:t>1</a:t>
                      </a:r>
                    </a:p>
                  </a:txBody>
                  <a:tcPr marL="91425" marR="91425" marT="91425" marB="91425"/>
                </a:tc>
                <a:tc>
                  <a:txBody>
                    <a:bodyPr/>
                    <a:lstStyle/>
                    <a:p>
                      <a:pPr lvl="0">
                        <a:spcBef>
                          <a:spcPts val="0"/>
                        </a:spcBef>
                        <a:buNone/>
                      </a:pPr>
                      <a:r>
                        <a:rPr lang="en"/>
                        <a:t>0.2543</a:t>
                      </a:r>
                    </a:p>
                  </a:txBody>
                  <a:tcPr marL="91425" marR="91425" marT="91425" marB="91425"/>
                </a:tc>
                <a:tc>
                  <a:txBody>
                    <a:bodyPr/>
                    <a:lstStyle/>
                    <a:p>
                      <a:pPr lvl="0">
                        <a:spcBef>
                          <a:spcPts val="0"/>
                        </a:spcBef>
                        <a:buNone/>
                      </a:pPr>
                      <a:r>
                        <a:rPr lang="en"/>
                        <a:t>-0.05348</a:t>
                      </a:r>
                    </a:p>
                  </a:txBody>
                  <a:tcPr marL="91425" marR="91425" marT="91425" marB="91425"/>
                </a:tc>
                <a:tc>
                  <a:txBody>
                    <a:bodyPr/>
                    <a:lstStyle/>
                    <a:p>
                      <a:pPr lvl="0">
                        <a:spcBef>
                          <a:spcPts val="0"/>
                        </a:spcBef>
                        <a:buNone/>
                      </a:pPr>
                      <a:r>
                        <a:rPr lang="en"/>
                        <a:t>-0.4487</a:t>
                      </a:r>
                    </a:p>
                  </a:txBody>
                  <a:tcPr marL="91425" marR="91425" marT="91425" marB="91425"/>
                </a:tc>
              </a:tr>
              <a:tr h="381000">
                <a:tc>
                  <a:txBody>
                    <a:bodyPr/>
                    <a:lstStyle/>
                    <a:p>
                      <a:pPr lvl="0">
                        <a:spcBef>
                          <a:spcPts val="0"/>
                        </a:spcBef>
                        <a:buNone/>
                      </a:pPr>
                      <a:r>
                        <a:rPr lang="en"/>
                        <a:t>Race</a:t>
                      </a:r>
                    </a:p>
                  </a:txBody>
                  <a:tcPr marL="91425" marR="91425" marT="91425" marB="91425"/>
                </a:tc>
                <a:tc>
                  <a:txBody>
                    <a:bodyPr/>
                    <a:lstStyle/>
                    <a:p>
                      <a:pPr lvl="0">
                        <a:spcBef>
                          <a:spcPts val="0"/>
                        </a:spcBef>
                        <a:buNone/>
                      </a:pPr>
                      <a:r>
                        <a:rPr lang="en"/>
                        <a:t>0.7329</a:t>
                      </a:r>
                    </a:p>
                  </a:txBody>
                  <a:tcPr marL="91425" marR="91425" marT="91425" marB="91425">
                    <a:solidFill>
                      <a:srgbClr val="FF0000">
                        <a:alpha val="45480"/>
                      </a:srgbClr>
                    </a:solidFill>
                  </a:tcPr>
                </a:tc>
                <a:tc>
                  <a:txBody>
                    <a:bodyPr/>
                    <a:lstStyle/>
                    <a:p>
                      <a:pPr lvl="0">
                        <a:spcBef>
                          <a:spcPts val="0"/>
                        </a:spcBef>
                        <a:buNone/>
                      </a:pPr>
                      <a:r>
                        <a:rPr lang="en"/>
                        <a:t>0.02284</a:t>
                      </a:r>
                    </a:p>
                  </a:txBody>
                  <a:tcPr marL="91425" marR="91425" marT="91425" marB="91425"/>
                </a:tc>
                <a:tc>
                  <a:txBody>
                    <a:bodyPr/>
                    <a:lstStyle/>
                    <a:p>
                      <a:pPr lvl="0">
                        <a:spcBef>
                          <a:spcPts val="0"/>
                        </a:spcBef>
                        <a:buNone/>
                      </a:pPr>
                      <a:r>
                        <a:rPr lang="en"/>
                        <a:t>0.1267</a:t>
                      </a:r>
                    </a:p>
                  </a:txBody>
                  <a:tcPr marL="91425" marR="91425" marT="91425" marB="91425"/>
                </a:tc>
                <a:tc>
                  <a:txBody>
                    <a:bodyPr/>
                    <a:lstStyle/>
                    <a:p>
                      <a:pPr lvl="0">
                        <a:spcBef>
                          <a:spcPts val="0"/>
                        </a:spcBef>
                        <a:buNone/>
                      </a:pPr>
                      <a:r>
                        <a:rPr lang="en"/>
                        <a:t>0.2543</a:t>
                      </a:r>
                    </a:p>
                  </a:txBody>
                  <a:tcPr marL="91425" marR="91425" marT="91425" marB="91425"/>
                </a:tc>
                <a:tc>
                  <a:txBody>
                    <a:bodyPr/>
                    <a:lstStyle/>
                    <a:p>
                      <a:pPr lvl="0">
                        <a:spcBef>
                          <a:spcPts val="0"/>
                        </a:spcBef>
                        <a:buNone/>
                      </a:pPr>
                      <a:r>
                        <a:rPr lang="en"/>
                        <a:t>1</a:t>
                      </a:r>
                    </a:p>
                  </a:txBody>
                  <a:tcPr marL="91425" marR="91425" marT="91425" marB="91425"/>
                </a:tc>
                <a:tc>
                  <a:txBody>
                    <a:bodyPr/>
                    <a:lstStyle/>
                    <a:p>
                      <a:pPr lvl="0">
                        <a:spcBef>
                          <a:spcPts val="0"/>
                        </a:spcBef>
                        <a:buNone/>
                      </a:pPr>
                      <a:r>
                        <a:rPr lang="en"/>
                        <a:t>-0.4765</a:t>
                      </a:r>
                    </a:p>
                  </a:txBody>
                  <a:tcPr marL="91425" marR="91425" marT="91425" marB="91425"/>
                </a:tc>
                <a:tc>
                  <a:txBody>
                    <a:bodyPr/>
                    <a:lstStyle/>
                    <a:p>
                      <a:pPr lvl="0">
                        <a:spcBef>
                          <a:spcPts val="0"/>
                        </a:spcBef>
                        <a:buNone/>
                      </a:pPr>
                      <a:r>
                        <a:rPr lang="en"/>
                        <a:t>-0.01600</a:t>
                      </a:r>
                    </a:p>
                  </a:txBody>
                  <a:tcPr marL="91425" marR="91425" marT="91425" marB="91425"/>
                </a:tc>
              </a:tr>
              <a:tr h="381000">
                <a:tc>
                  <a:txBody>
                    <a:bodyPr/>
                    <a:lstStyle/>
                    <a:p>
                      <a:pPr lvl="0">
                        <a:spcBef>
                          <a:spcPts val="0"/>
                        </a:spcBef>
                        <a:buNone/>
                      </a:pPr>
                      <a:r>
                        <a:rPr lang="en"/>
                        <a:t>Unemploy</a:t>
                      </a:r>
                    </a:p>
                  </a:txBody>
                  <a:tcPr marL="91425" marR="91425" marT="91425" marB="91425"/>
                </a:tc>
                <a:tc>
                  <a:txBody>
                    <a:bodyPr/>
                    <a:lstStyle/>
                    <a:p>
                      <a:pPr lvl="0">
                        <a:spcBef>
                          <a:spcPts val="0"/>
                        </a:spcBef>
                        <a:buNone/>
                      </a:pPr>
                      <a:r>
                        <a:rPr lang="en"/>
                        <a:t>-0.0981</a:t>
                      </a:r>
                    </a:p>
                  </a:txBody>
                  <a:tcPr marL="91425" marR="91425" marT="91425" marB="91425"/>
                </a:tc>
                <a:tc>
                  <a:txBody>
                    <a:bodyPr/>
                    <a:lstStyle/>
                    <a:p>
                      <a:pPr lvl="0">
                        <a:spcBef>
                          <a:spcPts val="0"/>
                        </a:spcBef>
                        <a:buNone/>
                      </a:pPr>
                      <a:r>
                        <a:rPr lang="en"/>
                        <a:t>-0.5335</a:t>
                      </a:r>
                    </a:p>
                  </a:txBody>
                  <a:tcPr marL="91425" marR="91425" marT="91425" marB="91425">
                    <a:solidFill>
                      <a:srgbClr val="FFE599"/>
                    </a:solidFill>
                  </a:tcPr>
                </a:tc>
                <a:tc>
                  <a:txBody>
                    <a:bodyPr/>
                    <a:lstStyle/>
                    <a:p>
                      <a:pPr lvl="0">
                        <a:spcBef>
                          <a:spcPts val="0"/>
                        </a:spcBef>
                        <a:buNone/>
                      </a:pPr>
                      <a:r>
                        <a:rPr lang="en"/>
                        <a:t>-0.4171</a:t>
                      </a:r>
                    </a:p>
                  </a:txBody>
                  <a:tcPr marL="91425" marR="91425" marT="91425" marB="91425"/>
                </a:tc>
                <a:tc>
                  <a:txBody>
                    <a:bodyPr/>
                    <a:lstStyle/>
                    <a:p>
                      <a:pPr lvl="0">
                        <a:spcBef>
                          <a:spcPts val="0"/>
                        </a:spcBef>
                        <a:buNone/>
                      </a:pPr>
                      <a:r>
                        <a:rPr lang="en"/>
                        <a:t>-0.05348</a:t>
                      </a:r>
                    </a:p>
                  </a:txBody>
                  <a:tcPr marL="91425" marR="91425" marT="91425" marB="91425"/>
                </a:tc>
                <a:tc>
                  <a:txBody>
                    <a:bodyPr/>
                    <a:lstStyle/>
                    <a:p>
                      <a:pPr lvl="0">
                        <a:spcBef>
                          <a:spcPts val="0"/>
                        </a:spcBef>
                        <a:buNone/>
                      </a:pPr>
                      <a:r>
                        <a:rPr lang="en"/>
                        <a:t>-0.4765</a:t>
                      </a:r>
                    </a:p>
                  </a:txBody>
                  <a:tcPr marL="91425" marR="91425" marT="91425" marB="91425"/>
                </a:tc>
                <a:tc>
                  <a:txBody>
                    <a:bodyPr/>
                    <a:lstStyle/>
                    <a:p>
                      <a:pPr lvl="0">
                        <a:spcBef>
                          <a:spcPts val="0"/>
                        </a:spcBef>
                        <a:buNone/>
                      </a:pPr>
                      <a:r>
                        <a:rPr lang="en"/>
                        <a:t>1</a:t>
                      </a:r>
                    </a:p>
                  </a:txBody>
                  <a:tcPr marL="91425" marR="91425" marT="91425" marB="91425"/>
                </a:tc>
                <a:tc>
                  <a:txBody>
                    <a:bodyPr/>
                    <a:lstStyle/>
                    <a:p>
                      <a:pPr lvl="0">
                        <a:spcBef>
                          <a:spcPts val="0"/>
                        </a:spcBef>
                        <a:buNone/>
                      </a:pPr>
                      <a:r>
                        <a:rPr lang="en"/>
                        <a:t>-0.4498</a:t>
                      </a:r>
                    </a:p>
                  </a:txBody>
                  <a:tcPr marL="91425" marR="91425" marT="91425" marB="91425">
                    <a:solidFill>
                      <a:srgbClr val="FFE599"/>
                    </a:solidFill>
                  </a:tcPr>
                </a:tc>
              </a:tr>
              <a:tr h="381000">
                <a:tc>
                  <a:txBody>
                    <a:bodyPr/>
                    <a:lstStyle/>
                    <a:p>
                      <a:pPr lvl="0" rtl="0">
                        <a:spcBef>
                          <a:spcPts val="0"/>
                        </a:spcBef>
                        <a:buNone/>
                      </a:pPr>
                      <a:r>
                        <a:rPr lang="en"/>
                        <a:t>Grad</a:t>
                      </a:r>
                    </a:p>
                  </a:txBody>
                  <a:tcPr marL="91425" marR="91425" marT="91425" marB="91425"/>
                </a:tc>
                <a:tc>
                  <a:txBody>
                    <a:bodyPr/>
                    <a:lstStyle/>
                    <a:p>
                      <a:pPr lvl="0">
                        <a:spcBef>
                          <a:spcPts val="0"/>
                        </a:spcBef>
                        <a:buNone/>
                      </a:pPr>
                      <a:r>
                        <a:rPr lang="en"/>
                        <a:t>-0.5809</a:t>
                      </a:r>
                    </a:p>
                  </a:txBody>
                  <a:tcPr marL="91425" marR="91425" marT="91425" marB="91425">
                    <a:solidFill>
                      <a:srgbClr val="FFE599"/>
                    </a:solidFill>
                  </a:tcPr>
                </a:tc>
                <a:tc>
                  <a:txBody>
                    <a:bodyPr/>
                    <a:lstStyle/>
                    <a:p>
                      <a:pPr lvl="0">
                        <a:spcBef>
                          <a:spcPts val="0"/>
                        </a:spcBef>
                        <a:buNone/>
                      </a:pPr>
                      <a:r>
                        <a:rPr lang="en"/>
                        <a:t>0.6813</a:t>
                      </a:r>
                    </a:p>
                  </a:txBody>
                  <a:tcPr marL="91425" marR="91425" marT="91425" marB="91425">
                    <a:solidFill>
                      <a:srgbClr val="FF0000">
                        <a:alpha val="45480"/>
                      </a:srgbClr>
                    </a:solidFill>
                  </a:tcPr>
                </a:tc>
                <a:tc>
                  <a:txBody>
                    <a:bodyPr/>
                    <a:lstStyle/>
                    <a:p>
                      <a:pPr lvl="0">
                        <a:spcBef>
                          <a:spcPts val="0"/>
                        </a:spcBef>
                        <a:buNone/>
                      </a:pPr>
                      <a:r>
                        <a:rPr lang="en"/>
                        <a:t>0.5827</a:t>
                      </a:r>
                    </a:p>
                  </a:txBody>
                  <a:tcPr marL="91425" marR="91425" marT="91425" marB="91425">
                    <a:solidFill>
                      <a:srgbClr val="FFE599"/>
                    </a:solidFill>
                  </a:tcPr>
                </a:tc>
                <a:tc>
                  <a:txBody>
                    <a:bodyPr/>
                    <a:lstStyle/>
                    <a:p>
                      <a:pPr lvl="0">
                        <a:spcBef>
                          <a:spcPts val="0"/>
                        </a:spcBef>
                        <a:buNone/>
                      </a:pPr>
                      <a:r>
                        <a:rPr lang="en"/>
                        <a:t>-0.4487</a:t>
                      </a:r>
                    </a:p>
                  </a:txBody>
                  <a:tcPr marL="91425" marR="91425" marT="91425" marB="91425"/>
                </a:tc>
                <a:tc>
                  <a:txBody>
                    <a:bodyPr/>
                    <a:lstStyle/>
                    <a:p>
                      <a:pPr lvl="0">
                        <a:spcBef>
                          <a:spcPts val="0"/>
                        </a:spcBef>
                        <a:buNone/>
                      </a:pPr>
                      <a:r>
                        <a:rPr lang="en"/>
                        <a:t>-0.01600</a:t>
                      </a:r>
                    </a:p>
                  </a:txBody>
                  <a:tcPr marL="91425" marR="91425" marT="91425" marB="91425"/>
                </a:tc>
                <a:tc>
                  <a:txBody>
                    <a:bodyPr/>
                    <a:lstStyle/>
                    <a:p>
                      <a:pPr lvl="0">
                        <a:spcBef>
                          <a:spcPts val="0"/>
                        </a:spcBef>
                        <a:buNone/>
                      </a:pPr>
                      <a:r>
                        <a:rPr lang="en"/>
                        <a:t>-0.4498</a:t>
                      </a:r>
                    </a:p>
                  </a:txBody>
                  <a:tcPr marL="91425" marR="91425" marT="91425" marB="91425">
                    <a:solidFill>
                      <a:srgbClr val="FFE599"/>
                    </a:solidFill>
                  </a:tcPr>
                </a:tc>
                <a:tc>
                  <a:txBody>
                    <a:bodyPr/>
                    <a:lstStyle/>
                    <a:p>
                      <a:pPr lvl="0">
                        <a:spcBef>
                          <a:spcPts val="0"/>
                        </a:spcBef>
                        <a:buNone/>
                      </a:pPr>
                      <a:r>
                        <a:rPr lang="en" dirty="0"/>
                        <a:t>1</a:t>
                      </a:r>
                    </a:p>
                  </a:txBody>
                  <a:tcPr marL="91425" marR="91425" marT="91425" marB="91425"/>
                </a:tc>
              </a:tr>
            </a:tbl>
          </a:graphicData>
        </a:graphic>
      </p:graphicFrame>
      <p:sp>
        <p:nvSpPr>
          <p:cNvPr id="6" name="Shape 253"/>
          <p:cNvSpPr txBox="1">
            <a:spLocks noGrp="1"/>
          </p:cNvSpPr>
          <p:nvPr>
            <p:ph type="title"/>
          </p:nvPr>
        </p:nvSpPr>
        <p:spPr>
          <a:xfrm>
            <a:off x="311700" y="268246"/>
            <a:ext cx="8520600" cy="831300"/>
          </a:xfrm>
          <a:prstGeom prst="rect">
            <a:avLst/>
          </a:prstGeom>
        </p:spPr>
        <p:txBody>
          <a:bodyPr lIns="91425" tIns="91425" rIns="91425" bIns="91425" anchor="b" anchorCtr="0">
            <a:noAutofit/>
          </a:bodyPr>
          <a:lstStyle/>
          <a:p>
            <a:pPr lvl="0" rtl="0">
              <a:lnSpc>
                <a:spcPct val="200000"/>
              </a:lnSpc>
              <a:spcBef>
                <a:spcPts val="0"/>
              </a:spcBef>
              <a:buClr>
                <a:schemeClr val="dk1"/>
              </a:buClr>
              <a:buSzPct val="26190"/>
              <a:buFont typeface="Arial"/>
              <a:buNone/>
            </a:pPr>
            <a:endParaRPr b="1" dirty="0"/>
          </a:p>
          <a:p>
            <a:pPr lvl="0" rtl="0">
              <a:lnSpc>
                <a:spcPct val="200000"/>
              </a:lnSpc>
              <a:spcBef>
                <a:spcPts val="0"/>
              </a:spcBef>
              <a:buClr>
                <a:schemeClr val="dk1"/>
              </a:buClr>
              <a:buSzPct val="26190"/>
              <a:buFont typeface="Arial"/>
              <a:buNone/>
            </a:pPr>
            <a:endParaRPr b="1" dirty="0"/>
          </a:p>
          <a:p>
            <a:pPr lvl="0" rtl="0">
              <a:lnSpc>
                <a:spcPct val="200000"/>
              </a:lnSpc>
              <a:spcBef>
                <a:spcPts val="0"/>
              </a:spcBef>
              <a:buClr>
                <a:schemeClr val="dk1"/>
              </a:buClr>
              <a:buSzPct val="26190"/>
              <a:buFont typeface="Arial"/>
              <a:buNone/>
            </a:pPr>
            <a:endParaRPr b="1" dirty="0"/>
          </a:p>
          <a:p>
            <a:pPr lvl="0" rtl="0">
              <a:lnSpc>
                <a:spcPct val="200000"/>
              </a:lnSpc>
              <a:spcBef>
                <a:spcPts val="0"/>
              </a:spcBef>
              <a:buClr>
                <a:schemeClr val="dk1"/>
              </a:buClr>
              <a:buSzPct val="26190"/>
              <a:buFont typeface="Arial"/>
              <a:buNone/>
            </a:pPr>
            <a:r>
              <a:rPr lang="en" dirty="0"/>
              <a:t>And the answers are…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body" idx="1"/>
          </p:nvPr>
        </p:nvSpPr>
        <p:spPr>
          <a:xfrm>
            <a:off x="311700" y="894750"/>
            <a:ext cx="8520600" cy="3354000"/>
          </a:xfrm>
          <a:prstGeom prst="rect">
            <a:avLst/>
          </a:prstGeom>
        </p:spPr>
        <p:txBody>
          <a:bodyPr lIns="91425" tIns="91425" rIns="91425" bIns="91425" anchor="t" anchorCtr="0">
            <a:noAutofit/>
          </a:bodyPr>
          <a:lstStyle/>
          <a:p>
            <a:pPr lvl="0" rtl="0">
              <a:lnSpc>
                <a:spcPct val="200000"/>
              </a:lnSpc>
              <a:spcBef>
                <a:spcPts val="0"/>
              </a:spcBef>
              <a:spcAft>
                <a:spcPts val="0"/>
              </a:spcAft>
              <a:buNone/>
            </a:pPr>
            <a:r>
              <a:rPr lang="en" sz="1400" dirty="0"/>
              <a:t>Is the percent of unemployment among the counties statistically significant in determining which candidate they voted for?</a:t>
            </a:r>
          </a:p>
          <a:p>
            <a:pPr lvl="0" algn="ctr" rtl="0">
              <a:lnSpc>
                <a:spcPct val="200000"/>
              </a:lnSpc>
              <a:spcBef>
                <a:spcPts val="0"/>
              </a:spcBef>
              <a:spcAft>
                <a:spcPts val="0"/>
              </a:spcAft>
              <a:buClr>
                <a:schemeClr val="dk1"/>
              </a:buClr>
              <a:buSzPct val="78571"/>
              <a:buFont typeface="Arial"/>
              <a:buNone/>
            </a:pPr>
            <a:r>
              <a:rPr lang="en" sz="1400" dirty="0"/>
              <a:t>			    Estimate     Std. Error      t value      Pr(&gt;|t|)   		 </a:t>
            </a:r>
          </a:p>
          <a:p>
            <a:pPr marL="457200" lvl="0" indent="387350" algn="ctr" rtl="0">
              <a:lnSpc>
                <a:spcPct val="200000"/>
              </a:lnSpc>
              <a:spcBef>
                <a:spcPts val="0"/>
              </a:spcBef>
              <a:spcAft>
                <a:spcPts val="0"/>
              </a:spcAft>
              <a:buClr>
                <a:schemeClr val="dk1"/>
              </a:buClr>
              <a:buSzPct val="78571"/>
              <a:buFont typeface="Arial"/>
              <a:buNone/>
            </a:pPr>
            <a:r>
              <a:rPr lang="en" sz="1400" dirty="0"/>
              <a:t> (Intercept)          	-4.018e+03     8.737e+02     -4.599    1.02e-05 ***  		    </a:t>
            </a:r>
          </a:p>
          <a:p>
            <a:pPr lvl="0" algn="ctr" rtl="0">
              <a:lnSpc>
                <a:spcPct val="200000"/>
              </a:lnSpc>
              <a:spcBef>
                <a:spcPts val="0"/>
              </a:spcBef>
              <a:spcAft>
                <a:spcPts val="0"/>
              </a:spcAft>
              <a:buClr>
                <a:schemeClr val="dk1"/>
              </a:buClr>
              <a:buSzPct val="78571"/>
              <a:buFont typeface="Arial"/>
              <a:buNone/>
            </a:pPr>
            <a:r>
              <a:rPr lang="en" sz="1400" dirty="0"/>
              <a:t>project$Unemployment.Rate          6.299e+01       3.083e+01         2.044      0.04309 *  		</a:t>
            </a:r>
          </a:p>
          <a:p>
            <a:pPr lvl="0" algn="ctr" rtl="0">
              <a:lnSpc>
                <a:spcPct val="200000"/>
              </a:lnSpc>
              <a:spcBef>
                <a:spcPts val="0"/>
              </a:spcBef>
              <a:spcAft>
                <a:spcPts val="0"/>
              </a:spcAft>
              <a:buClr>
                <a:schemeClr val="dk1"/>
              </a:buClr>
              <a:buSzPct val="78571"/>
              <a:buFont typeface="Arial"/>
              <a:buNone/>
            </a:pPr>
            <a:r>
              <a:rPr lang="en" sz="1400" dirty="0"/>
              <a:t>---</a:t>
            </a:r>
          </a:p>
          <a:p>
            <a:pPr lvl="0" algn="ctr">
              <a:lnSpc>
                <a:spcPct val="200000"/>
              </a:lnSpc>
              <a:spcBef>
                <a:spcPts val="0"/>
              </a:spcBef>
              <a:spcAft>
                <a:spcPts val="0"/>
              </a:spcAft>
              <a:buClr>
                <a:schemeClr val="dk1"/>
              </a:buClr>
              <a:buSzPct val="78571"/>
              <a:buFont typeface="Arial"/>
              <a:buNone/>
            </a:pPr>
            <a:r>
              <a:rPr lang="en" sz="1400" dirty="0"/>
              <a:t>Signif. codes:  0 ‘***’ 0.001 ‘**’ 0.01 ‘*’ 0.05 ‘.’ 0.1 ‘ ’ 1</a:t>
            </a:r>
          </a:p>
          <a:p>
            <a:pPr lvl="0">
              <a:lnSpc>
                <a:spcPct val="200000"/>
              </a:lnSpc>
              <a:spcBef>
                <a:spcPts val="0"/>
              </a:spcBef>
              <a:spcAft>
                <a:spcPts val="0"/>
              </a:spcAft>
              <a:buNone/>
            </a:pPr>
            <a:endParaRPr dirty="0"/>
          </a:p>
        </p:txBody>
      </p:sp>
      <p:sp>
        <p:nvSpPr>
          <p:cNvPr id="5" name="Shape 253"/>
          <p:cNvSpPr txBox="1">
            <a:spLocks noGrp="1"/>
          </p:cNvSpPr>
          <p:nvPr>
            <p:ph type="title"/>
          </p:nvPr>
        </p:nvSpPr>
        <p:spPr>
          <a:xfrm>
            <a:off x="311700" y="268246"/>
            <a:ext cx="8520600" cy="831300"/>
          </a:xfrm>
          <a:prstGeom prst="rect">
            <a:avLst/>
          </a:prstGeom>
        </p:spPr>
        <p:txBody>
          <a:bodyPr lIns="91425" tIns="91425" rIns="91425" bIns="91425" anchor="b" anchorCtr="0">
            <a:noAutofit/>
          </a:bodyPr>
          <a:lstStyle/>
          <a:p>
            <a:pPr lvl="0" rtl="0">
              <a:lnSpc>
                <a:spcPct val="200000"/>
              </a:lnSpc>
              <a:spcBef>
                <a:spcPts val="0"/>
              </a:spcBef>
              <a:buClr>
                <a:schemeClr val="dk1"/>
              </a:buClr>
              <a:buSzPct val="26190"/>
              <a:buFont typeface="Arial"/>
              <a:buNone/>
            </a:pPr>
            <a:endParaRPr b="1" dirty="0"/>
          </a:p>
          <a:p>
            <a:pPr lvl="0" rtl="0">
              <a:lnSpc>
                <a:spcPct val="200000"/>
              </a:lnSpc>
              <a:spcBef>
                <a:spcPts val="0"/>
              </a:spcBef>
              <a:buClr>
                <a:schemeClr val="dk1"/>
              </a:buClr>
              <a:buSzPct val="26190"/>
              <a:buFont typeface="Arial"/>
              <a:buNone/>
            </a:pPr>
            <a:endParaRPr b="1" dirty="0"/>
          </a:p>
          <a:p>
            <a:pPr lvl="0" rtl="0">
              <a:lnSpc>
                <a:spcPct val="200000"/>
              </a:lnSpc>
              <a:spcBef>
                <a:spcPts val="0"/>
              </a:spcBef>
              <a:buClr>
                <a:schemeClr val="dk1"/>
              </a:buClr>
              <a:buSzPct val="26190"/>
              <a:buFont typeface="Arial"/>
              <a:buNone/>
            </a:pPr>
            <a:endParaRPr b="1" dirty="0"/>
          </a:p>
          <a:p>
            <a:pPr lvl="0" rtl="0">
              <a:lnSpc>
                <a:spcPct val="200000"/>
              </a:lnSpc>
              <a:spcBef>
                <a:spcPts val="0"/>
              </a:spcBef>
              <a:buClr>
                <a:schemeClr val="dk1"/>
              </a:buClr>
              <a:buSzPct val="26190"/>
              <a:buFont typeface="Arial"/>
              <a:buNone/>
            </a:pPr>
            <a:r>
              <a:rPr lang="en" dirty="0"/>
              <a:t>And the answers are…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pic>
        <p:nvPicPr>
          <p:cNvPr id="279" name="Shape 279"/>
          <p:cNvPicPr preferRelativeResize="0"/>
          <p:nvPr/>
        </p:nvPicPr>
        <p:blipFill rotWithShape="1">
          <a:blip r:embed="rId3">
            <a:alphaModFix/>
          </a:blip>
          <a:srcRect t="-1952" b="8981"/>
          <a:stretch/>
        </p:blipFill>
        <p:spPr>
          <a:xfrm>
            <a:off x="4095475" y="651950"/>
            <a:ext cx="4948849" cy="4044375"/>
          </a:xfrm>
          <a:prstGeom prst="rect">
            <a:avLst/>
          </a:prstGeom>
          <a:noFill/>
          <a:ln>
            <a:noFill/>
          </a:ln>
        </p:spPr>
      </p:pic>
      <p:pic>
        <p:nvPicPr>
          <p:cNvPr id="281" name="Shape 281"/>
          <p:cNvPicPr preferRelativeResize="0"/>
          <p:nvPr/>
        </p:nvPicPr>
        <p:blipFill rotWithShape="1">
          <a:blip r:embed="rId4">
            <a:alphaModFix/>
          </a:blip>
          <a:srcRect t="9698" r="2685"/>
          <a:stretch/>
        </p:blipFill>
        <p:spPr>
          <a:xfrm>
            <a:off x="3922844" y="844700"/>
            <a:ext cx="5045555" cy="4044375"/>
          </a:xfrm>
          <a:prstGeom prst="rect">
            <a:avLst/>
          </a:prstGeom>
          <a:noFill/>
          <a:ln>
            <a:noFill/>
          </a:ln>
        </p:spPr>
      </p:pic>
      <p:sp>
        <p:nvSpPr>
          <p:cNvPr id="282" name="Shape 282"/>
          <p:cNvSpPr txBox="1">
            <a:spLocks noGrp="1"/>
          </p:cNvSpPr>
          <p:nvPr>
            <p:ph type="body" idx="1"/>
          </p:nvPr>
        </p:nvSpPr>
        <p:spPr>
          <a:xfrm>
            <a:off x="443000" y="1109700"/>
            <a:ext cx="2794200" cy="2924100"/>
          </a:xfrm>
          <a:prstGeom prst="rect">
            <a:avLst/>
          </a:prstGeom>
        </p:spPr>
        <p:txBody>
          <a:bodyPr lIns="91425" tIns="91425" rIns="91425" bIns="91425" anchor="t" anchorCtr="0">
            <a:noAutofit/>
          </a:bodyPr>
          <a:lstStyle/>
          <a:p>
            <a:pPr lvl="0" rtl="0">
              <a:lnSpc>
                <a:spcPct val="200000"/>
              </a:lnSpc>
              <a:spcBef>
                <a:spcPts val="0"/>
              </a:spcBef>
              <a:spcAft>
                <a:spcPts val="0"/>
              </a:spcAft>
              <a:buNone/>
            </a:pPr>
            <a:r>
              <a:rPr lang="en" sz="1400"/>
              <a:t>Is the average median age in years per county different in the counties that voted for Trump than in the counties that voted for Clinton?</a:t>
            </a:r>
          </a:p>
          <a:p>
            <a:pPr lvl="0" rtl="0">
              <a:lnSpc>
                <a:spcPct val="200000"/>
              </a:lnSpc>
              <a:spcBef>
                <a:spcPts val="0"/>
              </a:spcBef>
              <a:spcAft>
                <a:spcPts val="0"/>
              </a:spcAft>
              <a:buNone/>
            </a:pPr>
            <a:endParaRPr sz="1400">
              <a:solidFill>
                <a:srgbClr val="FF0000"/>
              </a:solidFill>
            </a:endParaRPr>
          </a:p>
          <a:p>
            <a:pPr lvl="0" algn="ctr" rtl="0">
              <a:lnSpc>
                <a:spcPct val="200000"/>
              </a:lnSpc>
              <a:spcBef>
                <a:spcPts val="0"/>
              </a:spcBef>
              <a:spcAft>
                <a:spcPts val="0"/>
              </a:spcAft>
              <a:buNone/>
            </a:pPr>
            <a:endParaRPr sz="1400"/>
          </a:p>
          <a:p>
            <a:pPr lvl="0" algn="ctr">
              <a:lnSpc>
                <a:spcPct val="200000"/>
              </a:lnSpc>
              <a:spcBef>
                <a:spcPts val="0"/>
              </a:spcBef>
              <a:spcAft>
                <a:spcPts val="0"/>
              </a:spcAft>
              <a:buClr>
                <a:schemeClr val="dk1"/>
              </a:buClr>
              <a:buSzPct val="78571"/>
              <a:buFont typeface="Arial"/>
              <a:buNone/>
            </a:pPr>
            <a:r>
              <a:rPr lang="en" sz="1400">
                <a:solidFill>
                  <a:srgbClr val="FF0000"/>
                </a:solidFill>
              </a:rPr>
              <a:t>	</a:t>
            </a:r>
          </a:p>
        </p:txBody>
      </p:sp>
      <p:sp>
        <p:nvSpPr>
          <p:cNvPr id="7" name="Shape 253"/>
          <p:cNvSpPr txBox="1">
            <a:spLocks noGrp="1"/>
          </p:cNvSpPr>
          <p:nvPr>
            <p:ph type="title"/>
          </p:nvPr>
        </p:nvSpPr>
        <p:spPr>
          <a:xfrm>
            <a:off x="311700" y="268246"/>
            <a:ext cx="8520600" cy="831300"/>
          </a:xfrm>
          <a:prstGeom prst="rect">
            <a:avLst/>
          </a:prstGeom>
        </p:spPr>
        <p:txBody>
          <a:bodyPr lIns="91425" tIns="91425" rIns="91425" bIns="91425" anchor="b" anchorCtr="0">
            <a:noAutofit/>
          </a:bodyPr>
          <a:lstStyle/>
          <a:p>
            <a:pPr lvl="0" rtl="0">
              <a:lnSpc>
                <a:spcPct val="200000"/>
              </a:lnSpc>
              <a:spcBef>
                <a:spcPts val="0"/>
              </a:spcBef>
              <a:buClr>
                <a:schemeClr val="dk1"/>
              </a:buClr>
              <a:buSzPct val="26190"/>
              <a:buFont typeface="Arial"/>
              <a:buNone/>
            </a:pPr>
            <a:endParaRPr b="1" dirty="0"/>
          </a:p>
          <a:p>
            <a:pPr lvl="0" rtl="0">
              <a:lnSpc>
                <a:spcPct val="200000"/>
              </a:lnSpc>
              <a:spcBef>
                <a:spcPts val="0"/>
              </a:spcBef>
              <a:buClr>
                <a:schemeClr val="dk1"/>
              </a:buClr>
              <a:buSzPct val="26190"/>
              <a:buFont typeface="Arial"/>
              <a:buNone/>
            </a:pPr>
            <a:endParaRPr b="1" dirty="0"/>
          </a:p>
          <a:p>
            <a:pPr lvl="0" rtl="0">
              <a:lnSpc>
                <a:spcPct val="200000"/>
              </a:lnSpc>
              <a:spcBef>
                <a:spcPts val="0"/>
              </a:spcBef>
              <a:buClr>
                <a:schemeClr val="dk1"/>
              </a:buClr>
              <a:buSzPct val="26190"/>
              <a:buFont typeface="Arial"/>
              <a:buNone/>
            </a:pPr>
            <a:endParaRPr b="1" dirty="0"/>
          </a:p>
          <a:p>
            <a:pPr lvl="0" rtl="0">
              <a:lnSpc>
                <a:spcPct val="200000"/>
              </a:lnSpc>
              <a:spcBef>
                <a:spcPts val="0"/>
              </a:spcBef>
              <a:buClr>
                <a:schemeClr val="dk1"/>
              </a:buClr>
              <a:buSzPct val="26190"/>
              <a:buFont typeface="Arial"/>
              <a:buNone/>
            </a:pPr>
            <a:r>
              <a:rPr lang="en" dirty="0"/>
              <a:t>And the answers are…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9"/>
                                        </p:tgtEl>
                                        <p:attrNameLst>
                                          <p:attrName>style.visibility</p:attrName>
                                        </p:attrNameLst>
                                      </p:cBhvr>
                                      <p:to>
                                        <p:strVal val="visible"/>
                                      </p:to>
                                    </p:set>
                                    <p:animEffect transition="in" filter="fade">
                                      <p:cBhvr>
                                        <p:cTn id="7" dur="1000"/>
                                        <p:tgtEl>
                                          <p:spTgt spid="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rtl="0">
              <a:spcBef>
                <a:spcPts val="0"/>
              </a:spcBef>
              <a:buNone/>
            </a:pPr>
            <a:r>
              <a:rPr lang="en"/>
              <a:t>About Virginia Continued</a:t>
            </a:r>
          </a:p>
        </p:txBody>
      </p:sp>
      <p:sp>
        <p:nvSpPr>
          <p:cNvPr id="84" name="Shape 84"/>
          <p:cNvSpPr txBox="1">
            <a:spLocks noGrp="1"/>
          </p:cNvSpPr>
          <p:nvPr>
            <p:ph type="body" idx="1"/>
          </p:nvPr>
        </p:nvSpPr>
        <p:spPr>
          <a:xfrm>
            <a:off x="311700" y="1225225"/>
            <a:ext cx="8520600" cy="3354000"/>
          </a:xfrm>
          <a:prstGeom prst="rect">
            <a:avLst/>
          </a:prstGeom>
        </p:spPr>
        <p:txBody>
          <a:bodyPr lIns="91425" tIns="91425" rIns="91425" bIns="91425" anchor="t" anchorCtr="0">
            <a:noAutofit/>
          </a:bodyPr>
          <a:lstStyle/>
          <a:p>
            <a:pPr marL="457200" lvl="0" indent="-317500" rtl="0">
              <a:lnSpc>
                <a:spcPct val="200000"/>
              </a:lnSpc>
              <a:spcBef>
                <a:spcPts val="0"/>
              </a:spcBef>
              <a:buClr>
                <a:srgbClr val="000000"/>
              </a:buClr>
              <a:buSzPct val="100000"/>
              <a:buChar char="❖"/>
            </a:pPr>
            <a:r>
              <a:rPr lang="en" sz="1400" dirty="0">
                <a:solidFill>
                  <a:srgbClr val="000000"/>
                </a:solidFill>
              </a:rPr>
              <a:t>Since 2008, Virginia has consistently voted for the Democratic </a:t>
            </a:r>
            <a:r>
              <a:rPr lang="en" sz="1400" dirty="0" smtClean="0">
                <a:solidFill>
                  <a:srgbClr val="000000"/>
                </a:solidFill>
              </a:rPr>
              <a:t>nominee</a:t>
            </a:r>
          </a:p>
          <a:p>
            <a:pPr marL="457200" lvl="0" indent="-317500" rtl="0">
              <a:lnSpc>
                <a:spcPct val="200000"/>
              </a:lnSpc>
              <a:spcBef>
                <a:spcPts val="0"/>
              </a:spcBef>
              <a:buClr>
                <a:srgbClr val="000000"/>
              </a:buClr>
              <a:buSzPct val="100000"/>
              <a:buChar char="❖"/>
            </a:pPr>
            <a:r>
              <a:rPr lang="en" sz="1400" dirty="0" smtClean="0">
                <a:solidFill>
                  <a:srgbClr val="000000"/>
                </a:solidFill>
              </a:rPr>
              <a:t>Virginia </a:t>
            </a:r>
            <a:r>
              <a:rPr lang="en" sz="1400" dirty="0">
                <a:solidFill>
                  <a:srgbClr val="000000"/>
                </a:solidFill>
              </a:rPr>
              <a:t>has </a:t>
            </a:r>
            <a:r>
              <a:rPr lang="en" sz="1400" b="1" dirty="0">
                <a:solidFill>
                  <a:srgbClr val="000000"/>
                </a:solidFill>
              </a:rPr>
              <a:t>95</a:t>
            </a:r>
            <a:r>
              <a:rPr lang="en" sz="1400" dirty="0">
                <a:solidFill>
                  <a:srgbClr val="000000"/>
                </a:solidFill>
              </a:rPr>
              <a:t> </a:t>
            </a:r>
            <a:r>
              <a:rPr lang="en" sz="1400" b="1" dirty="0">
                <a:solidFill>
                  <a:srgbClr val="000000"/>
                </a:solidFill>
              </a:rPr>
              <a:t>counties</a:t>
            </a:r>
            <a:r>
              <a:rPr lang="en" sz="1400" dirty="0">
                <a:solidFill>
                  <a:srgbClr val="000000"/>
                </a:solidFill>
              </a:rPr>
              <a:t> along with </a:t>
            </a:r>
            <a:r>
              <a:rPr lang="en" sz="1400" b="1" dirty="0">
                <a:solidFill>
                  <a:srgbClr val="000000"/>
                </a:solidFill>
              </a:rPr>
              <a:t>38</a:t>
            </a:r>
            <a:r>
              <a:rPr lang="en" sz="1400" dirty="0">
                <a:solidFill>
                  <a:srgbClr val="000000"/>
                </a:solidFill>
              </a:rPr>
              <a:t> </a:t>
            </a:r>
            <a:r>
              <a:rPr lang="en" sz="1400" b="1" dirty="0">
                <a:solidFill>
                  <a:srgbClr val="000000"/>
                </a:solidFill>
              </a:rPr>
              <a:t>independent</a:t>
            </a:r>
            <a:r>
              <a:rPr lang="en" sz="1400" dirty="0">
                <a:solidFill>
                  <a:srgbClr val="000000"/>
                </a:solidFill>
              </a:rPr>
              <a:t> </a:t>
            </a:r>
            <a:r>
              <a:rPr lang="en" sz="1400" b="1" dirty="0">
                <a:solidFill>
                  <a:srgbClr val="000000"/>
                </a:solidFill>
              </a:rPr>
              <a:t>cities</a:t>
            </a:r>
            <a:r>
              <a:rPr lang="en" sz="1400" dirty="0">
                <a:solidFill>
                  <a:srgbClr val="000000"/>
                </a:solidFill>
              </a:rPr>
              <a:t>, which are considered county equivalents for census </a:t>
            </a:r>
            <a:r>
              <a:rPr lang="en" sz="1400" dirty="0" smtClean="0">
                <a:solidFill>
                  <a:srgbClr val="000000"/>
                </a:solidFill>
              </a:rPr>
              <a:t>purposes</a:t>
            </a:r>
          </a:p>
          <a:p>
            <a:pPr marL="457200" lvl="0" indent="-317500" rtl="0">
              <a:lnSpc>
                <a:spcPct val="200000"/>
              </a:lnSpc>
              <a:spcBef>
                <a:spcPts val="0"/>
              </a:spcBef>
              <a:buClr>
                <a:srgbClr val="000000"/>
              </a:buClr>
              <a:buSzPct val="100000"/>
              <a:buChar char="❖"/>
            </a:pPr>
            <a:r>
              <a:rPr lang="en" sz="1400" dirty="0" smtClean="0">
                <a:solidFill>
                  <a:srgbClr val="000000"/>
                </a:solidFill>
              </a:rPr>
              <a:t>Hillary </a:t>
            </a:r>
            <a:r>
              <a:rPr lang="en" sz="1400" dirty="0">
                <a:solidFill>
                  <a:srgbClr val="000000"/>
                </a:solidFill>
              </a:rPr>
              <a:t>Clinton won Virginia overall with 49.9% of the popular </a:t>
            </a:r>
            <a:r>
              <a:rPr lang="en" sz="1400" dirty="0" smtClean="0">
                <a:solidFill>
                  <a:srgbClr val="000000"/>
                </a:solidFill>
              </a:rPr>
              <a:t>vote</a:t>
            </a:r>
          </a:p>
          <a:p>
            <a:pPr marL="457200" lvl="0" indent="-317500" rtl="0">
              <a:lnSpc>
                <a:spcPct val="200000"/>
              </a:lnSpc>
              <a:spcBef>
                <a:spcPts val="0"/>
              </a:spcBef>
              <a:buClr>
                <a:srgbClr val="000000"/>
              </a:buClr>
              <a:buSzPct val="100000"/>
              <a:buChar char="❖"/>
            </a:pPr>
            <a:r>
              <a:rPr lang="en" sz="1400" dirty="0" smtClean="0">
                <a:solidFill>
                  <a:srgbClr val="000000"/>
                </a:solidFill>
              </a:rPr>
              <a:t>Donald </a:t>
            </a:r>
            <a:r>
              <a:rPr lang="en" sz="1400" dirty="0">
                <a:solidFill>
                  <a:srgbClr val="000000"/>
                </a:solidFill>
              </a:rPr>
              <a:t>Trump won the popular vote in 93 out of the 133 counties in Virginia</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Shape 89"/>
          <p:cNvPicPr preferRelativeResize="0"/>
          <p:nvPr/>
        </p:nvPicPr>
        <p:blipFill>
          <a:blip r:embed="rId3">
            <a:alphaModFix/>
          </a:blip>
          <a:stretch>
            <a:fillRect/>
          </a:stretch>
        </p:blipFill>
        <p:spPr>
          <a:xfrm>
            <a:off x="187825" y="226250"/>
            <a:ext cx="8768349" cy="441275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311700" y="0"/>
            <a:ext cx="8520600" cy="831300"/>
          </a:xfrm>
          <a:prstGeom prst="rect">
            <a:avLst/>
          </a:prstGeom>
        </p:spPr>
        <p:txBody>
          <a:bodyPr lIns="91425" tIns="91425" rIns="91425" bIns="91425" anchor="b" anchorCtr="0">
            <a:noAutofit/>
          </a:bodyPr>
          <a:lstStyle/>
          <a:p>
            <a:pPr lvl="0" algn="l">
              <a:lnSpc>
                <a:spcPct val="100000"/>
              </a:lnSpc>
              <a:spcBef>
                <a:spcPts val="0"/>
              </a:spcBef>
              <a:buClr>
                <a:schemeClr val="dk1"/>
              </a:buClr>
              <a:buSzPct val="26190"/>
              <a:buFont typeface="Arial"/>
              <a:buNone/>
            </a:pPr>
            <a:r>
              <a:rPr lang="en" dirty="0"/>
              <a:t>Our Project </a:t>
            </a:r>
            <a:r>
              <a:rPr lang="en" dirty="0" smtClean="0"/>
              <a:t>Questions</a:t>
            </a:r>
            <a:endParaRPr lang="en" dirty="0"/>
          </a:p>
        </p:txBody>
      </p:sp>
      <p:sp>
        <p:nvSpPr>
          <p:cNvPr id="95" name="Shape 95"/>
          <p:cNvSpPr txBox="1">
            <a:spLocks noGrp="1"/>
          </p:cNvSpPr>
          <p:nvPr>
            <p:ph type="body" idx="1"/>
          </p:nvPr>
        </p:nvSpPr>
        <p:spPr>
          <a:xfrm>
            <a:off x="311700" y="745325"/>
            <a:ext cx="8520600" cy="3354000"/>
          </a:xfrm>
          <a:prstGeom prst="rect">
            <a:avLst/>
          </a:prstGeom>
        </p:spPr>
        <p:txBody>
          <a:bodyPr lIns="91425" tIns="91425" rIns="91425" bIns="91425" anchor="t" anchorCtr="0">
            <a:noAutofit/>
          </a:bodyPr>
          <a:lstStyle/>
          <a:p>
            <a:pPr marL="457200" lvl="0" indent="-317500">
              <a:lnSpc>
                <a:spcPct val="200000"/>
              </a:lnSpc>
              <a:spcBef>
                <a:spcPts val="0"/>
              </a:spcBef>
              <a:spcAft>
                <a:spcPts val="0"/>
              </a:spcAft>
              <a:buClr>
                <a:schemeClr val="dk1"/>
              </a:buClr>
              <a:buSzPct val="100000"/>
              <a:buChar char="❖"/>
            </a:pPr>
            <a:r>
              <a:rPr lang="en" sz="1400">
                <a:solidFill>
                  <a:schemeClr val="dk1"/>
                </a:solidFill>
              </a:rPr>
              <a:t>Is the average median income different for counties who voted for Donald Trump than for counties who voted for Hillary Clinton?</a:t>
            </a:r>
          </a:p>
          <a:p>
            <a:pPr marL="457200" lvl="0" indent="-317500">
              <a:lnSpc>
                <a:spcPct val="200000"/>
              </a:lnSpc>
              <a:spcBef>
                <a:spcPts val="0"/>
              </a:spcBef>
              <a:spcAft>
                <a:spcPts val="0"/>
              </a:spcAft>
              <a:buClr>
                <a:schemeClr val="dk1"/>
              </a:buClr>
              <a:buSzPct val="100000"/>
              <a:buChar char="❖"/>
            </a:pPr>
            <a:r>
              <a:rPr lang="en" sz="1400">
                <a:solidFill>
                  <a:schemeClr val="dk1"/>
                </a:solidFill>
              </a:rPr>
              <a:t>Are educational attainment and racial makeup statistically significant predictor variables for which candidate the county voted for?</a:t>
            </a:r>
          </a:p>
          <a:p>
            <a:pPr marL="457200" lvl="0" indent="-317500" rtl="0">
              <a:lnSpc>
                <a:spcPct val="200000"/>
              </a:lnSpc>
              <a:spcBef>
                <a:spcPts val="0"/>
              </a:spcBef>
              <a:spcAft>
                <a:spcPts val="0"/>
              </a:spcAft>
              <a:buClr>
                <a:schemeClr val="dk1"/>
              </a:buClr>
              <a:buSzPct val="100000"/>
              <a:buChar char="❖"/>
            </a:pPr>
            <a:r>
              <a:rPr lang="en" sz="1400">
                <a:solidFill>
                  <a:schemeClr val="dk1"/>
                </a:solidFill>
              </a:rPr>
              <a:t>What, if any, are the correlations among the predictor variables?</a:t>
            </a:r>
          </a:p>
          <a:p>
            <a:pPr marL="457200" lvl="0" indent="-317500">
              <a:lnSpc>
                <a:spcPct val="200000"/>
              </a:lnSpc>
              <a:spcBef>
                <a:spcPts val="0"/>
              </a:spcBef>
              <a:spcAft>
                <a:spcPts val="0"/>
              </a:spcAft>
              <a:buClr>
                <a:schemeClr val="dk1"/>
              </a:buClr>
              <a:buSzPct val="100000"/>
              <a:buChar char="❖"/>
            </a:pPr>
            <a:r>
              <a:rPr lang="en" sz="1400">
                <a:solidFill>
                  <a:schemeClr val="dk1"/>
                </a:solidFill>
              </a:rPr>
              <a:t>Is the percent of unemployment among the counties statistically significant in determining which candidate they voted for?</a:t>
            </a:r>
          </a:p>
          <a:p>
            <a:pPr marL="457200" lvl="0" indent="-317500" rtl="0">
              <a:lnSpc>
                <a:spcPct val="200000"/>
              </a:lnSpc>
              <a:spcBef>
                <a:spcPts val="0"/>
              </a:spcBef>
              <a:spcAft>
                <a:spcPts val="0"/>
              </a:spcAft>
              <a:buSzPct val="100000"/>
              <a:buChar char="❖"/>
            </a:pPr>
            <a:r>
              <a:rPr lang="en" sz="1400"/>
              <a:t>Is the average median age in years per county different in the counties that voted for Trump than in the counties that voted for Clinton?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
              <a:t>Variables</a:t>
            </a:r>
          </a:p>
        </p:txBody>
      </p:sp>
      <p:sp>
        <p:nvSpPr>
          <p:cNvPr id="101" name="Shape 101"/>
          <p:cNvSpPr txBox="1">
            <a:spLocks noGrp="1"/>
          </p:cNvSpPr>
          <p:nvPr>
            <p:ph type="body" idx="1"/>
          </p:nvPr>
        </p:nvSpPr>
        <p:spPr>
          <a:prstGeom prst="rect">
            <a:avLst/>
          </a:prstGeom>
        </p:spPr>
        <p:txBody>
          <a:bodyPr lIns="91425" tIns="91425" rIns="91425" bIns="91425" anchor="t" anchorCtr="0">
            <a:noAutofit/>
          </a:bodyPr>
          <a:lstStyle/>
          <a:p>
            <a:pPr marL="457200" lvl="0" indent="-228600" rtl="0">
              <a:lnSpc>
                <a:spcPct val="200000"/>
              </a:lnSpc>
              <a:spcBef>
                <a:spcPts val="0"/>
              </a:spcBef>
              <a:buChar char="❖"/>
            </a:pPr>
            <a:r>
              <a:rPr lang="en" dirty="0"/>
              <a:t>County Names</a:t>
            </a:r>
          </a:p>
          <a:p>
            <a:pPr marL="457200" lvl="0" indent="-228600" rtl="0">
              <a:lnSpc>
                <a:spcPct val="200000"/>
              </a:lnSpc>
              <a:spcBef>
                <a:spcPts val="0"/>
              </a:spcBef>
              <a:buChar char="❖"/>
            </a:pPr>
            <a:r>
              <a:rPr lang="en" dirty="0"/>
              <a:t>Percent for Trump (response variable)</a:t>
            </a:r>
          </a:p>
          <a:p>
            <a:pPr marL="457200" lvl="0" indent="-228600" rtl="0">
              <a:lnSpc>
                <a:spcPct val="200000"/>
              </a:lnSpc>
              <a:spcBef>
                <a:spcPts val="0"/>
              </a:spcBef>
              <a:buChar char="❖"/>
            </a:pPr>
            <a:r>
              <a:rPr lang="en" dirty="0"/>
              <a:t>Median Household Income</a:t>
            </a:r>
          </a:p>
          <a:p>
            <a:pPr marL="457200" lvl="0" indent="-228600" rtl="0">
              <a:lnSpc>
                <a:spcPct val="200000"/>
              </a:lnSpc>
              <a:spcBef>
                <a:spcPts val="0"/>
              </a:spcBef>
              <a:buChar char="❖"/>
            </a:pPr>
            <a:r>
              <a:rPr lang="en" dirty="0"/>
              <a:t>Median Age (years)</a:t>
            </a:r>
          </a:p>
          <a:p>
            <a:pPr marL="457200" lvl="0" indent="-228600" rtl="0">
              <a:lnSpc>
                <a:spcPct val="200000"/>
              </a:lnSpc>
              <a:spcBef>
                <a:spcPts val="0"/>
              </a:spcBef>
              <a:buChar char="❖"/>
            </a:pPr>
            <a:r>
              <a:rPr lang="en" dirty="0"/>
              <a:t>Percent White (One Race)</a:t>
            </a:r>
          </a:p>
        </p:txBody>
      </p:sp>
      <p:sp>
        <p:nvSpPr>
          <p:cNvPr id="102" name="Shape 102"/>
          <p:cNvSpPr txBox="1">
            <a:spLocks noGrp="1"/>
          </p:cNvSpPr>
          <p:nvPr>
            <p:ph type="body" idx="4294967295"/>
          </p:nvPr>
        </p:nvSpPr>
        <p:spPr>
          <a:xfrm>
            <a:off x="4778375" y="315925"/>
            <a:ext cx="4365625" cy="2954338"/>
          </a:xfrm>
          <a:prstGeom prst="rect">
            <a:avLst/>
          </a:prstGeom>
        </p:spPr>
        <p:txBody>
          <a:bodyPr lIns="91425" tIns="91425" rIns="91425" bIns="91425" anchor="t" anchorCtr="0">
            <a:noAutofit/>
          </a:bodyPr>
          <a:lstStyle/>
          <a:p>
            <a:pPr lvl="0" rtl="0">
              <a:lnSpc>
                <a:spcPct val="200000"/>
              </a:lnSpc>
              <a:spcBef>
                <a:spcPts val="0"/>
              </a:spcBef>
              <a:buNone/>
            </a:pPr>
            <a:endParaRPr dirty="0"/>
          </a:p>
          <a:p>
            <a:pPr marL="457200" lvl="0" indent="-228600" rtl="0">
              <a:lnSpc>
                <a:spcPct val="200000"/>
              </a:lnSpc>
              <a:spcBef>
                <a:spcPts val="0"/>
              </a:spcBef>
              <a:buChar char="❖"/>
            </a:pPr>
            <a:r>
              <a:rPr lang="en" dirty="0"/>
              <a:t>Unemployment rate (Population 16 years and over)</a:t>
            </a:r>
          </a:p>
          <a:p>
            <a:pPr marL="457200" lvl="0" indent="-228600" rtl="0">
              <a:lnSpc>
                <a:spcPct val="200000"/>
              </a:lnSpc>
              <a:spcBef>
                <a:spcPts val="0"/>
              </a:spcBef>
              <a:buChar char="❖"/>
            </a:pPr>
            <a:r>
              <a:rPr lang="en" dirty="0"/>
              <a:t>Bachelor’s Degree (25 years or older)</a:t>
            </a:r>
          </a:p>
          <a:p>
            <a:pPr marL="457200" lvl="0" indent="-228600" rtl="0">
              <a:lnSpc>
                <a:spcPct val="200000"/>
              </a:lnSpc>
              <a:spcBef>
                <a:spcPts val="0"/>
              </a:spcBef>
              <a:buChar char="❖"/>
            </a:pPr>
            <a:r>
              <a:rPr lang="en" dirty="0"/>
              <a:t>Graduate Professional Degree (25 years or older)</a:t>
            </a:r>
          </a:p>
          <a:p>
            <a:pPr lvl="0" rtl="0">
              <a:lnSpc>
                <a:spcPct val="200000"/>
              </a:lnSpc>
              <a:spcBef>
                <a:spcPts val="0"/>
              </a:spcBef>
              <a:buNone/>
            </a:pPr>
            <a:endParaRPr dirty="0"/>
          </a:p>
          <a:p>
            <a:pPr lvl="0">
              <a:lnSpc>
                <a:spcPct val="200000"/>
              </a:lnSpc>
              <a:spcBef>
                <a:spcPts val="0"/>
              </a:spcBef>
              <a:buNone/>
            </a:pPr>
            <a:endParaRP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311700" y="692649"/>
            <a:ext cx="8520600" cy="3860700"/>
          </a:xfrm>
          <a:prstGeom prst="rect">
            <a:avLst/>
          </a:prstGeom>
        </p:spPr>
        <p:txBody>
          <a:bodyPr lIns="91425" tIns="91425" rIns="91425" bIns="91425" anchor="t" anchorCtr="0">
            <a:noAutofit/>
          </a:bodyPr>
          <a:lstStyle/>
          <a:p>
            <a:pPr marL="457200" lvl="0" indent="-317500" rtl="0">
              <a:lnSpc>
                <a:spcPct val="200000"/>
              </a:lnSpc>
              <a:spcBef>
                <a:spcPts val="0"/>
              </a:spcBef>
              <a:spcAft>
                <a:spcPts val="0"/>
              </a:spcAft>
              <a:buSzPct val="100000"/>
              <a:buChar char="❖"/>
            </a:pPr>
            <a:r>
              <a:rPr lang="en" sz="1400" dirty="0"/>
              <a:t>From Politico:</a:t>
            </a:r>
          </a:p>
          <a:p>
            <a:pPr marL="914400" lvl="1" indent="-228600" rtl="0">
              <a:lnSpc>
                <a:spcPct val="200000"/>
              </a:lnSpc>
              <a:spcBef>
                <a:spcPts val="0"/>
              </a:spcBef>
              <a:spcAft>
                <a:spcPts val="0"/>
              </a:spcAft>
              <a:buChar char="➢"/>
            </a:pPr>
            <a:r>
              <a:rPr lang="en" dirty="0"/>
              <a:t>County Name, Percent voting Trump, and Percent voting Third Party </a:t>
            </a:r>
          </a:p>
          <a:p>
            <a:pPr marL="457200" lvl="0" indent="-317500" rtl="0">
              <a:lnSpc>
                <a:spcPct val="200000"/>
              </a:lnSpc>
              <a:spcBef>
                <a:spcPts val="0"/>
              </a:spcBef>
              <a:spcAft>
                <a:spcPts val="0"/>
              </a:spcAft>
              <a:buSzPct val="100000"/>
              <a:buChar char="❖"/>
            </a:pPr>
            <a:r>
              <a:rPr lang="en" sz="1400" dirty="0"/>
              <a:t>From the American Community Survey:</a:t>
            </a:r>
          </a:p>
          <a:p>
            <a:pPr marL="914400" lvl="1" indent="-228600" rtl="0">
              <a:lnSpc>
                <a:spcPct val="200000"/>
              </a:lnSpc>
              <a:spcBef>
                <a:spcPts val="0"/>
              </a:spcBef>
              <a:spcAft>
                <a:spcPts val="0"/>
              </a:spcAft>
              <a:buChar char="➢"/>
            </a:pPr>
            <a:r>
              <a:rPr lang="en" dirty="0"/>
              <a:t>Median Income and Percent Unemployment from “Selected Economic Characteristics” </a:t>
            </a:r>
          </a:p>
          <a:p>
            <a:pPr marL="914400" lvl="1" indent="-228600" rtl="0">
              <a:lnSpc>
                <a:spcPct val="200000"/>
              </a:lnSpc>
              <a:spcBef>
                <a:spcPts val="0"/>
              </a:spcBef>
              <a:spcAft>
                <a:spcPts val="0"/>
              </a:spcAft>
              <a:buChar char="➢"/>
            </a:pPr>
            <a:r>
              <a:rPr lang="en" dirty="0"/>
              <a:t>Percent with a Bachelor’s degree and Percent with a Graduate degree from “Educational Attainment” </a:t>
            </a:r>
          </a:p>
          <a:p>
            <a:pPr marL="914400" lvl="1" indent="-228600" rtl="0">
              <a:lnSpc>
                <a:spcPct val="200000"/>
              </a:lnSpc>
              <a:spcBef>
                <a:spcPts val="0"/>
              </a:spcBef>
              <a:spcAft>
                <a:spcPts val="0"/>
              </a:spcAft>
              <a:buChar char="➢"/>
            </a:pPr>
            <a:r>
              <a:rPr lang="en" dirty="0"/>
              <a:t>Percent White and Median Age from “ACS Demographic and Housing Estimates” </a:t>
            </a:r>
          </a:p>
          <a:p>
            <a:pPr marL="457200" lvl="0" indent="-317500" rtl="0">
              <a:lnSpc>
                <a:spcPct val="200000"/>
              </a:lnSpc>
              <a:spcBef>
                <a:spcPts val="0"/>
              </a:spcBef>
              <a:spcAft>
                <a:spcPts val="0"/>
              </a:spcAft>
              <a:buSzPct val="100000"/>
              <a:buChar char="❖"/>
            </a:pPr>
            <a:r>
              <a:rPr lang="en" sz="1400" dirty="0"/>
              <a:t>Manually created:</a:t>
            </a:r>
          </a:p>
          <a:p>
            <a:pPr marL="914400" lvl="1" indent="-228600" rtl="0">
              <a:lnSpc>
                <a:spcPct val="200000"/>
              </a:lnSpc>
              <a:spcBef>
                <a:spcPts val="0"/>
              </a:spcBef>
              <a:spcAft>
                <a:spcPts val="0"/>
              </a:spcAft>
              <a:buChar char="➢"/>
            </a:pPr>
            <a:r>
              <a:rPr lang="en" dirty="0"/>
              <a:t>Categorical variable Trump Won which is equal to 1 if Trump won and equal to 0 if Hillary Clinton won </a:t>
            </a:r>
          </a:p>
        </p:txBody>
      </p:sp>
      <p:sp>
        <p:nvSpPr>
          <p:cNvPr id="108" name="Shape 108"/>
          <p:cNvSpPr txBox="1">
            <a:spLocks noGrp="1"/>
          </p:cNvSpPr>
          <p:nvPr>
            <p:ph type="title"/>
          </p:nvPr>
        </p:nvSpPr>
        <p:spPr>
          <a:xfrm>
            <a:off x="311700" y="118825"/>
            <a:ext cx="8520600" cy="831300"/>
          </a:xfrm>
          <a:prstGeom prst="rect">
            <a:avLst/>
          </a:prstGeom>
        </p:spPr>
        <p:txBody>
          <a:bodyPr lIns="91425" tIns="91425" rIns="91425" bIns="91425" anchor="b" anchorCtr="0">
            <a:noAutofit/>
          </a:bodyPr>
          <a:lstStyle/>
          <a:p>
            <a:pPr lvl="0">
              <a:spcBef>
                <a:spcPts val="0"/>
              </a:spcBef>
              <a:buNone/>
            </a:pPr>
            <a:r>
              <a:rPr lang="en"/>
              <a:t>Data</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311700" y="94450"/>
            <a:ext cx="8520600" cy="831300"/>
          </a:xfrm>
          <a:prstGeom prst="rect">
            <a:avLst/>
          </a:prstGeom>
        </p:spPr>
        <p:txBody>
          <a:bodyPr lIns="91425" tIns="91425" rIns="91425" bIns="91425" anchor="b" anchorCtr="0">
            <a:noAutofit/>
          </a:bodyPr>
          <a:lstStyle/>
          <a:p>
            <a:pPr lvl="0">
              <a:spcBef>
                <a:spcPts val="0"/>
              </a:spcBef>
              <a:buNone/>
            </a:pPr>
            <a:r>
              <a:rPr lang="en"/>
              <a:t>Statistical Techniques</a:t>
            </a:r>
          </a:p>
        </p:txBody>
      </p:sp>
      <p:sp>
        <p:nvSpPr>
          <p:cNvPr id="114" name="Shape 114"/>
          <p:cNvSpPr txBox="1">
            <a:spLocks noGrp="1"/>
          </p:cNvSpPr>
          <p:nvPr>
            <p:ph type="body" idx="1"/>
          </p:nvPr>
        </p:nvSpPr>
        <p:spPr>
          <a:xfrm>
            <a:off x="311700" y="868350"/>
            <a:ext cx="8520600" cy="4078200"/>
          </a:xfrm>
          <a:prstGeom prst="rect">
            <a:avLst/>
          </a:prstGeom>
        </p:spPr>
        <p:txBody>
          <a:bodyPr lIns="91425" tIns="91425" rIns="91425" bIns="91425" anchor="t" anchorCtr="0">
            <a:noAutofit/>
          </a:bodyPr>
          <a:lstStyle/>
          <a:p>
            <a:pPr marL="457200" lvl="0" indent="-317500" rtl="0">
              <a:lnSpc>
                <a:spcPct val="200000"/>
              </a:lnSpc>
              <a:spcBef>
                <a:spcPts val="0"/>
              </a:spcBef>
              <a:spcAft>
                <a:spcPts val="800"/>
              </a:spcAft>
              <a:buSzPct val="100000"/>
              <a:buChar char="❖"/>
            </a:pPr>
            <a:r>
              <a:rPr lang="en" sz="1400"/>
              <a:t>Multiple Regression Analysis</a:t>
            </a:r>
          </a:p>
          <a:p>
            <a:pPr marL="914400" lvl="1" indent="-228600" rtl="0">
              <a:lnSpc>
                <a:spcPct val="200000"/>
              </a:lnSpc>
              <a:spcBef>
                <a:spcPts val="0"/>
              </a:spcBef>
              <a:spcAft>
                <a:spcPts val="800"/>
              </a:spcAft>
              <a:buChar char="➢"/>
            </a:pPr>
            <a:r>
              <a:rPr lang="en"/>
              <a:t>Test that the model satisfies the residual assumptions of constant variance, a mean of 0, independence and normality</a:t>
            </a:r>
          </a:p>
          <a:p>
            <a:pPr marL="1371600" lvl="2" indent="-228600" rtl="0">
              <a:lnSpc>
                <a:spcPct val="200000"/>
              </a:lnSpc>
              <a:spcBef>
                <a:spcPts val="0"/>
              </a:spcBef>
              <a:spcAft>
                <a:spcPts val="800"/>
              </a:spcAft>
              <a:buChar char="■"/>
            </a:pPr>
            <a:r>
              <a:rPr lang="en"/>
              <a:t>Breusch-Pagan test for constant variance &amp; Lilliefors test for normality</a:t>
            </a:r>
          </a:p>
          <a:p>
            <a:pPr marL="1371600" lvl="2" indent="-228600" rtl="0">
              <a:lnSpc>
                <a:spcPct val="200000"/>
              </a:lnSpc>
              <a:spcBef>
                <a:spcPts val="0"/>
              </a:spcBef>
              <a:spcAft>
                <a:spcPts val="800"/>
              </a:spcAft>
              <a:buChar char="■"/>
            </a:pPr>
            <a:r>
              <a:rPr lang="en"/>
              <a:t>Adjusted R-Squared, Mallow’s Cp, PRESS, AIC to select the best model</a:t>
            </a:r>
          </a:p>
          <a:p>
            <a:pPr marL="1371600" lvl="2" indent="-228600" rtl="0">
              <a:lnSpc>
                <a:spcPct val="200000"/>
              </a:lnSpc>
              <a:spcBef>
                <a:spcPts val="0"/>
              </a:spcBef>
              <a:spcAft>
                <a:spcPts val="800"/>
              </a:spcAft>
              <a:buChar char="■"/>
            </a:pPr>
            <a:r>
              <a:rPr lang="en"/>
              <a:t>DFFITS, DFBETAs, Cook’s Distance, Hat Matrix Diagonal elements and Covariance Ratio to find outliers or influencers</a:t>
            </a:r>
          </a:p>
          <a:p>
            <a:pPr marR="0" lvl="0" algn="l" rtl="0">
              <a:lnSpc>
                <a:spcPct val="200000"/>
              </a:lnSpc>
              <a:spcBef>
                <a:spcPts val="0"/>
              </a:spcBef>
              <a:spcAft>
                <a:spcPts val="800"/>
              </a:spcAft>
              <a:buNone/>
            </a:pPr>
            <a:endParaRPr sz="1400"/>
          </a:p>
          <a:p>
            <a:pPr marL="0" lvl="0" indent="0">
              <a:lnSpc>
                <a:spcPct val="200000"/>
              </a:lnSpc>
              <a:spcBef>
                <a:spcPts val="0"/>
              </a:spcBef>
              <a:spcAft>
                <a:spcPts val="800"/>
              </a:spcAft>
              <a:buNone/>
            </a:pPr>
            <a:endParaRPr sz="14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2129</TotalTime>
  <Words>2070</Words>
  <Application>Microsoft Office PowerPoint</Application>
  <PresentationFormat>On-screen Show (16:9)</PresentationFormat>
  <Paragraphs>286</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Open Sans</vt:lpstr>
      <vt:lpstr>Arial</vt:lpstr>
      <vt:lpstr>Economica</vt:lpstr>
      <vt:lpstr>Times New Roman</vt:lpstr>
      <vt:lpstr>luxe</vt:lpstr>
      <vt:lpstr>2016 Presidential Election Results by county in the  state of Virginia</vt:lpstr>
      <vt:lpstr>PowerPoint Presentation</vt:lpstr>
      <vt:lpstr>PowerPoint Presentation</vt:lpstr>
      <vt:lpstr>About Virginia Continued</vt:lpstr>
      <vt:lpstr>PowerPoint Presentation</vt:lpstr>
      <vt:lpstr>Our Project Questions</vt:lpstr>
      <vt:lpstr>Variables</vt:lpstr>
      <vt:lpstr>Data</vt:lpstr>
      <vt:lpstr>Statistical Techniques</vt:lpstr>
      <vt:lpstr>Statistical Techniques</vt:lpstr>
      <vt:lpstr>What’s the Best Model?</vt:lpstr>
      <vt:lpstr>Top Three Models</vt:lpstr>
      <vt:lpstr>Best Model</vt:lpstr>
      <vt:lpstr>Multiple Regression Model</vt:lpstr>
      <vt:lpstr>Multiple Regression Model</vt:lpstr>
      <vt:lpstr>Any outliers?</vt:lpstr>
      <vt:lpstr>Any outliers?</vt:lpstr>
      <vt:lpstr>ANOVA Example</vt:lpstr>
      <vt:lpstr>PowerPoint Presentation</vt:lpstr>
      <vt:lpstr>ANOVA Example</vt:lpstr>
      <vt:lpstr>PowerPoint Presentation</vt:lpstr>
      <vt:lpstr>Anova Results:</vt:lpstr>
      <vt:lpstr>Anova Results:</vt:lpstr>
      <vt:lpstr>Anova Results:</vt:lpstr>
      <vt:lpstr>Anova Results:</vt:lpstr>
      <vt:lpstr>Anova Results:</vt:lpstr>
      <vt:lpstr>Anova Results:</vt:lpstr>
      <vt:lpstr>   And the answers are…</vt:lpstr>
      <vt:lpstr>   And the answers are…</vt:lpstr>
      <vt:lpstr>   And the answers are…</vt:lpstr>
      <vt:lpstr>   And the answers are…</vt:lpstr>
      <vt:lpstr>   And the answers are…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2016 Presidential Election Results by county in the  state of Virginia</dc:title>
  <dc:creator>Bridget</dc:creator>
  <cp:lastModifiedBy>Bridget</cp:lastModifiedBy>
  <cp:revision>19</cp:revision>
  <dcterms:modified xsi:type="dcterms:W3CDTF">2016-12-14T15:41:33Z</dcterms:modified>
</cp:coreProperties>
</file>