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320" autoAdjust="0"/>
  </p:normalViewPr>
  <p:slideViewPr>
    <p:cSldViewPr snapToGrid="0">
      <p:cViewPr varScale="1">
        <p:scale>
          <a:sx n="38" d="100"/>
          <a:sy n="38" d="100"/>
        </p:scale>
        <p:origin x="4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0B504-042A-4C26-B64D-2E611EE91D92}" type="datetimeFigureOut">
              <a:rPr lang="en-US" smtClean="0"/>
              <a:t>4/28/2017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42D5C-70EA-42C0-AEE7-26F2D2677FEF}" type="slidenum">
              <a:rPr lang="en-US" smtClean="0"/>
              <a:t>‹#›</a:t>
            </a:fld>
            <a:endParaRPr lang="en-US"/>
          </a:p>
        </p:txBody>
      </p:sp>
    </p:spTree>
    <p:extLst>
      <p:ext uri="{BB962C8B-B14F-4D97-AF65-F5344CB8AC3E}">
        <p14:creationId xmlns:p14="http://schemas.microsoft.com/office/powerpoint/2010/main" val="196136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Cousin is</a:t>
            </a:r>
            <a:r>
              <a:rPr lang="en-US" baseline="0" dirty="0" smtClean="0"/>
              <a:t>  </a:t>
            </a:r>
            <a:r>
              <a:rPr lang="en-US" baseline="0" dirty="0" err="1" smtClean="0"/>
              <a:t>asenior</a:t>
            </a:r>
            <a:r>
              <a:rPr lang="en-US" baseline="0" dirty="0" smtClean="0"/>
              <a:t> in high school, made a bet freshman year that he would only cut his hair when a Washington sports team won a championship. Good thing he didn’t start it when he was born, </a:t>
            </a:r>
            <a:r>
              <a:rPr lang="en-US" baseline="0" dirty="0" err="1" smtClean="0"/>
              <a:t>becausue</a:t>
            </a:r>
            <a:r>
              <a:rPr lang="en-US" baseline="0" dirty="0" smtClean="0"/>
              <a:t> that hasn’t happened since 1992.</a:t>
            </a:r>
          </a:p>
          <a:p>
            <a:pPr marL="171450" indent="-171450">
              <a:buFontTx/>
              <a:buChar char="-"/>
            </a:pPr>
            <a:r>
              <a:rPr lang="en-US" baseline="0" dirty="0" smtClean="0"/>
              <a:t>Hockey is a good hope, because a the last time a </a:t>
            </a:r>
            <a:r>
              <a:rPr lang="en-US" baseline="0" dirty="0" err="1" smtClean="0"/>
              <a:t>waashington</a:t>
            </a:r>
            <a:r>
              <a:rPr lang="en-US" baseline="0" dirty="0" smtClean="0"/>
              <a:t> sports team was in a championship was for hockey – in 1998. Pretty sad though that in its 42 year history the caps have never won a championship.</a:t>
            </a:r>
          </a:p>
          <a:p>
            <a:pPr marL="171450" indent="-171450">
              <a:buFontTx/>
              <a:buChar char="-"/>
            </a:pPr>
            <a:r>
              <a:rPr lang="en-US" baseline="0" dirty="0" smtClean="0"/>
              <a:t>But hockey actually is a good hope. If you know anything about hockey you’ve probably heard of our star player, alexander Ovechkin. We have won the presidents trophy (the winners of the league) for the pas 2 years</a:t>
            </a:r>
            <a:endParaRPr lang="en-US" dirty="0"/>
          </a:p>
        </p:txBody>
      </p:sp>
      <p:sp>
        <p:nvSpPr>
          <p:cNvPr id="4" name="Slide Number Placeholder 3"/>
          <p:cNvSpPr>
            <a:spLocks noGrp="1"/>
          </p:cNvSpPr>
          <p:nvPr>
            <p:ph type="sldNum" sz="quarter" idx="10"/>
          </p:nvPr>
        </p:nvSpPr>
        <p:spPr/>
        <p:txBody>
          <a:bodyPr/>
          <a:lstStyle/>
          <a:p>
            <a:fld id="{0C242D5C-70EA-42C0-AEE7-26F2D2677FEF}" type="slidenum">
              <a:rPr lang="en-US" smtClean="0"/>
              <a:t>2</a:t>
            </a:fld>
            <a:endParaRPr lang="en-US"/>
          </a:p>
        </p:txBody>
      </p:sp>
    </p:spTree>
    <p:extLst>
      <p:ext uri="{BB962C8B-B14F-4D97-AF65-F5344CB8AC3E}">
        <p14:creationId xmlns:p14="http://schemas.microsoft.com/office/powerpoint/2010/main" val="22187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Wanted to know how</a:t>
            </a:r>
            <a:r>
              <a:rPr lang="en-US" baseline="0" dirty="0" smtClean="0"/>
              <a:t> the caps </a:t>
            </a:r>
            <a:r>
              <a:rPr lang="en-US" baseline="0" dirty="0" err="1" smtClean="0"/>
              <a:t>wer</a:t>
            </a:r>
            <a:r>
              <a:rPr lang="en-US" baseline="0" dirty="0" smtClean="0"/>
              <a:t> going to do in this years playoffs (happening now…. Literally right now they are playing a game against the Toronto Maple Leafs in Toronto). I was going to do this by examining the stats that the NHL provides, such as goals for and against, shots fired and saved, and faceoff wins. Then, I was going to use individual player stats to determine the best players of the league. This was too much for me, and I will just be looking at the team rankings and potential for cup victory this year.</a:t>
            </a:r>
            <a:endParaRPr lang="en-US" dirty="0"/>
          </a:p>
        </p:txBody>
      </p:sp>
      <p:sp>
        <p:nvSpPr>
          <p:cNvPr id="4" name="Slide Number Placeholder 3"/>
          <p:cNvSpPr>
            <a:spLocks noGrp="1"/>
          </p:cNvSpPr>
          <p:nvPr>
            <p:ph type="sldNum" sz="quarter" idx="10"/>
          </p:nvPr>
        </p:nvSpPr>
        <p:spPr/>
        <p:txBody>
          <a:bodyPr/>
          <a:lstStyle/>
          <a:p>
            <a:fld id="{0C242D5C-70EA-42C0-AEE7-26F2D2677FEF}" type="slidenum">
              <a:rPr lang="en-US" smtClean="0"/>
              <a:t>3</a:t>
            </a:fld>
            <a:endParaRPr lang="en-US"/>
          </a:p>
        </p:txBody>
      </p:sp>
    </p:spTree>
    <p:extLst>
      <p:ext uri="{BB962C8B-B14F-4D97-AF65-F5344CB8AC3E}">
        <p14:creationId xmlns:p14="http://schemas.microsoft.com/office/powerpoint/2010/main" val="344617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Did two main things: analyze the rankings</a:t>
            </a:r>
            <a:r>
              <a:rPr lang="en-US" baseline="0" dirty="0" smtClean="0"/>
              <a:t> for each team at the end of the season ( a numeric, continuous variable) and the cup ranking at the end (a discrete, categorical variable)</a:t>
            </a:r>
          </a:p>
          <a:p>
            <a:pPr marL="171450" indent="-171450">
              <a:buFontTx/>
              <a:buChar char="-"/>
            </a:pPr>
            <a:r>
              <a:rPr lang="en-US" baseline="0" dirty="0" smtClean="0"/>
              <a:t>For regression, I did a normal regression, lasso and ridge regression. I used cross-validation to choose my subsets, and found that many of my variables were very highly </a:t>
            </a:r>
            <a:r>
              <a:rPr lang="en-US" baseline="0" dirty="0" err="1" smtClean="0"/>
              <a:t>coreelated</a:t>
            </a:r>
            <a:r>
              <a:rPr lang="en-US" baseline="0" dirty="0" smtClean="0"/>
              <a:t>. For example, I didn’t take any of the </a:t>
            </a:r>
            <a:r>
              <a:rPr lang="en-US" baseline="0" dirty="0" err="1" smtClean="0"/>
              <a:t>varaibles</a:t>
            </a:r>
            <a:r>
              <a:rPr lang="en-US" baseline="0" dirty="0" smtClean="0"/>
              <a:t> that the NHL collects out of my initial data, so goals for (the # of goals scored that season), goals for percent (the percentage of all goals scored by that team) and goals for per 60 (the average number of goals scored during 60 minutes of </a:t>
            </a:r>
            <a:r>
              <a:rPr lang="en-US" baseline="0" dirty="0" err="1" smtClean="0"/>
              <a:t>pplay</a:t>
            </a:r>
            <a:r>
              <a:rPr lang="en-US" baseline="0" dirty="0" smtClean="0"/>
              <a:t> (the length of one game)) were all in there. </a:t>
            </a:r>
          </a:p>
          <a:p>
            <a:pPr marL="171450" indent="-171450">
              <a:buFontTx/>
              <a:buChar char="-"/>
            </a:pPr>
            <a:r>
              <a:rPr lang="en-US" baseline="0" dirty="0" smtClean="0"/>
              <a:t>For categorical, created a column that had 0 if a team was not in the final round for the cup that year, a -1 if they were the runners up and a 1 if they were the winners. This created a data set with 226 0’s, 7 -1’s and 7 1’s. wanted to make sure that I would have a good model, one that wouldn’t predict all 0’s. Chose LDA because it helps classify with multiple classes </a:t>
            </a:r>
            <a:endParaRPr lang="en-US" dirty="0"/>
          </a:p>
        </p:txBody>
      </p:sp>
      <p:sp>
        <p:nvSpPr>
          <p:cNvPr id="4" name="Slide Number Placeholder 3"/>
          <p:cNvSpPr>
            <a:spLocks noGrp="1"/>
          </p:cNvSpPr>
          <p:nvPr>
            <p:ph type="sldNum" sz="quarter" idx="10"/>
          </p:nvPr>
        </p:nvSpPr>
        <p:spPr/>
        <p:txBody>
          <a:bodyPr/>
          <a:lstStyle/>
          <a:p>
            <a:fld id="{0C242D5C-70EA-42C0-AEE7-26F2D2677FEF}" type="slidenum">
              <a:rPr lang="en-US" smtClean="0"/>
              <a:t>4</a:t>
            </a:fld>
            <a:endParaRPr lang="en-US"/>
          </a:p>
        </p:txBody>
      </p:sp>
    </p:spTree>
    <p:extLst>
      <p:ext uri="{BB962C8B-B14F-4D97-AF65-F5344CB8AC3E}">
        <p14:creationId xmlns:p14="http://schemas.microsoft.com/office/powerpoint/2010/main" val="161959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 did best with a 16.6667%</a:t>
            </a:r>
            <a:r>
              <a:rPr lang="en-US" baseline="0" dirty="0" smtClean="0"/>
              <a:t> correct rate… then lasso with a 13.33% correct rate… then ridge with a 3.333%</a:t>
            </a:r>
            <a:endParaRPr lang="en-US" dirty="0"/>
          </a:p>
        </p:txBody>
      </p:sp>
      <p:sp>
        <p:nvSpPr>
          <p:cNvPr id="4" name="Slide Number Placeholder 3"/>
          <p:cNvSpPr>
            <a:spLocks noGrp="1"/>
          </p:cNvSpPr>
          <p:nvPr>
            <p:ph type="sldNum" sz="quarter" idx="10"/>
          </p:nvPr>
        </p:nvSpPr>
        <p:spPr/>
        <p:txBody>
          <a:bodyPr/>
          <a:lstStyle/>
          <a:p>
            <a:fld id="{0C242D5C-70EA-42C0-AEE7-26F2D2677FEF}" type="slidenum">
              <a:rPr lang="en-US" smtClean="0"/>
              <a:t>5</a:t>
            </a:fld>
            <a:endParaRPr lang="en-US"/>
          </a:p>
        </p:txBody>
      </p:sp>
    </p:spTree>
    <p:extLst>
      <p:ext uri="{BB962C8B-B14F-4D97-AF65-F5344CB8AC3E}">
        <p14:creationId xmlns:p14="http://schemas.microsoft.com/office/powerpoint/2010/main" val="59905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Trees only predicted 0’s,</a:t>
            </a:r>
            <a:r>
              <a:rPr lang="en-US" baseline="0" dirty="0" smtClean="0"/>
              <a:t> which make sense. There are tons more 0’s than there are 1s or -1s. Settled on LDA for the reasons above, that its good for multiclass prediction. </a:t>
            </a:r>
            <a:endParaRPr lang="en-US" dirty="0"/>
          </a:p>
        </p:txBody>
      </p:sp>
      <p:sp>
        <p:nvSpPr>
          <p:cNvPr id="4" name="Slide Number Placeholder 3"/>
          <p:cNvSpPr>
            <a:spLocks noGrp="1"/>
          </p:cNvSpPr>
          <p:nvPr>
            <p:ph type="sldNum" sz="quarter" idx="10"/>
          </p:nvPr>
        </p:nvSpPr>
        <p:spPr/>
        <p:txBody>
          <a:bodyPr/>
          <a:lstStyle/>
          <a:p>
            <a:fld id="{0C242D5C-70EA-42C0-AEE7-26F2D2677FEF}" type="slidenum">
              <a:rPr lang="en-US" smtClean="0"/>
              <a:t>6</a:t>
            </a:fld>
            <a:endParaRPr lang="en-US"/>
          </a:p>
        </p:txBody>
      </p:sp>
    </p:spTree>
    <p:extLst>
      <p:ext uri="{BB962C8B-B14F-4D97-AF65-F5344CB8AC3E}">
        <p14:creationId xmlns:p14="http://schemas.microsoft.com/office/powerpoint/2010/main" val="172279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rankings are already in for this year (put those up)</a:t>
            </a:r>
          </a:p>
          <a:p>
            <a:pPr marL="171450" indent="-171450">
              <a:buFontTx/>
              <a:buChar char="-"/>
            </a:pPr>
            <a:r>
              <a:rPr lang="en-US" dirty="0" smtClean="0"/>
              <a:t>The cup is being decided as we speak :--,</a:t>
            </a:r>
            <a:r>
              <a:rPr lang="en-US" baseline="0" dirty="0" smtClean="0"/>
              <a:t> but these are my predictions for the winners (put up where they are in the bracket)</a:t>
            </a:r>
          </a:p>
          <a:p>
            <a:pPr marL="171450" indent="-171450">
              <a:buFontTx/>
              <a:buChar char="-"/>
            </a:pPr>
            <a:r>
              <a:rPr lang="en-US" baseline="0" dirty="0" smtClean="0"/>
              <a:t>Put up that comic with the goals win games. One of the most statistically significant predictor variables for my regression was the goals scored percent, which is the percentage of all the goals in the league scored by that team. No duh, this is what they are always saying (what we really need to do, is score more goals than the other team). No doubt I’ve discovered a new conclusion in sports analysis and the caps will hire me to be their next statistical analyst ( a position that they actually have)</a:t>
            </a:r>
            <a:endParaRPr lang="en-US" dirty="0"/>
          </a:p>
        </p:txBody>
      </p:sp>
      <p:sp>
        <p:nvSpPr>
          <p:cNvPr id="4" name="Slide Number Placeholder 3"/>
          <p:cNvSpPr>
            <a:spLocks noGrp="1"/>
          </p:cNvSpPr>
          <p:nvPr>
            <p:ph type="sldNum" sz="quarter" idx="10"/>
          </p:nvPr>
        </p:nvSpPr>
        <p:spPr/>
        <p:txBody>
          <a:bodyPr/>
          <a:lstStyle/>
          <a:p>
            <a:fld id="{0C242D5C-70EA-42C0-AEE7-26F2D2677FEF}" type="slidenum">
              <a:rPr lang="en-US" smtClean="0"/>
              <a:t>7</a:t>
            </a:fld>
            <a:endParaRPr lang="en-US"/>
          </a:p>
        </p:txBody>
      </p:sp>
    </p:spTree>
    <p:extLst>
      <p:ext uri="{BB962C8B-B14F-4D97-AF65-F5344CB8AC3E}">
        <p14:creationId xmlns:p14="http://schemas.microsoft.com/office/powerpoint/2010/main" val="282679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E05B14-6121-4C01-9910-DF6BDDBF7A5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362997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05B14-6121-4C01-9910-DF6BDDBF7A5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406228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05B14-6121-4C01-9910-DF6BDDBF7A5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317026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05B14-6121-4C01-9910-DF6BDDBF7A5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254394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05B14-6121-4C01-9910-DF6BDDBF7A5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47548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E05B14-6121-4C01-9910-DF6BDDBF7A53}"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139691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E05B14-6121-4C01-9910-DF6BDDBF7A53}"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94101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E05B14-6121-4C01-9910-DF6BDDBF7A53}"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280577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5B14-6121-4C01-9910-DF6BDDBF7A53}"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285794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05B14-6121-4C01-9910-DF6BDDBF7A53}"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277377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05B14-6121-4C01-9910-DF6BDDBF7A53}"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FBFFA-863C-40C2-9A14-EBC1623495B7}" type="slidenum">
              <a:rPr lang="en-US" smtClean="0"/>
              <a:t>‹#›</a:t>
            </a:fld>
            <a:endParaRPr lang="en-US"/>
          </a:p>
        </p:txBody>
      </p:sp>
    </p:spTree>
    <p:extLst>
      <p:ext uri="{BB962C8B-B14F-4D97-AF65-F5344CB8AC3E}">
        <p14:creationId xmlns:p14="http://schemas.microsoft.com/office/powerpoint/2010/main" val="165969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05B14-6121-4C01-9910-DF6BDDBF7A53}"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FBFFA-863C-40C2-9A14-EBC1623495B7}" type="slidenum">
              <a:rPr lang="en-US" smtClean="0"/>
              <a:t>‹#›</a:t>
            </a:fld>
            <a:endParaRPr lang="en-US"/>
          </a:p>
        </p:txBody>
      </p:sp>
    </p:spTree>
    <p:extLst>
      <p:ext uri="{BB962C8B-B14F-4D97-AF65-F5344CB8AC3E}">
        <p14:creationId xmlns:p14="http://schemas.microsoft.com/office/powerpoint/2010/main" val="218493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Will the Caps EVER win a Stanley Cup?</a:t>
            </a:r>
            <a:endParaRPr lang="en-US" dirty="0"/>
          </a:p>
        </p:txBody>
      </p:sp>
      <p:sp>
        <p:nvSpPr>
          <p:cNvPr id="3" name="Subtitle 2"/>
          <p:cNvSpPr>
            <a:spLocks noGrp="1"/>
          </p:cNvSpPr>
          <p:nvPr>
            <p:ph type="subTitle" idx="1"/>
          </p:nvPr>
        </p:nvSpPr>
        <p:spPr>
          <a:xfrm>
            <a:off x="-2809875" y="5707063"/>
            <a:ext cx="9144000" cy="1655762"/>
          </a:xfrm>
        </p:spPr>
        <p:txBody>
          <a:bodyPr/>
          <a:lstStyle/>
          <a:p>
            <a:r>
              <a:rPr lang="en-US" dirty="0" smtClean="0"/>
              <a:t>Bridget Connelly</a:t>
            </a:r>
            <a:endParaRPr lang="en-US" dirty="0"/>
          </a:p>
        </p:txBody>
      </p:sp>
    </p:spTree>
    <p:extLst>
      <p:ext uri="{BB962C8B-B14F-4D97-AF65-F5344CB8AC3E}">
        <p14:creationId xmlns:p14="http://schemas.microsoft.com/office/powerpoint/2010/main" val="101380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838200" y="1606549"/>
            <a:ext cx="5172075" cy="5032375"/>
          </a:xfrm>
        </p:spPr>
        <p:txBody>
          <a:bodyPr/>
          <a:lstStyle/>
          <a:p>
            <a:r>
              <a:rPr lang="en-US" dirty="0" smtClean="0"/>
              <a:t>Washington DC sports teams never win</a:t>
            </a:r>
          </a:p>
          <a:p>
            <a:pPr lvl="1"/>
            <a:r>
              <a:rPr lang="en-US" dirty="0" smtClean="0"/>
              <a:t>Last championship was Redskins in 1992</a:t>
            </a:r>
          </a:p>
          <a:p>
            <a:r>
              <a:rPr lang="en-US" dirty="0" smtClean="0"/>
              <a:t>Caps are our best hope!</a:t>
            </a:r>
          </a:p>
          <a:p>
            <a:pPr lvl="1"/>
            <a:r>
              <a:rPr lang="en-US" dirty="0" smtClean="0"/>
              <a:t>Last DC team in playoff final (in 1998)</a:t>
            </a:r>
          </a:p>
          <a:p>
            <a:pPr lvl="1"/>
            <a:r>
              <a:rPr lang="en-US" dirty="0" smtClean="0"/>
              <a:t>But….. haven’t won the championship in their 42 year history</a:t>
            </a:r>
          </a:p>
          <a:p>
            <a:pPr lvl="1"/>
            <a:endParaRPr lang="en-US" dirty="0"/>
          </a:p>
        </p:txBody>
      </p:sp>
      <p:pic>
        <p:nvPicPr>
          <p:cNvPr id="4102" name="Picture 6" descr="Image result for washington ca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7878" y="2882515"/>
            <a:ext cx="3109996" cy="233249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washington wizard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051" y="506267"/>
            <a:ext cx="2330859" cy="233085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washington redski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37524" y="2882515"/>
            <a:ext cx="2956688" cy="295668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washington na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874" y="410514"/>
            <a:ext cx="2426612" cy="242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117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What will each team rank at the end of the season?</a:t>
            </a:r>
          </a:p>
          <a:p>
            <a:pPr marL="0" indent="0">
              <a:buNone/>
            </a:pPr>
            <a:endParaRPr lang="en-US" dirty="0" smtClean="0"/>
          </a:p>
          <a:p>
            <a:r>
              <a:rPr lang="en-US" dirty="0" smtClean="0"/>
              <a:t>Who will win the Stanley Cup?</a:t>
            </a:r>
          </a:p>
          <a:p>
            <a:endParaRPr lang="en-US" dirty="0"/>
          </a:p>
          <a:p>
            <a:r>
              <a:rPr lang="en-US" dirty="0" smtClean="0"/>
              <a:t>Data?</a:t>
            </a:r>
          </a:p>
          <a:p>
            <a:pPr lvl="1"/>
            <a:r>
              <a:rPr lang="en-US" dirty="0" smtClean="0"/>
              <a:t>30 teams</a:t>
            </a:r>
          </a:p>
          <a:p>
            <a:pPr lvl="1"/>
            <a:r>
              <a:rPr lang="en-US" dirty="0" smtClean="0"/>
              <a:t>8 seasons</a:t>
            </a:r>
          </a:p>
          <a:p>
            <a:pPr lvl="1"/>
            <a:endParaRPr lang="en-US" dirty="0" smtClean="0"/>
          </a:p>
        </p:txBody>
      </p:sp>
      <p:sp>
        <p:nvSpPr>
          <p:cNvPr id="4" name="AutoShape 2" descr="Image result for pittsburgh penguins stanley cup 201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stanley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725" y="1561306"/>
            <a:ext cx="20955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21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Regression</a:t>
            </a:r>
            <a:endParaRPr lang="en-US" dirty="0"/>
          </a:p>
        </p:txBody>
      </p:sp>
      <p:pic>
        <p:nvPicPr>
          <p:cNvPr id="4" name="Picture"/>
          <p:cNvPicPr>
            <a:picLocks noGrp="1"/>
          </p:cNvPicPr>
          <p:nvPr>
            <p:ph idx="1"/>
          </p:nvPr>
        </p:nvPicPr>
        <p:blipFill>
          <a:blip r:embed="rId3"/>
          <a:stretch>
            <a:fillRect/>
          </a:stretch>
        </p:blipFill>
        <p:spPr bwMode="auto">
          <a:xfrm>
            <a:off x="6343650" y="1847851"/>
            <a:ext cx="6057900" cy="4303174"/>
          </a:xfrm>
          <a:prstGeom prst="rect">
            <a:avLst/>
          </a:prstGeom>
          <a:noFill/>
          <a:ln w="9525">
            <a:noFill/>
            <a:headEnd/>
            <a:tailEnd/>
          </a:ln>
        </p:spPr>
      </p:pic>
      <p:sp>
        <p:nvSpPr>
          <p:cNvPr id="5" name="TextBox 4"/>
          <p:cNvSpPr txBox="1"/>
          <p:nvPr/>
        </p:nvSpPr>
        <p:spPr>
          <a:xfrm>
            <a:off x="357187" y="1690688"/>
            <a:ext cx="11477625" cy="5078313"/>
          </a:xfrm>
          <a:prstGeom prst="rect">
            <a:avLst/>
          </a:prstGeom>
          <a:noFill/>
        </p:spPr>
        <p:txBody>
          <a:bodyPr wrap="square" rtlCol="0">
            <a:spAutoFit/>
          </a:bodyPr>
          <a:lstStyle/>
          <a:p>
            <a:r>
              <a:rPr lang="en-US" dirty="0" smtClean="0"/>
              <a:t>## </a:t>
            </a:r>
            <a:r>
              <a:rPr lang="en-US" dirty="0"/>
              <a:t>Call:</a:t>
            </a:r>
            <a:br>
              <a:rPr lang="en-US" dirty="0"/>
            </a:br>
            <a:r>
              <a:rPr lang="en-US" dirty="0"/>
              <a:t>## lm(formula = Rank ~ GF + GA + GF60 + GA60 + GF. + SA + Sh. </a:t>
            </a:r>
            <a:r>
              <a:rPr lang="en-US" dirty="0" smtClean="0"/>
              <a:t>+ CF</a:t>
            </a:r>
            <a:r>
              <a:rPr lang="en-US" dirty="0"/>
              <a:t>., data = </a:t>
            </a:r>
            <a:r>
              <a:rPr lang="en-US" dirty="0" err="1"/>
              <a:t>yearswol</a:t>
            </a:r>
            <a:r>
              <a:rPr lang="en-US" dirty="0"/>
              <a:t>)</a:t>
            </a:r>
            <a:br>
              <a:rPr lang="en-US" dirty="0"/>
            </a:br>
            <a:r>
              <a:rPr lang="en-US" dirty="0"/>
              <a:t>## </a:t>
            </a:r>
            <a:br>
              <a:rPr lang="en-US" dirty="0"/>
            </a:br>
            <a:r>
              <a:rPr lang="en-US" dirty="0" smtClean="0"/>
              <a:t>## </a:t>
            </a:r>
            <a:r>
              <a:rPr lang="en-US" dirty="0"/>
              <a:t>Coefficients:</a:t>
            </a:r>
            <a:br>
              <a:rPr lang="en-US" dirty="0"/>
            </a:br>
            <a:r>
              <a:rPr lang="en-US" dirty="0"/>
              <a:t>##               Estimate Std. Error t value </a:t>
            </a:r>
            <a:r>
              <a:rPr lang="en-US" dirty="0" err="1"/>
              <a:t>Pr</a:t>
            </a:r>
            <a:r>
              <a:rPr lang="en-US" dirty="0"/>
              <a:t>(&gt;|t|)    </a:t>
            </a:r>
            <a:br>
              <a:rPr lang="en-US" dirty="0"/>
            </a:br>
            <a:r>
              <a:rPr lang="en-US" dirty="0"/>
              <a:t>## (Intercept)  80.966332  25.708519   3.149 0.001852 ** </a:t>
            </a:r>
            <a:br>
              <a:rPr lang="en-US" dirty="0"/>
            </a:br>
            <a:r>
              <a:rPr lang="en-US" dirty="0"/>
              <a:t>## GF            1.152352   0.210826   5.466 1.19e-07 ***</a:t>
            </a:r>
            <a:br>
              <a:rPr lang="en-US" dirty="0"/>
            </a:br>
            <a:r>
              <a:rPr lang="en-US" dirty="0"/>
              <a:t>## GA           -1.205087   0.210895  -5.714 3.38e-08 ***</a:t>
            </a:r>
            <a:br>
              <a:rPr lang="en-US" dirty="0"/>
            </a:br>
            <a:r>
              <a:rPr lang="en-US" dirty="0"/>
              <a:t>## GF60        -79.287371  13.763621  -5.761 2.66e-08 ***</a:t>
            </a:r>
            <a:br>
              <a:rPr lang="en-US" dirty="0"/>
            </a:br>
            <a:r>
              <a:rPr lang="en-US" dirty="0"/>
              <a:t>## GA60         77.182580  13.557587   5.693 3.77e-08 ***</a:t>
            </a:r>
            <a:br>
              <a:rPr lang="en-US" dirty="0"/>
            </a:br>
            <a:r>
              <a:rPr lang="en-US" dirty="0"/>
              <a:t>## GF.          -2.063256   0.475653  -4.338 2.15e-05 ***</a:t>
            </a:r>
            <a:br>
              <a:rPr lang="en-US" dirty="0"/>
            </a:br>
            <a:r>
              <a:rPr lang="en-US" dirty="0"/>
              <a:t>## SA            0.005159   0.002294   2.249 0.025480 *  </a:t>
            </a:r>
            <a:br>
              <a:rPr lang="en-US" dirty="0"/>
            </a:br>
            <a:r>
              <a:rPr lang="en-US" dirty="0"/>
              <a:t>## Sh.           2.256616   0.666699   3.385 0.000837 ***</a:t>
            </a:r>
            <a:br>
              <a:rPr lang="en-US" dirty="0"/>
            </a:br>
            <a:r>
              <a:rPr lang="en-US" dirty="0"/>
              <a:t>## CF.           0.459467   0.155389   2.957 0.003430 ** </a:t>
            </a:r>
            <a:br>
              <a:rPr lang="en-US" dirty="0"/>
            </a:br>
            <a:r>
              <a:rPr lang="en-US" dirty="0"/>
              <a:t/>
            </a:r>
            <a:br>
              <a:rPr lang="en-US" dirty="0"/>
            </a:br>
            <a:r>
              <a:rPr lang="en-US" dirty="0"/>
              <a:t>## Residual standard error: 2.446 on 231 degrees of freedom</a:t>
            </a:r>
            <a:br>
              <a:rPr lang="en-US" dirty="0"/>
            </a:br>
            <a:r>
              <a:rPr lang="en-US" dirty="0"/>
              <a:t>## Multiple R-squared:  0.9231, Adjusted R-squared:  0.9205 </a:t>
            </a:r>
            <a:br>
              <a:rPr lang="en-US" dirty="0"/>
            </a:br>
            <a:endParaRPr lang="en-US" dirty="0"/>
          </a:p>
        </p:txBody>
      </p:sp>
    </p:spTree>
    <p:extLst>
      <p:ext uri="{BB962C8B-B14F-4D97-AF65-F5344CB8AC3E}">
        <p14:creationId xmlns:p14="http://schemas.microsoft.com/office/powerpoint/2010/main" val="3245177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Regression </a:t>
            </a:r>
            <a:r>
              <a:rPr lang="en-US" dirty="0" err="1" smtClean="0"/>
              <a:t>ctd</a:t>
            </a:r>
            <a:endParaRPr lang="en-US" dirty="0"/>
          </a:p>
        </p:txBody>
      </p:sp>
      <p:sp>
        <p:nvSpPr>
          <p:cNvPr id="3" name="Content Placeholder 2"/>
          <p:cNvSpPr>
            <a:spLocks noGrp="1"/>
          </p:cNvSpPr>
          <p:nvPr>
            <p:ph idx="1"/>
          </p:nvPr>
        </p:nvSpPr>
        <p:spPr>
          <a:xfrm>
            <a:off x="619125" y="1433973"/>
            <a:ext cx="10734675" cy="4643438"/>
          </a:xfrm>
        </p:spPr>
        <p:txBody>
          <a:bodyPr>
            <a:normAutofit fontScale="25000" lnSpcReduction="20000"/>
          </a:bodyPr>
          <a:lstStyle/>
          <a:p>
            <a:pPr marL="0" indent="0">
              <a:buNone/>
            </a:pPr>
            <a:r>
              <a:rPr lang="en-US" sz="6400" dirty="0" smtClean="0"/>
              <a:t>##          	Actual          	</a:t>
            </a:r>
            <a:r>
              <a:rPr lang="en-US" sz="6400" dirty="0" err="1" smtClean="0"/>
              <a:t>Reg</a:t>
            </a:r>
            <a:r>
              <a:rPr lang="en-US" sz="6400" dirty="0" smtClean="0"/>
              <a:t>        		Lasso        		Ridge</a:t>
            </a:r>
            <a:br>
              <a:rPr lang="en-US" sz="6400" dirty="0" smtClean="0"/>
            </a:br>
            <a:r>
              <a:rPr lang="en-US" sz="6400" dirty="0" smtClean="0"/>
              <a:t>## 1    	</a:t>
            </a:r>
            <a:r>
              <a:rPr lang="en-US" sz="6400" b="1" dirty="0" smtClean="0"/>
              <a:t>Washington   	Washington   	Washington   	Washington</a:t>
            </a:r>
            <a:br>
              <a:rPr lang="en-US" sz="6400" b="1" dirty="0" smtClean="0"/>
            </a:br>
            <a:r>
              <a:rPr lang="en-US" sz="6400" dirty="0" smtClean="0"/>
              <a:t>## 2      	Columbus    	Minnesota    	Minnesota    	Minnesota</a:t>
            </a:r>
            <a:br>
              <a:rPr lang="en-US" sz="6400" dirty="0" smtClean="0"/>
            </a:br>
            <a:r>
              <a:rPr lang="en-US" sz="6400" dirty="0" smtClean="0"/>
              <a:t>## 3     	Minnesota   	Pittsburgh     	Columbus   	Pittsburgh</a:t>
            </a:r>
            <a:br>
              <a:rPr lang="en-US" sz="6400" dirty="0" smtClean="0"/>
            </a:br>
            <a:r>
              <a:rPr lang="en-US" sz="6400" dirty="0" smtClean="0"/>
              <a:t>## 4    	Pittsburgh     	Columbus      	Chicago     		Columbus</a:t>
            </a:r>
            <a:br>
              <a:rPr lang="en-US" sz="6400" dirty="0" smtClean="0"/>
            </a:br>
            <a:r>
              <a:rPr lang="en-US" sz="6400" dirty="0" smtClean="0"/>
              <a:t>## 5       	</a:t>
            </a:r>
            <a:r>
              <a:rPr lang="en-US" sz="6400" b="1" dirty="0" smtClean="0"/>
              <a:t>Chicago      	Chicago   </a:t>
            </a:r>
            <a:r>
              <a:rPr lang="en-US" sz="6400" dirty="0" smtClean="0"/>
              <a:t>		Pittsburgh      	</a:t>
            </a:r>
            <a:r>
              <a:rPr lang="en-US" sz="6400" b="1" dirty="0" smtClean="0"/>
              <a:t>Chicago</a:t>
            </a:r>
            <a:r>
              <a:rPr lang="en-US" sz="6400" dirty="0" smtClean="0"/>
              <a:t/>
            </a:r>
            <a:br>
              <a:rPr lang="en-US" sz="6400" dirty="0" smtClean="0"/>
            </a:br>
            <a:r>
              <a:rPr lang="en-US" sz="6400" dirty="0" smtClean="0"/>
              <a:t>## 6      	Edmonton     	San Jose     	Montreal     	San Jose</a:t>
            </a:r>
            <a:br>
              <a:rPr lang="en-US" sz="6400" dirty="0" smtClean="0"/>
            </a:br>
            <a:r>
              <a:rPr lang="en-US" sz="6400" dirty="0" smtClean="0"/>
              <a:t>## 7      	</a:t>
            </a:r>
            <a:r>
              <a:rPr lang="en-US" sz="6400" b="1" dirty="0" smtClean="0"/>
              <a:t>Montreal     	Montreal     </a:t>
            </a:r>
            <a:r>
              <a:rPr lang="en-US" sz="6400" dirty="0" smtClean="0"/>
              <a:t>	San Jose    		</a:t>
            </a:r>
            <a:r>
              <a:rPr lang="en-US" sz="6400" b="1" dirty="0" smtClean="0"/>
              <a:t>Montreal</a:t>
            </a:r>
            <a:r>
              <a:rPr lang="en-US" sz="6400" dirty="0" smtClean="0"/>
              <a:t/>
            </a:r>
            <a:br>
              <a:rPr lang="en-US" sz="6400" dirty="0" smtClean="0"/>
            </a:br>
            <a:r>
              <a:rPr lang="en-US" sz="6400" dirty="0" smtClean="0"/>
              <a:t>## 8       	Anaheim     	Edmonton     	Edmonton     	Edmonton</a:t>
            </a:r>
            <a:br>
              <a:rPr lang="en-US" sz="6400" dirty="0" smtClean="0"/>
            </a:br>
            <a:r>
              <a:rPr lang="en-US" sz="6400" dirty="0" smtClean="0"/>
              <a:t>## 9     	Nashville   		NY Rangers   	NY Rangers   	NY Rangers</a:t>
            </a:r>
            <a:br>
              <a:rPr lang="en-US" sz="6400" dirty="0" smtClean="0"/>
            </a:br>
            <a:r>
              <a:rPr lang="en-US" sz="6400" dirty="0" smtClean="0"/>
              <a:t>## 10     	San Jose    		Nashville    	Nashville    	Nashville</a:t>
            </a:r>
            <a:br>
              <a:rPr lang="en-US" sz="6400" dirty="0" smtClean="0"/>
            </a:br>
            <a:r>
              <a:rPr lang="en-US" sz="6400" dirty="0" smtClean="0"/>
              <a:t>## 11    	St. Louis 		NY Islanders 	NY Islanders 	NY Islanders</a:t>
            </a:r>
            <a:br>
              <a:rPr lang="en-US" sz="6400" dirty="0" smtClean="0"/>
            </a:br>
            <a:r>
              <a:rPr lang="en-US" sz="6400" dirty="0" smtClean="0"/>
              <a:t>## 12    	NY Ranger      	Toronto       	Dallas      		Toronto</a:t>
            </a:r>
            <a:br>
              <a:rPr lang="en-US" sz="6400" dirty="0" smtClean="0"/>
            </a:br>
            <a:r>
              <a:rPr lang="en-US" sz="6400" dirty="0" smtClean="0"/>
              <a:t>## 13      	</a:t>
            </a:r>
            <a:r>
              <a:rPr lang="en-US" sz="6400" b="1" dirty="0" smtClean="0"/>
              <a:t>Toronto </a:t>
            </a:r>
            <a:r>
              <a:rPr lang="en-US" sz="6400" dirty="0" smtClean="0"/>
              <a:t>      	Dallas      		</a:t>
            </a:r>
            <a:r>
              <a:rPr lang="en-US" sz="6400" b="1" dirty="0" smtClean="0"/>
              <a:t>Toronto   </a:t>
            </a:r>
            <a:r>
              <a:rPr lang="en-US" sz="6400" dirty="0" smtClean="0"/>
              <a:t>    	Dallas</a:t>
            </a:r>
            <a:br>
              <a:rPr lang="en-US" sz="6400" dirty="0" smtClean="0"/>
            </a:br>
            <a:r>
              <a:rPr lang="en-US" sz="6400" dirty="0" smtClean="0"/>
              <a:t>## 14 	NY Islanders      	Anaheim      	Anaheim      	Anaheim</a:t>
            </a:r>
            <a:br>
              <a:rPr lang="en-US" sz="6400" dirty="0" smtClean="0"/>
            </a:br>
            <a:r>
              <a:rPr lang="en-US" sz="6400" dirty="0" smtClean="0"/>
              <a:t>## 15    	Tampa Bay    	St. Louis    		St. Louis  		Los Angeles</a:t>
            </a:r>
            <a:br>
              <a:rPr lang="en-US" sz="6400" dirty="0" smtClean="0"/>
            </a:br>
            <a:r>
              <a:rPr lang="en-US" sz="6400" dirty="0" smtClean="0"/>
              <a:t>## 16      	Calgary    		Tampa Bay    	Tampa Bay    	St. Louis</a:t>
            </a:r>
            <a:br>
              <a:rPr lang="en-US" sz="6400" dirty="0" smtClean="0"/>
            </a:br>
            <a:r>
              <a:rPr lang="en-US" sz="6400" dirty="0" smtClean="0"/>
              <a:t>## 17       	Boston  		Los Angeles  	Los Angeles    	Tampa Bay</a:t>
            </a:r>
            <a:br>
              <a:rPr lang="en-US" sz="6400" dirty="0" smtClean="0"/>
            </a:br>
            <a:r>
              <a:rPr lang="en-US" sz="6400" dirty="0" smtClean="0"/>
              <a:t>## 18       	Dallas      		Calgary      		Calgary     		Winnipeg</a:t>
            </a:r>
            <a:br>
              <a:rPr lang="en-US" sz="6400" dirty="0" smtClean="0"/>
            </a:br>
            <a:r>
              <a:rPr lang="en-US" sz="6400" dirty="0" smtClean="0"/>
              <a:t>## 19       	Ottawa    		Winnipeg     	Winnipeg      	Calgary</a:t>
            </a:r>
            <a:br>
              <a:rPr lang="en-US" sz="6400" dirty="0" smtClean="0"/>
            </a:br>
            <a:r>
              <a:rPr lang="en-US" sz="6400" dirty="0" smtClean="0"/>
              <a:t>## 20     	Winnipeg       	Boston       		Boston      		Detroit</a:t>
            </a:r>
            <a:br>
              <a:rPr lang="en-US" sz="6400" dirty="0" smtClean="0"/>
            </a:br>
            <a:r>
              <a:rPr lang="en-US" sz="6400" dirty="0" smtClean="0"/>
              <a:t>## 21  	Los Angeles      	Detroit      		Detroit       		Boston</a:t>
            </a:r>
            <a:br>
              <a:rPr lang="en-US" sz="6400" dirty="0" smtClean="0"/>
            </a:br>
            <a:r>
              <a:rPr lang="en-US" sz="6400" dirty="0" smtClean="0"/>
              <a:t>## 22      	Detroit       		Ottawa       	Ottawa       	Ottawa</a:t>
            </a:r>
            <a:br>
              <a:rPr lang="en-US" sz="6400" dirty="0" smtClean="0"/>
            </a:br>
            <a:r>
              <a:rPr lang="en-US" sz="6400" dirty="0" smtClean="0"/>
              <a:t>## 23     	Carolina      	Buffalo      		Buffalo      		Buffalo</a:t>
            </a:r>
            <a:br>
              <a:rPr lang="en-US" sz="6400" dirty="0" smtClean="0"/>
            </a:br>
            <a:r>
              <a:rPr lang="en-US" sz="6400" dirty="0" smtClean="0"/>
              <a:t>## 24 	Philadelphia    	Vancouver    	Vancouver    	Vancouver</a:t>
            </a:r>
            <a:br>
              <a:rPr lang="en-US" sz="6400" dirty="0" smtClean="0"/>
            </a:br>
            <a:r>
              <a:rPr lang="en-US" sz="6400" dirty="0" smtClean="0"/>
              <a:t>## 25      	Buffalo   		New Jersey      	Florida      		Florida</a:t>
            </a:r>
            <a:br>
              <a:rPr lang="en-US" sz="6400" dirty="0" smtClean="0"/>
            </a:br>
            <a:r>
              <a:rPr lang="en-US" sz="6400" dirty="0" smtClean="0"/>
              <a:t>## 26      	</a:t>
            </a:r>
            <a:r>
              <a:rPr lang="en-US" sz="6400" b="1" dirty="0" smtClean="0"/>
              <a:t>Florida      		Florida   </a:t>
            </a:r>
            <a:r>
              <a:rPr lang="en-US" sz="6400" dirty="0" smtClean="0"/>
              <a:t>		New Jersey   	New Jersey</a:t>
            </a:r>
            <a:br>
              <a:rPr lang="en-US" sz="6400" dirty="0" smtClean="0"/>
            </a:br>
            <a:r>
              <a:rPr lang="en-US" sz="6400" dirty="0" smtClean="0"/>
              <a:t>## 27    	Vancouver      	Arizona      		Arizona      		Arizona</a:t>
            </a:r>
            <a:br>
              <a:rPr lang="en-US" sz="6400" dirty="0" smtClean="0"/>
            </a:br>
            <a:r>
              <a:rPr lang="en-US" sz="6400" dirty="0" smtClean="0"/>
              <a:t>## 28      	Arizona     		Carolina     		Carolina     		Carolina</a:t>
            </a:r>
            <a:br>
              <a:rPr lang="en-US" sz="6400" dirty="0" smtClean="0"/>
            </a:br>
            <a:r>
              <a:rPr lang="en-US" sz="6400" dirty="0" smtClean="0"/>
              <a:t>## 29   	New Jersey 	Philadelphia 	Philadelphia 	Philadelphia</a:t>
            </a:r>
            <a:br>
              <a:rPr lang="en-US" sz="6400" dirty="0" smtClean="0"/>
            </a:br>
            <a:r>
              <a:rPr lang="en-US" sz="6400" b="1" dirty="0" smtClean="0"/>
              <a:t>## 30     	Colorado     	Colorado     	Colorado     	Colorado</a:t>
            </a:r>
          </a:p>
          <a:p>
            <a:endParaRPr lang="en-US" dirty="0"/>
          </a:p>
        </p:txBody>
      </p:sp>
    </p:spTree>
    <p:extLst>
      <p:ext uri="{BB962C8B-B14F-4D97-AF65-F5344CB8AC3E}">
        <p14:creationId xmlns:p14="http://schemas.microsoft.com/office/powerpoint/2010/main" val="3799102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LDA</a:t>
            </a:r>
            <a:endParaRPr lang="en-US" dirty="0"/>
          </a:p>
        </p:txBody>
      </p:sp>
      <p:sp>
        <p:nvSpPr>
          <p:cNvPr id="3" name="Content Placeholder 2"/>
          <p:cNvSpPr>
            <a:spLocks noGrp="1"/>
          </p:cNvSpPr>
          <p:nvPr>
            <p:ph idx="1"/>
          </p:nvPr>
        </p:nvSpPr>
        <p:spPr>
          <a:xfrm>
            <a:off x="271464" y="1333501"/>
            <a:ext cx="10110786" cy="5600700"/>
          </a:xfrm>
        </p:spPr>
        <p:txBody>
          <a:bodyPr>
            <a:noAutofit/>
          </a:bodyPr>
          <a:lstStyle/>
          <a:p>
            <a:pPr marL="0" indent="0">
              <a:buNone/>
            </a:pPr>
            <a:r>
              <a:rPr lang="en-US" sz="1800" dirty="0"/>
              <a:t>Call:</a:t>
            </a:r>
            <a:br>
              <a:rPr lang="en-US" sz="1800" dirty="0"/>
            </a:br>
            <a:r>
              <a:rPr lang="en-US" sz="1800" dirty="0"/>
              <a:t>## </a:t>
            </a:r>
            <a:r>
              <a:rPr lang="en-US" sz="1800" dirty="0" err="1"/>
              <a:t>lda</a:t>
            </a:r>
            <a:r>
              <a:rPr lang="en-US" sz="1800" dirty="0"/>
              <a:t>(Cup ~ GA60 + GF. + SF + SA + </a:t>
            </a:r>
            <a:r>
              <a:rPr lang="en-US" sz="1800" dirty="0" err="1"/>
              <a:t>Sv</a:t>
            </a:r>
            <a:r>
              <a:rPr lang="en-US" sz="1800" dirty="0"/>
              <a:t>. + PDO + CA60 + CF. + OZFO. + </a:t>
            </a:r>
            <a:r>
              <a:rPr lang="en-US" sz="1800" dirty="0" smtClean="0"/>
              <a:t>NZFO</a:t>
            </a:r>
            <a:r>
              <a:rPr lang="en-US" sz="1800" dirty="0"/>
              <a:t>., data = team16)</a:t>
            </a:r>
            <a:br>
              <a:rPr lang="en-US" sz="1800" dirty="0"/>
            </a:br>
            <a:r>
              <a:rPr lang="en-US" sz="1800" dirty="0"/>
              <a:t>## </a:t>
            </a:r>
            <a:br>
              <a:rPr lang="en-US" sz="1800" dirty="0"/>
            </a:br>
            <a:r>
              <a:rPr lang="en-US" sz="1800" dirty="0"/>
              <a:t>## Prior probabilities of groups:</a:t>
            </a:r>
            <a:br>
              <a:rPr lang="en-US" sz="1800" dirty="0"/>
            </a:br>
            <a:r>
              <a:rPr lang="en-US" sz="1800" dirty="0"/>
              <a:t>##         -1          0          1 </a:t>
            </a:r>
            <a:br>
              <a:rPr lang="en-US" sz="1800" dirty="0"/>
            </a:br>
            <a:r>
              <a:rPr lang="en-US" sz="1800" dirty="0"/>
              <a:t>## 0.03333333 0.93333333 0.03333333 </a:t>
            </a:r>
            <a:br>
              <a:rPr lang="en-US" sz="1800" dirty="0"/>
            </a:br>
            <a:endParaRPr lang="en-US" sz="1800" dirty="0" smtClean="0"/>
          </a:p>
          <a:p>
            <a:pPr marL="0" indent="0">
              <a:buNone/>
            </a:pPr>
            <a:endParaRPr lang="en-US" sz="1800" dirty="0" smtClean="0"/>
          </a:p>
          <a:p>
            <a:pPr marL="0" indent="0">
              <a:buNone/>
            </a:pPr>
            <a:r>
              <a:rPr lang="en-US" sz="1800" dirty="0" smtClean="0"/>
              <a:t>Confusion matrix:</a:t>
            </a:r>
          </a:p>
          <a:p>
            <a:pPr marL="0" indent="0">
              <a:buNone/>
            </a:pPr>
            <a:r>
              <a:rPr lang="en-US" sz="1800" dirty="0" smtClean="0"/>
              <a:t>##       </a:t>
            </a:r>
            <a:r>
              <a:rPr lang="en-US" sz="1800" dirty="0"/>
              <a:t>-1   0   </a:t>
            </a:r>
            <a:r>
              <a:rPr lang="en-US" sz="1800" dirty="0" smtClean="0"/>
              <a:t>1				</a:t>
            </a:r>
            <a:br>
              <a:rPr lang="en-US" sz="1800" dirty="0" smtClean="0"/>
            </a:br>
            <a:r>
              <a:rPr lang="en-US" sz="1800" dirty="0" smtClean="0"/>
              <a:t>##   </a:t>
            </a:r>
            <a:r>
              <a:rPr lang="en-US" sz="1800" dirty="0"/>
              <a:t>-1   0   0   0</a:t>
            </a:r>
            <a:br>
              <a:rPr lang="en-US" sz="1800" dirty="0"/>
            </a:br>
            <a:r>
              <a:rPr lang="en-US" sz="1800" dirty="0"/>
              <a:t>##   0    8 222   </a:t>
            </a:r>
            <a:r>
              <a:rPr lang="en-US" sz="1800" dirty="0" smtClean="0"/>
              <a:t>6  			</a:t>
            </a:r>
            <a:r>
              <a:rPr lang="en-US" sz="1800" dirty="0"/>
              <a:t/>
            </a:r>
            <a:br>
              <a:rPr lang="en-US" sz="1800" dirty="0"/>
            </a:br>
            <a:r>
              <a:rPr lang="en-US" sz="1800" dirty="0"/>
              <a:t>##   1    </a:t>
            </a:r>
            <a:r>
              <a:rPr lang="en-US" sz="1800" dirty="0" smtClean="0"/>
              <a:t>0   </a:t>
            </a:r>
            <a:r>
              <a:rPr lang="en-US" sz="1800" dirty="0"/>
              <a:t>2   </a:t>
            </a:r>
            <a:r>
              <a:rPr lang="en-US" sz="1800" dirty="0" smtClean="0"/>
              <a:t>2</a:t>
            </a:r>
          </a:p>
          <a:p>
            <a:pPr marL="0" indent="0">
              <a:buNone/>
            </a:pPr>
            <a:endParaRPr lang="en-US" sz="1800" dirty="0" smtClean="0"/>
          </a:p>
          <a:p>
            <a:pPr marL="0" indent="0">
              <a:buNone/>
            </a:pPr>
            <a:endParaRPr lang="en-US" sz="1800" dirty="0"/>
          </a:p>
          <a:p>
            <a:pPr marL="0" indent="0">
              <a:buNone/>
            </a:pPr>
            <a:r>
              <a:rPr lang="en-US" sz="1800" dirty="0" smtClean="0"/>
              <a:t>Predictions:</a:t>
            </a:r>
            <a:endParaRPr lang="en-US" sz="1800" dirty="0"/>
          </a:p>
          <a:p>
            <a:pPr marL="0" indent="0">
              <a:buNone/>
            </a:pPr>
            <a:r>
              <a:rPr lang="en-US" sz="1800" dirty="0"/>
              <a:t>##  [1] 1  -1 0  0  0  0  0  0  0  0  0  0  0  0  0  0  0  0  0  0  0  0  0 </a:t>
            </a:r>
            <a:r>
              <a:rPr lang="en-US" sz="1800" dirty="0" smtClean="0"/>
              <a:t> 0  </a:t>
            </a:r>
            <a:r>
              <a:rPr lang="en-US" sz="1800" dirty="0"/>
              <a:t>0  0  0  0  0  0 </a:t>
            </a:r>
            <a:br>
              <a:rPr lang="en-US" sz="1800" dirty="0"/>
            </a:br>
            <a:r>
              <a:rPr lang="en-US" sz="1800" dirty="0"/>
              <a:t>## Levels: -1 0 1</a:t>
            </a:r>
          </a:p>
          <a:p>
            <a:pPr marL="0" indent="0">
              <a:buNone/>
            </a:pPr>
            <a:endParaRPr lang="en-US" sz="1800" dirty="0"/>
          </a:p>
        </p:txBody>
      </p:sp>
      <p:pic>
        <p:nvPicPr>
          <p:cNvPr id="1026" name="Picture 2" descr="A look into the playoff bracket of the NHL. Credit to Fansided.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2" y="2113955"/>
            <a:ext cx="7181849" cy="40397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89030" y="4111822"/>
            <a:ext cx="1009650" cy="307777"/>
          </a:xfrm>
          <a:prstGeom prst="rect">
            <a:avLst/>
          </a:prstGeom>
          <a:noFill/>
        </p:spPr>
        <p:txBody>
          <a:bodyPr wrap="square" rtlCol="0">
            <a:spAutoFit/>
          </a:bodyPr>
          <a:lstStyle/>
          <a:p>
            <a:r>
              <a:rPr lang="en-US" sz="1400" b="1" dirty="0" smtClean="0"/>
              <a:t>Minnesota</a:t>
            </a:r>
            <a:endParaRPr lang="en-US" sz="1400" b="1" dirty="0"/>
          </a:p>
        </p:txBody>
      </p:sp>
      <p:sp>
        <p:nvSpPr>
          <p:cNvPr id="6" name="TextBox 5"/>
          <p:cNvSpPr txBox="1"/>
          <p:nvPr/>
        </p:nvSpPr>
        <p:spPr>
          <a:xfrm>
            <a:off x="7181850" y="4535089"/>
            <a:ext cx="1152525" cy="307777"/>
          </a:xfrm>
          <a:prstGeom prst="rect">
            <a:avLst/>
          </a:prstGeom>
          <a:noFill/>
        </p:spPr>
        <p:txBody>
          <a:bodyPr wrap="square" rtlCol="0">
            <a:spAutoFit/>
          </a:bodyPr>
          <a:lstStyle/>
          <a:p>
            <a:r>
              <a:rPr lang="en-US" sz="1400" b="1" dirty="0" smtClean="0"/>
              <a:t>Washington</a:t>
            </a:r>
            <a:endParaRPr lang="en-US" sz="1400" b="1" dirty="0"/>
          </a:p>
        </p:txBody>
      </p:sp>
    </p:spTree>
    <p:extLst>
      <p:ext uri="{BB962C8B-B14F-4D97-AF65-F5344CB8AC3E}">
        <p14:creationId xmlns:p14="http://schemas.microsoft.com/office/powerpoint/2010/main" val="2158667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0249" y="0"/>
            <a:ext cx="7471751" cy="6858000"/>
          </a:xfrm>
        </p:spPr>
      </p:pic>
      <p:sp>
        <p:nvSpPr>
          <p:cNvPr id="5" name="TextBox 4"/>
          <p:cNvSpPr txBox="1"/>
          <p:nvPr/>
        </p:nvSpPr>
        <p:spPr>
          <a:xfrm>
            <a:off x="400050" y="2381250"/>
            <a:ext cx="4171950" cy="3046988"/>
          </a:xfrm>
          <a:prstGeom prst="rect">
            <a:avLst/>
          </a:prstGeom>
          <a:noFill/>
        </p:spPr>
        <p:txBody>
          <a:bodyPr wrap="square" rtlCol="0">
            <a:spAutoFit/>
          </a:bodyPr>
          <a:lstStyle/>
          <a:p>
            <a:pPr marL="285750" indent="-285750">
              <a:buFontTx/>
              <a:buChar char="-"/>
            </a:pPr>
            <a:r>
              <a:rPr lang="en-US" sz="2400" dirty="0" smtClean="0"/>
              <a:t>The Caps will top the league in the rankings</a:t>
            </a:r>
          </a:p>
          <a:p>
            <a:pPr marL="285750" indent="-285750">
              <a:buFontTx/>
              <a:buChar char="-"/>
            </a:pPr>
            <a:endParaRPr lang="en-US" sz="2400" dirty="0" smtClean="0"/>
          </a:p>
          <a:p>
            <a:pPr marL="285750" indent="-285750">
              <a:buFontTx/>
              <a:buChar char="-"/>
            </a:pPr>
            <a:r>
              <a:rPr lang="en-US" sz="2400" dirty="0" smtClean="0"/>
              <a:t>The Caps will have an epic playoff with Minnesota</a:t>
            </a:r>
          </a:p>
          <a:p>
            <a:pPr marL="285750" indent="-285750">
              <a:buFontTx/>
              <a:buChar char="-"/>
            </a:pPr>
            <a:endParaRPr lang="en-US" sz="2400" dirty="0" smtClean="0"/>
          </a:p>
          <a:p>
            <a:pPr marL="285750" indent="-285750">
              <a:buFontTx/>
              <a:buChar char="-"/>
            </a:pPr>
            <a:r>
              <a:rPr lang="en-US" sz="2400" dirty="0" smtClean="0"/>
              <a:t>The way to winning is to score more points!</a:t>
            </a:r>
            <a:endParaRPr lang="en-US" sz="2400" dirty="0"/>
          </a:p>
        </p:txBody>
      </p:sp>
    </p:spTree>
    <p:extLst>
      <p:ext uri="{BB962C8B-B14F-4D97-AF65-F5344CB8AC3E}">
        <p14:creationId xmlns:p14="http://schemas.microsoft.com/office/powerpoint/2010/main" val="2027041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6" name="Picture 4" descr="Image result for caps hoc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651" y="498475"/>
            <a:ext cx="8870698"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996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805</Words>
  <Application>Microsoft Office PowerPoint</Application>
  <PresentationFormat>Widescreen</PresentationFormat>
  <Paragraphs>55</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Will the Caps EVER win a Stanley Cup?</vt:lpstr>
      <vt:lpstr>Intro</vt:lpstr>
      <vt:lpstr>Objective</vt:lpstr>
      <vt:lpstr>Analysis  - Regression</vt:lpstr>
      <vt:lpstr>Analysis- Regression ctd</vt:lpstr>
      <vt:lpstr>Analysis - LDA</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the Caps EVER win a Stanley Cup?</dc:title>
  <dc:creator>Bridget</dc:creator>
  <cp:lastModifiedBy>Bridget</cp:lastModifiedBy>
  <cp:revision>32</cp:revision>
  <dcterms:created xsi:type="dcterms:W3CDTF">2017-04-19T02:40:41Z</dcterms:created>
  <dcterms:modified xsi:type="dcterms:W3CDTF">2017-04-28T19:51:17Z</dcterms:modified>
</cp:coreProperties>
</file>