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Oswald SemiBold"/>
      <p:regular r:id="rId30"/>
      <p:bold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SemiBold-bold.fntdata"/><Relationship Id="rId30" Type="http://schemas.openxmlformats.org/officeDocument/2006/relationships/font" Target="fonts/Oswald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b744b8e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7b744b8e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b744b8e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7b744b8e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7b744b8e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7b744b8e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b744b8e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7b744b8e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7848f2fc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7848f2fc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7848f2fc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7848f2fc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7848f2fc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7848f2fc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848f2fc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848f2fc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848f2fc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848f2fc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848f2fc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7848f2fc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b744b8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7b744b8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b744b8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7b744b8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b744b8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7b744b8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b744b8e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b744b8e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b744b8e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b744b8e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226375" y="1647875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Projet 2022 :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FFFFF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Conceptball</a:t>
            </a:r>
            <a:endParaRPr sz="4000">
              <a:solidFill>
                <a:srgbClr val="FFFFF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236350" y="40773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Partie Personnelle - </a:t>
            </a:r>
            <a:r>
              <a:rPr lang="f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YON Mathys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676" y="1811100"/>
            <a:ext cx="2479350" cy="12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3.5  Découverte de mosquitto</a:t>
            </a:r>
            <a:endParaRPr sz="2360"/>
          </a:p>
        </p:txBody>
      </p:sp>
      <p:sp>
        <p:nvSpPr>
          <p:cNvPr id="203" name="Google Shape;203;p22"/>
          <p:cNvSpPr txBox="1"/>
          <p:nvPr/>
        </p:nvSpPr>
        <p:spPr>
          <a:xfrm>
            <a:off x="472675" y="2317800"/>
            <a:ext cx="34413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sz="2100">
                <a:solidFill>
                  <a:srgbClr val="C9211E"/>
                </a:solidFill>
                <a:latin typeface="Lato"/>
                <a:ea typeface="Lato"/>
                <a:cs typeface="Lato"/>
                <a:sym typeface="Lato"/>
              </a:rPr>
              <a:t>mettre screen mqtt explorer et console avec affichage valeurs</a:t>
            </a:r>
            <a:endParaRPr i="1" sz="1800">
              <a:solidFill>
                <a:srgbClr val="C9211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300" y="1166600"/>
            <a:ext cx="2912399" cy="17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6300" y="3101950"/>
            <a:ext cx="4392550" cy="16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70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00">
                <a:latin typeface="Oswald"/>
                <a:ea typeface="Oswald"/>
                <a:cs typeface="Oswald"/>
                <a:sym typeface="Oswald"/>
              </a:rPr>
              <a:t>3.5  Programme avec MQTT et Flask</a:t>
            </a:r>
            <a:endParaRPr sz="2060"/>
          </a:p>
        </p:txBody>
      </p:sp>
      <p:sp>
        <p:nvSpPr>
          <p:cNvPr id="211" name="Google Shape;211;p23"/>
          <p:cNvSpPr txBox="1"/>
          <p:nvPr/>
        </p:nvSpPr>
        <p:spPr>
          <a:xfrm>
            <a:off x="4513475" y="1725150"/>
            <a:ext cx="400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472675" y="2317800"/>
            <a:ext cx="344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sz="2100">
                <a:solidFill>
                  <a:srgbClr val="C9211E"/>
                </a:solidFill>
                <a:latin typeface="Lato"/>
                <a:ea typeface="Lato"/>
                <a:cs typeface="Lato"/>
                <a:sym typeface="Lato"/>
              </a:rPr>
              <a:t>mettre screen locahost flask</a:t>
            </a:r>
            <a:endParaRPr i="1" sz="1800">
              <a:solidFill>
                <a:srgbClr val="C9211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97500" y="393750"/>
            <a:ext cx="770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500">
                <a:latin typeface="Oswald"/>
                <a:ea typeface="Oswald"/>
                <a:cs typeface="Oswald"/>
                <a:sym typeface="Oswald"/>
              </a:rPr>
              <a:t>3.5  Programme graphique</a:t>
            </a:r>
            <a:endParaRPr sz="2060"/>
          </a:p>
        </p:txBody>
      </p:sp>
      <p:sp>
        <p:nvSpPr>
          <p:cNvPr id="218" name="Google Shape;218;p24"/>
          <p:cNvSpPr txBox="1"/>
          <p:nvPr/>
        </p:nvSpPr>
        <p:spPr>
          <a:xfrm>
            <a:off x="472675" y="2317800"/>
            <a:ext cx="344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sz="2100">
                <a:solidFill>
                  <a:srgbClr val="C9211E"/>
                </a:solidFill>
                <a:latin typeface="Lato"/>
                <a:ea typeface="Lato"/>
                <a:cs typeface="Lato"/>
                <a:sym typeface="Lato"/>
              </a:rPr>
              <a:t>mettre screen du graphique</a:t>
            </a:r>
            <a:endParaRPr i="1" sz="1800">
              <a:solidFill>
                <a:srgbClr val="C9211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.  Problèmes rencontrés</a:t>
            </a:r>
            <a:endParaRPr b="1"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0"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599450" y="1583675"/>
            <a:ext cx="773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Problème d’actualisation des capteurs : si changement de température faible, il n’y a pas d’actualisation dans le fichier json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Problème avec la PiZigate pour l’établissement de la connexion : Zigate to MQTT Broker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106802"/>
                </a:solidFill>
                <a:highlight>
                  <a:srgbClr val="AEAEAE"/>
                </a:highlight>
              </a:rPr>
              <a:t>python3 -m zigate.mqtt_broker --device auto --mqtt_host localhost:1883</a:t>
            </a:r>
            <a:r>
              <a:rPr lang="fr" sz="1400">
                <a:solidFill>
                  <a:srgbClr val="106802"/>
                </a:solidFill>
                <a:highlight>
                  <a:srgbClr val="AEAEAE"/>
                </a:highlight>
              </a:rPr>
              <a:t> </a:t>
            </a:r>
            <a:r>
              <a:rPr lang="fr" sz="1400">
                <a:solidFill>
                  <a:srgbClr val="106802"/>
                </a:solidFill>
                <a:highlight>
                  <a:srgbClr val="AEAEAE"/>
                </a:highlight>
              </a:rPr>
              <a:t>--mqtt_username Conceptball --mqtt_password Conceptball</a:t>
            </a:r>
            <a:endParaRPr sz="1400">
              <a:solidFill>
                <a:srgbClr val="106802"/>
              </a:solidFill>
              <a:highlight>
                <a:srgbClr val="AEAEA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highlight>
                  <a:srgbClr val="AEAEAE"/>
                </a:highlight>
              </a:rPr>
              <a:t>INFO:zigate:Searching ZiGate port</a:t>
            </a:r>
            <a:endParaRPr sz="1400">
              <a:solidFill>
                <a:srgbClr val="000000"/>
              </a:solidFill>
              <a:highlight>
                <a:srgbClr val="AEAEA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highlight>
                  <a:srgbClr val="AEAEAE"/>
                </a:highlight>
              </a:rPr>
              <a:t>ERROR:zigate:ZiGate not found</a:t>
            </a:r>
            <a:endParaRPr sz="1400">
              <a:solidFill>
                <a:srgbClr val="000000"/>
              </a:solidFill>
              <a:highlight>
                <a:srgbClr val="AEAEA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highlight>
                  <a:srgbClr val="AEAEAE"/>
                </a:highlight>
              </a:rPr>
              <a:t>ERROR:zigate:ZiGate has not been found, please check configuration.</a:t>
            </a:r>
            <a:endParaRPr sz="1400">
              <a:solidFill>
                <a:srgbClr val="000000"/>
              </a:solidFill>
              <a:highlight>
                <a:srgbClr val="AEAEAE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=&gt; Donc utilisation de la clé Zigate-USB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.  Planning réel</a:t>
            </a:r>
            <a:endParaRPr b="1"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.  Tests</a:t>
            </a:r>
            <a:endParaRPr b="1"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5" y="1516650"/>
            <a:ext cx="4229675" cy="226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325" y="2790475"/>
            <a:ext cx="4525201" cy="2164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7"/>
          <p:cNvCxnSpPr>
            <a:endCxn id="237" idx="0"/>
          </p:cNvCxnSpPr>
          <p:nvPr/>
        </p:nvCxnSpPr>
        <p:spPr>
          <a:xfrm>
            <a:off x="4313125" y="2095975"/>
            <a:ext cx="2407800" cy="694500"/>
          </a:xfrm>
          <a:prstGeom prst="curvedConnector2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7"/>
          <p:cNvSpPr txBox="1"/>
          <p:nvPr/>
        </p:nvSpPr>
        <p:spPr>
          <a:xfrm>
            <a:off x="0" y="370323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1er plan de test (04/03/2022)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4369650" y="48686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2ème</a:t>
            </a:r>
            <a:r>
              <a:rPr i="1"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plan de test (03/05/2022)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.  Bilan</a:t>
            </a:r>
            <a:endParaRPr b="1"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Sommaire</a:t>
            </a:r>
            <a:endParaRPr b="1"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4.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5.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6. Bilan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latin typeface="Oswald"/>
                <a:ea typeface="Oswald"/>
                <a:cs typeface="Oswald"/>
                <a:sym typeface="Oswald"/>
              </a:rPr>
              <a:t>1.1 Diagramme d’exigence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525" y="1234500"/>
            <a:ext cx="6442223" cy="37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2.1  Présentation travail/matériel</a:t>
            </a:r>
            <a:endParaRPr sz="236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129500" y="1605675"/>
            <a:ext cx="35880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50"/>
              <a:t>	</a:t>
            </a:r>
            <a:r>
              <a:rPr b="1" lang="fr" sz="1600" u="sng"/>
              <a:t>Tâche à réaliser : </a:t>
            </a:r>
            <a:endParaRPr b="1" sz="1600" u="sng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-"/>
            </a:pPr>
            <a:r>
              <a:rPr b="1" lang="fr">
                <a:solidFill>
                  <a:schemeClr val="lt2"/>
                </a:solidFill>
              </a:rPr>
              <a:t>Création de la BDD </a:t>
            </a:r>
            <a:r>
              <a:rPr lang="fr">
                <a:solidFill>
                  <a:schemeClr val="lt2"/>
                </a:solidFill>
              </a:rPr>
              <a:t>et stockage des informations</a:t>
            </a:r>
            <a:endParaRPr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-"/>
            </a:pPr>
            <a:r>
              <a:rPr lang="fr">
                <a:solidFill>
                  <a:schemeClr val="lt2"/>
                </a:solidFill>
              </a:rPr>
              <a:t>Mise en place des </a:t>
            </a:r>
            <a:r>
              <a:rPr b="1" lang="fr">
                <a:solidFill>
                  <a:schemeClr val="lt2"/>
                </a:solidFill>
              </a:rPr>
              <a:t>capteurs</a:t>
            </a:r>
            <a:endParaRPr b="1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-"/>
            </a:pPr>
            <a:r>
              <a:rPr lang="fr">
                <a:solidFill>
                  <a:schemeClr val="lt2"/>
                </a:solidFill>
              </a:rPr>
              <a:t>Connexion des capteurs avec la clé </a:t>
            </a:r>
            <a:r>
              <a:rPr b="1" lang="fr">
                <a:solidFill>
                  <a:schemeClr val="lt2"/>
                </a:solidFill>
              </a:rPr>
              <a:t>ZiGate-USB</a:t>
            </a:r>
            <a:endParaRPr b="1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Lato"/>
              <a:buChar char="-"/>
            </a:pPr>
            <a:r>
              <a:rPr lang="fr">
                <a:solidFill>
                  <a:schemeClr val="lt2"/>
                </a:solidFill>
              </a:rPr>
              <a:t>Interrogation des capteurs grâce au </a:t>
            </a:r>
            <a:r>
              <a:rPr b="1" lang="fr">
                <a:solidFill>
                  <a:schemeClr val="lt2"/>
                </a:solidFill>
              </a:rPr>
              <a:t>protocole Zigbee</a:t>
            </a:r>
            <a:endParaRPr b="1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b="1" lang="fr"/>
              <a:t>Création d’une interface ergonomique</a:t>
            </a:r>
            <a:r>
              <a:rPr lang="fr"/>
              <a:t> de présentation des conditions de stockage (</a:t>
            </a:r>
            <a:r>
              <a:rPr b="1" lang="fr"/>
              <a:t>insertion de graphiques</a:t>
            </a:r>
            <a:r>
              <a:rPr lang="fr"/>
              <a:t>, </a:t>
            </a:r>
            <a:r>
              <a:rPr b="1" lang="fr"/>
              <a:t>derniers relevés</a:t>
            </a:r>
            <a:r>
              <a:rPr lang="fr"/>
              <a:t>, …)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25" y="1605675"/>
            <a:ext cx="4549476" cy="2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2.2  Présentation travail/matériel</a:t>
            </a:r>
            <a:endParaRPr sz="2360"/>
          </a:p>
        </p:txBody>
      </p:sp>
      <p:sp>
        <p:nvSpPr>
          <p:cNvPr id="161" name="Google Shape;161;p17"/>
          <p:cNvSpPr txBox="1"/>
          <p:nvPr/>
        </p:nvSpPr>
        <p:spPr>
          <a:xfrm>
            <a:off x="427275" y="1648175"/>
            <a:ext cx="32571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Matériel utilisé :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Clé ZiGate-USB V3 (ou </a:t>
            </a:r>
            <a:r>
              <a:rPr lang="fr" sz="1100">
                <a:solidFill>
                  <a:srgbClr val="C9211E"/>
                </a:solidFill>
                <a:latin typeface="Lato"/>
                <a:ea typeface="Lato"/>
                <a:cs typeface="Lato"/>
                <a:sym typeface="Lato"/>
              </a:rPr>
              <a:t>Pizigate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Capteurs Xiaomi : température/humidité et détection de mouvement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Carte Raspberry Pi 4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PC Client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27275" y="3345275"/>
            <a:ext cx="30000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Logiciel utilisé :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phpMyAdmin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 Studio Code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975" y="1383800"/>
            <a:ext cx="1783051" cy="8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050" y="1333687"/>
            <a:ext cx="1064550" cy="10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0038" y="3092988"/>
            <a:ext cx="1422575" cy="14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5574" y="3150575"/>
            <a:ext cx="1821875" cy="1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233275" y="1431775"/>
            <a:ext cx="50313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●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Installation de la Raspberry 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Raspberry PI OS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Réglage de l’horloge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Activation du SSH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Installation logicielle :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 Studio Code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Apache2 (serveur local)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PHP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MySQL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Library Python :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zigate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paho-mqtt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Jeedom (Logiciel </a:t>
            </a:r>
            <a:r>
              <a:rPr lang="fr" sz="1200">
                <a:solidFill>
                  <a:schemeClr val="lt1"/>
                </a:solidFill>
                <a:highlight>
                  <a:srgbClr val="202124"/>
                </a:highlight>
                <a:latin typeface="Lato"/>
                <a:ea typeface="Lato"/>
                <a:cs typeface="Lato"/>
                <a:sym typeface="Lato"/>
              </a:rPr>
              <a:t>compatible avec ZigBee)</a:t>
            </a:r>
            <a:endParaRPr sz="1200">
              <a:solidFill>
                <a:schemeClr val="lt1"/>
              </a:solidFill>
              <a:highlight>
                <a:srgbClr val="202124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highlight>
                  <a:srgbClr val="202124"/>
                </a:highlight>
                <a:latin typeface="Lato"/>
                <a:ea typeface="Lato"/>
                <a:cs typeface="Lato"/>
                <a:sym typeface="Lato"/>
              </a:rPr>
              <a:t>phpMyAdmin</a:t>
            </a:r>
            <a:endParaRPr sz="1200">
              <a:solidFill>
                <a:schemeClr val="lt1"/>
              </a:solidFill>
              <a:highlight>
                <a:srgbClr val="202124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fr" sz="1200">
                <a:solidFill>
                  <a:schemeClr val="lt1"/>
                </a:solidFill>
                <a:highlight>
                  <a:srgbClr val="202124"/>
                </a:highlight>
                <a:latin typeface="Lato"/>
                <a:ea typeface="Lato"/>
                <a:cs typeface="Lato"/>
                <a:sym typeface="Lato"/>
              </a:rPr>
              <a:t>MQTT Explorer</a:t>
            </a:r>
            <a:endParaRPr sz="1200">
              <a:solidFill>
                <a:schemeClr val="lt1"/>
              </a:solidFill>
              <a:highlight>
                <a:srgbClr val="20212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.1  Installation</a:t>
            </a:r>
            <a:endParaRPr sz="236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375" y="1431775"/>
            <a:ext cx="3218354" cy="169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975" y="3277874"/>
            <a:ext cx="3426450" cy="17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.2  Création de la BDD</a:t>
            </a:r>
            <a:endParaRPr sz="2360"/>
          </a:p>
        </p:txBody>
      </p:sp>
      <p:sp>
        <p:nvSpPr>
          <p:cNvPr id="180" name="Google Shape;180;p19"/>
          <p:cNvSpPr txBox="1"/>
          <p:nvPr/>
        </p:nvSpPr>
        <p:spPr>
          <a:xfrm>
            <a:off x="5554675" y="2712325"/>
            <a:ext cx="325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sz="2100">
                <a:solidFill>
                  <a:srgbClr val="C9211E"/>
                </a:solidFill>
                <a:latin typeface="Lato"/>
                <a:ea typeface="Lato"/>
                <a:cs typeface="Lato"/>
                <a:sym typeface="Lato"/>
              </a:rPr>
              <a:t>mettre screen phpMyAdmin</a:t>
            </a:r>
            <a:endParaRPr i="1" sz="1800">
              <a:solidFill>
                <a:srgbClr val="C9211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5" y="1629550"/>
            <a:ext cx="4507376" cy="31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193438" y="4699150"/>
            <a:ext cx="457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MCD (Modèle Conceptuel de Données) 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3.3  Liaison capteur à Jeedom</a:t>
            </a:r>
            <a:endParaRPr sz="236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112" y="1415650"/>
            <a:ext cx="6649774" cy="34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3800">
                <a:latin typeface="Oswald"/>
                <a:ea typeface="Oswald"/>
                <a:cs typeface="Oswald"/>
                <a:sym typeface="Oswald"/>
              </a:rPr>
              <a:t>3.4  Premiers programmes</a:t>
            </a:r>
            <a:endParaRPr sz="2360"/>
          </a:p>
        </p:txBody>
      </p:sp>
      <p:sp>
        <p:nvSpPr>
          <p:cNvPr id="194" name="Google Shape;194;p21"/>
          <p:cNvSpPr txBox="1"/>
          <p:nvPr/>
        </p:nvSpPr>
        <p:spPr>
          <a:xfrm>
            <a:off x="5304725" y="3885838"/>
            <a:ext cx="350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sz="2100">
                <a:solidFill>
                  <a:srgbClr val="C9211E"/>
                </a:solidFill>
                <a:latin typeface="Lato"/>
                <a:ea typeface="Lato"/>
                <a:cs typeface="Lato"/>
                <a:sym typeface="Lato"/>
              </a:rPr>
              <a:t>mettre screen résultats</a:t>
            </a:r>
            <a:endParaRPr i="1" sz="1800">
              <a:solidFill>
                <a:srgbClr val="C9211E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5" y="1428025"/>
            <a:ext cx="3419274" cy="16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25" y="3272350"/>
            <a:ext cx="4046649" cy="17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4513475" y="1725150"/>
            <a:ext cx="4005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➔"/>
            </a:pPr>
            <a:r>
              <a:rPr lang="f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Récupération des valeurs via la lecture de fichier json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