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Oswald SemiBold"/>
      <p:regular r:id="rId34"/>
      <p:bold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OswaldSemiBold-bold.fntdata"/><Relationship Id="rId12" Type="http://schemas.openxmlformats.org/officeDocument/2006/relationships/slide" Target="slides/slide7.xml"/><Relationship Id="rId34" Type="http://schemas.openxmlformats.org/officeDocument/2006/relationships/font" Target="fonts/Oswald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b744b8e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b744b8e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878d5e7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878d5e7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7b744b8e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7b744b8e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1d80f0b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1d80f0b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7b744b8e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7b744b8e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1d80f0b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1d80f0b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127750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127750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1d80f0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1d80f0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7b744b8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7b744b8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7848f2fc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7848f2fc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848f2fc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848f2fc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80a0bef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80a0bef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848f2fc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848f2fc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848f2fc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848f2fc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b744b8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b744b8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b744b8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b744b8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04779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04779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b744b8e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b744b8e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b744b8e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b744b8e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226375" y="1647875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Projet 2022 :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Conceptball</a:t>
            </a:r>
            <a:endParaRPr sz="40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236350" y="40773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Partie Personnelle - </a:t>
            </a: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YON Mathys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676" y="1811100"/>
            <a:ext cx="2479350" cy="12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3.3  Découverte de mosquitto</a:t>
            </a:r>
            <a:endParaRPr sz="2360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399" y="1727800"/>
            <a:ext cx="6319000" cy="26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39875" y="1866000"/>
            <a:ext cx="2432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f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MQTT</a:t>
            </a:r>
            <a:r>
              <a:rPr lang="f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est un protocole de messagerie publish-subscribe basé sur le protocole TCP/IP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3.3  Découverte de mosquitto</a:t>
            </a:r>
            <a:endParaRPr sz="236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469750"/>
            <a:ext cx="6151025" cy="13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7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00">
                <a:latin typeface="Oswald"/>
                <a:ea typeface="Oswald"/>
                <a:cs typeface="Oswald"/>
                <a:sym typeface="Oswald"/>
              </a:rPr>
              <a:t>3.4  Programme avec MQTT et Flask</a:t>
            </a:r>
            <a:endParaRPr sz="2060"/>
          </a:p>
        </p:txBody>
      </p:sp>
      <p:sp>
        <p:nvSpPr>
          <p:cNvPr id="215" name="Google Shape;215;p24"/>
          <p:cNvSpPr txBox="1"/>
          <p:nvPr/>
        </p:nvSpPr>
        <p:spPr>
          <a:xfrm>
            <a:off x="4513475" y="1725150"/>
            <a:ext cx="400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6406301" y="2094188"/>
            <a:ext cx="2433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f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r>
              <a:rPr lang="f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est un micro framework open-source de développement web en Python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3" y="2950475"/>
            <a:ext cx="61245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13" y="1725150"/>
            <a:ext cx="27146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7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00">
                <a:latin typeface="Oswald"/>
                <a:ea typeface="Oswald"/>
                <a:cs typeface="Oswald"/>
                <a:sym typeface="Oswald"/>
              </a:rPr>
              <a:t>3.5  Programme avec MQTT et Flask</a:t>
            </a:r>
            <a:endParaRPr sz="2060"/>
          </a:p>
        </p:txBody>
      </p:sp>
      <p:sp>
        <p:nvSpPr>
          <p:cNvPr id="224" name="Google Shape;224;p25"/>
          <p:cNvSpPr txBox="1"/>
          <p:nvPr/>
        </p:nvSpPr>
        <p:spPr>
          <a:xfrm>
            <a:off x="4513475" y="1725150"/>
            <a:ext cx="400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825" y="1562850"/>
            <a:ext cx="3468000" cy="301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7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00">
                <a:latin typeface="Oswald"/>
                <a:ea typeface="Oswald"/>
                <a:cs typeface="Oswald"/>
                <a:sym typeface="Oswald"/>
              </a:rPr>
              <a:t>3.6  Programme graphique</a:t>
            </a:r>
            <a:endParaRPr sz="2060"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1540625"/>
            <a:ext cx="5653875" cy="34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6144000" y="1626775"/>
            <a:ext cx="2667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Lato"/>
              <a:buChar char="●"/>
            </a:pPr>
            <a:r>
              <a:rPr b="1" lang="fr" sz="16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Chart.js</a:t>
            </a:r>
            <a:r>
              <a:rPr lang="fr" sz="16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est une bibliothèque JavaScript open source gratuite pour la visualisation de données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7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00">
                <a:latin typeface="Oswald"/>
                <a:ea typeface="Oswald"/>
                <a:cs typeface="Oswald"/>
                <a:sym typeface="Oswald"/>
              </a:rPr>
              <a:t>3.7  Utilisation de W3.CSS</a:t>
            </a:r>
            <a:endParaRPr sz="2060"/>
          </a:p>
        </p:txBody>
      </p:sp>
      <p:sp>
        <p:nvSpPr>
          <p:cNvPr id="238" name="Google Shape;238;p27"/>
          <p:cNvSpPr txBox="1"/>
          <p:nvPr/>
        </p:nvSpPr>
        <p:spPr>
          <a:xfrm>
            <a:off x="6115925" y="2068850"/>
            <a:ext cx="266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W3.CSS </a:t>
            </a: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 un framework moderne avec une réactivité intégrée et facile à apprendre et à utiliser par rapport aux autres frameworks CSS.</a:t>
            </a:r>
            <a:endParaRPr b="1" sz="16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00" y="1432175"/>
            <a:ext cx="5301874" cy="36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7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00">
                <a:latin typeface="Oswald"/>
                <a:ea typeface="Oswald"/>
                <a:cs typeface="Oswald"/>
                <a:sym typeface="Oswald"/>
              </a:rPr>
              <a:t>3.8  Programme graphique final</a:t>
            </a:r>
            <a:endParaRPr sz="2060"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550" y="1503825"/>
            <a:ext cx="6587251" cy="346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297500" y="393750"/>
            <a:ext cx="77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00">
                <a:latin typeface="Oswald"/>
                <a:ea typeface="Oswald"/>
                <a:cs typeface="Oswald"/>
                <a:sym typeface="Oswald"/>
              </a:rPr>
              <a:t>3.9  Mise en place automatisation</a:t>
            </a:r>
            <a:endParaRPr sz="2060"/>
          </a:p>
        </p:txBody>
      </p:sp>
      <p:sp>
        <p:nvSpPr>
          <p:cNvPr id="251" name="Google Shape;251;p29"/>
          <p:cNvSpPr txBox="1"/>
          <p:nvPr/>
        </p:nvSpPr>
        <p:spPr>
          <a:xfrm>
            <a:off x="6403650" y="2138525"/>
            <a:ext cx="26676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Lato"/>
              <a:buChar char="●"/>
            </a:pPr>
            <a:r>
              <a:rPr b="1" lang="fr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Crontab</a:t>
            </a:r>
            <a:r>
              <a:rPr lang="fr" sz="12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est un programme qui permet d’exécuter automatiquement des scripts, des commandes ou des logiciels à une date et une heure spécifiée à l’avance, ou selon un cycle défini à l’avance</a:t>
            </a:r>
            <a:endParaRPr sz="12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388" y="2227738"/>
            <a:ext cx="1700100" cy="14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00" y="1820476"/>
            <a:ext cx="3965225" cy="23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4</a:t>
            </a: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.  Problèmes rencontrés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599450" y="1583675"/>
            <a:ext cx="773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Problème d’actualisation des capteurs : si changement de température faible, il n’y a pas d’actualisation dans le fichier json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Problème avec la PiZigate pour l’établissement de la connexion : Zigate to MQTT Broker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AEAEA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AEAEA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AEAEA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AEAEA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=&gt; Donc utilisation de la clé Zigate-USB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700" y="2453925"/>
            <a:ext cx="60864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.  Tests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1817225"/>
            <a:ext cx="73628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Sommaire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465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fr" sz="1500"/>
              <a:t>Diagramme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fr" sz="1500"/>
              <a:t>Présentation travail/matériel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fr" sz="1500"/>
              <a:t>Tâches effectuées 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fr" sz="1300"/>
              <a:t>Installation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fr" sz="1300"/>
              <a:t>Liaison capteur à Jeedom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fr" sz="1300"/>
              <a:t>Premiers programmes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fr" sz="1300"/>
              <a:t>Découverte de mosquitto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fr" sz="1300"/>
              <a:t>Programme avec MQTT et Flask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fr" sz="1300"/>
              <a:t>Programme graphique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fr" sz="1500"/>
              <a:t>Problèmes rencontrés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fr" sz="1500"/>
              <a:t>Tests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.  Bilan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1. Diagramme d’exigence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525" y="1234500"/>
            <a:ext cx="6442223" cy="37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2.1  Présentation travail/matériel</a:t>
            </a:r>
            <a:endParaRPr sz="236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129500" y="1605675"/>
            <a:ext cx="35880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/>
              <a:t>	</a:t>
            </a:r>
            <a:r>
              <a:rPr b="1" lang="fr" sz="1600" u="sng"/>
              <a:t>Tâche à réaliser : </a:t>
            </a:r>
            <a:endParaRPr b="1" sz="1600" u="sng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-"/>
            </a:pPr>
            <a:r>
              <a:rPr b="1" lang="fr">
                <a:solidFill>
                  <a:schemeClr val="lt2"/>
                </a:solidFill>
              </a:rPr>
              <a:t>Création de la BDD </a:t>
            </a:r>
            <a:r>
              <a:rPr lang="fr">
                <a:solidFill>
                  <a:schemeClr val="lt2"/>
                </a:solidFill>
              </a:rPr>
              <a:t>et stockage des informations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-"/>
            </a:pPr>
            <a:r>
              <a:rPr lang="fr">
                <a:solidFill>
                  <a:schemeClr val="lt2"/>
                </a:solidFill>
              </a:rPr>
              <a:t>Mise en place des </a:t>
            </a:r>
            <a:r>
              <a:rPr b="1" lang="fr">
                <a:solidFill>
                  <a:schemeClr val="lt2"/>
                </a:solidFill>
              </a:rPr>
              <a:t>capteurs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-"/>
            </a:pPr>
            <a:r>
              <a:rPr lang="fr">
                <a:solidFill>
                  <a:schemeClr val="lt2"/>
                </a:solidFill>
              </a:rPr>
              <a:t>Connexion des capteurs avec la clé </a:t>
            </a:r>
            <a:r>
              <a:rPr b="1" lang="fr">
                <a:solidFill>
                  <a:schemeClr val="lt2"/>
                </a:solidFill>
              </a:rPr>
              <a:t>ZiGate-USB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-"/>
            </a:pPr>
            <a:r>
              <a:rPr lang="fr">
                <a:solidFill>
                  <a:schemeClr val="lt2"/>
                </a:solidFill>
              </a:rPr>
              <a:t>Interrogation des capteurs grâce au </a:t>
            </a:r>
            <a:r>
              <a:rPr b="1" lang="fr">
                <a:solidFill>
                  <a:schemeClr val="lt2"/>
                </a:solidFill>
              </a:rPr>
              <a:t>protocole Zigbee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-"/>
            </a:pPr>
            <a:r>
              <a:rPr b="1" lang="fr">
                <a:solidFill>
                  <a:schemeClr val="lt2"/>
                </a:solidFill>
              </a:rPr>
              <a:t>Création d’une interface ergonomique</a:t>
            </a:r>
            <a:r>
              <a:rPr lang="fr">
                <a:solidFill>
                  <a:schemeClr val="lt2"/>
                </a:solidFill>
              </a:rPr>
              <a:t> de présentation des conditions de stockage (</a:t>
            </a:r>
            <a:r>
              <a:rPr b="1" lang="fr">
                <a:solidFill>
                  <a:schemeClr val="lt2"/>
                </a:solidFill>
              </a:rPr>
              <a:t>insertion de graphiques</a:t>
            </a:r>
            <a:r>
              <a:rPr lang="fr">
                <a:solidFill>
                  <a:schemeClr val="lt2"/>
                </a:solidFill>
              </a:rPr>
              <a:t>, </a:t>
            </a:r>
            <a:r>
              <a:rPr b="1" lang="fr">
                <a:solidFill>
                  <a:schemeClr val="lt2"/>
                </a:solidFill>
              </a:rPr>
              <a:t>derniers relevés</a:t>
            </a:r>
            <a:r>
              <a:rPr lang="fr">
                <a:solidFill>
                  <a:schemeClr val="lt2"/>
                </a:solidFill>
              </a:rPr>
              <a:t>, …)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5" y="1605675"/>
            <a:ext cx="4549476" cy="2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2.2  Présentation travail/matériel</a:t>
            </a:r>
            <a:endParaRPr sz="2360"/>
          </a:p>
        </p:txBody>
      </p:sp>
      <p:sp>
        <p:nvSpPr>
          <p:cNvPr id="161" name="Google Shape;161;p17"/>
          <p:cNvSpPr txBox="1"/>
          <p:nvPr/>
        </p:nvSpPr>
        <p:spPr>
          <a:xfrm>
            <a:off x="427275" y="1648175"/>
            <a:ext cx="32571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Matériel utilisé :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Clé ZiGate-USB V3 (ou </a:t>
            </a:r>
            <a:r>
              <a:rPr lang="fr" sz="1100">
                <a:solidFill>
                  <a:srgbClr val="C9211E"/>
                </a:solidFill>
                <a:latin typeface="Lato"/>
                <a:ea typeface="Lato"/>
                <a:cs typeface="Lato"/>
                <a:sym typeface="Lato"/>
              </a:rPr>
              <a:t>Pizigate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Capteurs Xiaomi : température/humidité et détection de mouvement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Carte Raspberry Pi 4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PC Client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27275" y="3345275"/>
            <a:ext cx="30000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Logiciels utilisés :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phpMyAdmin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Jeedom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 (Flask/Zigate)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VNC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975" y="1383800"/>
            <a:ext cx="1783051" cy="8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050" y="1333687"/>
            <a:ext cx="1064550" cy="10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038" y="2239213"/>
            <a:ext cx="1422575" cy="14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4449" y="2196225"/>
            <a:ext cx="182187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2741350" y="3345275"/>
            <a:ext cx="3000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Protocoles utilisés</a:t>
            </a:r>
            <a:r>
              <a:rPr b="1" lang="f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MQTT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ZigBee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233275" y="1431775"/>
            <a:ext cx="5031300" cy="3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●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Installation de la Raspberry :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Raspberry PI OS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Réglage de l’horloge 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Activation du SSH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●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Installation logicielle : 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Apache2 (serveur local)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PHP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Library Python :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■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zigate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■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paho-mqtt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Jeedom (Logiciel compatible avec ZigBee)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phpMyAdmin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MQTT Explorer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Lato"/>
              <a:buChar char="○"/>
            </a:pPr>
            <a:r>
              <a:rPr lang="fr" sz="1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VNC</a:t>
            </a:r>
            <a:endParaRPr sz="1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.1  Installation</a:t>
            </a:r>
            <a:endParaRPr sz="236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375" y="1431775"/>
            <a:ext cx="3218354" cy="169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975" y="3277874"/>
            <a:ext cx="3426450" cy="17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3.1  Partie préliminaire : Jeedom</a:t>
            </a:r>
            <a:endParaRPr sz="2360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50" y="1677775"/>
            <a:ext cx="612457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6610075" y="2013875"/>
            <a:ext cx="2340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Lato"/>
              <a:buChar char="●"/>
            </a:pPr>
            <a:r>
              <a:rPr b="1" lang="fr" sz="16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Jeedom</a:t>
            </a:r>
            <a:r>
              <a:rPr lang="fr" sz="16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est un logiciel qui gère la domotique compatible avec de nombreux protocoles comme le ZigBee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3.1  Partie préliminaire : Jeedom</a:t>
            </a:r>
            <a:endParaRPr sz="23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801" y="1666750"/>
            <a:ext cx="5850126" cy="30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3.2  Premiers programmes</a:t>
            </a:r>
            <a:endParaRPr sz="2360"/>
          </a:p>
        </p:txBody>
      </p:sp>
      <p:sp>
        <p:nvSpPr>
          <p:cNvPr id="194" name="Google Shape;194;p21"/>
          <p:cNvSpPr txBox="1"/>
          <p:nvPr/>
        </p:nvSpPr>
        <p:spPr>
          <a:xfrm>
            <a:off x="173513" y="1776150"/>
            <a:ext cx="4005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➔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Récupération des valeurs via la lecture de fichier json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263" y="3171175"/>
            <a:ext cx="5143566" cy="98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700" y="2978412"/>
            <a:ext cx="1367675" cy="13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