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74" r:id="rId2"/>
    <p:sldId id="294" r:id="rId3"/>
    <p:sldId id="263" r:id="rId4"/>
    <p:sldId id="260" r:id="rId5"/>
    <p:sldId id="310" r:id="rId6"/>
    <p:sldId id="311" r:id="rId7"/>
    <p:sldId id="261" r:id="rId8"/>
    <p:sldId id="302" r:id="rId9"/>
    <p:sldId id="312" r:id="rId10"/>
    <p:sldId id="313" r:id="rId11"/>
    <p:sldId id="319" r:id="rId12"/>
    <p:sldId id="320" r:id="rId13"/>
    <p:sldId id="321" r:id="rId14"/>
    <p:sldId id="322" r:id="rId15"/>
    <p:sldId id="323" r:id="rId16"/>
    <p:sldId id="325" r:id="rId17"/>
    <p:sldId id="326" r:id="rId18"/>
    <p:sldId id="327" r:id="rId19"/>
    <p:sldId id="314" r:id="rId20"/>
    <p:sldId id="324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olodina@mirea.ru" TargetMode="External"/><Relationship Id="rId2" Type="http://schemas.openxmlformats.org/officeDocument/2006/relationships/hyperlink" Target="mailto:bogomolnaya@mirea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anisimovkhv/learning/pris/lecture/tema6/tema6_3" TargetMode="External"/><Relationship Id="rId7" Type="http://schemas.openxmlformats.org/officeDocument/2006/relationships/hyperlink" Target="https://sites.google.com/site/anisimovkhv/learning/pris/lecture/tema8/tema8_4" TargetMode="External"/><Relationship Id="rId2" Type="http://schemas.openxmlformats.org/officeDocument/2006/relationships/hyperlink" Target="https://sites.google.com/site/anisimovkhv/learning/pris/lecture/tema6/tema6_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ites.google.com/site/anisimovkhv/learning/pris/lecture/tema8/tema8_3" TargetMode="External"/><Relationship Id="rId5" Type="http://schemas.openxmlformats.org/officeDocument/2006/relationships/hyperlink" Target="https://sites.google.com/site/anisimovkhv/learning/pris/lecture/tema8/tema8_2" TargetMode="External"/><Relationship Id="rId4" Type="http://schemas.openxmlformats.org/officeDocument/2006/relationships/hyperlink" Target="https://sites.google.com/site/anisimovkhv/learning/pris/lecture/tema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85" y="1229753"/>
            <a:ext cx="7194608" cy="2321299"/>
          </a:xfrm>
        </p:spPr>
        <p:txBody>
          <a:bodyPr/>
          <a:lstStyle/>
          <a:p>
            <a:pPr algn="ctr"/>
            <a:r>
              <a:rPr lang="ru-RU" dirty="0" smtClean="0"/>
              <a:t>ПРОЕКТИРОВАНИЕ БАЗ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 smtClean="0"/>
              <a:t>Богомольная Г.В., </a:t>
            </a:r>
            <a:r>
              <a:rPr lang="ru-RU" dirty="0" smtClean="0"/>
              <a:t>Володина </a:t>
            </a:r>
            <a:r>
              <a:rPr lang="ru-RU" dirty="0" smtClean="0"/>
              <a:t>А.М.</a:t>
            </a:r>
            <a:endParaRPr lang="ru-RU" dirty="0"/>
          </a:p>
          <a:p>
            <a:endParaRPr lang="ru-RU" dirty="0"/>
          </a:p>
          <a:p>
            <a:r>
              <a:rPr lang="en-US" dirty="0"/>
              <a:t>e-mail: </a:t>
            </a:r>
            <a:r>
              <a:rPr lang="en-US" dirty="0" smtClean="0">
                <a:hlinkClick r:id="rId2"/>
              </a:rPr>
              <a:t>bogomolnaya@mirea.ru</a:t>
            </a:r>
            <a:r>
              <a:rPr lang="ru-RU" dirty="0" smtClean="0"/>
              <a:t>, </a:t>
            </a:r>
            <a:r>
              <a:rPr lang="en-US" dirty="0" smtClean="0">
                <a:hlinkClick r:id="rId3"/>
              </a:rPr>
              <a:t>volodina@mirea.ru</a:t>
            </a:r>
            <a:r>
              <a:rPr lang="en-US" dirty="0" smtClean="0"/>
              <a:t>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14669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7892" y="2004311"/>
            <a:ext cx="832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Построение иерархии диаграмм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706" t="24470" r="37473" b="7878"/>
          <a:stretch/>
        </p:blipFill>
        <p:spPr>
          <a:xfrm>
            <a:off x="996183" y="2576644"/>
            <a:ext cx="1788285" cy="49369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948178" y="2613039"/>
            <a:ext cx="239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Общее представление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4737" t="16603" r="15114" b="5946"/>
          <a:stretch/>
        </p:blipFill>
        <p:spPr>
          <a:xfrm>
            <a:off x="492685" y="3169499"/>
            <a:ext cx="3437678" cy="11443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4170" t="12906" r="17761" b="2738"/>
          <a:stretch/>
        </p:blipFill>
        <p:spPr>
          <a:xfrm>
            <a:off x="457200" y="4388005"/>
            <a:ext cx="3336400" cy="10379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831221" y="4653875"/>
            <a:ext cx="3958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Верхняя диаграмма является родительской для нижней диаграммы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20598" t="9952" r="18140" b="5418"/>
          <a:stretch/>
        </p:blipFill>
        <p:spPr>
          <a:xfrm>
            <a:off x="492685" y="5602148"/>
            <a:ext cx="3399679" cy="943079"/>
          </a:xfrm>
          <a:prstGeom prst="rect">
            <a:avLst/>
          </a:prstGeom>
        </p:spPr>
      </p:pic>
      <p:sp>
        <p:nvSpPr>
          <p:cNvPr id="10" name="Правая фигурная скобка 9"/>
          <p:cNvSpPr/>
          <p:nvPr/>
        </p:nvSpPr>
        <p:spPr>
          <a:xfrm>
            <a:off x="4334719" y="3321934"/>
            <a:ext cx="445625" cy="3223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831221" y="3645969"/>
            <a:ext cx="389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Декомпозиция диаграммы уровня А0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1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14669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7892" y="2004311"/>
            <a:ext cx="832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Построение иерархии диаграмм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31221" y="2629882"/>
            <a:ext cx="3218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Функции блоков А2 и А3 могут выполняться параллельно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31221" y="4653875"/>
            <a:ext cx="3958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Соответствие интерфейсных дуг родительской (а) и детальной (б)</a:t>
            </a:r>
          </a:p>
          <a:p>
            <a:r>
              <a:rPr lang="ru-RU" dirty="0"/>
              <a:t>диаграмм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14642" t="20053" r="23245" b="13777"/>
          <a:stretch/>
        </p:blipFill>
        <p:spPr>
          <a:xfrm>
            <a:off x="715006" y="2518808"/>
            <a:ext cx="3579962" cy="757405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3"/>
          <a:srcRect l="9636" t="9256" r="13173" b="1014"/>
          <a:stretch/>
        </p:blipFill>
        <p:spPr>
          <a:xfrm>
            <a:off x="687381" y="3430126"/>
            <a:ext cx="3635211" cy="322821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83486" y="353250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85272" y="52878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5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24327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9919" y="2073510"/>
            <a:ext cx="832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Построение иерархии диаграмм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254907" y="3297494"/>
            <a:ext cx="2549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обратной связи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2857" r="3665"/>
          <a:stretch/>
        </p:blipFill>
        <p:spPr>
          <a:xfrm>
            <a:off x="515074" y="2722269"/>
            <a:ext cx="4265271" cy="18148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6335" t="9011" r="18223" b="6374"/>
          <a:stretch/>
        </p:blipFill>
        <p:spPr>
          <a:xfrm>
            <a:off x="457200" y="4936604"/>
            <a:ext cx="4444679" cy="17210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54907" y="5409197"/>
            <a:ext cx="2939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Выполнение функций осуществляется с помощью механизмов</a:t>
            </a:r>
          </a:p>
        </p:txBody>
      </p:sp>
    </p:spTree>
    <p:extLst>
      <p:ext uri="{BB962C8B-B14F-4D97-AF65-F5344CB8AC3E}">
        <p14:creationId xmlns:p14="http://schemas.microsoft.com/office/powerpoint/2010/main" val="25735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14669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7892" y="2004311"/>
            <a:ext cx="5176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Типы связей между функциями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71463" y="2650857"/>
            <a:ext cx="1801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Случайная связь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94750" y="4433109"/>
            <a:ext cx="206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Процедурная связь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mtClean="0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039" t="8457" r="20316" b="10831"/>
          <a:stretch/>
        </p:blipFill>
        <p:spPr>
          <a:xfrm>
            <a:off x="2489076" y="3074988"/>
            <a:ext cx="3710704" cy="13033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850" t="24802" r="6983" b="6124"/>
          <a:stretch/>
        </p:blipFill>
        <p:spPr>
          <a:xfrm>
            <a:off x="1918895" y="4902615"/>
            <a:ext cx="5018999" cy="16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14669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7892" y="2004311"/>
            <a:ext cx="5176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Типы связей между функциями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6056" y="2617535"/>
            <a:ext cx="2772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Коммуникационная связь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68577" y="4721714"/>
            <a:ext cx="2847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Последовательная связь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86000" y="30953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4194" t="13860" r="13389" b="4935"/>
          <a:stretch/>
        </p:blipFill>
        <p:spPr>
          <a:xfrm>
            <a:off x="339172" y="3113503"/>
            <a:ext cx="3706181" cy="14998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9089" t="22122" r="19344" b="6076"/>
          <a:stretch/>
        </p:blipFill>
        <p:spPr>
          <a:xfrm>
            <a:off x="298661" y="5199366"/>
            <a:ext cx="3746692" cy="14155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13885" t="13207" r="16911" b="2977"/>
          <a:stretch/>
        </p:blipFill>
        <p:spPr>
          <a:xfrm>
            <a:off x="4681958" y="3119377"/>
            <a:ext cx="4056927" cy="182340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075699" y="2617535"/>
            <a:ext cx="243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Функциональная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35697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14669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7892" y="2004311"/>
            <a:ext cx="5176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Типы связей между функциями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86000" y="30953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56659"/>
              </p:ext>
            </p:extLst>
          </p:nvPr>
        </p:nvGraphicFramePr>
        <p:xfrm>
          <a:off x="309622" y="2663566"/>
          <a:ext cx="8524755" cy="3610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592">
                  <a:extLst>
                    <a:ext uri="{9D8B030D-6E8A-4147-A177-3AD203B41FA5}">
                      <a16:colId xmlns="" xmlns:a16="http://schemas.microsoft.com/office/drawing/2014/main" val="2498660090"/>
                    </a:ext>
                  </a:extLst>
                </a:gridCol>
                <a:gridCol w="1238790">
                  <a:extLst>
                    <a:ext uri="{9D8B030D-6E8A-4147-A177-3AD203B41FA5}">
                      <a16:colId xmlns="" xmlns:a16="http://schemas.microsoft.com/office/drawing/2014/main" val="1914546280"/>
                    </a:ext>
                  </a:extLst>
                </a:gridCol>
                <a:gridCol w="4207374">
                  <a:extLst>
                    <a:ext uri="{9D8B030D-6E8A-4147-A177-3AD203B41FA5}">
                      <a16:colId xmlns="" xmlns:a16="http://schemas.microsoft.com/office/drawing/2014/main" val="1763774824"/>
                    </a:ext>
                  </a:extLst>
                </a:gridCol>
                <a:gridCol w="2285999">
                  <a:extLst>
                    <a:ext uri="{9D8B030D-6E8A-4147-A177-3AD203B41FA5}">
                      <a16:colId xmlns="" xmlns:a16="http://schemas.microsoft.com/office/drawing/2014/main" val="2093226278"/>
                    </a:ext>
                  </a:extLst>
                </a:gridCol>
              </a:tblGrid>
              <a:tr h="15534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Уровень значимости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Тип связи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Характеристика типа связи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7884095"/>
                  </a:ext>
                </a:extLst>
              </a:tr>
              <a:tr h="1553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</a:rPr>
                        <a:t>Для функций </a:t>
                      </a:r>
                      <a:endParaRPr lang="ru-RU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Для данных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/>
                </a:tc>
                <a:extLst>
                  <a:ext uri="{0D108BD9-81ED-4DB2-BD59-A6C34878D82A}">
                    <a16:rowId xmlns="" xmlns:a16="http://schemas.microsoft.com/office/drawing/2014/main" val="85588560"/>
                  </a:ext>
                </a:extLst>
              </a:tr>
              <a:tr h="46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случайная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Случайная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Случайная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extLst>
                  <a:ext uri="{0D108BD9-81ED-4DB2-BD59-A6C34878D82A}">
                    <a16:rowId xmlns="" xmlns:a16="http://schemas.microsoft.com/office/drawing/2014/main" val="3393402459"/>
                  </a:ext>
                </a:extLst>
              </a:tr>
              <a:tr h="46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логическая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Функции одного и того же множества или типа (например, «редактировать все входы»)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Данные одного и того же множества или типа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extLst>
                  <a:ext uri="{0D108BD9-81ED-4DB2-BD59-A6C34878D82A}">
                    <a16:rowId xmlns="" xmlns:a16="http://schemas.microsoft.com/office/drawing/2014/main" val="4208594858"/>
                  </a:ext>
                </a:extLst>
              </a:tr>
              <a:tr h="46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временная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Функции одного и того же периода времени (например, «операции инициализации»)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Данные, используемые в каком-либо временном интервале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extLst>
                  <a:ext uri="{0D108BD9-81ED-4DB2-BD59-A6C34878D82A}">
                    <a16:rowId xmlns="" xmlns:a16="http://schemas.microsoft.com/office/drawing/2014/main" val="3566929006"/>
                  </a:ext>
                </a:extLst>
              </a:tr>
              <a:tr h="46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процедурная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Функции, работающие в одной и той же фазе или итерации, например, «первый проход компилятора»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Данные используемые во время одной и той же фазы или итерации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extLst>
                  <a:ext uri="{0D108BD9-81ED-4DB2-BD59-A6C34878D82A}">
                    <a16:rowId xmlns="" xmlns:a16="http://schemas.microsoft.com/office/drawing/2014/main" val="3940746779"/>
                  </a:ext>
                </a:extLst>
              </a:tr>
              <a:tr h="46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коммуникационная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Функции, использующие одни и те же данные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Данные, на которые воздействует одна и та же деятельность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extLst>
                  <a:ext uri="{0D108BD9-81ED-4DB2-BD59-A6C34878D82A}">
                    <a16:rowId xmlns="" xmlns:a16="http://schemas.microsoft.com/office/drawing/2014/main" val="3543692429"/>
                  </a:ext>
                </a:extLst>
              </a:tr>
              <a:tr h="46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последовательная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Функции, выполняющие последовательное преобразование одних и тех же данных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Данные, преобразуемые последовательными функциями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extLst>
                  <a:ext uri="{0D108BD9-81ED-4DB2-BD59-A6C34878D82A}">
                    <a16:rowId xmlns="" xmlns:a16="http://schemas.microsoft.com/office/drawing/2014/main" val="1416687980"/>
                  </a:ext>
                </a:extLst>
              </a:tr>
              <a:tr h="46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функциональная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Функции, объединяемые для выполнения одной функции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Данные, связанные с одной функцией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6" marR="54436" marT="0" marB="0"/>
                </a:tc>
                <a:extLst>
                  <a:ext uri="{0D108BD9-81ED-4DB2-BD59-A6C34878D82A}">
                    <a16:rowId xmlns="" xmlns:a16="http://schemas.microsoft.com/office/drawing/2014/main" val="182031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84560"/>
            <a:ext cx="8229600" cy="1143000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31" t="12006" r="593" b="8337"/>
          <a:stretch/>
        </p:blipFill>
        <p:spPr>
          <a:xfrm>
            <a:off x="328772" y="2313608"/>
            <a:ext cx="8358027" cy="4492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95233" y="1944276"/>
            <a:ext cx="355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функциональной модели </a:t>
            </a:r>
          </a:p>
        </p:txBody>
      </p:sp>
    </p:spTree>
    <p:extLst>
      <p:ext uri="{BB962C8B-B14F-4D97-AF65-F5344CB8AC3E}">
        <p14:creationId xmlns:p14="http://schemas.microsoft.com/office/powerpoint/2010/main" val="29864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475" y="903089"/>
            <a:ext cx="8229600" cy="1143000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36" t="12221" r="355" b="8102"/>
          <a:stretch/>
        </p:blipFill>
        <p:spPr>
          <a:xfrm>
            <a:off x="318498" y="2369931"/>
            <a:ext cx="8188503" cy="437769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22945" y="2000599"/>
            <a:ext cx="502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декомпозиции функциональной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5937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475" y="903089"/>
            <a:ext cx="8229600" cy="1143000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22945" y="2000599"/>
            <a:ext cx="502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декомпозиции функциональной модели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3" r="-51" b="7936"/>
          <a:stretch/>
        </p:blipFill>
        <p:spPr>
          <a:xfrm>
            <a:off x="156780" y="2369931"/>
            <a:ext cx="8874203" cy="44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4544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026"/>
          <a:stretch/>
        </p:blipFill>
        <p:spPr>
          <a:xfrm>
            <a:off x="913241" y="2760562"/>
            <a:ext cx="7385201" cy="37614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706145" y="2343703"/>
            <a:ext cx="355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функциональной модели </a:t>
            </a:r>
          </a:p>
        </p:txBody>
      </p:sp>
    </p:spTree>
    <p:extLst>
      <p:ext uri="{BB962C8B-B14F-4D97-AF65-F5344CB8AC3E}">
        <p14:creationId xmlns:p14="http://schemas.microsoft.com/office/powerpoint/2010/main" val="10509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018572"/>
            <a:ext cx="8821270" cy="3387645"/>
          </a:xfrm>
        </p:spPr>
        <p:txBody>
          <a:bodyPr/>
          <a:lstStyle/>
          <a:p>
            <a:pPr algn="ctr"/>
            <a:r>
              <a:rPr lang="ru-RU" sz="4800" dirty="0" smtClean="0"/>
              <a:t>Тема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smtClean="0"/>
              <a:t>КОНЦЕПТУАЛЬНОЕ </a:t>
            </a:r>
            <a:br>
              <a:rPr lang="ru-RU" sz="4800" dirty="0" smtClean="0"/>
            </a:br>
            <a:r>
              <a:rPr lang="ru-RU" sz="4800" dirty="0" smtClean="0"/>
              <a:t>И </a:t>
            </a:r>
            <a:br>
              <a:rPr lang="ru-RU" sz="4800" dirty="0" smtClean="0"/>
            </a:br>
            <a:r>
              <a:rPr lang="ru-RU" sz="4800" dirty="0" smtClean="0"/>
              <a:t>ДАТАЛОГИЧЕСКОЕ </a:t>
            </a:r>
            <a:r>
              <a:rPr lang="ru-RU" sz="4800" dirty="0"/>
              <a:t>ПРОЕКТИРОВАНИЕ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280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4544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17451" y="2044705"/>
            <a:ext cx="502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декомпозиции функциональной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2034"/>
          <a:stretch/>
        </p:blipFill>
        <p:spPr>
          <a:xfrm>
            <a:off x="1104740" y="2481542"/>
            <a:ext cx="6846475" cy="40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2319786"/>
            <a:ext cx="8349049" cy="2448984"/>
          </a:xfrm>
        </p:spPr>
        <p:txBody>
          <a:bodyPr/>
          <a:lstStyle/>
          <a:p>
            <a:r>
              <a:rPr lang="ru-RU" dirty="0"/>
              <a:t>Требования к проекту базы данных</a:t>
            </a:r>
          </a:p>
          <a:p>
            <a:r>
              <a:rPr lang="ru-RU" dirty="0"/>
              <a:t>Задачи инфологического проектирования</a:t>
            </a:r>
          </a:p>
          <a:p>
            <a:r>
              <a:rPr lang="ru-RU" dirty="0"/>
              <a:t>Анализ предметной </a:t>
            </a:r>
            <a:r>
              <a:rPr lang="ru-RU" dirty="0" smtClean="0"/>
              <a:t>области</a:t>
            </a:r>
            <a:endParaRPr lang="ru-RU" dirty="0"/>
          </a:p>
          <a:p>
            <a:r>
              <a:rPr lang="ru-RU" dirty="0"/>
              <a:t>Метод функционального моделирования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3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344" y="1000051"/>
            <a:ext cx="8704162" cy="689853"/>
          </a:xfrm>
        </p:spPr>
        <p:txBody>
          <a:bodyPr/>
          <a:lstStyle/>
          <a:p>
            <a:r>
              <a:rPr lang="ru-RU" dirty="0"/>
              <a:t>Требования к проекту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167" y="2290361"/>
            <a:ext cx="8349049" cy="3109229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/>
              <a:t>1. Корректность схемы БД.</a:t>
            </a:r>
          </a:p>
          <a:p>
            <a:pPr marL="0" indent="0">
              <a:buNone/>
            </a:pPr>
            <a:r>
              <a:rPr lang="ru-RU" sz="2400" b="1" i="1" dirty="0"/>
              <a:t>2. Обеспечение ограничений на ресурсы вычислительной системы.</a:t>
            </a:r>
          </a:p>
          <a:p>
            <a:pPr marL="0" indent="0">
              <a:buNone/>
            </a:pPr>
            <a:r>
              <a:rPr lang="ru-RU" sz="2400" b="1" i="1" dirty="0"/>
              <a:t>3. Эффективность функционирования.</a:t>
            </a:r>
          </a:p>
          <a:p>
            <a:pPr marL="0" indent="0">
              <a:buNone/>
            </a:pPr>
            <a:r>
              <a:rPr lang="ru-RU" sz="2400" b="1" i="1" dirty="0"/>
              <a:t>4. Защита данных.</a:t>
            </a:r>
          </a:p>
          <a:p>
            <a:pPr marL="0" indent="0">
              <a:buNone/>
            </a:pPr>
            <a:r>
              <a:rPr lang="ru-RU" sz="2400" b="1" i="1" dirty="0"/>
              <a:t>5. </a:t>
            </a:r>
            <a:r>
              <a:rPr lang="ru-RU" sz="2400" b="1" i="1" dirty="0" smtClean="0"/>
              <a:t>Гибкость.</a:t>
            </a:r>
            <a:endParaRPr lang="ru-RU" sz="2400" b="1" i="1" dirty="0"/>
          </a:p>
          <a:p>
            <a:pPr marL="0" indent="0">
              <a:buNone/>
            </a:pPr>
            <a:r>
              <a:rPr lang="ru-RU" sz="2400" b="1" i="1" dirty="0"/>
              <a:t>6. Простота и удобство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6467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343" y="913241"/>
            <a:ext cx="8860421" cy="1199139"/>
          </a:xfrm>
        </p:spPr>
        <p:txBody>
          <a:bodyPr/>
          <a:lstStyle/>
          <a:p>
            <a:r>
              <a:rPr lang="ru-RU" dirty="0"/>
              <a:t>Задачи инфологического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894" y="2626027"/>
            <a:ext cx="8860421" cy="3109229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/>
              <a:t>1</a:t>
            </a:r>
            <a:r>
              <a:rPr lang="ru-RU" sz="2800" b="1" i="1" dirty="0"/>
              <a:t>. Определение и </a:t>
            </a:r>
            <a:r>
              <a:rPr lang="ru-RU" sz="2800" b="1" i="1" dirty="0" smtClean="0"/>
              <a:t>анализ предметной области (</a:t>
            </a:r>
            <a:r>
              <a:rPr lang="ru-RU" sz="2800" b="1" i="1" dirty="0"/>
              <a:t>ПО) системы.</a:t>
            </a:r>
          </a:p>
          <a:p>
            <a:pPr marL="0" indent="0">
              <a:buNone/>
            </a:pPr>
            <a:r>
              <a:rPr lang="ru-RU" sz="2800" b="1" i="1" dirty="0"/>
              <a:t>2. </a:t>
            </a:r>
            <a:r>
              <a:rPr lang="ru-RU" sz="2800" b="1" i="1" dirty="0" smtClean="0"/>
              <a:t>Описание </a:t>
            </a:r>
            <a:r>
              <a:rPr lang="ru-RU" sz="2800" b="1" i="1" dirty="0"/>
              <a:t>структуры и </a:t>
            </a:r>
            <a:r>
              <a:rPr lang="ru-RU" sz="2800" b="1" i="1" dirty="0" smtClean="0"/>
              <a:t>динамики предметной </a:t>
            </a:r>
            <a:r>
              <a:rPr lang="ru-RU" sz="2800" b="1" i="1" dirty="0"/>
              <a:t>области (ПО</a:t>
            </a:r>
            <a:r>
              <a:rPr lang="ru-RU" sz="2800" b="1" i="1" dirty="0" smtClean="0"/>
              <a:t>).</a:t>
            </a:r>
            <a:endParaRPr lang="ru-RU" sz="2800" b="1" i="1" dirty="0"/>
          </a:p>
          <a:p>
            <a:pPr marL="0" indent="0">
              <a:buNone/>
            </a:pPr>
            <a:r>
              <a:rPr lang="ru-RU" sz="2800" b="1" i="1" dirty="0"/>
              <a:t>3. Моделирование предметной области (ПО</a:t>
            </a:r>
            <a:r>
              <a:rPr lang="ru-RU" sz="2800" b="1" i="1" dirty="0" smtClean="0"/>
              <a:t>).</a:t>
            </a:r>
            <a:endParaRPr lang="ru-RU" sz="2800" b="1" i="1" dirty="0"/>
          </a:p>
          <a:p>
            <a:pPr marL="0" indent="0">
              <a:buNone/>
            </a:pPr>
            <a:r>
              <a:rPr lang="ru-RU" sz="2400" b="1" i="1" dirty="0" smtClean="0"/>
              <a:t> 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39402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6701" y="901666"/>
            <a:ext cx="6950599" cy="684065"/>
          </a:xfrm>
        </p:spPr>
        <p:txBody>
          <a:bodyPr/>
          <a:lstStyle/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98" y="2529310"/>
            <a:ext cx="8889356" cy="4004599"/>
          </a:xfrm>
        </p:spPr>
        <p:txBody>
          <a:bodyPr/>
          <a:lstStyle/>
          <a:p>
            <a:pPr algn="just" defTabSz="457200">
              <a:lnSpc>
                <a:spcPct val="100000"/>
              </a:lnSpc>
              <a:tabLst>
                <a:tab pos="-1371600" algn="ctr"/>
              </a:tabLst>
            </a:pPr>
            <a:r>
              <a:rPr lang="ru-RU" sz="2000" i="1" u="sng" dirty="0" smtClean="0"/>
              <a:t>Функциональный </a:t>
            </a:r>
            <a:r>
              <a:rPr lang="ru-RU" sz="2000" i="1" u="sng" dirty="0"/>
              <a:t>подход</a:t>
            </a:r>
            <a:r>
              <a:rPr lang="ru-RU" sz="2000" dirty="0"/>
              <a:t> - </a:t>
            </a:r>
            <a:r>
              <a:rPr lang="ru-RU" sz="2000" dirty="0" smtClean="0"/>
              <a:t>принцип </a:t>
            </a:r>
            <a:r>
              <a:rPr lang="ru-RU" sz="2000" dirty="0"/>
              <a:t>движения «от задач</a:t>
            </a:r>
            <a:r>
              <a:rPr lang="ru-RU" sz="2000" dirty="0" smtClean="0"/>
              <a:t>», </a:t>
            </a:r>
            <a:r>
              <a:rPr lang="ru-RU" sz="2000" dirty="0"/>
              <a:t>когда </a:t>
            </a:r>
            <a:r>
              <a:rPr lang="ru-RU" sz="2000" dirty="0" smtClean="0"/>
              <a:t>известны </a:t>
            </a:r>
            <a:r>
              <a:rPr lang="ru-RU" sz="2000" dirty="0"/>
              <a:t>функции </a:t>
            </a:r>
            <a:r>
              <a:rPr lang="ru-RU" sz="2000" dirty="0" smtClean="0"/>
              <a:t>пользователей, </a:t>
            </a:r>
            <a:r>
              <a:rPr lang="ru-RU" sz="2000" dirty="0"/>
              <a:t>для </a:t>
            </a:r>
            <a:r>
              <a:rPr lang="ru-RU" sz="2000" dirty="0" smtClean="0"/>
              <a:t>которых </a:t>
            </a:r>
            <a:r>
              <a:rPr lang="ru-RU" sz="2000" dirty="0"/>
              <a:t>создается </a:t>
            </a:r>
            <a:r>
              <a:rPr lang="ru-RU" sz="2000" dirty="0" smtClean="0"/>
              <a:t>БД</a:t>
            </a:r>
            <a:r>
              <a:rPr lang="ru-RU" sz="2000" dirty="0"/>
              <a:t>. </a:t>
            </a:r>
            <a:endParaRPr lang="ru-RU" sz="2000" dirty="0" smtClean="0"/>
          </a:p>
          <a:p>
            <a:pPr algn="just" defTabSz="457200">
              <a:lnSpc>
                <a:spcPct val="100000"/>
              </a:lnSpc>
              <a:tabLst>
                <a:tab pos="-1371600" algn="ctr"/>
              </a:tabLst>
            </a:pPr>
            <a:r>
              <a:rPr lang="ru-RU" sz="2000" i="1" u="sng" dirty="0"/>
              <a:t>Предметный подход </a:t>
            </a:r>
            <a:r>
              <a:rPr lang="ru-RU" sz="2000" dirty="0"/>
              <a:t>- </a:t>
            </a:r>
            <a:r>
              <a:rPr lang="ru-RU" sz="2000" dirty="0" smtClean="0"/>
              <a:t>информационные </a:t>
            </a:r>
            <a:r>
              <a:rPr lang="ru-RU" sz="2000" dirty="0"/>
              <a:t>потребности </a:t>
            </a:r>
            <a:r>
              <a:rPr lang="ru-RU" sz="2000" dirty="0" smtClean="0"/>
              <a:t>пользователей </a:t>
            </a:r>
            <a:r>
              <a:rPr lang="ru-RU" sz="2000" dirty="0"/>
              <a:t>БД жестко не </a:t>
            </a:r>
            <a:r>
              <a:rPr lang="ru-RU" sz="2000" dirty="0" smtClean="0"/>
              <a:t>фиксируются, могут </a:t>
            </a:r>
            <a:r>
              <a:rPr lang="ru-RU" sz="2000" dirty="0"/>
              <a:t>быть многоаспектными и </a:t>
            </a:r>
            <a:r>
              <a:rPr lang="ru-RU" sz="2000" dirty="0" smtClean="0"/>
              <a:t>динамичными. </a:t>
            </a:r>
            <a:r>
              <a:rPr lang="ru-RU" sz="2000" dirty="0"/>
              <a:t>В описание предметной области </a:t>
            </a:r>
            <a:r>
              <a:rPr lang="ru-RU" sz="2000" dirty="0" smtClean="0"/>
              <a:t>включаются </a:t>
            </a:r>
            <a:r>
              <a:rPr lang="ru-RU" sz="2000" dirty="0"/>
              <a:t>наиболее </a:t>
            </a:r>
            <a:r>
              <a:rPr lang="ru-RU" sz="2000" dirty="0" smtClean="0"/>
              <a:t>характерные </a:t>
            </a:r>
            <a:r>
              <a:rPr lang="ru-RU" sz="2000" dirty="0"/>
              <a:t>и наиболее </a:t>
            </a:r>
            <a:r>
              <a:rPr lang="ru-RU" sz="2000" dirty="0" smtClean="0"/>
              <a:t>существенные </a:t>
            </a:r>
            <a:r>
              <a:rPr lang="ru-RU" sz="2000" dirty="0"/>
              <a:t>для </a:t>
            </a:r>
            <a:r>
              <a:rPr lang="ru-RU" sz="2000" dirty="0" smtClean="0"/>
              <a:t>нее </a:t>
            </a:r>
            <a:r>
              <a:rPr lang="ru-RU" sz="2000" dirty="0"/>
              <a:t>объекты и </a:t>
            </a:r>
            <a:r>
              <a:rPr lang="ru-RU" sz="2000" dirty="0" smtClean="0"/>
              <a:t>взаимосвязи. Предметная </a:t>
            </a:r>
            <a:r>
              <a:rPr lang="ru-RU" sz="2000" dirty="0"/>
              <a:t>БД </a:t>
            </a:r>
            <a:r>
              <a:rPr lang="ru-RU" sz="2000" dirty="0" smtClean="0"/>
              <a:t>используется </a:t>
            </a:r>
            <a:r>
              <a:rPr lang="ru-RU" sz="2000" dirty="0"/>
              <a:t>при решении </a:t>
            </a:r>
            <a:r>
              <a:rPr lang="ru-RU" sz="2000" dirty="0" smtClean="0"/>
              <a:t>разнообразных</a:t>
            </a:r>
            <a:r>
              <a:rPr lang="ru-RU" sz="2000" dirty="0"/>
              <a:t>, заранее не определенных задач. </a:t>
            </a:r>
          </a:p>
          <a:p>
            <a:pPr marL="0" indent="0" defTabSz="457200">
              <a:lnSpc>
                <a:spcPct val="100000"/>
              </a:lnSpc>
              <a:buNone/>
              <a:tabLst>
                <a:tab pos="-1371600" algn="ctr"/>
              </a:tabLst>
            </a:pPr>
            <a:r>
              <a:rPr lang="ru-RU" sz="2000" b="1" i="1" dirty="0"/>
              <a:t>Отличие структурного и объектно-ориентированного подходов</a:t>
            </a:r>
            <a:r>
              <a:rPr lang="ru-RU" sz="2000" dirty="0"/>
              <a:t> заключается в выборе способа декомпозиции задачи: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-1371600" algn="ctr"/>
              </a:tabLst>
            </a:pPr>
            <a:r>
              <a:rPr lang="ru-RU" sz="2000" dirty="0"/>
              <a:t>структурный подход - за основу принимается функциональная (алгоритмическая) декомпозиция: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-1371600" algn="ctr"/>
              </a:tabLst>
            </a:pPr>
            <a:r>
              <a:rPr lang="ru-RU" sz="2000" dirty="0"/>
              <a:t>объектно-ориентированный подход – объектная декомпозиция. </a:t>
            </a:r>
          </a:p>
          <a:p>
            <a:pPr marL="0" indent="0" defTabSz="457200">
              <a:lnSpc>
                <a:spcPct val="120000"/>
              </a:lnSpc>
              <a:buNone/>
              <a:tabLst>
                <a:tab pos="-1371600" algn="ctr"/>
              </a:tabLst>
            </a:pPr>
            <a:endParaRPr lang="ru-RU" sz="2000" dirty="0"/>
          </a:p>
          <a:p>
            <a:pPr marL="0" indent="0">
              <a:buNone/>
            </a:pPr>
            <a:r>
              <a:rPr lang="ru-RU" sz="2400" b="1" i="1" dirty="0" smtClean="0"/>
              <a:t> </a:t>
            </a:r>
            <a:endParaRPr lang="ru-RU" sz="2400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3540" y="1585731"/>
            <a:ext cx="6881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smtClean="0"/>
              <a:t>Подходы </a:t>
            </a:r>
            <a:r>
              <a:rPr lang="ru-RU" sz="2800" b="1" i="1" dirty="0"/>
              <a:t>к выбору состава и структуры предметной области:</a:t>
            </a:r>
          </a:p>
        </p:txBody>
      </p:sp>
    </p:spTree>
    <p:extLst>
      <p:ext uri="{BB962C8B-B14F-4D97-AF65-F5344CB8AC3E}">
        <p14:creationId xmlns:p14="http://schemas.microsoft.com/office/powerpoint/2010/main" val="35316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64178"/>
            <a:ext cx="8229600" cy="1143000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Функциональный (структурный) подход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="" xmlns:a16="http://schemas.microsoft.com/office/drawing/2014/main" id="{8BAB8FC8-F7E3-4297-BE8B-5A19991B0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72842"/>
              </p:ext>
            </p:extLst>
          </p:nvPr>
        </p:nvGraphicFramePr>
        <p:xfrm>
          <a:off x="734660" y="2291787"/>
          <a:ext cx="7562792" cy="4154642"/>
        </p:xfrm>
        <a:graphic>
          <a:graphicData uri="http://schemas.openxmlformats.org/drawingml/2006/table">
            <a:tbl>
              <a:tblPr firstRow="1" firstCol="1" bandRow="1"/>
              <a:tblGrid>
                <a:gridCol w="3781396">
                  <a:extLst>
                    <a:ext uri="{9D8B030D-6E8A-4147-A177-3AD203B41FA5}">
                      <a16:colId xmlns="" xmlns:a16="http://schemas.microsoft.com/office/drawing/2014/main" val="4192508009"/>
                    </a:ext>
                  </a:extLst>
                </a:gridCol>
                <a:gridCol w="3781396">
                  <a:extLst>
                    <a:ext uri="{9D8B030D-6E8A-4147-A177-3AD203B41FA5}">
                      <a16:colId xmlns="" xmlns:a16="http://schemas.microsoft.com/office/drawing/2014/main" val="4157890854"/>
                    </a:ext>
                  </a:extLst>
                </a:gridCol>
              </a:tblGrid>
              <a:tr h="2695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Методология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разрабатываемой модели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8093167"/>
                  </a:ext>
                </a:extLst>
              </a:tr>
              <a:tr h="7618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>
                          <a:effectLst/>
                          <a:hlinkClick r:id="rId2"/>
                        </a:rPr>
                        <a:t>SADT</a:t>
                      </a:r>
                      <a:r>
                        <a:rPr lang="ru-RU" sz="1200" dirty="0">
                          <a:effectLst/>
                        </a:rPr>
                        <a:t/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</a:t>
                      </a:r>
                      <a:r>
                        <a:rPr lang="ru-RU" sz="1200" dirty="0" err="1">
                          <a:effectLst/>
                        </a:rPr>
                        <a:t>Structured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Analysis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and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Design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Technique</a:t>
                      </a:r>
                      <a:r>
                        <a:rPr lang="ru-RU" sz="1200" dirty="0">
                          <a:effectLst/>
                        </a:rPr>
                        <a:t>,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методология структурного анализа и проектирования)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Функциональная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0237556"/>
                  </a:ext>
                </a:extLst>
              </a:tr>
              <a:tr h="6574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>
                          <a:effectLst/>
                          <a:hlinkClick r:id="rId3"/>
                        </a:rPr>
                        <a:t>DFD</a:t>
                      </a:r>
                      <a:r>
                        <a:rPr lang="ru-RU" sz="1200" dirty="0">
                          <a:effectLst/>
                        </a:rPr>
                        <a:t/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</a:t>
                      </a:r>
                      <a:r>
                        <a:rPr lang="ru-RU" sz="1200" dirty="0" err="1">
                          <a:effectLst/>
                        </a:rPr>
                        <a:t>Data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Flow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Diagrams</a:t>
                      </a:r>
                      <a:r>
                        <a:rPr lang="ru-RU" sz="1200" dirty="0">
                          <a:effectLst/>
                        </a:rPr>
                        <a:t>,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диаграммы потоков данных)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Функциональная или компонентная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8711470"/>
                  </a:ext>
                </a:extLst>
              </a:tr>
              <a:tr h="6574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4"/>
                        </a:rPr>
                        <a:t>ERD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(Entity-Relationship Diagrams,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диаграммы</a:t>
                      </a:r>
                      <a:r>
                        <a:rPr lang="en-US" sz="1200" dirty="0">
                          <a:effectLst/>
                        </a:rPr>
                        <a:t> "</a:t>
                      </a:r>
                      <a:r>
                        <a:rPr lang="ru-RU" sz="1200" dirty="0">
                          <a:effectLst/>
                        </a:rPr>
                        <a:t>сущность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ru-RU" sz="1200" dirty="0">
                          <a:effectLst/>
                        </a:rPr>
                        <a:t>связь</a:t>
                      </a:r>
                      <a:r>
                        <a:rPr lang="en-US" sz="1200" dirty="0">
                          <a:effectLst/>
                        </a:rPr>
                        <a:t>")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Информационная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7946709"/>
                  </a:ext>
                </a:extLst>
              </a:tr>
              <a:tr h="463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 err="1">
                          <a:effectLst/>
                          <a:hlinkClick r:id="rId5"/>
                        </a:rPr>
                        <a:t>Flowcharts</a:t>
                      </a:r>
                      <a:r>
                        <a:rPr lang="ru-RU" sz="1200" dirty="0">
                          <a:effectLst/>
                        </a:rPr>
                        <a:t/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(блок-схемы)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Поведенческая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8032276"/>
                  </a:ext>
                </a:extLst>
              </a:tr>
              <a:tr h="6574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6"/>
                        </a:rPr>
                        <a:t>EPC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(Event-driven Process Chain,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событийная цепочка процессов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Функциональная или поведенческая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3168421"/>
                  </a:ext>
                </a:extLst>
              </a:tr>
              <a:tr h="6574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7"/>
                        </a:rPr>
                        <a:t>BPMN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(Business Process Model and Notation,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модель и нотация бизнес</a:t>
                      </a:r>
                      <a:r>
                        <a:rPr lang="en-US" sz="1200">
                          <a:effectLst/>
                        </a:rPr>
                        <a:t>-</a:t>
                      </a:r>
                      <a:r>
                        <a:rPr lang="ru-RU" sz="1200">
                          <a:effectLst/>
                        </a:rPr>
                        <a:t>процессов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Функциональная или поведенческая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692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22050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2278712"/>
            <a:ext cx="83282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SADT </a:t>
            </a:r>
            <a:r>
              <a:rPr lang="ru-RU" sz="2800" b="1" i="1" dirty="0" smtClean="0"/>
              <a:t>(</a:t>
            </a:r>
            <a:r>
              <a:rPr lang="ru-RU" sz="2800" b="1" i="1" dirty="0" err="1" smtClean="0"/>
              <a:t>structured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analysis</a:t>
            </a:r>
            <a:r>
              <a:rPr lang="ru-RU" sz="2800" b="1" i="1" dirty="0"/>
              <a:t> </a:t>
            </a:r>
            <a:r>
              <a:rPr lang="ru-RU" sz="2800" b="1" i="1" dirty="0" err="1"/>
              <a:t>and</a:t>
            </a:r>
            <a:r>
              <a:rPr lang="ru-RU" sz="2800" b="1" i="1" dirty="0"/>
              <a:t> </a:t>
            </a:r>
            <a:r>
              <a:rPr lang="ru-RU" sz="2800" b="1" i="1" dirty="0" err="1"/>
              <a:t>design</a:t>
            </a:r>
            <a:r>
              <a:rPr lang="ru-RU" sz="2800" b="1" i="1" dirty="0"/>
              <a:t> </a:t>
            </a:r>
            <a:r>
              <a:rPr lang="ru-RU" sz="2800" b="1" i="1" dirty="0" err="1"/>
              <a:t>technique</a:t>
            </a:r>
            <a:r>
              <a:rPr lang="ru-RU" sz="2800" b="1" i="1" dirty="0"/>
              <a:t>) </a:t>
            </a:r>
            <a:r>
              <a:rPr lang="ru-RU" sz="2800" dirty="0"/>
              <a:t>— методология структурного анализа и проектирования, интегрирующая процесс моделирования, управление конфигурацией проекта, использование дополнительных языковых средств и руководство проектом со своим графическим языком.</a:t>
            </a:r>
          </a:p>
        </p:txBody>
      </p:sp>
    </p:spTree>
    <p:extLst>
      <p:ext uri="{BB962C8B-B14F-4D97-AF65-F5344CB8AC3E}">
        <p14:creationId xmlns:p14="http://schemas.microsoft.com/office/powerpoint/2010/main" val="16581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22050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функционального моделирования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2278712"/>
            <a:ext cx="832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Состав функциональной модели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20964" y="2978116"/>
            <a:ext cx="460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Функциональный блок и интерфейсные дуги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464" t="3969" r="20030"/>
          <a:stretch/>
        </p:blipFill>
        <p:spPr>
          <a:xfrm>
            <a:off x="1667678" y="3443469"/>
            <a:ext cx="58238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580</Words>
  <Application>Microsoft Office PowerPoint</Application>
  <PresentationFormat>Экран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ПРОЕКТИРОВАНИЕ БАЗ ДАННЫХ</vt:lpstr>
      <vt:lpstr>Тема КОНЦЕПТУАЛЬНОЕ  И  ДАТАЛОГИЧЕСКОЕ ПРОЕКТИРОВАНИЕ БАЗ ДАННЫХ</vt:lpstr>
      <vt:lpstr>План лекции</vt:lpstr>
      <vt:lpstr>Требования к проекту базы данных</vt:lpstr>
      <vt:lpstr>Задачи инфологического проектирования</vt:lpstr>
      <vt:lpstr>Анализ предметной области</vt:lpstr>
      <vt:lpstr>Функциональный (структурный) подход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Метод функционального моделирования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Владимир</cp:lastModifiedBy>
  <cp:revision>222</cp:revision>
  <dcterms:created xsi:type="dcterms:W3CDTF">2015-07-29T11:14:37Z</dcterms:created>
  <dcterms:modified xsi:type="dcterms:W3CDTF">2021-03-05T08:39:36Z</dcterms:modified>
</cp:coreProperties>
</file>