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8"/>
  </p:notesMasterIdLst>
  <p:sldIdLst>
    <p:sldId id="274" r:id="rId2"/>
    <p:sldId id="294" r:id="rId3"/>
    <p:sldId id="263" r:id="rId4"/>
    <p:sldId id="260" r:id="rId5"/>
    <p:sldId id="310" r:id="rId6"/>
    <p:sldId id="327" r:id="rId7"/>
    <p:sldId id="311" r:id="rId8"/>
    <p:sldId id="328" r:id="rId9"/>
    <p:sldId id="331" r:id="rId10"/>
    <p:sldId id="332" r:id="rId11"/>
    <p:sldId id="334" r:id="rId12"/>
    <p:sldId id="336" r:id="rId13"/>
    <p:sldId id="337" r:id="rId14"/>
    <p:sldId id="335" r:id="rId15"/>
    <p:sldId id="302" r:id="rId16"/>
    <p:sldId id="329" r:id="rId17"/>
    <p:sldId id="312" r:id="rId18"/>
    <p:sldId id="313" r:id="rId19"/>
    <p:sldId id="319" r:id="rId20"/>
    <p:sldId id="330" r:id="rId21"/>
    <p:sldId id="338" r:id="rId22"/>
    <p:sldId id="339" r:id="rId23"/>
    <p:sldId id="340" r:id="rId24"/>
    <p:sldId id="341" r:id="rId25"/>
    <p:sldId id="342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11E26-BCC7-4329-AC62-9D16EB9F48D4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EAE04-9E01-43A7-833A-5B8FD18FB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43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AE04-9E01-43A7-833A-5B8FD18FB94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3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AE04-9E01-43A7-833A-5B8FD18FB94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1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emf"/><Relationship Id="rId9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85" y="1229753"/>
            <a:ext cx="7194608" cy="2321299"/>
          </a:xfrm>
        </p:spPr>
        <p:txBody>
          <a:bodyPr/>
          <a:lstStyle/>
          <a:p>
            <a:pPr algn="ctr"/>
            <a:r>
              <a:rPr lang="ru-RU" dirty="0" smtClean="0"/>
              <a:t>ПРОЕКТИРОВАНИЕ БАЗ </a:t>
            </a:r>
            <a:r>
              <a:rPr lang="ru-RU" dirty="0"/>
              <a:t>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 smtClean="0"/>
              <a:t>Володина А.М.</a:t>
            </a:r>
            <a:endParaRPr lang="ru-RU" dirty="0"/>
          </a:p>
          <a:p>
            <a:endParaRPr lang="ru-RU" dirty="0"/>
          </a:p>
          <a:p>
            <a:r>
              <a:rPr lang="en-US" dirty="0"/>
              <a:t>e-mail: </a:t>
            </a:r>
            <a:r>
              <a:rPr lang="en-US" dirty="0" smtClean="0"/>
              <a:t>volodina@mirea.ru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71240"/>
            <a:ext cx="8229600" cy="652072"/>
          </a:xfrm>
        </p:spPr>
        <p:txBody>
          <a:bodyPr/>
          <a:lstStyle/>
          <a:p>
            <a:pPr algn="ctr"/>
            <a:r>
              <a:rPr lang="ru-RU" dirty="0" smtClean="0"/>
              <a:t>Пример модели </a:t>
            </a:r>
            <a:r>
              <a:rPr lang="en-US" dirty="0" smtClean="0"/>
              <a:t>DFD</a:t>
            </a:r>
            <a:endParaRPr lang="ru-RU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15753" r="4009" b="6748"/>
          <a:stretch/>
        </p:blipFill>
        <p:spPr bwMode="auto">
          <a:xfrm>
            <a:off x="10274" y="1448655"/>
            <a:ext cx="9133726" cy="5409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81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71240"/>
            <a:ext cx="8229600" cy="652072"/>
          </a:xfrm>
        </p:spPr>
        <p:txBody>
          <a:bodyPr/>
          <a:lstStyle/>
          <a:p>
            <a:pPr algn="ctr"/>
            <a:r>
              <a:rPr lang="ru-RU" dirty="0" smtClean="0"/>
              <a:t>Пример модели </a:t>
            </a:r>
            <a:r>
              <a:rPr lang="en-US" dirty="0" smtClean="0"/>
              <a:t>DFD</a:t>
            </a:r>
            <a:endParaRPr lang="ru-RU" dirty="0"/>
          </a:p>
        </p:txBody>
      </p:sp>
      <p:pic>
        <p:nvPicPr>
          <p:cNvPr id="3074" name="Picture 2" descr="https://forum.infostart.ru/upload/forum/upload/85e/85e1549081c3b70caa945378cd87d6e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7" b="2607"/>
          <a:stretch/>
        </p:blipFill>
        <p:spPr bwMode="auto">
          <a:xfrm>
            <a:off x="0" y="1595231"/>
            <a:ext cx="9191286" cy="513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71240"/>
            <a:ext cx="8229600" cy="652072"/>
          </a:xfrm>
        </p:spPr>
        <p:txBody>
          <a:bodyPr/>
          <a:lstStyle/>
          <a:p>
            <a:pPr algn="ctr"/>
            <a:r>
              <a:rPr lang="ru-RU" dirty="0" smtClean="0"/>
              <a:t>Пример модели </a:t>
            </a:r>
            <a:r>
              <a:rPr lang="en-US" dirty="0" smtClean="0"/>
              <a:t>DFD</a:t>
            </a:r>
            <a:endParaRPr lang="ru-RU" dirty="0"/>
          </a:p>
        </p:txBody>
      </p:sp>
      <p:pic>
        <p:nvPicPr>
          <p:cNvPr id="5122" name="Picture 2" descr="https://cf.ppt-online.org/files1/slide/t/Tnqr5kUd7XmO6SZEusDgPLpHBjzAWFe3QbJCavlyM/slide-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5" b="4052"/>
          <a:stretch/>
        </p:blipFill>
        <p:spPr bwMode="auto">
          <a:xfrm>
            <a:off x="0" y="1523312"/>
            <a:ext cx="9123946" cy="521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2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71240"/>
            <a:ext cx="8229600" cy="652072"/>
          </a:xfrm>
        </p:spPr>
        <p:txBody>
          <a:bodyPr/>
          <a:lstStyle/>
          <a:p>
            <a:pPr algn="ctr"/>
            <a:r>
              <a:rPr lang="ru-RU" dirty="0" smtClean="0"/>
              <a:t>Пример модели </a:t>
            </a:r>
            <a:r>
              <a:rPr lang="en-US" dirty="0" smtClean="0"/>
              <a:t>DFD</a:t>
            </a:r>
            <a:endParaRPr lang="ru-RU" dirty="0"/>
          </a:p>
        </p:txBody>
      </p:sp>
      <p:pic>
        <p:nvPicPr>
          <p:cNvPr id="7176" name="Picture 8" descr="http://salimonenko.pw/comments/uploaded_pictures/vidosi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4301"/>
            <a:ext cx="9144000" cy="506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3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tudfile.net/html/2706/5/html_72SjtXxHW3.oxy3/img-bhvt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7" y="817569"/>
            <a:ext cx="8173778" cy="59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61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8632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Моделирование иерархии экранных форм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1494" y="2058793"/>
            <a:ext cx="87275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u="sng" dirty="0"/>
              <a:t>Последовательность </a:t>
            </a:r>
            <a:r>
              <a:rPr lang="ru-RU" sz="2800" u="sng" dirty="0" smtClean="0"/>
              <a:t>моделирования:</a:t>
            </a:r>
          </a:p>
          <a:p>
            <a:pPr marL="288000" lvl="0" indent="-457200"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ru-RU" sz="2000" dirty="0"/>
              <a:t>на DFD выбираются интерактивные процессы нижнего </a:t>
            </a:r>
            <a:r>
              <a:rPr lang="ru-RU" sz="2000" dirty="0" smtClean="0"/>
              <a:t>уровня - </a:t>
            </a:r>
            <a:r>
              <a:rPr lang="ru-RU" sz="2000" dirty="0"/>
              <a:t>они нуждаются в пользовательском интерфейсе, поэтому нужно определить экранную форму для каждого такого процесса; </a:t>
            </a:r>
          </a:p>
          <a:p>
            <a:pPr marL="288000" lvl="0" indent="-457200"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ru-RU" sz="2000" dirty="0"/>
              <a:t>форма диаграммы изображается в виде прямоугольника для каждого интерактивного процесса на нижнем уровне диаграммы;</a:t>
            </a:r>
          </a:p>
          <a:p>
            <a:pPr marL="288000" lvl="0" indent="-457200"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ru-RU" sz="2000" dirty="0"/>
              <a:t>определяется структура меню - интерактивные процессы группируются в </a:t>
            </a:r>
            <a:r>
              <a:rPr lang="ru-RU" sz="2000" dirty="0" smtClean="0"/>
              <a:t>меню;</a:t>
            </a:r>
            <a:endParaRPr lang="ru-RU" sz="2000" dirty="0"/>
          </a:p>
          <a:p>
            <a:pPr marL="288000" lvl="0" indent="-457200"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ru-RU" sz="2000" dirty="0"/>
              <a:t>формы с меню изображаются над формами, соответствующими интерактивным процессам, и соединяются с ними стрелками, направленными от меню к формам;</a:t>
            </a:r>
          </a:p>
          <a:p>
            <a:pPr marL="288000" lvl="0" indent="-457200"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ru-RU" sz="2000" dirty="0"/>
              <a:t>определяется главная (верхняя) форма приложения, связывающая все формы с меню</a:t>
            </a:r>
            <a:r>
              <a:rPr lang="ru-RU" sz="2000" dirty="0" smtClean="0"/>
              <a:t>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16581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95761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Моделирование иерархии экранных форм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82" y="2599958"/>
            <a:ext cx="4200462" cy="40533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4684" y="1941465"/>
            <a:ext cx="8825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u="sng" dirty="0"/>
              <a:t>Д</a:t>
            </a:r>
            <a:r>
              <a:rPr lang="ru-RU" i="1" u="sng" dirty="0" smtClean="0"/>
              <a:t>иаграмма </a:t>
            </a:r>
            <a:r>
              <a:rPr lang="ru-RU" i="1" u="sng" dirty="0"/>
              <a:t>последовательностей экранных </a:t>
            </a:r>
            <a:r>
              <a:rPr lang="ru-RU" i="1" u="sng" dirty="0" smtClean="0"/>
              <a:t>форм </a:t>
            </a:r>
            <a:r>
              <a:rPr lang="ru-RU" dirty="0" smtClean="0"/>
              <a:t>- абстрактная </a:t>
            </a:r>
            <a:r>
              <a:rPr lang="ru-RU" dirty="0"/>
              <a:t>модель пользовательского </a:t>
            </a:r>
            <a:r>
              <a:rPr lang="ru-RU" dirty="0" smtClean="0"/>
              <a:t>интерфейса, отражающая </a:t>
            </a:r>
            <a:r>
              <a:rPr lang="ru-RU" dirty="0"/>
              <a:t>последовательность появления экранных форм в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7889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22050"/>
            <a:ext cx="8229600" cy="1210161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моделирования </a:t>
            </a:r>
            <a:r>
              <a:rPr lang="en-US" dirty="0">
                <a:solidFill>
                  <a:prstClr val="black"/>
                </a:solidFill>
              </a:rPr>
              <a:t>IDEF3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631417"/>
            <a:ext cx="8328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Состав </a:t>
            </a:r>
            <a:r>
              <a:rPr lang="ru-RU" sz="2800" b="1" i="1" dirty="0" smtClean="0"/>
              <a:t>модели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34" y="2236593"/>
            <a:ext cx="1564030" cy="74130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67159" y="2232211"/>
            <a:ext cx="5359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Действие - </a:t>
            </a:r>
            <a:r>
              <a:rPr lang="en-US" dirty="0"/>
              <a:t>«</a:t>
            </a:r>
            <a:r>
              <a:rPr lang="en-US" dirty="0" err="1" smtClean="0"/>
              <a:t>единиц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en-US" dirty="0" err="1"/>
              <a:t>работы</a:t>
            </a:r>
            <a:r>
              <a:rPr lang="en-US" dirty="0"/>
              <a:t>» (Unit of Work — UOW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51584" y="3063618"/>
            <a:ext cx="1974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Типы связей </a:t>
            </a:r>
            <a:r>
              <a:rPr lang="en-US" dirty="0"/>
              <a:t>IDEF3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001067"/>
              </p:ext>
            </p:extLst>
          </p:nvPr>
        </p:nvGraphicFramePr>
        <p:xfrm>
          <a:off x="1380206" y="3439975"/>
          <a:ext cx="5317270" cy="310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Документ" r:id="rId4" imgW="6629729" imgH="3866797" progId="Word.Document.12">
                  <p:embed/>
                </p:oleObj>
              </mc:Choice>
              <mc:Fallback>
                <p:oleObj name="Документ" r:id="rId4" imgW="6629729" imgH="38667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0206" y="3439975"/>
                        <a:ext cx="5317270" cy="310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5440"/>
            <a:ext cx="8229600" cy="673399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моделирования </a:t>
            </a:r>
            <a:r>
              <a:rPr lang="en-US" dirty="0">
                <a:solidFill>
                  <a:prstClr val="black"/>
                </a:solidFill>
              </a:rPr>
              <a:t>IDEF3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5846" y="1412810"/>
            <a:ext cx="8328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/>
              <a:t>Состав модели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68230" y="1898379"/>
            <a:ext cx="2083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Типы перекрестков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65963"/>
              </p:ext>
            </p:extLst>
          </p:nvPr>
        </p:nvGraphicFramePr>
        <p:xfrm>
          <a:off x="1575601" y="2313566"/>
          <a:ext cx="5777671" cy="4490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Документ" r:id="rId3" imgW="6629729" imgH="5152605" progId="Word.Document.12">
                  <p:embed/>
                </p:oleObj>
              </mc:Choice>
              <mc:Fallback>
                <p:oleObj name="Документ" r:id="rId3" imgW="6629729" imgH="5152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5601" y="2313566"/>
                        <a:ext cx="5777671" cy="4490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105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06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655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069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077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085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14670"/>
            <a:ext cx="8229600" cy="551068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моделирования </a:t>
            </a:r>
            <a:r>
              <a:rPr lang="en-US" dirty="0">
                <a:solidFill>
                  <a:prstClr val="black"/>
                </a:solidFill>
              </a:rPr>
              <a:t>IDEF3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316" t="2452" r="1928" b="189"/>
          <a:stretch/>
        </p:blipFill>
        <p:spPr>
          <a:xfrm>
            <a:off x="90263" y="1799446"/>
            <a:ext cx="2939970" cy="23367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7200" y="1423295"/>
            <a:ext cx="180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Соединения «и»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5837" y="1799446"/>
            <a:ext cx="3076631" cy="248497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110307" y="1430114"/>
            <a:ext cx="3747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Соединение «исключающее «или»»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/>
          <a:srcRect l="6119" t="2433" r="7931"/>
          <a:stretch/>
        </p:blipFill>
        <p:spPr>
          <a:xfrm>
            <a:off x="7095839" y="2001512"/>
            <a:ext cx="1828800" cy="206332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950446" y="1421250"/>
            <a:ext cx="204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Соединения «или»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0883" y="4143026"/>
            <a:ext cx="2647185" cy="2465318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035253" y="5224357"/>
            <a:ext cx="410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Синхронное</a:t>
            </a:r>
            <a:r>
              <a:rPr lang="en-US" dirty="0" smtClean="0"/>
              <a:t>/</a:t>
            </a:r>
            <a:r>
              <a:rPr lang="ru-RU" dirty="0" smtClean="0"/>
              <a:t>асинхронное соединение?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5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018572"/>
            <a:ext cx="8821270" cy="3387645"/>
          </a:xfrm>
        </p:spPr>
        <p:txBody>
          <a:bodyPr/>
          <a:lstStyle/>
          <a:p>
            <a:pPr algn="ctr"/>
            <a:r>
              <a:rPr lang="ru-RU" sz="4800" dirty="0" smtClean="0"/>
              <a:t>Тема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 smtClean="0"/>
              <a:t>КОНЦЕПТУАЛЬНОЕ </a:t>
            </a:r>
            <a:br>
              <a:rPr lang="ru-RU" sz="4800" dirty="0" smtClean="0"/>
            </a:br>
            <a:r>
              <a:rPr lang="ru-RU" sz="4800" dirty="0" smtClean="0"/>
              <a:t>И </a:t>
            </a:r>
            <a:br>
              <a:rPr lang="ru-RU" sz="4800" dirty="0" smtClean="0"/>
            </a:br>
            <a:r>
              <a:rPr lang="ru-RU" sz="4800" dirty="0" smtClean="0"/>
              <a:t>ДАТАЛОГИЧЕСКОЕ </a:t>
            </a:r>
            <a:r>
              <a:rPr lang="ru-RU" sz="4800" dirty="0"/>
              <a:t>ПРОЕКТИРОВАНИЕ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280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5440"/>
            <a:ext cx="8229600" cy="673399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моделирования </a:t>
            </a:r>
            <a:r>
              <a:rPr lang="en-US" dirty="0">
                <a:solidFill>
                  <a:prstClr val="black"/>
                </a:solidFill>
              </a:rPr>
              <a:t>IDEF3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10" y="2353619"/>
            <a:ext cx="6550580" cy="40687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725838" y="1724350"/>
            <a:ext cx="3339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имитационной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4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5440"/>
            <a:ext cx="8229600" cy="673399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моделирования </a:t>
            </a:r>
            <a:r>
              <a:rPr lang="en-US" dirty="0">
                <a:solidFill>
                  <a:prstClr val="black"/>
                </a:solidFill>
              </a:rPr>
              <a:t>IDEF3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25838" y="1724350"/>
            <a:ext cx="3339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имитационной модели</a:t>
            </a:r>
            <a:endParaRPr lang="ru-RU" dirty="0"/>
          </a:p>
        </p:txBody>
      </p:sp>
      <p:pic>
        <p:nvPicPr>
          <p:cNvPr id="8194" name="Picture 2" descr="https://cf.ppt-online.org/files/slide/c/c8O1ZtL3SdkbRgCPvafur6xiznYHN7wXFB9GME/slide-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3" b="13810"/>
          <a:stretch/>
        </p:blipFill>
        <p:spPr bwMode="auto">
          <a:xfrm>
            <a:off x="238498" y="2266861"/>
            <a:ext cx="8638374" cy="444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6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378" y="883129"/>
            <a:ext cx="8229600" cy="673399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моделирования </a:t>
            </a:r>
            <a:r>
              <a:rPr lang="en-US" dirty="0">
                <a:solidFill>
                  <a:prstClr val="black"/>
                </a:solidFill>
              </a:rPr>
              <a:t>IDEF3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9218" name="Picture 2" descr="https://ds04.infourok.ru/uploads/ex/052e/001a1cdd-ac827adb/img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 t="33305" r="690" b="6171"/>
          <a:stretch/>
        </p:blipFill>
        <p:spPr bwMode="auto">
          <a:xfrm>
            <a:off x="0" y="1950842"/>
            <a:ext cx="9144000" cy="426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378" y="883129"/>
            <a:ext cx="8229600" cy="673399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моделирования </a:t>
            </a:r>
            <a:r>
              <a:rPr lang="en-US" dirty="0">
                <a:solidFill>
                  <a:prstClr val="black"/>
                </a:solidFill>
              </a:rPr>
              <a:t>IDEF3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10242" name="Picture 2" descr="https://myslide.ru/documents_7/89b912deb0ab1b165c9fb2b4ab2e5f92/img14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17444" r="8873" b="12444"/>
          <a:stretch/>
        </p:blipFill>
        <p:spPr bwMode="auto">
          <a:xfrm>
            <a:off x="308224" y="1556528"/>
            <a:ext cx="8378575" cy="533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378" y="883129"/>
            <a:ext cx="8229600" cy="673399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моделирования </a:t>
            </a:r>
            <a:r>
              <a:rPr lang="en-US" dirty="0">
                <a:solidFill>
                  <a:prstClr val="black"/>
                </a:solidFill>
              </a:rPr>
              <a:t>IDEF3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11266" name="Picture 2" descr="https://gendocs.ru/gendocs/docs/29/28719/conv_1/file1_html_m554487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7" y="1929232"/>
            <a:ext cx="7369766" cy="330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378" y="883129"/>
            <a:ext cx="8229600" cy="673399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Метод моделирования </a:t>
            </a:r>
            <a:r>
              <a:rPr lang="en-US" dirty="0">
                <a:solidFill>
                  <a:prstClr val="black"/>
                </a:solidFill>
              </a:rPr>
              <a:t>IDEF3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48178" y="37416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/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39834" y="3368970"/>
            <a:ext cx="394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12292" name="Picture 4" descr="https://ds04.infourok.ru/uploads/ex/0e31/0012f9f0-c75194c6/1/hello_html_m3957e4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850"/>
            <a:ext cx="9144000" cy="481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2319786"/>
            <a:ext cx="8349049" cy="2205915"/>
          </a:xfrm>
        </p:spPr>
        <p:txBody>
          <a:bodyPr/>
          <a:lstStyle/>
          <a:p>
            <a:r>
              <a:rPr lang="ru-RU" dirty="0"/>
              <a:t>Моделирование потоков данных (процессов)</a:t>
            </a:r>
          </a:p>
          <a:p>
            <a:r>
              <a:rPr lang="ru-RU" dirty="0"/>
              <a:t>Сравнительный анализ SADT- моделей и диаграмм потоков данных</a:t>
            </a:r>
          </a:p>
          <a:p>
            <a:r>
              <a:rPr lang="ru-RU" dirty="0"/>
              <a:t>Моделирование иерархии экранных </a:t>
            </a:r>
            <a:r>
              <a:rPr lang="ru-RU" dirty="0" smtClean="0"/>
              <a:t>форм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3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344" y="850739"/>
            <a:ext cx="8704162" cy="1383175"/>
          </a:xfrm>
        </p:spPr>
        <p:txBody>
          <a:bodyPr/>
          <a:lstStyle/>
          <a:p>
            <a:pPr algn="ctr"/>
            <a:r>
              <a:rPr lang="ru-RU" dirty="0"/>
              <a:t>Моделирование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потоков </a:t>
            </a:r>
            <a:r>
              <a:rPr lang="ru-RU" dirty="0"/>
              <a:t>данных (процессов)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167" y="2290361"/>
            <a:ext cx="8349049" cy="4116226"/>
          </a:xfrm>
        </p:spPr>
        <p:txBody>
          <a:bodyPr/>
          <a:lstStyle/>
          <a:p>
            <a:pPr marL="0" indent="0">
              <a:buNone/>
            </a:pPr>
            <a:r>
              <a:rPr lang="ru-RU" sz="2400" i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Диаграммы </a:t>
            </a:r>
            <a:r>
              <a:rPr lang="ru-RU" sz="2400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потоков данных (DFD)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средство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моделирования функциональных требований к проектируемой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базе данных.</a:t>
            </a:r>
          </a:p>
          <a:p>
            <a:pPr marL="0" indent="0">
              <a:buNone/>
            </a:pPr>
            <a:r>
              <a:rPr lang="ru-RU" sz="2400" i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</a:t>
            </a:r>
            <a:r>
              <a:rPr lang="ru-RU" sz="2400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DFD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продемонстрировать, как каждый процесс преобразует свои входные данные в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выходные и выявить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отношения между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процессами.</a:t>
            </a: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 диаграмм потоков </a:t>
            </a:r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данных: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456565" algn="l"/>
                <a:tab pos="9906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внешние сущности;</a:t>
            </a:r>
            <a:endParaRPr lang="ru-RU" sz="2400" dirty="0"/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456565" algn="l"/>
                <a:tab pos="9906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и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подсистемы;</a:t>
            </a:r>
            <a:endParaRPr lang="ru-RU" sz="2400" dirty="0"/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456565" algn="l"/>
                <a:tab pos="9906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процессы;</a:t>
            </a:r>
            <a:endParaRPr lang="ru-RU" sz="2400" dirty="0"/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456565" algn="l"/>
                <a:tab pos="9906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накопители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данных;</a:t>
            </a:r>
            <a:endParaRPr lang="ru-RU" sz="2400" dirty="0"/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456565" algn="l"/>
                <a:tab pos="9906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потоки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  <a:endParaRPr lang="ru-RU" sz="2400" dirty="0"/>
          </a:p>
          <a:p>
            <a:pPr marL="0" indent="0">
              <a:buNone/>
            </a:pP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6467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343" y="861155"/>
            <a:ext cx="8860421" cy="1199139"/>
          </a:xfrm>
        </p:spPr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Моделирование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ru-RU" dirty="0">
                <a:solidFill>
                  <a:prstClr val="black"/>
                </a:solidFill>
              </a:rPr>
              <a:t>потоков данных (процессов)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8342" y="2209338"/>
            <a:ext cx="8860421" cy="422618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Внешняя сущность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материальный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или физическое лицо, представляющие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источник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приемник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информации. 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преобразование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входных потоков данных в выходные в соответствии с определенным алгоритмом.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Накопитель данных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абстрактное устройство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хранения информации, которую можно в любой момент поместить в накопитель и через некоторое время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извлечь. 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данных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информация, передаваемая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некоторое соединение от источника к приемнику.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b="1" i="1" dirty="0"/>
          </a:p>
          <a:p>
            <a:pPr marL="0" indent="0">
              <a:buNone/>
            </a:pPr>
            <a:r>
              <a:rPr lang="ru-RU" sz="2400" b="1" i="1" dirty="0" smtClean="0"/>
              <a:t> </a:t>
            </a:r>
            <a:endParaRPr lang="ru-RU" sz="24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279" t="11948" r="16744" b="18493"/>
          <a:stretch/>
        </p:blipFill>
        <p:spPr>
          <a:xfrm>
            <a:off x="7743463" y="2679540"/>
            <a:ext cx="717632" cy="4919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3055" t="36270" r="35059" b="38383"/>
          <a:stretch/>
        </p:blipFill>
        <p:spPr>
          <a:xfrm>
            <a:off x="7442520" y="3592220"/>
            <a:ext cx="1400537" cy="8163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6558" t="7896" r="12994" b="14051"/>
          <a:stretch/>
        </p:blipFill>
        <p:spPr>
          <a:xfrm>
            <a:off x="7789762" y="5075499"/>
            <a:ext cx="868101" cy="642396"/>
          </a:xfrm>
          <a:prstGeom prst="rect">
            <a:avLst/>
          </a:prstGeom>
        </p:spPr>
      </p:pic>
      <p:pic>
        <p:nvPicPr>
          <p:cNvPr id="11" name="Picture 23403"/>
          <p:cNvPicPr/>
          <p:nvPr/>
        </p:nvPicPr>
        <p:blipFill rotWithShape="1">
          <a:blip r:embed="rId5"/>
          <a:srcRect l="19204" t="42856" r="66856" b="51677"/>
          <a:stretch/>
        </p:blipFill>
        <p:spPr>
          <a:xfrm>
            <a:off x="7815805" y="6065135"/>
            <a:ext cx="885464" cy="2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6701" y="843793"/>
            <a:ext cx="6950599" cy="1228075"/>
          </a:xfrm>
        </p:spPr>
        <p:txBody>
          <a:bodyPr/>
          <a:lstStyle/>
          <a:p>
            <a:pPr algn="ctr"/>
            <a:r>
              <a:rPr lang="ru-RU" dirty="0"/>
              <a:t>Моделирование </a:t>
            </a:r>
            <a:br>
              <a:rPr lang="ru-RU" dirty="0"/>
            </a:br>
            <a:r>
              <a:rPr lang="ru-RU" dirty="0"/>
              <a:t>потоков данных (процессов)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23687" y="2071868"/>
            <a:ext cx="6099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иерархии потоков данных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2404" y="2427260"/>
            <a:ext cx="234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 smtClean="0"/>
              <a:t>Правила детализации</a:t>
            </a:r>
            <a:endParaRPr lang="ru-RU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133" y="2825312"/>
            <a:ext cx="86752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Размещать</a:t>
            </a:r>
            <a:r>
              <a:rPr lang="ru-RU" dirty="0" smtClean="0"/>
              <a:t> </a:t>
            </a:r>
            <a:r>
              <a:rPr lang="ru-RU" dirty="0"/>
              <a:t>на каждой диаграмме от 3 до 6-7 процессов. 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Не </a:t>
            </a:r>
            <a:r>
              <a:rPr lang="ru-RU" dirty="0"/>
              <a:t>загромождать диаграммы не существенными на данном уровне деталями.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Декомпозицию </a:t>
            </a:r>
            <a:r>
              <a:rPr lang="ru-RU" dirty="0"/>
              <a:t>потоков данных осуществлять параллельно с декомпозицией процессов.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Выбирать </a:t>
            </a:r>
            <a:r>
              <a:rPr lang="ru-RU" dirty="0"/>
              <a:t>ясные, отражающие суть </a:t>
            </a:r>
            <a:r>
              <a:rPr lang="ru-RU" dirty="0" smtClean="0"/>
              <a:t>имена </a:t>
            </a:r>
            <a:r>
              <a:rPr lang="ru-RU" dirty="0"/>
              <a:t>процессов и потоков, при этом стараться не использовать аббревиатуры.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i="1" dirty="0" smtClean="0"/>
              <a:t>Правило </a:t>
            </a:r>
            <a:r>
              <a:rPr lang="ru-RU" i="1" dirty="0"/>
              <a:t>балансировки</a:t>
            </a:r>
            <a:r>
              <a:rPr lang="ru-RU" dirty="0"/>
              <a:t> – при детализации подсистемы или процесса детализирующая диаграмма в качестве внешних источников или приемников данных может иметь только те компоненты (подсистемы, процессы, внешние сущности, накопители данных), с которыми имеют информационную связь детализируемая подсистема или процесс на родительской диаграмме.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Правило </a:t>
            </a:r>
            <a:r>
              <a:rPr lang="ru-RU" dirty="0"/>
              <a:t>нумерации – при детализации процессов должна поддерживаться их иерархическая нумерация. </a:t>
            </a:r>
          </a:p>
        </p:txBody>
      </p:sp>
    </p:spTree>
    <p:extLst>
      <p:ext uri="{BB962C8B-B14F-4D97-AF65-F5344CB8AC3E}">
        <p14:creationId xmlns:p14="http://schemas.microsoft.com/office/powerpoint/2010/main" val="1843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6701" y="843793"/>
            <a:ext cx="6950599" cy="1228075"/>
          </a:xfrm>
        </p:spPr>
        <p:txBody>
          <a:bodyPr/>
          <a:lstStyle/>
          <a:p>
            <a:pPr algn="ctr"/>
            <a:r>
              <a:rPr lang="ru-RU" dirty="0"/>
              <a:t>Моделирование </a:t>
            </a:r>
            <a:br>
              <a:rPr lang="ru-RU" dirty="0"/>
            </a:br>
            <a:r>
              <a:rPr lang="ru-RU" dirty="0"/>
              <a:t>потоков данных (процессов)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29" y="1947647"/>
            <a:ext cx="4273664" cy="488335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15605" y="2222884"/>
            <a:ext cx="24129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Контекстная диаграмма в методологии DFD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диаграмма системных процессов нулевого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5316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6701" y="843793"/>
            <a:ext cx="6950599" cy="1228075"/>
          </a:xfrm>
        </p:spPr>
        <p:txBody>
          <a:bodyPr/>
          <a:lstStyle/>
          <a:p>
            <a:pPr algn="ctr"/>
            <a:r>
              <a:rPr lang="ru-RU" dirty="0"/>
              <a:t>Моделирование </a:t>
            </a:r>
            <a:br>
              <a:rPr lang="ru-RU" dirty="0"/>
            </a:br>
            <a:r>
              <a:rPr lang="ru-RU" dirty="0"/>
              <a:t>потоков данных (процессов)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23687" y="2071868"/>
            <a:ext cx="6099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системных процессов первого </a:t>
            </a:r>
            <a:r>
              <a:rPr lang="ru-RU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уровня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28" y="2492468"/>
            <a:ext cx="3883306" cy="41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71240"/>
            <a:ext cx="8229600" cy="652072"/>
          </a:xfrm>
        </p:spPr>
        <p:txBody>
          <a:bodyPr/>
          <a:lstStyle/>
          <a:p>
            <a:pPr algn="ctr"/>
            <a:r>
              <a:rPr lang="ru-RU" dirty="0" smtClean="0"/>
              <a:t>Пример модели </a:t>
            </a:r>
            <a:r>
              <a:rPr lang="en-US" dirty="0" smtClean="0"/>
              <a:t>DFD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" t="13972" r="10849" b="4862"/>
          <a:stretch/>
        </p:blipFill>
        <p:spPr bwMode="auto">
          <a:xfrm>
            <a:off x="0" y="1609938"/>
            <a:ext cx="9144000" cy="5248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548325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505</Words>
  <Application>Microsoft Office PowerPoint</Application>
  <PresentationFormat>Экран (4:3)</PresentationFormat>
  <Paragraphs>77</Paragraphs>
  <Slides>26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PT Sans</vt:lpstr>
      <vt:lpstr>Times New Roman</vt:lpstr>
      <vt:lpstr>Wingdings</vt:lpstr>
      <vt:lpstr>Специальное оформление</vt:lpstr>
      <vt:lpstr>Документ</vt:lpstr>
      <vt:lpstr>ПРОЕКТИРОВАНИЕ БАЗ ДАННЫХ</vt:lpstr>
      <vt:lpstr>Тема КОНЦЕПТУАЛЬНОЕ  И  ДАТАЛОГИЧЕСКОЕ ПРОЕКТИРОВАНИЕ БАЗ ДАННЫХ</vt:lpstr>
      <vt:lpstr>План лекции</vt:lpstr>
      <vt:lpstr>Моделирование  потоков данных (процессов)</vt:lpstr>
      <vt:lpstr>Моделирование  потоков данных (процессов)</vt:lpstr>
      <vt:lpstr>Моделирование  потоков данных (процессов)</vt:lpstr>
      <vt:lpstr>Моделирование  потоков данных (процессов)</vt:lpstr>
      <vt:lpstr>Моделирование  потоков данных (процессов)</vt:lpstr>
      <vt:lpstr>Пример модели DFD</vt:lpstr>
      <vt:lpstr>Пример модели DFD</vt:lpstr>
      <vt:lpstr>Пример модели DFD</vt:lpstr>
      <vt:lpstr>Пример модели DFD</vt:lpstr>
      <vt:lpstr>Пример модели DFD</vt:lpstr>
      <vt:lpstr>Презентация PowerPoint</vt:lpstr>
      <vt:lpstr>Моделирование иерархии экранных форм</vt:lpstr>
      <vt:lpstr>Моделирование иерархии экранных форм</vt:lpstr>
      <vt:lpstr>Метод моделирования IDEF3</vt:lpstr>
      <vt:lpstr>Метод моделирования IDEF3</vt:lpstr>
      <vt:lpstr>Метод моделирования IDEF3</vt:lpstr>
      <vt:lpstr>Метод моделирования IDEF3</vt:lpstr>
      <vt:lpstr>Метод моделирования IDEF3</vt:lpstr>
      <vt:lpstr>Метод моделирования IDEF3</vt:lpstr>
      <vt:lpstr>Метод моделирования IDEF3</vt:lpstr>
      <vt:lpstr>Метод моделирования IDEF3</vt:lpstr>
      <vt:lpstr>Метод моделирования IDEF3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Владимир</cp:lastModifiedBy>
  <cp:revision>263</cp:revision>
  <dcterms:created xsi:type="dcterms:W3CDTF">2015-07-29T11:14:37Z</dcterms:created>
  <dcterms:modified xsi:type="dcterms:W3CDTF">2021-03-05T11:03:45Z</dcterms:modified>
</cp:coreProperties>
</file>