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1"/>
  </p:notesMasterIdLst>
  <p:sldIdLst>
    <p:sldId id="274" r:id="rId2"/>
    <p:sldId id="352" r:id="rId3"/>
    <p:sldId id="353" r:id="rId4"/>
    <p:sldId id="354" r:id="rId5"/>
    <p:sldId id="355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3" r:id="rId30"/>
    <p:sldId id="381" r:id="rId31"/>
    <p:sldId id="384" r:id="rId32"/>
    <p:sldId id="385" r:id="rId33"/>
    <p:sldId id="382" r:id="rId34"/>
    <p:sldId id="386" r:id="rId35"/>
    <p:sldId id="389" r:id="rId36"/>
    <p:sldId id="390" r:id="rId37"/>
    <p:sldId id="391" r:id="rId38"/>
    <p:sldId id="392" r:id="rId39"/>
    <p:sldId id="394" r:id="rId40"/>
    <p:sldId id="393" r:id="rId41"/>
    <p:sldId id="399" r:id="rId42"/>
    <p:sldId id="397" r:id="rId43"/>
    <p:sldId id="398" r:id="rId44"/>
    <p:sldId id="395" r:id="rId45"/>
    <p:sldId id="396" r:id="rId46"/>
    <p:sldId id="400" r:id="rId47"/>
    <p:sldId id="401" r:id="rId48"/>
    <p:sldId id="402" r:id="rId49"/>
    <p:sldId id="26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A5B"/>
    <a:srgbClr val="0C82C1"/>
    <a:srgbClr val="29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100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4882A-074C-4278-BE74-7EF331E8B5A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7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24" y="1461246"/>
            <a:ext cx="8452735" cy="2321299"/>
          </a:xfrm>
        </p:spPr>
        <p:txBody>
          <a:bodyPr/>
          <a:lstStyle/>
          <a:p>
            <a:pPr algn="ctr"/>
            <a:r>
              <a:rPr lang="ru-RU" dirty="0"/>
              <a:t>ПРОЕКТИРОВАНИЕ БАЗ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944" r="3588"/>
          <a:stretch/>
        </p:blipFill>
        <p:spPr>
          <a:xfrm>
            <a:off x="1045030" y="2710543"/>
            <a:ext cx="7239242" cy="32868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57408" y="1879507"/>
            <a:ext cx="645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i="1" dirty="0"/>
              <a:t>Диаграмма «сущность-связь» с атрибутами</a:t>
            </a:r>
          </a:p>
        </p:txBody>
      </p:sp>
    </p:spTree>
    <p:extLst>
      <p:ext uri="{BB962C8B-B14F-4D97-AF65-F5344CB8AC3E}">
        <p14:creationId xmlns:p14="http://schemas.microsoft.com/office/powerpoint/2010/main" val="22884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6571" y="1650670"/>
            <a:ext cx="849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err="1"/>
              <a:t>Супертипы</a:t>
            </a:r>
            <a:r>
              <a:rPr lang="ru-RU" sz="2400" b="1" i="1" dirty="0"/>
              <a:t> и подтипы: </a:t>
            </a:r>
            <a:r>
              <a:rPr lang="ru-RU" sz="2400" dirty="0"/>
              <a:t>одна сущность является обобщающим понятием для группы подобных сущностей</a:t>
            </a:r>
            <a:endParaRPr lang="ru-RU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860" y="2873829"/>
            <a:ext cx="2867196" cy="3049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33" y="3007216"/>
            <a:ext cx="6121619" cy="23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8822" y="1574470"/>
            <a:ext cx="8061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Взаимно исключающие связи: </a:t>
            </a:r>
            <a:r>
              <a:rPr lang="ru-RU" sz="2000" dirty="0"/>
              <a:t>каждый экземпляр сущности </a:t>
            </a:r>
            <a:r>
              <a:rPr lang="ru-RU" sz="2000" dirty="0" smtClean="0"/>
              <a:t>участвует </a:t>
            </a:r>
            <a:r>
              <a:rPr lang="ru-RU" sz="2000" dirty="0"/>
              <a:t>только в одной связи из группы взаимно исключающих связей</a:t>
            </a:r>
            <a:endParaRPr lang="ru-RU" sz="20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210" t="8044" r="27239"/>
          <a:stretch/>
        </p:blipFill>
        <p:spPr>
          <a:xfrm>
            <a:off x="2585356" y="2340312"/>
            <a:ext cx="3842657" cy="126712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48822" y="3691804"/>
            <a:ext cx="8411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Рекурсивная связь: </a:t>
            </a:r>
            <a:r>
              <a:rPr lang="ru-RU" sz="2000" dirty="0"/>
              <a:t>сущность может быть связана сама с собой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3240" t="5621" r="37863"/>
          <a:stretch/>
        </p:blipFill>
        <p:spPr>
          <a:xfrm>
            <a:off x="3303814" y="4166645"/>
            <a:ext cx="1768929" cy="8314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0203" y="4998116"/>
            <a:ext cx="81860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Неперемещаемые (</a:t>
            </a:r>
            <a:r>
              <a:rPr lang="ru-RU" sz="2000" b="1" i="1" dirty="0" err="1"/>
              <a:t>non-transferrable</a:t>
            </a:r>
            <a:r>
              <a:rPr lang="ru-RU" sz="2000" b="1" i="1" dirty="0"/>
              <a:t>) связи: </a:t>
            </a:r>
            <a:r>
              <a:rPr lang="ru-RU" dirty="0"/>
              <a:t>экземпляр сущности не может быть перенесен из одного экземпляра связи в другой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345" t="21272" r="21037" b="11610"/>
          <a:stretch/>
        </p:blipFill>
        <p:spPr>
          <a:xfrm>
            <a:off x="1869862" y="5680666"/>
            <a:ext cx="4999023" cy="5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129" y="1604799"/>
            <a:ext cx="8577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ru-RU" dirty="0" smtClean="0"/>
              <a:t>IDEF1</a:t>
            </a:r>
            <a:r>
              <a:rPr lang="en-US" dirty="0" smtClean="0"/>
              <a:t>X</a:t>
            </a:r>
            <a:r>
              <a:rPr lang="ru-RU" dirty="0" smtClean="0"/>
              <a:t> основан </a:t>
            </a:r>
            <a:r>
              <a:rPr lang="ru-RU" dirty="0"/>
              <a:t>на подходе </a:t>
            </a:r>
            <a:r>
              <a:rPr lang="ru-RU" dirty="0" err="1"/>
              <a:t>Чена</a:t>
            </a:r>
            <a:r>
              <a:rPr lang="ru-RU" dirty="0"/>
              <a:t>, позволяет </a:t>
            </a:r>
            <a:r>
              <a:rPr lang="ru-RU" dirty="0" smtClean="0"/>
              <a:t>построить </a:t>
            </a:r>
            <a:r>
              <a:rPr lang="ru-RU" dirty="0"/>
              <a:t>модель данных, эквивалентную реляционной модели в третьей нормальной форме.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1129" y="2392740"/>
            <a:ext cx="8577943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Сущность </a:t>
            </a:r>
            <a:r>
              <a:rPr lang="ru-RU" i="1" dirty="0" smtClean="0"/>
              <a:t>является </a:t>
            </a:r>
            <a:r>
              <a:rPr lang="ru-RU" i="1" dirty="0"/>
              <a:t>не зависимой от </a:t>
            </a:r>
            <a:r>
              <a:rPr lang="ru-RU" i="1" dirty="0" smtClean="0"/>
              <a:t>идентификаторов</a:t>
            </a:r>
            <a:r>
              <a:rPr lang="ru-RU" dirty="0" smtClean="0"/>
              <a:t>, </a:t>
            </a:r>
            <a:r>
              <a:rPr lang="ru-RU" dirty="0"/>
              <a:t>если каждый экземпляр сущности </a:t>
            </a:r>
            <a:r>
              <a:rPr lang="ru-RU" dirty="0" smtClean="0"/>
              <a:t>может быть </a:t>
            </a:r>
            <a:r>
              <a:rPr lang="ru-RU" dirty="0"/>
              <a:t>однозначно идентифицирован без определения его </a:t>
            </a:r>
            <a:r>
              <a:rPr lang="ru-RU" dirty="0" smtClean="0"/>
              <a:t>отношений </a:t>
            </a:r>
            <a:r>
              <a:rPr lang="ru-RU" dirty="0"/>
              <a:t>с другими сущностями. </a:t>
            </a:r>
          </a:p>
          <a:p>
            <a:pPr>
              <a:spcBef>
                <a:spcPts val="600"/>
              </a:spcBef>
            </a:pPr>
            <a:r>
              <a:rPr lang="ru-RU" i="1" dirty="0"/>
              <a:t>Сущность является</a:t>
            </a:r>
            <a:r>
              <a:rPr lang="ru-RU" i="1" dirty="0" smtClean="0"/>
              <a:t> </a:t>
            </a:r>
            <a:r>
              <a:rPr lang="ru-RU" i="1" dirty="0"/>
              <a:t>зависимой от </a:t>
            </a:r>
            <a:r>
              <a:rPr lang="ru-RU" i="1" dirty="0" smtClean="0"/>
              <a:t>идентификаторов</a:t>
            </a:r>
            <a:r>
              <a:rPr lang="ru-RU" dirty="0" smtClean="0"/>
              <a:t>, </a:t>
            </a:r>
            <a:r>
              <a:rPr lang="ru-RU" dirty="0"/>
              <a:t>если однозначная </a:t>
            </a:r>
            <a:r>
              <a:rPr lang="ru-RU" dirty="0" smtClean="0"/>
              <a:t>идентификация </a:t>
            </a:r>
            <a:r>
              <a:rPr lang="ru-RU" dirty="0"/>
              <a:t>экземпляра сущности зависит от его отношения к другой сущности.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566" t="4128" r="28351"/>
          <a:stretch/>
        </p:blipFill>
        <p:spPr>
          <a:xfrm>
            <a:off x="2612571" y="4549244"/>
            <a:ext cx="3722914" cy="2157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7573" y="4047956"/>
            <a:ext cx="7614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Независимые </a:t>
            </a:r>
            <a:r>
              <a:rPr lang="ru-RU" sz="2000" i="1" dirty="0"/>
              <a:t>(а)</a:t>
            </a:r>
            <a:r>
              <a:rPr lang="ru-RU" sz="2000" b="1" i="1" dirty="0"/>
              <a:t> и зависимые </a:t>
            </a:r>
            <a:r>
              <a:rPr lang="ru-RU" sz="2000" i="1" dirty="0"/>
              <a:t>(б)</a:t>
            </a:r>
            <a:r>
              <a:rPr lang="ru-RU" sz="2000" b="1" i="1" dirty="0"/>
              <a:t> от идентификатора сущности</a:t>
            </a:r>
          </a:p>
        </p:txBody>
      </p:sp>
    </p:spTree>
    <p:extLst>
      <p:ext uri="{BB962C8B-B14F-4D97-AF65-F5344CB8AC3E}">
        <p14:creationId xmlns:p14="http://schemas.microsoft.com/office/powerpoint/2010/main" val="10772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3658" y="1859340"/>
            <a:ext cx="828947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Степень/мощность связи </a:t>
            </a:r>
            <a:r>
              <a:rPr lang="ru-RU" sz="2400" dirty="0"/>
              <a:t>- количество экземпляров </a:t>
            </a:r>
            <a:r>
              <a:rPr lang="ru-RU" sz="2400" dirty="0" smtClean="0"/>
              <a:t>сущности-потомка</a:t>
            </a:r>
            <a:r>
              <a:rPr lang="ru-RU" sz="2400" dirty="0"/>
              <a:t>, которое может существовать для каждого экземпляра </a:t>
            </a:r>
            <a:r>
              <a:rPr lang="ru-RU" sz="2400" dirty="0" smtClean="0"/>
              <a:t>сущности-родителя</a:t>
            </a:r>
            <a:r>
              <a:rPr lang="ru-RU" sz="2400" dirty="0"/>
              <a:t>. </a:t>
            </a:r>
          </a:p>
          <a:p>
            <a:endParaRPr lang="ru-RU" i="1" dirty="0" smtClean="0"/>
          </a:p>
          <a:p>
            <a:r>
              <a:rPr lang="ru-RU" sz="2400" i="1" dirty="0" smtClean="0"/>
              <a:t>Мощность </a:t>
            </a:r>
            <a:r>
              <a:rPr lang="ru-RU" sz="2400" i="1" dirty="0"/>
              <a:t>связи может принимать следующие значения: </a:t>
            </a:r>
          </a:p>
          <a:p>
            <a:r>
              <a:rPr lang="ru-RU" sz="2400" b="1" dirty="0" smtClean="0"/>
              <a:t>N</a:t>
            </a:r>
            <a:r>
              <a:rPr lang="ru-RU" sz="2400" dirty="0" smtClean="0"/>
              <a:t> - </a:t>
            </a:r>
            <a:r>
              <a:rPr lang="ru-RU" sz="2400" dirty="0"/>
              <a:t>ноль, один или более, </a:t>
            </a:r>
          </a:p>
          <a:p>
            <a:r>
              <a:rPr lang="ru-RU" sz="2400" b="1" dirty="0" smtClean="0"/>
              <a:t>Z</a:t>
            </a:r>
            <a:r>
              <a:rPr lang="ru-RU" sz="2400" dirty="0" smtClean="0"/>
              <a:t> - </a:t>
            </a:r>
            <a:r>
              <a:rPr lang="ru-RU" sz="2400" dirty="0"/>
              <a:t>ноль или один,</a:t>
            </a:r>
          </a:p>
          <a:p>
            <a:r>
              <a:rPr lang="ru-RU" sz="2400" b="1" dirty="0" smtClean="0"/>
              <a:t>Р</a:t>
            </a:r>
            <a:r>
              <a:rPr lang="ru-RU" sz="2400" dirty="0" smtClean="0"/>
              <a:t> - </a:t>
            </a:r>
            <a:r>
              <a:rPr lang="ru-RU" sz="2400" dirty="0"/>
              <a:t>один или </a:t>
            </a:r>
            <a:r>
              <a:rPr lang="ru-RU" sz="2400" dirty="0" smtClean="0"/>
              <a:t>более,</a:t>
            </a:r>
          </a:p>
          <a:p>
            <a:r>
              <a:rPr lang="ru-RU" sz="2400" dirty="0" smtClean="0"/>
              <a:t>фиксированное число.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По </a:t>
            </a:r>
            <a:r>
              <a:rPr lang="ru-RU" sz="2400" dirty="0"/>
              <a:t>умолчанию мощность связи </a:t>
            </a:r>
            <a:r>
              <a:rPr lang="ru-RU" sz="2400" dirty="0" smtClean="0"/>
              <a:t>принимается </a:t>
            </a:r>
            <a:r>
              <a:rPr lang="ru-RU" sz="2400" dirty="0"/>
              <a:t>равной </a:t>
            </a:r>
            <a:r>
              <a:rPr lang="ru-RU" sz="2400" dirty="0" smtClean="0"/>
              <a:t>N: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265" r="51778"/>
          <a:stretch/>
        </p:blipFill>
        <p:spPr>
          <a:xfrm>
            <a:off x="6128657" y="3766111"/>
            <a:ext cx="364672" cy="8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3786" y="1720840"/>
            <a:ext cx="843642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Идентифицирующая </a:t>
            </a:r>
            <a:r>
              <a:rPr lang="ru-RU" b="1" i="1" dirty="0"/>
              <a:t>связь</a:t>
            </a:r>
            <a:r>
              <a:rPr lang="ru-RU" dirty="0"/>
              <a:t> -  если экземпляр сущности-потомка однозначно определяется своей связью с </a:t>
            </a:r>
            <a:r>
              <a:rPr lang="ru-RU" dirty="0" smtClean="0"/>
              <a:t>сущностью-родителем.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i="1" dirty="0" smtClean="0"/>
              <a:t>Сущность-потомок </a:t>
            </a:r>
            <a:r>
              <a:rPr lang="ru-RU" i="1" dirty="0"/>
              <a:t>в идентифицирующей связи</a:t>
            </a:r>
            <a:r>
              <a:rPr lang="ru-RU" dirty="0"/>
              <a:t> является зависимой от </a:t>
            </a:r>
            <a:r>
              <a:rPr lang="ru-RU" dirty="0" smtClean="0"/>
              <a:t>идентификатора </a:t>
            </a:r>
            <a:r>
              <a:rPr lang="ru-RU" dirty="0"/>
              <a:t>сущностью. </a:t>
            </a:r>
          </a:p>
          <a:p>
            <a:pPr>
              <a:spcBef>
                <a:spcPts val="600"/>
              </a:spcBef>
            </a:pPr>
            <a:r>
              <a:rPr lang="ru-RU" i="1" dirty="0"/>
              <a:t>Сущность-родитель в идентифицирующей </a:t>
            </a:r>
            <a:r>
              <a:rPr lang="ru-RU" i="1" dirty="0" smtClean="0"/>
              <a:t>связи </a:t>
            </a:r>
            <a:r>
              <a:rPr lang="ru-RU" dirty="0"/>
              <a:t>может быть, как независимой, так и зависимой от идентификатора </a:t>
            </a:r>
            <a:r>
              <a:rPr lang="ru-RU" dirty="0" smtClean="0"/>
              <a:t>сущностью.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721" t="6409" r="18347" b="7556"/>
          <a:stretch/>
        </p:blipFill>
        <p:spPr>
          <a:xfrm>
            <a:off x="1932214" y="4218213"/>
            <a:ext cx="4648200" cy="244928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47567" y="3766182"/>
            <a:ext cx="296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Идентифицирующая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26521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en-US" sz="4400" b="0" dirty="0"/>
              <a:t>IDEF1X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1386" y="1654004"/>
            <a:ext cx="8463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err="1"/>
              <a:t>Неидентифицирующая</a:t>
            </a:r>
            <a:r>
              <a:rPr lang="ru-RU" b="1" i="1" dirty="0"/>
              <a:t> связь</a:t>
            </a:r>
            <a:r>
              <a:rPr lang="ru-RU" dirty="0"/>
              <a:t> -  если экземпляр сущности-потомка </a:t>
            </a:r>
            <a:r>
              <a:rPr lang="ru-RU" dirty="0" smtClean="0"/>
              <a:t>не определяется однозначно своей </a:t>
            </a:r>
            <a:r>
              <a:rPr lang="ru-RU" dirty="0"/>
              <a:t>связью с сущностью-родителем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86796" y="2547258"/>
            <a:ext cx="319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err="1"/>
              <a:t>Неидентифицирующая</a:t>
            </a:r>
            <a:r>
              <a:rPr lang="ru-RU" b="1" i="1" dirty="0"/>
              <a:t> связь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6789" r="19058"/>
          <a:stretch/>
        </p:blipFill>
        <p:spPr>
          <a:xfrm>
            <a:off x="1534886" y="3345078"/>
            <a:ext cx="5368488" cy="25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9499" y="2321308"/>
            <a:ext cx="8273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Вариант </a:t>
            </a:r>
            <a:r>
              <a:rPr lang="ru-RU" sz="2400" dirty="0"/>
              <a:t>нотации </a:t>
            </a:r>
            <a:r>
              <a:rPr lang="ru-RU" sz="2400" dirty="0" err="1" smtClean="0"/>
              <a:t>Чена</a:t>
            </a:r>
            <a:r>
              <a:rPr lang="ru-RU" sz="2400" dirty="0" smtClean="0"/>
              <a:t> используется </a:t>
            </a:r>
            <a:r>
              <a:rPr lang="ru-RU" sz="2400" dirty="0"/>
              <a:t>для концептуального моделирования данных </a:t>
            </a:r>
            <a:r>
              <a:rPr lang="ru-RU" sz="2400" dirty="0" smtClean="0"/>
              <a:t>на </a:t>
            </a:r>
            <a:r>
              <a:rPr lang="ru-RU" sz="2400" dirty="0"/>
              <a:t>стадии формирования требований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19050" y="254471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26141" y="3689048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ERD-</a:t>
            </a:r>
            <a:r>
              <a:rPr lang="ru-RU" sz="2400" b="1" i="1" dirty="0"/>
              <a:t>диаграмма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6571" r="1241" b="8259"/>
          <a:stretch/>
        </p:blipFill>
        <p:spPr>
          <a:xfrm>
            <a:off x="459500" y="4500034"/>
            <a:ext cx="8291374" cy="8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8699" y="2429783"/>
            <a:ext cx="5717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Графическое представление </a:t>
            </a:r>
            <a:r>
              <a:rPr lang="ru-RU" sz="2400" b="1" i="1" dirty="0" smtClean="0"/>
              <a:t>сущности</a:t>
            </a:r>
            <a:endParaRPr lang="ru-RU" sz="2400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347" b="6328"/>
          <a:stretch/>
        </p:blipFill>
        <p:spPr>
          <a:xfrm>
            <a:off x="1428257" y="3335278"/>
            <a:ext cx="7635830" cy="25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046089"/>
            <a:ext cx="8812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Виды идентификаторов:</a:t>
            </a:r>
          </a:p>
          <a:p>
            <a:r>
              <a:rPr lang="ru-RU" dirty="0"/>
              <a:t>•	</a:t>
            </a:r>
            <a:r>
              <a:rPr lang="ru-RU" sz="2000" i="1" dirty="0"/>
              <a:t>первичный/альтернативный</a:t>
            </a:r>
            <a:r>
              <a:rPr lang="ru-RU" sz="2000" i="1" dirty="0" smtClean="0"/>
              <a:t>:</a:t>
            </a:r>
            <a:endParaRPr lang="ru-RU" sz="2000" dirty="0"/>
          </a:p>
          <a:p>
            <a:r>
              <a:rPr lang="ru-RU" sz="2000" dirty="0"/>
              <a:t>Первичный (основной) </a:t>
            </a:r>
            <a:r>
              <a:rPr lang="ru-RU" sz="2000" dirty="0" smtClean="0"/>
              <a:t>идентификатор </a:t>
            </a:r>
            <a:r>
              <a:rPr lang="ru-RU" sz="2000" dirty="0"/>
              <a:t>– один, на диаграмме подчеркивается. </a:t>
            </a:r>
          </a:p>
          <a:p>
            <a:r>
              <a:rPr lang="ru-RU" sz="2000" dirty="0"/>
              <a:t>Альтернативные </a:t>
            </a:r>
            <a:r>
              <a:rPr lang="ru-RU" sz="2000" dirty="0" smtClean="0"/>
              <a:t>идентификаторы </a:t>
            </a:r>
            <a:r>
              <a:rPr lang="ru-RU" sz="2000" dirty="0"/>
              <a:t>предваряются символами &lt;1&gt; для первого </a:t>
            </a:r>
            <a:r>
              <a:rPr lang="ru-RU" sz="2000" dirty="0" smtClean="0"/>
              <a:t>альтернативного </a:t>
            </a:r>
            <a:r>
              <a:rPr lang="ru-RU" sz="2000" dirty="0"/>
              <a:t>идентификатора, &lt;2&gt; для второго и т. д. </a:t>
            </a:r>
            <a:endParaRPr lang="ru-RU" sz="2000" dirty="0" smtClean="0"/>
          </a:p>
          <a:p>
            <a:r>
              <a:rPr lang="ru-RU" sz="2000" dirty="0"/>
              <a:t>•	</a:t>
            </a:r>
            <a:r>
              <a:rPr lang="ru-RU" sz="2000" i="1" dirty="0"/>
              <a:t>простой/составной:</a:t>
            </a:r>
            <a:r>
              <a:rPr lang="ru-RU" sz="2000" dirty="0"/>
              <a:t> идентификатор, состоящий из одного атрибута, является простым, из нескольких атрибутов - составным;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46677" y="4317928"/>
            <a:ext cx="5280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Альтернативные идентификаторы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489" r="12364"/>
          <a:stretch/>
        </p:blipFill>
        <p:spPr>
          <a:xfrm>
            <a:off x="1497303" y="4780482"/>
            <a:ext cx="5829666" cy="19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3" y="990600"/>
            <a:ext cx="8821270" cy="4090686"/>
          </a:xfrm>
        </p:spPr>
        <p:txBody>
          <a:bodyPr/>
          <a:lstStyle/>
          <a:p>
            <a:pPr algn="ctr"/>
            <a:r>
              <a:rPr lang="ru-RU" sz="4800" dirty="0"/>
              <a:t>Тема    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/>
              <a:t>КОНЦЕПТУАЛЬНОЕ </a:t>
            </a:r>
            <a:br>
              <a:rPr lang="ru-RU" sz="4800" dirty="0"/>
            </a:br>
            <a:r>
              <a:rPr lang="ru-RU" sz="4800" dirty="0"/>
              <a:t>И </a:t>
            </a:r>
            <a:br>
              <a:rPr lang="ru-RU" sz="4800" dirty="0"/>
            </a:br>
            <a:r>
              <a:rPr lang="ru-RU" sz="4800" dirty="0"/>
              <a:t>ДАТАЛОГИЧЕСКОЕ </a:t>
            </a:r>
            <a:br>
              <a:rPr lang="ru-RU" sz="4800" dirty="0"/>
            </a:br>
            <a:r>
              <a:rPr lang="ru-RU" sz="4800" dirty="0"/>
              <a:t>ПРОЕКТИРОВАНИЕ БАЗ ДАННЫХ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4199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046089"/>
            <a:ext cx="88123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Виды идентификаторов:</a:t>
            </a:r>
          </a:p>
          <a:p>
            <a:pPr>
              <a:spcBef>
                <a:spcPts val="600"/>
              </a:spcBef>
            </a:pPr>
            <a:r>
              <a:rPr lang="ru-RU" dirty="0"/>
              <a:t>•	</a:t>
            </a:r>
            <a:r>
              <a:rPr lang="ru-RU" i="1" dirty="0"/>
              <a:t>абсолютный/относительный:</a:t>
            </a:r>
            <a:r>
              <a:rPr lang="ru-RU" dirty="0"/>
              <a:t> 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–	абсолютный идентификатор - если все атрибуты, составляющие идентификатор, принадлежат сущности; </a:t>
            </a:r>
          </a:p>
          <a:p>
            <a:pPr lvl="1">
              <a:spcBef>
                <a:spcPts val="600"/>
              </a:spcBef>
            </a:pPr>
            <a:r>
              <a:rPr lang="ru-RU" dirty="0"/>
              <a:t>–	относительный идентификатор - если один или более атрибутов идентификатора принадлежат другой сущности.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90220" y="4087095"/>
            <a:ext cx="4898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Относительный </a:t>
            </a:r>
            <a:r>
              <a:rPr lang="ru-RU" sz="2400" b="1" i="1" dirty="0" smtClean="0"/>
              <a:t>идентификатор</a:t>
            </a:r>
            <a:endParaRPr lang="ru-RU" sz="24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77" y="4756371"/>
            <a:ext cx="6879546" cy="13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223" y="2205268"/>
            <a:ext cx="881230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Атрибуты </a:t>
            </a:r>
            <a:r>
              <a:rPr lang="ru-RU" sz="2400" b="1" i="1" dirty="0" smtClean="0"/>
              <a:t>связи</a:t>
            </a:r>
            <a:endParaRPr lang="ru-RU" sz="2400" b="1" i="1" dirty="0"/>
          </a:p>
          <a:p>
            <a:pPr>
              <a:spcBef>
                <a:spcPts val="1200"/>
              </a:spcBef>
            </a:pPr>
            <a:r>
              <a:rPr lang="ru-RU" sz="2000" dirty="0"/>
              <a:t>Связь между сущностями в концептуальной модели данных является типом, который представляет множество экземпляров связи между экземплярами сущностей.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54888" y="3681007"/>
            <a:ext cx="333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Идентификатор связи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921" r="12071" b="29214"/>
          <a:stretch/>
        </p:blipFill>
        <p:spPr>
          <a:xfrm>
            <a:off x="805373" y="4443342"/>
            <a:ext cx="7429672" cy="21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4" y="957944"/>
            <a:ext cx="7277100" cy="1168612"/>
          </a:xfrm>
        </p:spPr>
        <p:txBody>
          <a:bodyPr/>
          <a:lstStyle/>
          <a:p>
            <a:r>
              <a:rPr lang="ru-RU" sz="4400" b="0" dirty="0" smtClean="0"/>
              <a:t>Подход</a:t>
            </a:r>
            <a:r>
              <a:rPr lang="ru-RU" sz="4400" b="0" dirty="0"/>
              <a:t>, используемый в САSЕ-средстве </a:t>
            </a:r>
            <a:r>
              <a:rPr lang="ru-RU" sz="4400" b="0" dirty="0" err="1"/>
              <a:t>Silverrun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0742" y="2102538"/>
            <a:ext cx="881230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Атрибуты </a:t>
            </a:r>
            <a:r>
              <a:rPr lang="ru-RU" sz="2400" b="1" i="1" dirty="0" smtClean="0"/>
              <a:t>связи</a:t>
            </a:r>
            <a:endParaRPr lang="ru-RU" sz="2400" b="1" i="1" dirty="0"/>
          </a:p>
          <a:p>
            <a:pPr>
              <a:spcBef>
                <a:spcPts val="1200"/>
              </a:spcBef>
            </a:pPr>
            <a:r>
              <a:rPr lang="ru-RU" sz="2000" i="1" dirty="0"/>
              <a:t>Связь "</a:t>
            </a:r>
            <a:r>
              <a:rPr lang="ru-RU" sz="2000" i="1" dirty="0" err="1"/>
              <a:t>супертип</a:t>
            </a:r>
            <a:r>
              <a:rPr lang="ru-RU" sz="2000" i="1" dirty="0"/>
              <a:t> - подтип" </a:t>
            </a:r>
            <a:r>
              <a:rPr lang="ru-RU" sz="2000" dirty="0"/>
              <a:t>- общие атрибуты типа определяются в сущности - </a:t>
            </a:r>
            <a:r>
              <a:rPr lang="ru-RU" sz="2000" dirty="0" err="1"/>
              <a:t>супертипе</a:t>
            </a:r>
            <a:r>
              <a:rPr lang="ru-RU" sz="2000" dirty="0"/>
              <a:t>, сущность-подтип наследует все </a:t>
            </a:r>
            <a:r>
              <a:rPr lang="ru-RU" sz="2000" dirty="0" smtClean="0"/>
              <a:t>атрибуты </a:t>
            </a:r>
            <a:r>
              <a:rPr lang="ru-RU" sz="2000" dirty="0" err="1"/>
              <a:t>супертипа</a:t>
            </a:r>
            <a:r>
              <a:rPr lang="ru-RU" sz="2000" dirty="0"/>
              <a:t>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54888" y="334632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/>
              <a:t>Связь "</a:t>
            </a:r>
            <a:r>
              <a:rPr lang="ru-RU" sz="2400" b="1" i="1" dirty="0" err="1"/>
              <a:t>супертип</a:t>
            </a:r>
            <a:r>
              <a:rPr lang="ru-RU" sz="2400" b="1" i="1" dirty="0"/>
              <a:t>-подтип"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055" t="1957" r="12656" b="3074"/>
          <a:stretch/>
        </p:blipFill>
        <p:spPr>
          <a:xfrm>
            <a:off x="1819267" y="3797619"/>
            <a:ext cx="5158476" cy="2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697637"/>
            <a:ext cx="88123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1.</a:t>
            </a:r>
            <a:r>
              <a:rPr lang="ru-RU" sz="2000" dirty="0"/>
              <a:t> Каждая простая сущность превращается в таблицу. </a:t>
            </a:r>
            <a:r>
              <a:rPr lang="ru-RU" sz="2000" dirty="0" smtClean="0"/>
              <a:t>Имя </a:t>
            </a:r>
            <a:r>
              <a:rPr lang="ru-RU" sz="2000" dirty="0"/>
              <a:t>сущности становится именем таблицы.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2.</a:t>
            </a:r>
            <a:r>
              <a:rPr lang="ru-RU" sz="2000" dirty="0"/>
              <a:t> Каждый атрибут становится возможным столбцом с тем же </a:t>
            </a:r>
            <a:r>
              <a:rPr lang="ru-RU" sz="2000" dirty="0" smtClean="0"/>
              <a:t>именем. </a:t>
            </a:r>
            <a:r>
              <a:rPr lang="ru-RU" sz="2000" dirty="0"/>
              <a:t>Столбцы, соответствующие необязательным атрибутам, могут содержать неопределенные значения; столбцы, соответствующие обязательным атрибутам, - не могут. </a:t>
            </a: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ru-RU" sz="2000" b="1" i="1" dirty="0" smtClean="0"/>
              <a:t>Шаг </a:t>
            </a:r>
            <a:r>
              <a:rPr lang="ru-RU" sz="2000" b="1" i="1" dirty="0"/>
              <a:t>3.</a:t>
            </a:r>
            <a:r>
              <a:rPr lang="ru-RU" sz="2000" dirty="0"/>
              <a:t> Компоненты уникального идентификатора сущности превращаются в первичный ключ таблицы. </a:t>
            </a:r>
            <a:r>
              <a:rPr lang="ru-RU" sz="2000" dirty="0" smtClean="0"/>
              <a:t>Если </a:t>
            </a:r>
            <a:r>
              <a:rPr lang="ru-RU" sz="2000" dirty="0"/>
              <a:t>в состав уникального идентификатора входят связи, к числу столбцов первичного ключа добавляется копия уникального идентификатора сущности, находящейся на дальнем конце </a:t>
            </a:r>
            <a:r>
              <a:rPr lang="ru-RU" sz="2000" dirty="0" smtClean="0"/>
              <a:t>связи.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403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697637"/>
            <a:ext cx="88123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4. </a:t>
            </a:r>
            <a:r>
              <a:rPr lang="ru-RU" sz="2000" dirty="0"/>
              <a:t>Связи многие-к-одному </a:t>
            </a:r>
            <a:r>
              <a:rPr lang="ru-RU" sz="2000" dirty="0" smtClean="0"/>
              <a:t>и один-к-одному </a:t>
            </a:r>
            <a:r>
              <a:rPr lang="ru-RU" sz="2000" dirty="0"/>
              <a:t>становятся внешними ключами. </a:t>
            </a:r>
            <a:r>
              <a:rPr lang="ru-RU" sz="2000" dirty="0" smtClean="0"/>
              <a:t>Необязательные </a:t>
            </a:r>
            <a:r>
              <a:rPr lang="ru-RU" sz="2000" dirty="0"/>
              <a:t>связи соответствуют столбцам, допускающим неопределенные значения; обязательные связи - столбцам, не допускающим неопределенные значения.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5. </a:t>
            </a:r>
            <a:r>
              <a:rPr lang="ru-RU" sz="2000" dirty="0"/>
              <a:t>Индексы создаются для первичного ключа (уникальный индекс), внешних ключей и тех атрибутов, на которых предполагается </a:t>
            </a:r>
            <a:r>
              <a:rPr lang="ru-RU" sz="2000" dirty="0" smtClean="0"/>
              <a:t>базировать </a:t>
            </a:r>
            <a:r>
              <a:rPr lang="ru-RU" sz="2000" dirty="0"/>
              <a:t>запросы.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6. </a:t>
            </a:r>
            <a:r>
              <a:rPr lang="ru-RU" sz="2000" dirty="0"/>
              <a:t>Если в концептуальной схеме присутствовали подтипы, то возможны два способа: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•	все подтипы в одной таблице (а</a:t>
            </a:r>
            <a:r>
              <a:rPr lang="ru-RU" sz="2000" dirty="0" smtClean="0"/>
              <a:t>); 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000" dirty="0"/>
              <a:t>•	для каждого подтипа - отдельная таблица (б)</a:t>
            </a:r>
            <a:r>
              <a:rPr lang="ru-RU" sz="2000" b="1" i="1" dirty="0"/>
              <a:t> </a:t>
            </a:r>
            <a:r>
              <a:rPr lang="ru-RU" sz="2000" b="1" i="1" dirty="0" smtClean="0"/>
              <a:t>.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21589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84285"/>
              </p:ext>
            </p:extLst>
          </p:nvPr>
        </p:nvGraphicFramePr>
        <p:xfrm>
          <a:off x="493672" y="3242341"/>
          <a:ext cx="7884514" cy="3049120"/>
        </p:xfrm>
        <a:graphic>
          <a:graphicData uri="http://schemas.openxmlformats.org/drawingml/2006/table">
            <a:tbl>
              <a:tblPr/>
              <a:tblGrid>
                <a:gridCol w="3942257">
                  <a:extLst>
                    <a:ext uri="{9D8B030D-6E8A-4147-A177-3AD203B41FA5}">
                      <a16:colId xmlns:a16="http://schemas.microsoft.com/office/drawing/2014/main" val="30473871"/>
                    </a:ext>
                  </a:extLst>
                </a:gridCol>
                <a:gridCol w="3942257">
                  <a:extLst>
                    <a:ext uri="{9D8B030D-6E8A-4147-A177-3AD203B41FA5}">
                      <a16:colId xmlns:a16="http://schemas.microsoft.com/office/drawing/2014/main" val="3521748339"/>
                    </a:ext>
                  </a:extLst>
                </a:gridCol>
              </a:tblGrid>
              <a:tr h="2296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в одной таблице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Таблица - на подтип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0229"/>
                  </a:ext>
                </a:extLst>
              </a:tr>
              <a:tr h="22968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0280"/>
                  </a:ext>
                </a:extLst>
              </a:tr>
              <a:tr h="620853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хранится вместе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Легкий доступ к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супертипу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подтипам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меньше таблиц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Более ясны правила подтипов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Программы работают только с нужными таблицами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01525"/>
                  </a:ext>
                </a:extLst>
              </a:tr>
              <a:tr h="22968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14656"/>
                  </a:ext>
                </a:extLst>
              </a:tr>
              <a:tr h="16928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Слишком общее решение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дополнительная логика работы с разными наборами столбцов и разными ограничениями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Потенциальное узкое место (в связи с блокировками)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Столбцы подтипов должны быть необязательными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некоторых СУБД для хранения неопределенных значений требуется дополнительная память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Слишком много таблиц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Смущающие столбцы в представлении UNION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Потенциальная потеря производительности при работе через UNION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Над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супертипом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невозможны модификации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860923"/>
            <a:ext cx="88123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7. </a:t>
            </a:r>
            <a:r>
              <a:rPr lang="ru-RU" sz="2000" dirty="0"/>
              <a:t>Имеется два способа работы при наличии исключающих связей: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•	общий домен (а)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•	явные внешние ключи (б)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Если остающиеся внешние ключи все в одном </a:t>
            </a:r>
            <a:r>
              <a:rPr lang="ru-RU" sz="2000" dirty="0" smtClean="0"/>
              <a:t>домене </a:t>
            </a:r>
            <a:r>
              <a:rPr lang="ru-RU" sz="2000" dirty="0"/>
              <a:t>(способ (а</a:t>
            </a:r>
            <a:r>
              <a:rPr lang="ru-RU" sz="2000" dirty="0" smtClean="0"/>
              <a:t>)) - </a:t>
            </a:r>
            <a:r>
              <a:rPr lang="ru-RU" sz="2000" dirty="0"/>
              <a:t>создаются два столбца: </a:t>
            </a:r>
            <a:endParaRPr lang="ru-RU" sz="20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идентификатор </a:t>
            </a:r>
            <a:r>
              <a:rPr lang="ru-RU" sz="2000" dirty="0"/>
              <a:t>связи </a:t>
            </a:r>
            <a:endParaRPr lang="ru-RU" sz="20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 </a:t>
            </a:r>
            <a:r>
              <a:rPr lang="ru-RU" sz="2000" dirty="0"/>
              <a:t>идентификатор сущности.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Если </a:t>
            </a:r>
            <a:r>
              <a:rPr lang="ru-RU" sz="2000" dirty="0"/>
              <a:t>результирующие внешние ключи не относятся к одному </a:t>
            </a:r>
            <a:r>
              <a:rPr lang="ru-RU" sz="2000" dirty="0" smtClean="0"/>
              <a:t>домену - для </a:t>
            </a:r>
            <a:r>
              <a:rPr lang="ru-RU" sz="2000" dirty="0"/>
              <a:t>каждой </a:t>
            </a:r>
            <a:r>
              <a:rPr lang="ru-RU" sz="2000" dirty="0" smtClean="0"/>
              <a:t>связи создаются </a:t>
            </a:r>
            <a:r>
              <a:rPr lang="ru-RU" sz="2000" dirty="0"/>
              <a:t>явные столбцы внешних </a:t>
            </a:r>
            <a:r>
              <a:rPr lang="ru-RU" sz="2000" dirty="0" smtClean="0"/>
              <a:t>ключей.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030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201271"/>
            <a:ext cx="8821270" cy="2733675"/>
          </a:xfrm>
        </p:spPr>
        <p:txBody>
          <a:bodyPr/>
          <a:lstStyle/>
          <a:p>
            <a:pPr algn="ctr"/>
            <a:r>
              <a:rPr lang="ru-RU" sz="4800" dirty="0"/>
              <a:t>Тема    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ru-RU" sz="4800" dirty="0"/>
              <a:t>ФИЗИЧЕСКОЕ ПРОЕКТИРОВАНИЕ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380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37751" y="2693772"/>
            <a:ext cx="8349049" cy="2972242"/>
          </a:xfrm>
        </p:spPr>
        <p:txBody>
          <a:bodyPr/>
          <a:lstStyle/>
          <a:p>
            <a:r>
              <a:rPr lang="ru-RU" dirty="0"/>
              <a:t>Алгоритм перехода </a:t>
            </a:r>
            <a:r>
              <a:rPr lang="ru-RU" dirty="0" smtClean="0"/>
              <a:t>от </a:t>
            </a:r>
            <a:r>
              <a:rPr lang="ru-RU" dirty="0"/>
              <a:t>ER–модели к реляционной схеме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Особенности </a:t>
            </a:r>
            <a:r>
              <a:rPr lang="ru-RU" dirty="0"/>
              <a:t>построения физической модели базы </a:t>
            </a:r>
            <a:r>
              <a:rPr lang="ru-RU" dirty="0" smtClean="0"/>
              <a:t>данных</a:t>
            </a:r>
          </a:p>
          <a:p>
            <a:r>
              <a:rPr lang="ru-RU" dirty="0"/>
              <a:t>Создание физической модели данных с CA </a:t>
            </a:r>
            <a:r>
              <a:rPr lang="ru-RU" dirty="0" err="1"/>
              <a:t>ERwin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Modeler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697637"/>
            <a:ext cx="88123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1.</a:t>
            </a:r>
            <a:r>
              <a:rPr lang="ru-RU" sz="2000" dirty="0"/>
              <a:t> Каждая простая сущность превращается в таблицу. </a:t>
            </a:r>
            <a:r>
              <a:rPr lang="ru-RU" sz="2000" dirty="0" smtClean="0"/>
              <a:t>Имя </a:t>
            </a:r>
            <a:r>
              <a:rPr lang="ru-RU" sz="2000" dirty="0"/>
              <a:t>сущности становится именем таблицы.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2.</a:t>
            </a:r>
            <a:r>
              <a:rPr lang="ru-RU" sz="2000" dirty="0"/>
              <a:t> Каждый атрибут становится возможным столбцом с тем же </a:t>
            </a:r>
            <a:r>
              <a:rPr lang="ru-RU" sz="2000" dirty="0" smtClean="0"/>
              <a:t>именем. </a:t>
            </a:r>
            <a:r>
              <a:rPr lang="ru-RU" sz="2000" dirty="0"/>
              <a:t>Столбцы, соответствующие необязательным атрибутам, могут содержать неопределенные значения; столбцы, соответствующие обязательным атрибутам, - не могут. </a:t>
            </a: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ru-RU" sz="2000" b="1" i="1" dirty="0" smtClean="0"/>
              <a:t>Шаг </a:t>
            </a:r>
            <a:r>
              <a:rPr lang="ru-RU" sz="2000" b="1" i="1" dirty="0"/>
              <a:t>3.</a:t>
            </a:r>
            <a:r>
              <a:rPr lang="ru-RU" sz="2000" dirty="0"/>
              <a:t> Компоненты уникального идентификатора сущности превращаются в первичный ключ таблицы. </a:t>
            </a:r>
            <a:r>
              <a:rPr lang="ru-RU" sz="2000" dirty="0" smtClean="0"/>
              <a:t>Если </a:t>
            </a:r>
            <a:r>
              <a:rPr lang="ru-RU" sz="2000" dirty="0"/>
              <a:t>в состав уникального идентификатора входят связи, к числу столбцов первичного ключа добавляется копия уникального идентификатора сущности, находящейся на дальнем конце </a:t>
            </a:r>
            <a:r>
              <a:rPr lang="ru-RU" sz="2000" dirty="0" smtClean="0"/>
              <a:t>связи.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903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37751" y="2693772"/>
            <a:ext cx="8349049" cy="2748240"/>
          </a:xfrm>
        </p:spPr>
        <p:txBody>
          <a:bodyPr/>
          <a:lstStyle/>
          <a:p>
            <a:r>
              <a:rPr lang="ru-RU" dirty="0"/>
              <a:t>Моделирование данных</a:t>
            </a:r>
          </a:p>
          <a:p>
            <a:r>
              <a:rPr lang="ru-RU" dirty="0" smtClean="0"/>
              <a:t>Метод </a:t>
            </a:r>
            <a:r>
              <a:rPr lang="ru-RU" dirty="0" err="1"/>
              <a:t>Баркера</a:t>
            </a:r>
            <a:endParaRPr lang="ru-RU" dirty="0"/>
          </a:p>
          <a:p>
            <a:r>
              <a:rPr lang="ru-RU" dirty="0" smtClean="0"/>
              <a:t>Метод </a:t>
            </a:r>
            <a:r>
              <a:rPr lang="en-US" dirty="0" smtClean="0"/>
              <a:t>IDEF1X</a:t>
            </a:r>
            <a:endParaRPr lang="ru-RU" dirty="0" smtClean="0"/>
          </a:p>
          <a:p>
            <a:r>
              <a:rPr lang="ru-RU" dirty="0" smtClean="0"/>
              <a:t>Подход</a:t>
            </a:r>
            <a:r>
              <a:rPr lang="ru-RU" dirty="0"/>
              <a:t>, используемый в САSЕ-средстве </a:t>
            </a:r>
            <a:r>
              <a:rPr lang="ru-RU" dirty="0" err="1"/>
              <a:t>Silverrun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5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697637"/>
            <a:ext cx="88123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4. </a:t>
            </a:r>
            <a:r>
              <a:rPr lang="ru-RU" sz="2000" dirty="0"/>
              <a:t>Связи многие-к-одному </a:t>
            </a:r>
            <a:r>
              <a:rPr lang="ru-RU" sz="2000" dirty="0" smtClean="0"/>
              <a:t>и один-к-одному </a:t>
            </a:r>
            <a:r>
              <a:rPr lang="ru-RU" sz="2000" dirty="0"/>
              <a:t>становятся внешними ключами. </a:t>
            </a:r>
            <a:r>
              <a:rPr lang="ru-RU" sz="2000" dirty="0" smtClean="0"/>
              <a:t>Необязательные </a:t>
            </a:r>
            <a:r>
              <a:rPr lang="ru-RU" sz="2000" dirty="0"/>
              <a:t>связи соответствуют столбцам, допускающим неопределенные значения; обязательные связи - столбцам, не допускающим неопределенные значения.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5. </a:t>
            </a:r>
            <a:r>
              <a:rPr lang="ru-RU" sz="2000" dirty="0"/>
              <a:t>Индексы создаются для первичного ключа (уникальный индекс), внешних ключей и тех атрибутов, на которых предполагается </a:t>
            </a:r>
            <a:r>
              <a:rPr lang="ru-RU" sz="2000" dirty="0" smtClean="0"/>
              <a:t>базировать </a:t>
            </a:r>
            <a:r>
              <a:rPr lang="ru-RU" sz="2000" dirty="0"/>
              <a:t>запросы. </a:t>
            </a:r>
          </a:p>
          <a:p>
            <a:pPr>
              <a:spcBef>
                <a:spcPts val="1200"/>
              </a:spcBef>
            </a:pPr>
            <a:r>
              <a:rPr lang="ru-RU" sz="2000" b="1" i="1" dirty="0"/>
              <a:t>Шаг 6. </a:t>
            </a:r>
            <a:r>
              <a:rPr lang="ru-RU" sz="2000" dirty="0"/>
              <a:t>Если в концептуальной схеме присутствовали подтипы, то возможны два способа: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•	все подтипы в одной таблице (а</a:t>
            </a:r>
            <a:r>
              <a:rPr lang="ru-RU" sz="2000" dirty="0" smtClean="0"/>
              <a:t>); 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000" dirty="0"/>
              <a:t>•	для каждого подтипа - отдельная таблица (б)</a:t>
            </a:r>
            <a:r>
              <a:rPr lang="ru-RU" sz="2000" b="1" i="1" dirty="0"/>
              <a:t> </a:t>
            </a:r>
            <a:r>
              <a:rPr lang="ru-RU" sz="2000" b="1" i="1" dirty="0" smtClean="0"/>
              <a:t>.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7017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493672" y="3242341"/>
          <a:ext cx="7884514" cy="3119349"/>
        </p:xfrm>
        <a:graphic>
          <a:graphicData uri="http://schemas.openxmlformats.org/drawingml/2006/table">
            <a:tbl>
              <a:tblPr/>
              <a:tblGrid>
                <a:gridCol w="3942257">
                  <a:extLst>
                    <a:ext uri="{9D8B030D-6E8A-4147-A177-3AD203B41FA5}">
                      <a16:colId xmlns:a16="http://schemas.microsoft.com/office/drawing/2014/main" val="30473871"/>
                    </a:ext>
                  </a:extLst>
                </a:gridCol>
                <a:gridCol w="3942257">
                  <a:extLst>
                    <a:ext uri="{9D8B030D-6E8A-4147-A177-3AD203B41FA5}">
                      <a16:colId xmlns:a16="http://schemas.microsoft.com/office/drawing/2014/main" val="3521748339"/>
                    </a:ext>
                  </a:extLst>
                </a:gridCol>
              </a:tblGrid>
              <a:tr h="2296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в одной таблице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Таблица - на подтип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0229"/>
                  </a:ext>
                </a:extLst>
              </a:tr>
              <a:tr h="22968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00280"/>
                  </a:ext>
                </a:extLst>
              </a:tr>
              <a:tr h="620853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Все хранится вместе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Легкий доступ к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супертипу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и подтипам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меньше таблиц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Более ясны правила подтипов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Программы работают только с нужными таблицами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01525"/>
                  </a:ext>
                </a:extLst>
              </a:tr>
              <a:tr h="22968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14656"/>
                  </a:ext>
                </a:extLst>
              </a:tr>
              <a:tr h="169288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Слишком общее решение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дополнительная логика работы с разными наборами столбцов и разными ограничениями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Потенциальное узкое место (в связи с блокировками)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Столбцы подтипов должны быть необязательными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некоторых СУБД для хранения неопределенных значений требуется дополнительная память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Слишком много таблиц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Смущающие столбцы в представлении UNION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Потенциальная потеря производительности при работе через UNION</a:t>
                      </a:r>
                      <a:b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Над </a:t>
                      </a: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супертипом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невозможны модификации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1" marR="685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4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41614"/>
            <a:ext cx="9018814" cy="1816313"/>
          </a:xfrm>
        </p:spPr>
        <p:txBody>
          <a:bodyPr/>
          <a:lstStyle/>
          <a:p>
            <a:r>
              <a:rPr lang="ru-RU" sz="4400" b="0" dirty="0"/>
              <a:t>	Алгоритм перехода </a:t>
            </a:r>
            <a:r>
              <a:rPr lang="ru-RU" sz="4400" b="0" dirty="0" smtClean="0"/>
              <a:t/>
            </a:r>
            <a:br>
              <a:rPr lang="ru-RU" sz="4400" b="0" dirty="0" smtClean="0"/>
            </a:br>
            <a:r>
              <a:rPr lang="ru-RU" sz="4400" b="0" dirty="0" smtClean="0"/>
              <a:t>от ER–модели </a:t>
            </a:r>
            <a:r>
              <a:rPr lang="ru-RU" sz="4400" b="0" dirty="0"/>
              <a:t>к реляционной схеме 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0340" y="2860923"/>
            <a:ext cx="88123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Шаг 7. </a:t>
            </a:r>
            <a:r>
              <a:rPr lang="ru-RU" sz="2000" dirty="0"/>
              <a:t>Имеется два способа работы при наличии исключающих связей: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•	общий домен (а)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•	явные внешние ключи (б)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Если остающиеся внешние ключи все в одном </a:t>
            </a:r>
            <a:r>
              <a:rPr lang="ru-RU" sz="2000" dirty="0" smtClean="0"/>
              <a:t>домене </a:t>
            </a:r>
            <a:r>
              <a:rPr lang="ru-RU" sz="2000" dirty="0"/>
              <a:t>(способ (а</a:t>
            </a:r>
            <a:r>
              <a:rPr lang="ru-RU" sz="2000" dirty="0" smtClean="0"/>
              <a:t>)) - </a:t>
            </a:r>
            <a:r>
              <a:rPr lang="ru-RU" sz="2000" dirty="0"/>
              <a:t>создаются два столбца: </a:t>
            </a:r>
            <a:endParaRPr lang="ru-RU" sz="20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идентификатор </a:t>
            </a:r>
            <a:r>
              <a:rPr lang="ru-RU" sz="2000" dirty="0"/>
              <a:t>связи </a:t>
            </a:r>
            <a:endParaRPr lang="ru-RU" sz="20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 </a:t>
            </a:r>
            <a:r>
              <a:rPr lang="ru-RU" sz="2000" dirty="0"/>
              <a:t>идентификатор сущности.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Если </a:t>
            </a:r>
            <a:r>
              <a:rPr lang="ru-RU" sz="2000" dirty="0"/>
              <a:t>результирующие внешние ключи не относятся к одному </a:t>
            </a:r>
            <a:r>
              <a:rPr lang="ru-RU" sz="2000" dirty="0" smtClean="0"/>
              <a:t>домену - для </a:t>
            </a:r>
            <a:r>
              <a:rPr lang="ru-RU" sz="2000" dirty="0"/>
              <a:t>каждой </a:t>
            </a:r>
            <a:r>
              <a:rPr lang="ru-RU" sz="2000" dirty="0" smtClean="0"/>
              <a:t>связи создаются </a:t>
            </a:r>
            <a:r>
              <a:rPr lang="ru-RU" sz="2000" dirty="0"/>
              <a:t>явные столбцы внешних </a:t>
            </a:r>
            <a:r>
              <a:rPr lang="ru-RU" sz="2000" dirty="0" smtClean="0"/>
              <a:t>ключей.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70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4769" y="3937296"/>
            <a:ext cx="8812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i="1" dirty="0"/>
              <a:t>Проблемы проектирования базы </a:t>
            </a:r>
            <a:r>
              <a:rPr lang="ru-RU" sz="2000" b="1" i="1" dirty="0" smtClean="0"/>
              <a:t>данных </a:t>
            </a:r>
            <a:endParaRPr lang="ru-RU" sz="2000" b="1" i="1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Проблема логического </a:t>
            </a:r>
            <a:r>
              <a:rPr lang="ru-RU" sz="2000" i="1" dirty="0"/>
              <a:t>проектирования баз </a:t>
            </a:r>
            <a:r>
              <a:rPr lang="ru-RU" sz="2000" i="1" dirty="0" smtClean="0"/>
              <a:t>данных</a:t>
            </a:r>
            <a:r>
              <a:rPr lang="ru-RU" sz="2000" dirty="0" smtClean="0"/>
              <a:t>: Каким </a:t>
            </a:r>
            <a:r>
              <a:rPr lang="ru-RU" sz="2000" dirty="0"/>
              <a:t>образом отобразить объекты предметной области в абстрактные объекты модели </a:t>
            </a:r>
            <a:r>
              <a:rPr lang="ru-RU" sz="2000" dirty="0" smtClean="0"/>
              <a:t>данных?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Проблема физического </a:t>
            </a:r>
            <a:r>
              <a:rPr lang="ru-RU" sz="2000" i="1" dirty="0"/>
              <a:t>проектирования баз </a:t>
            </a:r>
            <a:r>
              <a:rPr lang="ru-RU" sz="2000" i="1" dirty="0" smtClean="0"/>
              <a:t>данных:</a:t>
            </a:r>
            <a:r>
              <a:rPr lang="ru-RU" sz="2000" dirty="0" smtClean="0"/>
              <a:t> Как </a:t>
            </a:r>
            <a:r>
              <a:rPr lang="ru-RU" sz="2000" dirty="0"/>
              <a:t>обеспечить эффективность выполнения запросов к базе </a:t>
            </a:r>
            <a:r>
              <a:rPr lang="ru-RU" sz="2000" dirty="0" smtClean="0"/>
              <a:t>данных?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360596"/>
            <a:ext cx="821871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Физический уровень </a:t>
            </a:r>
            <a:r>
              <a:rPr lang="ru-RU" dirty="0" smtClean="0"/>
              <a:t>–отображение </a:t>
            </a:r>
            <a:r>
              <a:rPr lang="ru-RU" dirty="0"/>
              <a:t>логической модели на модель данных конкретной СУБД.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6571" y="3111865"/>
            <a:ext cx="84200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Физическое проектирование </a:t>
            </a:r>
            <a:r>
              <a:rPr lang="ru-RU" dirty="0"/>
              <a:t>- преобразование логической схемы с учетом синтаксиса, семантики и возможностей выбранной целевой СУБД.</a:t>
            </a:r>
          </a:p>
        </p:txBody>
      </p:sp>
    </p:spTree>
    <p:extLst>
      <p:ext uri="{BB962C8B-B14F-4D97-AF65-F5344CB8AC3E}">
        <p14:creationId xmlns:p14="http://schemas.microsoft.com/office/powerpoint/2010/main" val="7161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358596"/>
            <a:ext cx="8218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Основные определения элементов физической модели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4769" y="2929274"/>
            <a:ext cx="8735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i="1" dirty="0"/>
              <a:t>Физический тип данных </a:t>
            </a:r>
            <a:r>
              <a:rPr lang="ru-RU" sz="2000" dirty="0"/>
              <a:t>– тип данных, характеризующий столбец с данными.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Уникальный индекс первичного ключа</a:t>
            </a:r>
            <a:r>
              <a:rPr lang="ru-RU" sz="2000" dirty="0"/>
              <a:t> – индекс, передающий столбцу в таблице все свойства первичного ключа.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Хранимая процедура </a:t>
            </a:r>
            <a:r>
              <a:rPr lang="ru-RU" sz="2000" dirty="0"/>
              <a:t>- объект базы данных, представляющий собой набор SQL-инструкций, который компилируется один раз и хранится на сервере. 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Триггер</a:t>
            </a:r>
            <a:r>
              <a:rPr lang="ru-RU" sz="2000" dirty="0"/>
              <a:t> – хранимая процедура, запускаемая СУБД автоматически, при наступлении определенного в коде хранимой процедуры события. </a:t>
            </a:r>
          </a:p>
          <a:p>
            <a:pPr>
              <a:spcAft>
                <a:spcPts val="1200"/>
              </a:spcAft>
            </a:pPr>
            <a:r>
              <a:rPr lang="ru-RU" sz="2000" i="1" dirty="0"/>
              <a:t>Внешний ключ </a:t>
            </a:r>
            <a:r>
              <a:rPr lang="ru-RU" sz="2000" dirty="0"/>
              <a:t>– подмножество столбцов некоторой переменной таблицы R2, значения которых должны совпадать со значениями некоторого первичного ключа некоторой переменной таблицы R1. </a:t>
            </a:r>
          </a:p>
        </p:txBody>
      </p:sp>
    </p:spTree>
    <p:extLst>
      <p:ext uri="{BB962C8B-B14F-4D97-AF65-F5344CB8AC3E}">
        <p14:creationId xmlns:p14="http://schemas.microsoft.com/office/powerpoint/2010/main" val="25238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514" y="2358596"/>
            <a:ext cx="8060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Термины физической модели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99620"/>
              </p:ext>
            </p:extLst>
          </p:nvPr>
        </p:nvGraphicFramePr>
        <p:xfrm>
          <a:off x="791936" y="2807598"/>
          <a:ext cx="7532914" cy="3718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4714">
                  <a:extLst>
                    <a:ext uri="{9D8B030D-6E8A-4147-A177-3AD203B41FA5}">
                      <a16:colId xmlns:a16="http://schemas.microsoft.com/office/drawing/2014/main" val="1368696113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406197774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Сущность </a:t>
                      </a:r>
                      <a:r>
                        <a:rPr lang="ru-RU" sz="1400" kern="1200" dirty="0" smtClean="0">
                          <a:effectLst/>
                        </a:rPr>
                        <a:t>(</a:t>
                      </a:r>
                      <a:r>
                        <a:rPr lang="ru-RU" sz="1400" kern="1200" dirty="0">
                          <a:effectLst/>
                        </a:rPr>
                        <a:t>концептуальная или логическая модель)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effectLst/>
                        </a:rPr>
                        <a:t>Таблица (физическая модель)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3306094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Зависимая сущность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 родителя, как часть первичного ключа потомка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5037596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Независимая сущность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 родителя, как неключевой атрибут потомка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2628912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Атрибут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Столбец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24022947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Логический тип данных (</a:t>
                      </a:r>
                      <a:r>
                        <a:rPr lang="en-US" sz="900" kern="1200" dirty="0">
                          <a:effectLst/>
                        </a:rPr>
                        <a:t>text</a:t>
                      </a:r>
                      <a:r>
                        <a:rPr lang="ru-RU" sz="900" kern="1200" dirty="0">
                          <a:effectLst/>
                        </a:rPr>
                        <a:t>, </a:t>
                      </a:r>
                      <a:r>
                        <a:rPr lang="en-US" sz="900" kern="1200" dirty="0">
                          <a:effectLst/>
                        </a:rPr>
                        <a:t>number</a:t>
                      </a:r>
                      <a:r>
                        <a:rPr lang="ru-RU" sz="900" kern="1200" dirty="0">
                          <a:effectLst/>
                        </a:rPr>
                        <a:t>, </a:t>
                      </a:r>
                      <a:r>
                        <a:rPr lang="en-US" sz="900" kern="1200" dirty="0" err="1">
                          <a:effectLst/>
                        </a:rPr>
                        <a:t>clob</a:t>
                      </a:r>
                      <a:r>
                        <a:rPr lang="ru-RU" sz="900" kern="1200" dirty="0">
                          <a:effectLst/>
                        </a:rPr>
                        <a:t>)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Физический тип данных (зависит от СУБД)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13017754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Домен (логический)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Домен (физический)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1691775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Первичный ключ, уникальный кластеризованный индекс первичного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3101341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Внешний </a:t>
                      </a:r>
                      <a:r>
                        <a:rPr lang="ru-RU" sz="900" kern="1200" dirty="0" smtClean="0">
                          <a:effectLst/>
                        </a:rPr>
                        <a:t>ключ</a:t>
                      </a: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Внешний ключ, уникальный некластеризованный индекс внешнего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799058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Альтернативный ключ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Альтернативный ключ, уникальный некластеризованный индекс альтернативного ключа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530204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Бизнес правило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Триггер или хранимая процедура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0448721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Связь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Связь, поддерживаемая внешними ключами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13452858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>
                          <a:effectLst/>
                        </a:rPr>
                        <a:t>Идентифицирующая связь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 родителя становится частью первичного ключа потомка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3637249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err="1">
                          <a:effectLst/>
                        </a:rPr>
                        <a:t>Неидентифицирующая</a:t>
                      </a:r>
                      <a:r>
                        <a:rPr lang="ru-RU" sz="900" kern="1200" dirty="0">
                          <a:effectLst/>
                        </a:rPr>
                        <a:t> связь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>
                          <a:effectLst/>
                        </a:rPr>
                        <a:t>Первичный ключ родителя становится </a:t>
                      </a:r>
                      <a:r>
                        <a:rPr lang="ru-RU" sz="900" kern="1200" dirty="0" err="1">
                          <a:effectLst/>
                        </a:rPr>
                        <a:t>неключевым</a:t>
                      </a:r>
                      <a:r>
                        <a:rPr lang="ru-RU" sz="900" kern="1200" dirty="0">
                          <a:effectLst/>
                        </a:rPr>
                        <a:t> атрибутом потомка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76" marR="45076" marT="0" marB="0" anchor="ctr"/>
                </a:tc>
                <a:extLst>
                  <a:ext uri="{0D108BD9-81ED-4DB2-BD59-A6C34878D82A}">
                    <a16:rowId xmlns:a16="http://schemas.microsoft.com/office/drawing/2014/main" val="409619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0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47057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4672" y="2451124"/>
            <a:ext cx="8218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Этапы физического проектирования баз данных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9357" y="2975537"/>
            <a:ext cx="84309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Проектирование </a:t>
            </a:r>
            <a:r>
              <a:rPr lang="ru-RU" sz="2000" dirty="0"/>
              <a:t>таблиц базы данных с учетом специфики выбранной СУБД. </a:t>
            </a:r>
            <a:endParaRPr lang="ru-RU" sz="2000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Реализация </a:t>
            </a:r>
            <a:r>
              <a:rPr lang="ru-RU" sz="2000" dirty="0"/>
              <a:t>бизнес-правил в выбранной СУБД. </a:t>
            </a:r>
            <a:endParaRPr lang="ru-RU" sz="2000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Дальнейшая </a:t>
            </a:r>
            <a:r>
              <a:rPr lang="ru-RU" sz="2000" dirty="0"/>
              <a:t>оптимизация физической модели базы данных</a:t>
            </a:r>
            <a:r>
              <a:rPr lang="ru-RU" sz="2000" dirty="0" smtClean="0"/>
              <a:t>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Разработка стратегии обеспечения безопасности информации.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/>
              <a:t>Осуществление </a:t>
            </a:r>
            <a:r>
              <a:rPr lang="ru-RU" sz="2000" dirty="0"/>
              <a:t>постоянного мониторинга базы данных и СУБД. </a:t>
            </a:r>
          </a:p>
        </p:txBody>
      </p:sp>
    </p:spTree>
    <p:extLst>
      <p:ext uri="{BB962C8B-B14F-4D97-AF65-F5344CB8AC3E}">
        <p14:creationId xmlns:p14="http://schemas.microsoft.com/office/powerpoint/2010/main" val="18141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4769" y="2760133"/>
            <a:ext cx="8779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i="1" dirty="0" err="1" smtClean="0"/>
              <a:t>Денормализация</a:t>
            </a:r>
            <a:r>
              <a:rPr lang="ru-RU" i="1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снижение требований </a:t>
            </a:r>
            <a:r>
              <a:rPr lang="ru-RU" dirty="0"/>
              <a:t>к уровню нормализации отношений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8472" y="3168363"/>
            <a:ext cx="8561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Виды </a:t>
            </a:r>
            <a:r>
              <a:rPr lang="ru-RU" b="1" i="1" dirty="0" err="1"/>
              <a:t>денормализации</a:t>
            </a:r>
            <a:r>
              <a:rPr lang="ru-RU" b="1" i="1" dirty="0"/>
              <a:t>, </a:t>
            </a:r>
            <a:r>
              <a:rPr lang="ru-RU" b="1" i="1" dirty="0" smtClean="0"/>
              <a:t>повышающие </a:t>
            </a:r>
            <a:r>
              <a:rPr lang="ru-RU" b="1" i="1" dirty="0"/>
              <a:t>производительность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8471" y="3644678"/>
            <a:ext cx="842009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/>
              <a:t>Использование производных </a:t>
            </a:r>
            <a:r>
              <a:rPr lang="ru-RU" dirty="0" smtClean="0"/>
              <a:t>данных: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дополнительная </a:t>
            </a:r>
            <a:r>
              <a:rPr lang="ru-RU" dirty="0"/>
              <a:t>стоимость хранения производных данных и поддержки согласованности с текущими значениями </a:t>
            </a:r>
            <a:r>
              <a:rPr lang="ru-RU" dirty="0" smtClean="0"/>
              <a:t>исходных данных;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издержки </a:t>
            </a:r>
            <a:r>
              <a:rPr lang="ru-RU" dirty="0"/>
              <a:t>на выполнение вычислений значений производных атрибутов при каждом обращении к </a:t>
            </a:r>
            <a:r>
              <a:rPr lang="ru-RU" dirty="0" smtClean="0"/>
              <a:t>ним.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Дублирование </a:t>
            </a:r>
            <a:r>
              <a:rPr lang="ru-RU" dirty="0"/>
              <a:t>атрибутов.</a:t>
            </a:r>
          </a:p>
        </p:txBody>
      </p:sp>
    </p:spTree>
    <p:extLst>
      <p:ext uri="{BB962C8B-B14F-4D97-AF65-F5344CB8AC3E}">
        <p14:creationId xmlns:p14="http://schemas.microsoft.com/office/powerpoint/2010/main" val="8122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8472" y="2704277"/>
            <a:ext cx="85616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u="sng" dirty="0" smtClean="0"/>
              <a:t>Дублирование атрибутов</a:t>
            </a:r>
            <a:endParaRPr lang="ru-RU" u="sng" dirty="0"/>
          </a:p>
          <a:p>
            <a:pPr algn="ctr">
              <a:spcBef>
                <a:spcPts val="1200"/>
              </a:spcBef>
            </a:pPr>
            <a:r>
              <a:rPr lang="ru-RU" i="1" dirty="0" smtClean="0"/>
              <a:t>2.1. Объединение </a:t>
            </a:r>
            <a:r>
              <a:rPr lang="ru-RU" i="1" dirty="0"/>
              <a:t>отношений, связанных 1:1.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8473" y="3682387"/>
            <a:ext cx="2689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Иерархия наследования</a:t>
            </a:r>
            <a:r>
              <a:rPr lang="ru-RU" dirty="0"/>
              <a:t> 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ru-RU" sz="1600" dirty="0"/>
              <a:t>неполная категория</a:t>
            </a:r>
            <a:r>
              <a:rPr lang="ru-RU" dirty="0" smtClean="0"/>
              <a:t>)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3" y="4466158"/>
            <a:ext cx="2982685" cy="217396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82851" y="3679960"/>
            <a:ext cx="2680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/>
              <a:t>Иерархия наследования </a:t>
            </a:r>
            <a:endParaRPr lang="ru-RU" b="1" i="1" dirty="0" smtClean="0"/>
          </a:p>
          <a:p>
            <a:pPr algn="ctr"/>
            <a:r>
              <a:rPr lang="ru-RU" dirty="0" smtClean="0"/>
              <a:t>(</a:t>
            </a:r>
            <a:r>
              <a:rPr lang="ru-RU" sz="1600" dirty="0"/>
              <a:t>полная категория</a:t>
            </a:r>
            <a:r>
              <a:rPr lang="ru-RU" dirty="0"/>
              <a:t>)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614" y="4533724"/>
            <a:ext cx="4860472" cy="14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Анализ необходимости введения контролируемой избыточности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9487" y="2704277"/>
            <a:ext cx="875755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u="sng" dirty="0" smtClean="0"/>
              <a:t>Дублирование атрибутов</a:t>
            </a:r>
            <a:endParaRPr lang="ru-RU" u="sng" dirty="0"/>
          </a:p>
          <a:p>
            <a:pPr>
              <a:spcBef>
                <a:spcPts val="1200"/>
              </a:spcBef>
            </a:pPr>
            <a:r>
              <a:rPr lang="ru-RU" i="1" dirty="0" smtClean="0"/>
              <a:t>2.2. Дублирование </a:t>
            </a:r>
            <a:r>
              <a:rPr lang="ru-RU" i="1" dirty="0"/>
              <a:t>атрибутов в связях типа </a:t>
            </a:r>
            <a:r>
              <a:rPr lang="ru-RU" i="1" dirty="0" smtClean="0"/>
              <a:t>1:M: 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возможность </a:t>
            </a:r>
            <a:r>
              <a:rPr lang="ru-RU" dirty="0"/>
              <a:t>включения атрибута одной таблицы в другую таблицу</a:t>
            </a:r>
            <a:r>
              <a:rPr lang="ru-RU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2.3. Использование </a:t>
            </a:r>
            <a:r>
              <a:rPr lang="ru-RU" i="1" dirty="0"/>
              <a:t>служебных </a:t>
            </a:r>
            <a:r>
              <a:rPr lang="ru-RU" i="1" dirty="0" smtClean="0"/>
              <a:t>таблиц:</a:t>
            </a:r>
            <a:endParaRPr lang="ru-RU" i="1" dirty="0"/>
          </a:p>
          <a:p>
            <a:pPr lvl="1"/>
            <a:r>
              <a:rPr lang="ru-RU" i="1" dirty="0" smtClean="0"/>
              <a:t>- </a:t>
            </a:r>
            <a:r>
              <a:rPr lang="ru-RU" dirty="0"/>
              <a:t>значительно снижается вероятность ошибки при указании значений для </a:t>
            </a:r>
            <a:r>
              <a:rPr lang="ru-RU" dirty="0" smtClean="0"/>
              <a:t>   атрибутов;</a:t>
            </a:r>
            <a:endParaRPr lang="ru-RU" dirty="0"/>
          </a:p>
          <a:p>
            <a:pPr lvl="1"/>
            <a:r>
              <a:rPr lang="ru-RU" dirty="0"/>
              <a:t>- уменьшается размер исходной </a:t>
            </a:r>
            <a:r>
              <a:rPr lang="ru-RU" dirty="0" smtClean="0"/>
              <a:t>таблицы;</a:t>
            </a:r>
            <a:endParaRPr lang="ru-RU" dirty="0"/>
          </a:p>
          <a:p>
            <a:pPr lvl="1"/>
            <a:r>
              <a:rPr lang="ru-RU" dirty="0" smtClean="0"/>
              <a:t>- при изменении описания </a:t>
            </a:r>
            <a:r>
              <a:rPr lang="ru-RU" dirty="0"/>
              <a:t>параметра </a:t>
            </a:r>
            <a:r>
              <a:rPr lang="ru-RU" dirty="0" smtClean="0"/>
              <a:t>значительно </a:t>
            </a:r>
            <a:r>
              <a:rPr lang="ru-RU" dirty="0"/>
              <a:t>проще изменить одно значение в служебной таблице, чем корректировать множество записей в исходной</a:t>
            </a:r>
            <a:r>
              <a:rPr lang="ru-R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2.4. Введение </a:t>
            </a:r>
            <a:r>
              <a:rPr lang="ru-RU" i="1" dirty="0"/>
              <a:t>повторяющихся (многозначных) </a:t>
            </a:r>
            <a:r>
              <a:rPr lang="ru-RU" i="1" dirty="0" smtClean="0"/>
              <a:t>атрибутов.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2.5. Создание </a:t>
            </a:r>
            <a:r>
              <a:rPr lang="ru-RU" i="1" dirty="0"/>
              <a:t>сводных </a:t>
            </a:r>
            <a:r>
              <a:rPr lang="ru-RU" i="1" dirty="0" smtClean="0"/>
              <a:t>таблиц.</a:t>
            </a:r>
            <a:endParaRPr lang="ru-RU" i="1" dirty="0"/>
          </a:p>
          <a:p>
            <a:pPr>
              <a:spcBef>
                <a:spcPts val="1200"/>
              </a:spcBef>
            </a:pP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777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Моделирование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95985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Цель моделирования данных </a:t>
            </a:r>
            <a:r>
              <a:rPr lang="ru-RU" sz="2400" dirty="0"/>
              <a:t>- </a:t>
            </a:r>
            <a:r>
              <a:rPr lang="ru-RU" sz="2400" dirty="0" smtClean="0"/>
              <a:t>обеспечение разработчика </a:t>
            </a:r>
            <a:r>
              <a:rPr lang="ru-RU" sz="2400" dirty="0"/>
              <a:t>ИС концептуальной схемой базы данных в форме одной </a:t>
            </a:r>
            <a:r>
              <a:rPr lang="ru-RU" sz="2400" dirty="0" smtClean="0"/>
              <a:t>или </a:t>
            </a:r>
            <a:r>
              <a:rPr lang="ru-RU" sz="2400" dirty="0"/>
              <a:t>нескольких локальных моделей, которые могут быть отображены в любую систему баз данных</a:t>
            </a:r>
            <a:r>
              <a:rPr lang="ru-RU" sz="2400" dirty="0" smtClean="0"/>
              <a:t>.</a:t>
            </a:r>
          </a:p>
          <a:p>
            <a:r>
              <a:rPr lang="ru-RU" sz="2400" b="1" i="1" dirty="0"/>
              <a:t>Средство моделирования данных </a:t>
            </a:r>
            <a:r>
              <a:rPr lang="ru-RU" sz="2400" dirty="0" smtClean="0"/>
              <a:t>- диаграммы </a:t>
            </a:r>
            <a:r>
              <a:rPr lang="ru-RU" sz="2400" dirty="0"/>
              <a:t>"</a:t>
            </a:r>
            <a:r>
              <a:rPr lang="ru-RU" sz="2400" dirty="0" smtClean="0"/>
              <a:t>сущность-связь". </a:t>
            </a:r>
          </a:p>
          <a:p>
            <a:r>
              <a:rPr lang="ru-RU" sz="2400" b="1" i="1" dirty="0" smtClean="0"/>
              <a:t>Базовые понятия</a:t>
            </a:r>
            <a:r>
              <a:rPr lang="ru-RU" sz="2400" dirty="0" smtClean="0"/>
              <a:t> </a:t>
            </a:r>
            <a:r>
              <a:rPr lang="ru-RU" sz="2400" dirty="0"/>
              <a:t>диаграммы </a:t>
            </a:r>
            <a:r>
              <a:rPr lang="ru-RU" sz="2400" dirty="0" smtClean="0"/>
              <a:t>«сущность-связь»  (ERD):</a:t>
            </a:r>
            <a:endParaRPr lang="ru-RU" sz="2400" dirty="0"/>
          </a:p>
          <a:p>
            <a:pPr>
              <a:spcBef>
                <a:spcPts val="600"/>
              </a:spcBef>
            </a:pPr>
            <a:r>
              <a:rPr lang="ru-RU" b="1" i="1" dirty="0"/>
              <a:t>Сущность (</a:t>
            </a:r>
            <a:r>
              <a:rPr lang="ru-RU" b="1" i="1" dirty="0" err="1"/>
              <a:t>Entiry</a:t>
            </a:r>
            <a:r>
              <a:rPr lang="ru-RU" b="1" i="1" dirty="0"/>
              <a:t>)</a:t>
            </a:r>
            <a:r>
              <a:rPr lang="ru-RU" b="1" dirty="0"/>
              <a:t> </a:t>
            </a:r>
            <a:r>
              <a:rPr lang="ru-RU" dirty="0"/>
              <a:t>- реальный либо воображаемый объект, </a:t>
            </a:r>
            <a:r>
              <a:rPr lang="ru-RU" dirty="0" smtClean="0"/>
              <a:t>имеющий </a:t>
            </a:r>
            <a:r>
              <a:rPr lang="ru-RU" dirty="0"/>
              <a:t>существенное значение для рассматриваемой предметной области.</a:t>
            </a:r>
          </a:p>
          <a:p>
            <a:pPr>
              <a:spcBef>
                <a:spcPts val="600"/>
              </a:spcBef>
            </a:pPr>
            <a:r>
              <a:rPr lang="ru-RU" b="1" i="1" dirty="0"/>
              <a:t>Связь (</a:t>
            </a:r>
            <a:r>
              <a:rPr lang="ru-RU" b="1" i="1" dirty="0" err="1"/>
              <a:t>Relationship</a:t>
            </a:r>
            <a:r>
              <a:rPr lang="ru-RU" b="1" i="1" dirty="0"/>
              <a:t>) </a:t>
            </a:r>
            <a:r>
              <a:rPr lang="ru-RU" dirty="0"/>
              <a:t>- поименованная ассоциация между двумя сущностями, значимая для </a:t>
            </a:r>
            <a:r>
              <a:rPr lang="ru-RU" dirty="0" smtClean="0"/>
              <a:t>предметной </a:t>
            </a:r>
            <a:r>
              <a:rPr lang="ru-RU" dirty="0"/>
              <a:t>области, при которой каждый экземпляр одной сущности ассоциирован с произвольным (в том числе нулевым) количеством экземпляров второй сущности, и наоборот. </a:t>
            </a:r>
          </a:p>
          <a:p>
            <a:pPr>
              <a:spcBef>
                <a:spcPts val="600"/>
              </a:spcBef>
            </a:pPr>
            <a:r>
              <a:rPr lang="ru-RU" b="1" i="1" dirty="0"/>
              <a:t>Атрибут (</a:t>
            </a:r>
            <a:r>
              <a:rPr lang="ru-RU" b="1" i="1" dirty="0" err="1"/>
              <a:t>Attriбute</a:t>
            </a:r>
            <a:r>
              <a:rPr lang="ru-RU" b="1" i="1" dirty="0"/>
              <a:t>) </a:t>
            </a:r>
            <a:r>
              <a:rPr lang="ru-RU" dirty="0"/>
              <a:t>- любая характеристика сущности, значимая для </a:t>
            </a:r>
            <a:r>
              <a:rPr lang="ru-RU" dirty="0" smtClean="0"/>
              <a:t>предметной </a:t>
            </a:r>
            <a:r>
              <a:rPr lang="ru-RU" dirty="0"/>
              <a:t>области и предназначенная для </a:t>
            </a:r>
            <a:r>
              <a:rPr lang="ru-RU" dirty="0" smtClean="0"/>
              <a:t>квалификации</a:t>
            </a:r>
            <a:r>
              <a:rPr lang="ru-RU" dirty="0"/>
              <a:t>, идентификации, классификации, количественной </a:t>
            </a:r>
            <a:r>
              <a:rPr lang="ru-RU" dirty="0" smtClean="0"/>
              <a:t>характеристики </a:t>
            </a:r>
            <a:r>
              <a:rPr lang="ru-RU" dirty="0"/>
              <a:t>или выражения состояния сущности. </a:t>
            </a:r>
          </a:p>
        </p:txBody>
      </p:sp>
    </p:spTree>
    <p:extLst>
      <p:ext uri="{BB962C8B-B14F-4D97-AF65-F5344CB8AC3E}">
        <p14:creationId xmlns:p14="http://schemas.microsoft.com/office/powerpoint/2010/main" val="17552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8471" y="2798644"/>
            <a:ext cx="8420099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Проектирование </a:t>
            </a:r>
            <a:r>
              <a:rPr lang="ru-RU" dirty="0"/>
              <a:t>таблиц и </a:t>
            </a:r>
            <a:r>
              <a:rPr lang="ru-RU" dirty="0" smtClean="0"/>
              <a:t>связей.</a:t>
            </a:r>
            <a:endParaRPr lang="ru-RU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Задание: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доменов</a:t>
            </a:r>
            <a:r>
              <a:rPr lang="ru-RU" dirty="0"/>
              <a:t>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первичных</a:t>
            </a:r>
            <a:r>
              <a:rPr lang="ru-RU" dirty="0"/>
              <a:t>, альтернативных и внешних ключей;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неопределенных </a:t>
            </a:r>
            <a:r>
              <a:rPr lang="ru-RU" dirty="0"/>
              <a:t>(NULL) и обязательных (NOT NULL) значений;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значений </a:t>
            </a:r>
            <a:r>
              <a:rPr lang="ru-RU" dirty="0"/>
              <a:t>по умолчанию (DEFAULT);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правил </a:t>
            </a:r>
            <a:r>
              <a:rPr lang="ru-RU" dirty="0"/>
              <a:t>контроля целостности</a:t>
            </a:r>
            <a:r>
              <a:rPr lang="ru-RU" dirty="0" smtClean="0"/>
              <a:t>; </a:t>
            </a:r>
          </a:p>
          <a:p>
            <a:pPr marL="742950" lvl="1" indent="-285750">
              <a:buFontTx/>
              <a:buChar char="-"/>
            </a:pPr>
            <a:r>
              <a:rPr lang="ru-RU" dirty="0" smtClean="0"/>
              <a:t>хранимых </a:t>
            </a:r>
            <a:r>
              <a:rPr lang="ru-RU" dirty="0"/>
              <a:t>процедур и триггеров</a:t>
            </a:r>
            <a:r>
              <a:rPr lang="ru-RU" dirty="0" smtClean="0"/>
              <a:t>.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Модификация </a:t>
            </a:r>
            <a:r>
              <a:rPr lang="ru-RU" dirty="0"/>
              <a:t>логической схемы с учетом семантики и синтаксиса, принятой в целевой </a:t>
            </a:r>
            <a:r>
              <a:rPr lang="ru-RU" dirty="0" smtClean="0"/>
              <a:t>СУБД.</a:t>
            </a:r>
          </a:p>
          <a:p>
            <a:pPr marL="800100" lvl="1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18" y="2912704"/>
            <a:ext cx="605994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0563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6701" y="2886279"/>
            <a:ext cx="85997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u="sng" dirty="0"/>
              <a:t>Правила ссылочной </a:t>
            </a:r>
            <a:r>
              <a:rPr lang="ru-RU" i="1" u="sng" dirty="0" smtClean="0"/>
              <a:t>целостности 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Правило </a:t>
            </a:r>
            <a:r>
              <a:rPr lang="ru-RU" i="1" dirty="0"/>
              <a:t>целостности внешних </a:t>
            </a:r>
            <a:r>
              <a:rPr lang="ru-RU" i="1" dirty="0" smtClean="0"/>
              <a:t>ключей: </a:t>
            </a:r>
          </a:p>
          <a:p>
            <a:pPr marL="742950" lvl="1" indent="-285750">
              <a:spcBef>
                <a:spcPts val="1200"/>
              </a:spcBef>
              <a:buFontTx/>
              <a:buChar char="-"/>
            </a:pPr>
            <a:r>
              <a:rPr lang="ru-RU" dirty="0" smtClean="0"/>
              <a:t>для </a:t>
            </a:r>
            <a:r>
              <a:rPr lang="ru-RU" dirty="0"/>
              <a:t>каждого значения внешнего ключа должно существовать соответствующее значение первичного ключа в родительском отношении</a:t>
            </a:r>
            <a:r>
              <a:rPr lang="ru-RU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i="1" dirty="0" smtClean="0"/>
              <a:t>Ссылочная </a:t>
            </a:r>
            <a:r>
              <a:rPr lang="ru-RU" i="1" dirty="0"/>
              <a:t>целостность </a:t>
            </a:r>
            <a:r>
              <a:rPr lang="ru-RU" i="1" dirty="0" smtClean="0"/>
              <a:t>может </a:t>
            </a:r>
            <a:r>
              <a:rPr lang="ru-RU" i="1" dirty="0"/>
              <a:t>быть нарушена при выполнении </a:t>
            </a:r>
            <a:r>
              <a:rPr lang="ru-RU" i="1" dirty="0" smtClean="0"/>
              <a:t>операций</a:t>
            </a:r>
            <a:r>
              <a:rPr lang="ru-RU" i="1" dirty="0"/>
              <a:t>:  </a:t>
            </a:r>
          </a:p>
          <a:p>
            <a:pPr lvl="1">
              <a:spcBef>
                <a:spcPts val="1200"/>
              </a:spcBef>
            </a:pPr>
            <a:r>
              <a:rPr lang="ru-RU" dirty="0"/>
              <a:t>1)	обновление кортежа в родительском отношении;  </a:t>
            </a:r>
          </a:p>
          <a:p>
            <a:pPr lvl="1"/>
            <a:r>
              <a:rPr lang="ru-RU" dirty="0"/>
              <a:t>2)	удаление кортежа в родительском отношении; </a:t>
            </a:r>
          </a:p>
          <a:p>
            <a:pPr lvl="1"/>
            <a:r>
              <a:rPr lang="ru-RU" dirty="0"/>
              <a:t>3)	вставка кортежа в дочернее отношение; </a:t>
            </a:r>
          </a:p>
          <a:p>
            <a:pPr lvl="1"/>
            <a:r>
              <a:rPr lang="ru-RU" dirty="0"/>
              <a:t>4</a:t>
            </a:r>
            <a:r>
              <a:rPr lang="ru-RU" dirty="0" smtClean="0"/>
              <a:t>)     </a:t>
            </a:r>
            <a:r>
              <a:rPr lang="ru-RU" dirty="0"/>
              <a:t>обновление кортежа в дочернем отношении. </a:t>
            </a:r>
          </a:p>
          <a:p>
            <a:endParaRPr lang="ru-RU" dirty="0" smtClean="0"/>
          </a:p>
          <a:p>
            <a:r>
              <a:rPr lang="ru-RU" i="1" u="sng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0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126411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Перенос логической схемы данных в среду целевой СУБД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6701" y="2886279"/>
            <a:ext cx="8599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r>
              <a:rPr lang="ru-RU" i="1" u="sng" dirty="0" smtClean="0"/>
              <a:t> 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5058" y="2526521"/>
            <a:ext cx="865142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u="sng" dirty="0" smtClean="0"/>
              <a:t>Основные </a:t>
            </a:r>
            <a:r>
              <a:rPr lang="ru-RU" i="1" u="sng" dirty="0"/>
              <a:t>стратегии поддержания ссылочной целостности:</a:t>
            </a:r>
            <a:r>
              <a:rPr lang="ru-RU" u="sng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RESTRICT </a:t>
            </a:r>
            <a:r>
              <a:rPr lang="ru-RU" dirty="0"/>
              <a:t>– не разрешать выполнение операции, приводящей к нарушению ссылочной целостности.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CASCADE </a:t>
            </a:r>
            <a:r>
              <a:rPr lang="ru-RU" dirty="0"/>
              <a:t>– разрешить выполнение требуемой операции, но внести при этом необходимые поправки в других кортежах отношений так, чтобы не допустить нарушения ссылочной целостности и сохранить все имеющиеся связи. </a:t>
            </a:r>
            <a:endParaRPr lang="ru-RU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i="1" u="sng" dirty="0" smtClean="0"/>
              <a:t>Дополнительные </a:t>
            </a:r>
            <a:r>
              <a:rPr lang="ru-RU" i="1" u="sng" dirty="0"/>
              <a:t>стратегии поддержания ссылочной </a:t>
            </a:r>
            <a:r>
              <a:rPr lang="ru-RU" i="1" u="sng" dirty="0" smtClean="0"/>
              <a:t>целостности</a:t>
            </a:r>
            <a:r>
              <a:rPr lang="ru-RU" u="sng" dirty="0" smtClean="0"/>
              <a:t>: </a:t>
            </a:r>
            <a:endParaRPr lang="ru-RU" u="sng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NONE – </a:t>
            </a:r>
            <a:r>
              <a:rPr lang="ru-RU" dirty="0"/>
              <a:t>никаких операций по поддержке ссылочной целостности не выполняется.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SET NULL </a:t>
            </a:r>
            <a:r>
              <a:rPr lang="ru-RU" dirty="0"/>
              <a:t>– разрешить выполнение требуемой операции, но все возникающие некорректные значения внешних ключей заменять на неопределенные значения (</a:t>
            </a:r>
            <a:r>
              <a:rPr lang="ru-RU" dirty="0" err="1"/>
              <a:t>null</a:t>
            </a:r>
            <a:r>
              <a:rPr lang="ru-RU" dirty="0"/>
              <a:t>-значения).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SET DEFAULT </a:t>
            </a:r>
            <a:r>
              <a:rPr lang="ru-RU" dirty="0"/>
              <a:t>– разрешить выполнение требуемой операции, но все возникающие некорректные значения внешних ключей изменять на некоторое значение, принятое по умолчанию. </a:t>
            </a:r>
          </a:p>
        </p:txBody>
      </p:sp>
    </p:spTree>
    <p:extLst>
      <p:ext uri="{BB962C8B-B14F-4D97-AF65-F5344CB8AC3E}">
        <p14:creationId xmlns:p14="http://schemas.microsoft.com/office/powerpoint/2010/main" val="32438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Реализация бизнес-правил и анализ транзакций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0371" y="2722240"/>
            <a:ext cx="8316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реализации бизнес-правил необходимо проверить выполнимость и эффективность </a:t>
            </a:r>
            <a:r>
              <a:rPr lang="ru-RU" dirty="0" smtClean="0"/>
              <a:t>всех </a:t>
            </a:r>
            <a:r>
              <a:rPr lang="ru-RU" dirty="0"/>
              <a:t>транзакций.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8472" y="3481283"/>
            <a:ext cx="4041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Разработка механизмов защиты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8472" y="3881393"/>
            <a:ext cx="81153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i="1" dirty="0"/>
              <a:t>Разработка пользовательских представлений</a:t>
            </a:r>
          </a:p>
          <a:p>
            <a:pPr>
              <a:spcBef>
                <a:spcPts val="600"/>
              </a:spcBef>
            </a:pPr>
            <a:r>
              <a:rPr lang="ru-RU" dirty="0"/>
              <a:t>Представление в БД – динамический результат одной или более операций, выполненных над таблицами БД с целью получения новой сводной таблицы. Представление является виртуальной таблицей, которая реально в БД не существует, но создается по запросу (SELECT) определенного пользователя в результате выполнения этого запроса. </a:t>
            </a:r>
            <a:endParaRPr lang="ru-RU" dirty="0" smtClean="0"/>
          </a:p>
          <a:p>
            <a:pPr>
              <a:spcBef>
                <a:spcPts val="1200"/>
              </a:spcBef>
            </a:pPr>
            <a:r>
              <a:rPr lang="ru-RU" i="1" dirty="0" smtClean="0"/>
              <a:t>Определение </a:t>
            </a:r>
            <a:r>
              <a:rPr lang="ru-RU" i="1" dirty="0"/>
              <a:t>прав доступа</a:t>
            </a:r>
            <a:r>
              <a:rPr lang="ru-RU" dirty="0"/>
              <a:t> 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ru-RU" dirty="0" smtClean="0"/>
              <a:t>Каждый </a:t>
            </a:r>
            <a:r>
              <a:rPr lang="ru-RU" dirty="0"/>
              <a:t>пользователь обладает строго определенным набором прав (привилегий) в отношении конкретной таблицы или представления.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3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8472" y="2304167"/>
            <a:ext cx="8463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Организация мониторинга и настройка функционирования системы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0371" y="2722240"/>
            <a:ext cx="831668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i="1" dirty="0" smtClean="0"/>
              <a:t>Мониторинг</a:t>
            </a:r>
            <a:r>
              <a:rPr lang="ru-RU" dirty="0" smtClean="0"/>
              <a:t> необходим </a:t>
            </a:r>
            <a:r>
              <a:rPr lang="ru-RU" dirty="0"/>
              <a:t>с целью устранения ошибочных проектных решений или изменения требований к системе</a:t>
            </a:r>
            <a:r>
              <a:rPr lang="ru-RU" dirty="0" smtClean="0"/>
              <a:t>.</a:t>
            </a:r>
          </a:p>
          <a:p>
            <a:pPr indent="457200">
              <a:spcBef>
                <a:spcPts val="600"/>
              </a:spcBef>
            </a:pPr>
            <a:r>
              <a:rPr lang="ru-RU" dirty="0"/>
              <a:t>На протяжении всего жизненного цикла системы необходимо постоянно вести наблюдение за уровнем ее производительности, что позволит своевременно реагировать на изменения, происходящие в окружающей среде</a:t>
            </a:r>
            <a:r>
              <a:rPr lang="ru-RU" dirty="0" smtClean="0"/>
              <a:t>.</a:t>
            </a:r>
          </a:p>
          <a:p>
            <a:pPr indent="457200">
              <a:spcBef>
                <a:spcPts val="600"/>
              </a:spcBef>
            </a:pPr>
            <a:r>
              <a:rPr lang="ru-RU" dirty="0" smtClean="0"/>
              <a:t>Внесение </a:t>
            </a:r>
            <a:r>
              <a:rPr lang="ru-RU" dirty="0"/>
              <a:t>любых изменений в БД должно проводиться </a:t>
            </a:r>
            <a:r>
              <a:rPr lang="ru-RU" dirty="0" smtClean="0"/>
              <a:t>с </a:t>
            </a:r>
            <a:r>
              <a:rPr lang="ru-RU" dirty="0"/>
              <a:t>обязательным их тестированием.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1052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Логическая модель 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18" y="2912704"/>
            <a:ext cx="605994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435650"/>
            <a:ext cx="5730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 smtClean="0"/>
              <a:t>Выбор СУБД </a:t>
            </a:r>
            <a:r>
              <a:rPr lang="en-US" sz="2400" b="1" i="1" dirty="0"/>
              <a:t>Target </a:t>
            </a:r>
            <a:r>
              <a:rPr lang="en-US" sz="2400" b="1" i="1" dirty="0" smtClean="0"/>
              <a:t>Database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48" y="3327722"/>
            <a:ext cx="5380497" cy="25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6" y="996043"/>
            <a:ext cx="8180614" cy="1213757"/>
          </a:xfrm>
        </p:spPr>
        <p:txBody>
          <a:bodyPr/>
          <a:lstStyle/>
          <a:p>
            <a:r>
              <a:rPr lang="ru-RU" sz="4400" b="0" dirty="0"/>
              <a:t>	Особенности построения физической модели базы </a:t>
            </a:r>
            <a:r>
              <a:rPr lang="ru-RU" sz="4400" b="0" dirty="0" smtClean="0"/>
              <a:t>данных</a:t>
            </a:r>
            <a:endParaRPr lang="en-US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5110" y="2204818"/>
            <a:ext cx="5730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Физическая </a:t>
            </a:r>
            <a:r>
              <a:rPr lang="ru-RU" sz="2000" b="1" i="1" dirty="0" smtClean="0"/>
              <a:t>модель </a:t>
            </a:r>
            <a:r>
              <a:rPr lang="ru-RU" sz="2000" b="1" i="1" dirty="0"/>
              <a:t>данных системы </a:t>
            </a:r>
            <a:endParaRPr lang="ru-RU" sz="2000" b="1" i="1" dirty="0" smtClean="0"/>
          </a:p>
          <a:p>
            <a:pPr algn="ctr"/>
            <a:r>
              <a:rPr lang="ru-RU" sz="2000" b="1" i="1" dirty="0" smtClean="0"/>
              <a:t>"</a:t>
            </a:r>
            <a:r>
              <a:rPr lang="ru-RU" sz="2000" b="1" i="1" dirty="0"/>
              <a:t>Реализация средств вычислительной техники"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042" t="6109" r="5053" b="8440"/>
          <a:stretch/>
        </p:blipFill>
        <p:spPr>
          <a:xfrm>
            <a:off x="1736202" y="3212940"/>
            <a:ext cx="5717894" cy="34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Моделирование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7586" y="1650670"/>
            <a:ext cx="85833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Свойства сущности: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иметь </a:t>
            </a:r>
            <a:r>
              <a:rPr lang="ru-RU" sz="2400" dirty="0"/>
              <a:t>уникальное </a:t>
            </a:r>
            <a:r>
              <a:rPr lang="ru-RU" sz="2400" dirty="0" smtClean="0"/>
              <a:t>имя: </a:t>
            </a:r>
          </a:p>
          <a:p>
            <a:pPr marL="800100" lvl="1" indent="-342900">
              <a:buFontTx/>
              <a:buChar char="-"/>
            </a:pPr>
            <a:r>
              <a:rPr lang="ru-RU" sz="2400" dirty="0" smtClean="0"/>
              <a:t>к </a:t>
            </a:r>
            <a:r>
              <a:rPr lang="ru-RU" sz="2400" dirty="0"/>
              <a:t>одному и тому же имени должна всегда применяться одна и та же интерпретация; </a:t>
            </a:r>
            <a:endParaRPr lang="ru-RU" sz="2400" dirty="0" smtClean="0"/>
          </a:p>
          <a:p>
            <a:pPr marL="800100" lvl="1" indent="-342900">
              <a:buFontTx/>
              <a:buChar char="-"/>
            </a:pPr>
            <a:r>
              <a:rPr lang="ru-RU" sz="2400" dirty="0" smtClean="0"/>
              <a:t>одна </a:t>
            </a:r>
            <a:r>
              <a:rPr lang="ru-RU" sz="2400" dirty="0"/>
              <a:t>и та же интерпретация не может применяться к различным именам, если только они не являются псевдонимами;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обладать </a:t>
            </a:r>
            <a:r>
              <a:rPr lang="ru-RU" sz="2400" dirty="0"/>
              <a:t>одним или несколькими атрибутами, которые либо принадлежат сущности, либо наследуются через связь;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обладать </a:t>
            </a:r>
            <a:r>
              <a:rPr lang="ru-RU" sz="2400" dirty="0"/>
              <a:t>одним или несколькими атрибутами, которые однозначно идентифицируют каждый экземпляр сущности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942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Первый шаг моделирования - </a:t>
            </a:r>
            <a:r>
              <a:rPr lang="ru-RU" sz="2400" dirty="0"/>
              <a:t>извлечение информации из интервью и выделение сущностей</a:t>
            </a:r>
            <a:r>
              <a:rPr lang="ru-RU" sz="2400" dirty="0" smtClean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2494" t="12073" r="39740" b="11418"/>
          <a:stretch/>
        </p:blipFill>
        <p:spPr>
          <a:xfrm>
            <a:off x="3178630" y="3159505"/>
            <a:ext cx="2685690" cy="9285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00394" y="2669563"/>
            <a:ext cx="440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Графическое изображение сущности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114509" y="4413392"/>
            <a:ext cx="2772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Выделение сущностей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6705" r="30884"/>
          <a:stretch/>
        </p:blipFill>
        <p:spPr>
          <a:xfrm>
            <a:off x="2367642" y="4903334"/>
            <a:ext cx="4136572" cy="1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Второй шаг моделирования - </a:t>
            </a:r>
            <a:r>
              <a:rPr lang="ru-RU" sz="2400" dirty="0"/>
              <a:t>идентификация связей.</a:t>
            </a:r>
            <a:endParaRPr lang="ru-RU" sz="24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1045030" y="2482762"/>
            <a:ext cx="7081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Графическое изображение степени и обязательности связи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391" r="17058"/>
          <a:stretch/>
        </p:blipFill>
        <p:spPr>
          <a:xfrm>
            <a:off x="870857" y="3197411"/>
            <a:ext cx="7040176" cy="8321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82475" y="4345243"/>
            <a:ext cx="6806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Графическое изображение - связь продавца с контрактом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609" t="18679" r="16213"/>
          <a:stretch/>
        </p:blipFill>
        <p:spPr>
          <a:xfrm>
            <a:off x="397508" y="5074211"/>
            <a:ext cx="8076838" cy="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66758" y="2086771"/>
            <a:ext cx="548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/>
              <a:t>Диаграмма «сущность-связь» без атрибутов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591" r="4210"/>
          <a:stretch/>
        </p:blipFill>
        <p:spPr>
          <a:xfrm>
            <a:off x="728432" y="3194648"/>
            <a:ext cx="7490281" cy="22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Метод </a:t>
            </a:r>
            <a:r>
              <a:rPr lang="ru-RU" sz="4400" b="0" dirty="0" err="1"/>
              <a:t>Баркера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4150" y="1650670"/>
            <a:ext cx="8137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Третий шаг моделирования - </a:t>
            </a:r>
            <a:r>
              <a:rPr lang="ru-RU" sz="2400" dirty="0"/>
              <a:t>идентификация атрибутов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84150" y="2131750"/>
            <a:ext cx="8675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Графическое изображение атрибутов: </a:t>
            </a:r>
            <a:endParaRPr lang="ru-RU" sz="2000" b="1" i="1" dirty="0" smtClean="0"/>
          </a:p>
          <a:p>
            <a:pPr algn="ctr"/>
            <a:r>
              <a:rPr lang="ru-RU" sz="2000" i="1" dirty="0" smtClean="0"/>
              <a:t>обязательный </a:t>
            </a:r>
            <a:r>
              <a:rPr lang="ru-RU" sz="2000" i="1" dirty="0"/>
              <a:t>(помечен звездочкой), необязательный (помечен кружком)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3018" r="42531"/>
          <a:stretch/>
        </p:blipFill>
        <p:spPr>
          <a:xfrm>
            <a:off x="3380013" y="2839637"/>
            <a:ext cx="2030185" cy="11949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15784" y="4345715"/>
            <a:ext cx="4988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Виды идентификации: </a:t>
            </a:r>
          </a:p>
          <a:p>
            <a:r>
              <a:rPr lang="ru-RU" dirty="0" smtClean="0"/>
              <a:t>а </a:t>
            </a:r>
            <a:r>
              <a:rPr lang="ru-RU" dirty="0"/>
              <a:t>- полная идентификация;</a:t>
            </a:r>
          </a:p>
          <a:p>
            <a:r>
              <a:rPr lang="ru-RU" dirty="0" smtClean="0"/>
              <a:t>б- </a:t>
            </a:r>
            <a:r>
              <a:rPr lang="ru-RU" dirty="0"/>
              <a:t>идентификация посредством другой сущности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5330" r="10090"/>
          <a:stretch/>
        </p:blipFill>
        <p:spPr>
          <a:xfrm>
            <a:off x="1812773" y="5370488"/>
            <a:ext cx="5943298" cy="11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2032</Words>
  <Application>Microsoft Office PowerPoint</Application>
  <PresentationFormat>Экран (4:3)</PresentationFormat>
  <Paragraphs>296</Paragraphs>
  <Slides>49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PT Sans</vt:lpstr>
      <vt:lpstr>Times New Roman</vt:lpstr>
      <vt:lpstr>Специальное оформление</vt:lpstr>
      <vt:lpstr>ПРОЕКТИРОВАНИЕ БАЗ ДАННЫХ</vt:lpstr>
      <vt:lpstr>Тема     КОНЦЕПТУАЛЬНОЕ  И  ДАТАЛОГИЧЕСКОЕ  ПРОЕКТИРОВАНИЕ БАЗ ДАННЫХ </vt:lpstr>
      <vt:lpstr>План лекции</vt:lpstr>
      <vt:lpstr>Моделирование данных</vt:lpstr>
      <vt:lpstr>Моделирование данных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Баркера</vt:lpstr>
      <vt:lpstr>Метод IDEF1X</vt:lpstr>
      <vt:lpstr>Метод IDEF1X</vt:lpstr>
      <vt:lpstr>Метод IDEF1X</vt:lpstr>
      <vt:lpstr>Метод IDEF1X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Подход, используемый в САSЕ-средстве Silverrun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Тема     ФИЗИЧЕСКОЕ ПРОЕКТИРОВАНИЕ БАЗ ДАННЫХ</vt:lpstr>
      <vt:lpstr>План лекции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 Алгоритм перехода  от ER–модели к реляционной схеме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 Особенности построения физической модели базы данных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484</cp:revision>
  <dcterms:created xsi:type="dcterms:W3CDTF">2015-07-29T11:14:37Z</dcterms:created>
  <dcterms:modified xsi:type="dcterms:W3CDTF">2021-05-02T20:35:53Z</dcterms:modified>
</cp:coreProperties>
</file>