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93" r:id="rId14"/>
    <p:sldId id="273" r:id="rId15"/>
    <p:sldId id="275" r:id="rId16"/>
    <p:sldId id="279" r:id="rId17"/>
    <p:sldId id="278" r:id="rId18"/>
    <p:sldId id="276" r:id="rId19"/>
    <p:sldId id="277" r:id="rId20"/>
    <p:sldId id="280" r:id="rId21"/>
    <p:sldId id="281" r:id="rId22"/>
    <p:sldId id="282" r:id="rId23"/>
    <p:sldId id="283" r:id="rId24"/>
    <p:sldId id="284" r:id="rId25"/>
    <p:sldId id="290" r:id="rId26"/>
    <p:sldId id="291" r:id="rId27"/>
    <p:sldId id="292" r:id="rId28"/>
    <p:sldId id="287" r:id="rId29"/>
    <p:sldId id="288" r:id="rId30"/>
    <p:sldId id="289" r:id="rId31"/>
    <p:sldId id="285" r:id="rId32"/>
    <p:sldId id="286" r:id="rId33"/>
    <p:sldId id="274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11.04.2022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083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2790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2606040"/>
            <a:ext cx="105156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11.04.2022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9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1152143"/>
            <a:ext cx="2628900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1152144"/>
            <a:ext cx="7683500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11.04.2022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60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189" y="1197276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D04E3D8-9551-C44F-AA1F-D38C85BA4D52}" type="datetimeFigureOut">
              <a:rPr lang="en-US" smtClean="0">
                <a:solidFill>
                  <a:prstClr val="black"/>
                </a:solidFill>
              </a:rPr>
              <a:pPr defTabSz="457200"/>
              <a:t>4/11/2022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D262070-2A5E-5642-84A2-C705DC40505C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0336" y="2693773"/>
            <a:ext cx="11132065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861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524000" y="2057400"/>
            <a:ext cx="9144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178878"/>
            <a:ext cx="9144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11.04.2022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8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6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23744"/>
            <a:ext cx="105156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11.04.2022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27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3273"/>
            <a:ext cx="105156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2414016"/>
            <a:ext cx="515620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2414015"/>
            <a:ext cx="515620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11.04.2022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5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077" y="1033273"/>
            <a:ext cx="105156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5078" y="2099469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3006725"/>
            <a:ext cx="5158316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2099469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3006726"/>
            <a:ext cx="5183717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11.04.2022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5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6065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11.04.2022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13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11.04.2022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7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987424"/>
            <a:ext cx="3932767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552700"/>
            <a:ext cx="3932767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11.04.2022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89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987425"/>
            <a:ext cx="3932767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552700"/>
            <a:ext cx="3932767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11.04.2022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3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29"/>
            <a:ext cx="12192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7393853" y="-44722"/>
            <a:ext cx="4798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031999" y="6419001"/>
            <a:ext cx="196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online.mirea.ru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" y="0"/>
            <a:ext cx="2003076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16771" y="6083372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b="1" dirty="0">
                <a:solidFill>
                  <a:prstClr val="white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prstClr val="white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prstClr val="white"/>
                </a:solidFill>
                <a:latin typeface="PT Sans"/>
              </a:rPr>
              <a:t>edu.mirea.ru</a:t>
            </a:r>
            <a:endParaRPr lang="ru-RU" sz="1400" b="1" dirty="0">
              <a:solidFill>
                <a:prstClr val="white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525" y="1461247"/>
            <a:ext cx="8452735" cy="2321299"/>
          </a:xfrm>
        </p:spPr>
        <p:txBody>
          <a:bodyPr/>
          <a:lstStyle/>
          <a:p>
            <a:pPr algn="ctr"/>
            <a:r>
              <a:rPr lang="ru-RU" dirty="0" smtClean="0"/>
              <a:t>ПРОЕКТИРОВАНИЕ БАЗ ДАННЫХ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ФИО преподавателя</a:t>
            </a:r>
            <a:r>
              <a:rPr lang="en-US" dirty="0"/>
              <a:t>: </a:t>
            </a:r>
            <a:r>
              <a:rPr lang="ru-RU" dirty="0"/>
              <a:t>Богомольная Г.В.</a:t>
            </a:r>
          </a:p>
          <a:p>
            <a:endParaRPr lang="ru-RU" dirty="0"/>
          </a:p>
          <a:p>
            <a:r>
              <a:rPr lang="en-US" dirty="0"/>
              <a:t>e-mail: bogomolnaya@mirea.ru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97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1733" y="1001735"/>
            <a:ext cx="8796867" cy="437598"/>
          </a:xfrm>
        </p:spPr>
        <p:txBody>
          <a:bodyPr/>
          <a:lstStyle/>
          <a:p>
            <a:pPr lvl="0" algn="ctr"/>
            <a:r>
              <a:rPr lang="ru-RU" sz="2800" dirty="0">
                <a:solidFill>
                  <a:prstClr val="black"/>
                </a:solidFill>
                <a:latin typeface="Calibri Light" panose="020F0302020204030204"/>
              </a:rPr>
              <a:t>Диаграмма для банковской системы с банкоматами</a:t>
            </a:r>
            <a:endParaRPr lang="ru-RU" sz="28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918" y="2060167"/>
            <a:ext cx="6482164" cy="3642647"/>
          </a:xfrm>
          <a:prstGeom prst="rect">
            <a:avLst/>
          </a:prstGeom>
        </p:spPr>
      </p:pic>
      <p:sp>
        <p:nvSpPr>
          <p:cNvPr id="80" name="Прямоугольник 79"/>
          <p:cNvSpPr/>
          <p:nvPr/>
        </p:nvSpPr>
        <p:spPr>
          <a:xfrm>
            <a:off x="4481166" y="2148265"/>
            <a:ext cx="526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077" y="5036708"/>
            <a:ext cx="237765" cy="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3800" y="978198"/>
            <a:ext cx="9516328" cy="676555"/>
          </a:xfrm>
        </p:spPr>
        <p:txBody>
          <a:bodyPr/>
          <a:lstStyle/>
          <a:p>
            <a:pPr lvl="0"/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Диаграммы вариантов использования</a:t>
            </a:r>
            <a:endParaRPr lang="ru-RU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901" y="1783531"/>
            <a:ext cx="8001000" cy="219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Поток собы­тий включает: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buFont typeface="+mj-lt"/>
              <a:buAutoNum type="alphaLcParenR"/>
              <a:tabLst>
                <a:tab pos="2286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краткое описание;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buFont typeface="+mj-lt"/>
              <a:buAutoNum type="alphaLcParenR"/>
              <a:tabLst>
                <a:tab pos="2286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предусловия 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pre-conditions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buFont typeface="+mj-lt"/>
              <a:buAutoNum type="alphaLcParenR"/>
              <a:tabLst>
                <a:tab pos="2286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основной поток событий;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buFont typeface="+mj-lt"/>
              <a:buAutoNum type="alphaLcParenR"/>
              <a:tabLst>
                <a:tab pos="2286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альтернативный поток событий;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lphaLcParenR"/>
              <a:tabLst>
                <a:tab pos="2286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постусловия 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post-conditions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9489" y="955338"/>
            <a:ext cx="9242008" cy="605534"/>
          </a:xfrm>
        </p:spPr>
        <p:txBody>
          <a:bodyPr/>
          <a:lstStyle/>
          <a:p>
            <a:pPr lvl="0"/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Диаграммы вариантов использования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8277" b="8346"/>
          <a:stretch/>
        </p:blipFill>
        <p:spPr>
          <a:xfrm>
            <a:off x="91440" y="4315781"/>
            <a:ext cx="7295494" cy="214515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43690" y="3906357"/>
            <a:ext cx="3981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Связи включения и расширения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665663"/>
            <a:ext cx="10296144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Связи между вариантами использования и действующими лицами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UML поддерживаются </a:t>
            </a: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типы связей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buFont typeface="+mj-lt"/>
              <a:buAutoNum type="arabicParenR"/>
              <a:tabLst>
                <a:tab pos="9144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комму­никации 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buFont typeface="+mj-lt"/>
              <a:buAutoNum type="arabicParenR"/>
              <a:tabLst>
                <a:tab pos="9144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включения 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buFont typeface="+mj-lt"/>
              <a:buAutoNum type="arabicParenR"/>
              <a:tabLst>
                <a:tab pos="9144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расширения 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buFont typeface="+mj-lt"/>
              <a:buAutoNum type="arabicParenR"/>
              <a:tabLst>
                <a:tab pos="9144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обобщения 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594" y="3102174"/>
            <a:ext cx="3638615" cy="249395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675257" y="2680447"/>
            <a:ext cx="223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Связи обобщения</a:t>
            </a:r>
          </a:p>
        </p:txBody>
      </p:sp>
    </p:spTree>
    <p:extLst>
      <p:ext uri="{BB962C8B-B14F-4D97-AF65-F5344CB8AC3E}">
        <p14:creationId xmlns:p14="http://schemas.microsoft.com/office/powerpoint/2010/main" val="34234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8821" y="1132403"/>
            <a:ext cx="10972800" cy="631524"/>
          </a:xfrm>
        </p:spPr>
        <p:txBody>
          <a:bodyPr/>
          <a:lstStyle/>
          <a:p>
            <a:pPr algn="ctr"/>
            <a:r>
              <a:rPr lang="ru-RU" dirty="0"/>
              <a:t>План лекции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549188" y="2151488"/>
            <a:ext cx="11132065" cy="1724116"/>
          </a:xfrm>
        </p:spPr>
        <p:txBody>
          <a:bodyPr/>
          <a:lstStyle/>
          <a:p>
            <a:r>
              <a:rPr lang="ru-RU" dirty="0" smtClean="0"/>
              <a:t>Унифицированный </a:t>
            </a:r>
            <a:r>
              <a:rPr lang="ru-RU" dirty="0"/>
              <a:t>язык моделирования </a:t>
            </a:r>
            <a:r>
              <a:rPr lang="en-US" dirty="0" smtClean="0"/>
              <a:t>UML</a:t>
            </a:r>
            <a:r>
              <a:rPr lang="ru-RU" dirty="0" smtClean="0"/>
              <a:t> </a:t>
            </a:r>
          </a:p>
          <a:p>
            <a:r>
              <a:rPr lang="ru-RU" dirty="0"/>
              <a:t>Диаграммы классов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4691" y="855133"/>
            <a:ext cx="5038816" cy="650958"/>
          </a:xfrm>
        </p:spPr>
        <p:txBody>
          <a:bodyPr/>
          <a:lstStyle/>
          <a:p>
            <a:pPr lvl="0"/>
            <a:r>
              <a:rPr lang="ru-RU" sz="4400" dirty="0" smtClean="0">
                <a:solidFill>
                  <a:prstClr val="black"/>
                </a:solidFill>
                <a:latin typeface="Calibri Light" panose="020F0302020204030204"/>
              </a:rPr>
              <a:t>Диаграммы </a:t>
            </a:r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классов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0266" y="1413149"/>
            <a:ext cx="1165013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dirty="0">
                <a:solidFill>
                  <a:prstClr val="black"/>
                </a:solidFill>
                <a:latin typeface="Calibri Light" panose="020F0302020204030204"/>
              </a:rPr>
              <a:t>Диаграмма классов для варианта использования «Снять деньги со счета»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864" t="1903" r="6705" b="1989"/>
          <a:stretch/>
        </p:blipFill>
        <p:spPr>
          <a:xfrm>
            <a:off x="3136899" y="1893280"/>
            <a:ext cx="5994400" cy="484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4692" y="984802"/>
            <a:ext cx="5038816" cy="605534"/>
          </a:xfrm>
        </p:spPr>
        <p:txBody>
          <a:bodyPr/>
          <a:lstStyle/>
          <a:p>
            <a:pPr lvl="0"/>
            <a:r>
              <a:rPr lang="ru-RU" sz="4400" dirty="0" smtClean="0">
                <a:solidFill>
                  <a:prstClr val="black"/>
                </a:solidFill>
                <a:latin typeface="Calibri Light" panose="020F0302020204030204"/>
              </a:rPr>
              <a:t>Диаграммы </a:t>
            </a:r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классов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6199" y="1719909"/>
            <a:ext cx="11929533" cy="432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20000"/>
              </a:lnSpc>
              <a:spcBef>
                <a:spcPts val="600"/>
              </a:spcBef>
              <a:buSzPts val="1400"/>
              <a:tabLst>
                <a:tab pos="685800" algn="l"/>
              </a:tabLst>
            </a:pP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классов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(class diagrams)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определяет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объектов системы и статические связи между ними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00"/>
              <a:tabLst>
                <a:tab pos="685800" algn="l"/>
              </a:tabLst>
            </a:pP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Стереотипы классов</a:t>
            </a:r>
          </a:p>
          <a:p>
            <a:pPr indent="450215" algn="just">
              <a:lnSpc>
                <a:spcPct val="120000"/>
              </a:lnSpc>
              <a:spcBef>
                <a:spcPts val="600"/>
              </a:spcBef>
              <a:buSzPts val="1400"/>
              <a:tabLst>
                <a:tab pos="685800" algn="l"/>
              </a:tabLst>
            </a:pP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Граничные классы (</a:t>
            </a:r>
            <a:r>
              <a:rPr lang="ru-RU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boundary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classes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расположены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границе системы и окружающей среды. Они включают все формы, отчеты, интерфейсы с аппаратурой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интерфейсы с другими системами.</a:t>
            </a:r>
          </a:p>
          <a:p>
            <a:pPr indent="450215" algn="just">
              <a:lnSpc>
                <a:spcPct val="120000"/>
              </a:lnSpc>
              <a:spcBef>
                <a:spcPts val="600"/>
              </a:spcBef>
              <a:buSzPts val="1400"/>
              <a:tabLst>
                <a:tab pos="685800" algn="l"/>
              </a:tabLst>
            </a:pP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Классы-сущности (</a:t>
            </a:r>
            <a:r>
              <a:rPr lang="ru-RU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classes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отражают основные понятия (абстракции) предметной области и содержат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хранимую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информацию. 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Bef>
                <a:spcPts val="600"/>
              </a:spcBef>
              <a:buSzPts val="1400"/>
              <a:tabLst>
                <a:tab pos="685800" algn="l"/>
              </a:tabLst>
            </a:pPr>
            <a:r>
              <a:rPr lang="ru-RU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Управляющие 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классы (</a:t>
            </a:r>
            <a:r>
              <a:rPr lang="ru-RU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classes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отвечают за координацию действий других классов. Обычно у каждого варианта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имеется один управляющий класс, контролирующий последовательность событий этого варианта использования. </a:t>
            </a:r>
          </a:p>
          <a:p>
            <a:pPr indent="450215" algn="just">
              <a:lnSpc>
                <a:spcPct val="120000"/>
              </a:lnSpc>
              <a:spcBef>
                <a:spcPts val="600"/>
              </a:spcBef>
              <a:buSzPts val="1400"/>
              <a:tabLst>
                <a:tab pos="685800" algn="l"/>
              </a:tabLst>
            </a:pP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4692" y="984802"/>
            <a:ext cx="5038816" cy="605534"/>
          </a:xfrm>
        </p:spPr>
        <p:txBody>
          <a:bodyPr/>
          <a:lstStyle/>
          <a:p>
            <a:pPr lvl="0"/>
            <a:r>
              <a:rPr lang="ru-RU" sz="4400" dirty="0" smtClean="0">
                <a:solidFill>
                  <a:prstClr val="black"/>
                </a:solidFill>
                <a:latin typeface="Calibri Light" panose="020F0302020204030204"/>
              </a:rPr>
              <a:t>Диаграммы </a:t>
            </a:r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классов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6199" y="1590336"/>
            <a:ext cx="11929533" cy="342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00"/>
              <a:tabLst>
                <a:tab pos="685800" algn="l"/>
              </a:tabLst>
            </a:pP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 </a:t>
            </a:r>
            <a:r>
              <a:rPr lang="ru-RU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пакетов</a:t>
            </a:r>
          </a:p>
          <a:p>
            <a:pPr indent="450215" algn="just">
              <a:lnSpc>
                <a:spcPct val="120000"/>
              </a:lnSpc>
              <a:buSzPts val="1400"/>
              <a:tabLst>
                <a:tab pos="685800" algn="l"/>
              </a:tabLst>
            </a:pPr>
            <a:r>
              <a:rPr lang="ru-RU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Подходы 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 группировке: 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ru-RU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стереотипу -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получается один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пакет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классами-сущностями, один с граничными классами, один с управляющими классами и т.д. Подход полезен с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т.з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размещения готовой системы, поскольку все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находящиеся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клиентских машинах компоненты с граничными классами оказываются в одном пакете.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ru-RU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функциональности -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например, пакет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(безопасность)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содержит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все классы, отвечающие за безопасность приложения. Другие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пакеты: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Еmрlоуее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(Работа с сотрудниками),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Reporting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(Подготовка отчетов) и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Handling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(Обработка ошибок).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467" y="5018967"/>
            <a:ext cx="4708041" cy="154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4692" y="984802"/>
            <a:ext cx="5038816" cy="605534"/>
          </a:xfrm>
        </p:spPr>
        <p:txBody>
          <a:bodyPr/>
          <a:lstStyle/>
          <a:p>
            <a:pPr lvl="0"/>
            <a:r>
              <a:rPr lang="ru-RU" sz="4400" dirty="0" smtClean="0">
                <a:solidFill>
                  <a:prstClr val="black"/>
                </a:solidFill>
                <a:latin typeface="Calibri Light" panose="020F0302020204030204"/>
              </a:rPr>
              <a:t>Диаграммы </a:t>
            </a:r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классов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2034" y="1590336"/>
            <a:ext cx="11768666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00"/>
              <a:tabLst>
                <a:tab pos="685800" algn="l"/>
              </a:tabLst>
            </a:pP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</a:t>
            </a:r>
          </a:p>
          <a:p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элемент информации, связанный с классом.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3805" r="41286"/>
          <a:stretch/>
        </p:blipFill>
        <p:spPr>
          <a:xfrm>
            <a:off x="3614692" y="2510588"/>
            <a:ext cx="4925294" cy="396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4692" y="984802"/>
            <a:ext cx="5038816" cy="605534"/>
          </a:xfrm>
        </p:spPr>
        <p:txBody>
          <a:bodyPr/>
          <a:lstStyle/>
          <a:p>
            <a:pPr lvl="0"/>
            <a:r>
              <a:rPr lang="ru-RU" sz="4400" dirty="0" smtClean="0">
                <a:solidFill>
                  <a:prstClr val="black"/>
                </a:solidFill>
                <a:latin typeface="Calibri Light" panose="020F0302020204030204"/>
              </a:rPr>
              <a:t>Диаграммы </a:t>
            </a:r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классов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4733" y="1855376"/>
            <a:ext cx="11802534" cy="428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Видимость атрибута (</a:t>
            </a:r>
            <a:r>
              <a:rPr lang="ru-RU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attribute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visibility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свойство, указывающее, какие классы имеют право читать и изменять атрибуты.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</a:t>
            </a:r>
            <a:r>
              <a:rPr lang="ru-RU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(общий, открытый)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атрибут будет виден всеми остальными классами. Любой класс может просмотреть или изменить значение атрибута. В соответствии с нотацией UML обозначается зна­ком «+».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ru-RU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(закрытый, секретный)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атрибут не виден никаким другим классам. В соответствии с нотацией UML обозначается зна­ком «-». 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ru-RU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защищенный)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атрибут доступен только самому классу и его потомкам. В соответствии с нотацией UML обозначается зна­ком «#».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Implemeпtation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(пакетный) - атрибут является общим, но только в пределах его паке­та. Этот тип видимости не обозначается никаким специальным значком. </a:t>
            </a:r>
          </a:p>
          <a:p>
            <a:pPr indent="457200" algn="just" defTabSz="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00"/>
              <a:tabLst>
                <a:tab pos="685800" algn="l"/>
              </a:tabLst>
            </a:pPr>
            <a:endParaRPr lang="ru-RU" sz="20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34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4692" y="984802"/>
            <a:ext cx="5038816" cy="605534"/>
          </a:xfrm>
        </p:spPr>
        <p:txBody>
          <a:bodyPr/>
          <a:lstStyle/>
          <a:p>
            <a:pPr lvl="0"/>
            <a:r>
              <a:rPr lang="ru-RU" sz="4400" dirty="0" smtClean="0">
                <a:solidFill>
                  <a:prstClr val="black"/>
                </a:solidFill>
                <a:latin typeface="Calibri Light" panose="020F0302020204030204"/>
              </a:rPr>
              <a:t>Диаграммы </a:t>
            </a:r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классов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5533" y="1671703"/>
            <a:ext cx="11777134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Опера­ция 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включает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имя, параметры и тип возвращаемого значения. 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Параметры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аргументы, получаемые операцией «на входе». 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 возвращаемого значения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относится к результату дей­ствия операции.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языке UML операции имеют нотацию: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 Операции (аргумент1: тип данных аргумента1, аргу­мент2: тип данных аргумента2, ...): тип возвращаемого </a:t>
            </a:r>
            <a:r>
              <a:rPr lang="ru-RU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значения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5533" y="4348641"/>
            <a:ext cx="11777134" cy="2282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операций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 реализации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implementor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реализуют некоторые бизнес-функции. 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 управления (</a:t>
            </a:r>
            <a:r>
              <a:rPr lang="ru-RU" sz="2000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manager</a:t>
            </a:r>
            <a:r>
              <a:rPr lang="ru-RU" sz="20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</a:t>
            </a:r>
            <a:r>
              <a:rPr lang="ru-RU" sz="20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управляют созданием и уничтожением объектов.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 Доступа (</a:t>
            </a:r>
            <a:r>
              <a:rPr lang="ru-RU" sz="2000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</a:t>
            </a:r>
            <a:r>
              <a:rPr lang="ru-RU" sz="20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</a:t>
            </a:r>
            <a:r>
              <a:rPr lang="ru-RU" sz="20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для просмотра или изменения значения атрибутов других классов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Вспомогательные операции (</a:t>
            </a:r>
            <a:r>
              <a:rPr lang="ru-RU" sz="2000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helper</a:t>
            </a:r>
            <a:r>
              <a:rPr lang="ru-RU" sz="20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</a:t>
            </a:r>
            <a:r>
              <a:rPr lang="ru-RU" sz="20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закрытые и защищенные опе­рации класса, необходимые ему для выполнения его от­ветственностей, но о которых другие классы не должны ничего знать.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16771" y="6083372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b="1" dirty="0">
                <a:solidFill>
                  <a:prstClr val="white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prstClr val="white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prstClr val="white"/>
                </a:solidFill>
                <a:latin typeface="PT Sans"/>
              </a:rPr>
              <a:t>edu.mirea.ru</a:t>
            </a:r>
            <a:endParaRPr lang="ru-RU" sz="1400" b="1" dirty="0">
              <a:solidFill>
                <a:prstClr val="white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93" y="968901"/>
            <a:ext cx="11372472" cy="3430073"/>
          </a:xfrm>
        </p:spPr>
        <p:txBody>
          <a:bodyPr/>
          <a:lstStyle/>
          <a:p>
            <a:pPr algn="ctr"/>
            <a:r>
              <a:rPr lang="ru-RU" sz="4800" dirty="0" smtClean="0"/>
              <a:t>Тема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КОНЦЕПТУАЛЬНОЕ </a:t>
            </a: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4800" dirty="0" smtClean="0"/>
              <a:t>И </a:t>
            </a:r>
            <a:br>
              <a:rPr lang="ru-RU" sz="4800" dirty="0" smtClean="0"/>
            </a:br>
            <a:r>
              <a:rPr lang="ru-RU" sz="4800" dirty="0" smtClean="0"/>
              <a:t>ДАТАЛОГИЧЕСКОЕ </a:t>
            </a:r>
            <a:br>
              <a:rPr lang="ru-RU" sz="4800" dirty="0" smtClean="0"/>
            </a:br>
            <a:r>
              <a:rPr lang="ru-RU" sz="4800" dirty="0" smtClean="0"/>
              <a:t>ПРОЕКТИРОВАНИЕ </a:t>
            </a:r>
            <a:r>
              <a:rPr lang="ru-RU" sz="4800" dirty="0"/>
              <a:t>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90048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4692" y="984802"/>
            <a:ext cx="5038816" cy="605534"/>
          </a:xfrm>
        </p:spPr>
        <p:txBody>
          <a:bodyPr/>
          <a:lstStyle/>
          <a:p>
            <a:pPr lvl="0"/>
            <a:r>
              <a:rPr lang="ru-RU" sz="4400" dirty="0" smtClean="0">
                <a:solidFill>
                  <a:prstClr val="black"/>
                </a:solidFill>
                <a:latin typeface="Calibri Light" panose="020F0302020204030204"/>
              </a:rPr>
              <a:t>Диаграммы </a:t>
            </a:r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классов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4867" y="1819936"/>
            <a:ext cx="1168400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Связь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Связь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семантическая взаимосвязь между классами; дает классу возможность узнавать об атрибутах, операциях и связях другого класса. 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Типы связей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algn="just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Ассоциации (</a:t>
            </a:r>
            <a:r>
              <a:rPr lang="ru-RU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</a:t>
            </a:r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семантическая связь между клас­сами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7300" t="-1" r="18482" b="-4664"/>
          <a:stretch/>
        </p:blipFill>
        <p:spPr>
          <a:xfrm>
            <a:off x="2844800" y="4505594"/>
            <a:ext cx="6375400" cy="110396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763255" y="5742000"/>
            <a:ext cx="43352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емантическая связь между классами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512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4692" y="984802"/>
            <a:ext cx="5038816" cy="605534"/>
          </a:xfrm>
        </p:spPr>
        <p:txBody>
          <a:bodyPr/>
          <a:lstStyle/>
          <a:p>
            <a:pPr lvl="0"/>
            <a:r>
              <a:rPr lang="ru-RU" sz="4400" dirty="0" smtClean="0">
                <a:solidFill>
                  <a:prstClr val="black"/>
                </a:solidFill>
                <a:latin typeface="Calibri Light" panose="020F0302020204030204"/>
              </a:rPr>
              <a:t>Диаграммы </a:t>
            </a:r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классов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7800" y="1707976"/>
            <a:ext cx="116670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Ассоциации могут быть: 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Однонаправленные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если все сообщения отправляются только одним классом и прини­маются только другим классом. Изобра­жаются одной стрелкой, показывающей ее направление. 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u-RU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Двунаправленные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если хотя бы одно сообщение отправляется в обратную сторону. Изображаются в виде простой линии без стрелок или со стрелками с обеих ее сторон. 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Рефлексивные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предполагается, что один экземпляр класса взаимодейству­ет с другими экземплярами этого же класса.</a:t>
            </a:r>
            <a:endParaRPr lang="ru-RU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4692" y="984802"/>
            <a:ext cx="5038816" cy="605534"/>
          </a:xfrm>
        </p:spPr>
        <p:txBody>
          <a:bodyPr/>
          <a:lstStyle/>
          <a:p>
            <a:pPr lvl="0"/>
            <a:r>
              <a:rPr lang="ru-RU" sz="4400" dirty="0" smtClean="0">
                <a:solidFill>
                  <a:prstClr val="black"/>
                </a:solidFill>
                <a:latin typeface="Calibri Light" panose="020F0302020204030204"/>
              </a:rPr>
              <a:t>Диаграммы </a:t>
            </a:r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классов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3199" y="1688237"/>
            <a:ext cx="11675533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2000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Зависимости </a:t>
            </a:r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</a:t>
            </a:r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ndency</a:t>
            </a:r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отражают однонаправленную связь между классами, всегда показывают, что один класс зависит от определений, сделанных в другом. Изображаются (в нотации UML) в виде пунктирной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стрелки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155" y="2580202"/>
            <a:ext cx="6121619" cy="900771"/>
          </a:xfrm>
          <a:prstGeom prst="rect">
            <a:avLst/>
          </a:prstGeom>
        </p:spPr>
      </p:pic>
      <p:sp>
        <p:nvSpPr>
          <p:cNvPr id="29" name="Прямоугольник 28"/>
          <p:cNvSpPr/>
          <p:nvPr/>
        </p:nvSpPr>
        <p:spPr>
          <a:xfrm>
            <a:off x="203199" y="3480973"/>
            <a:ext cx="1120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3.</a:t>
            </a:r>
            <a:r>
              <a:rPr lang="ru-RU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Агрегации </a:t>
            </a:r>
            <a:r>
              <a:rPr lang="ru-RU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ru-RU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aggregations</a:t>
            </a:r>
            <a:r>
              <a:rPr lang="ru-RU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- связь между целым и его ча­стью (более тесная форма ассоциации). Визуализируют в виде линии с ромбиком у класса, являющегося целым</a:t>
            </a:r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432" y="4381744"/>
            <a:ext cx="7619578" cy="10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2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6151" y="846303"/>
            <a:ext cx="5038816" cy="605534"/>
          </a:xfrm>
        </p:spPr>
        <p:txBody>
          <a:bodyPr/>
          <a:lstStyle/>
          <a:p>
            <a:pPr lvl="0"/>
            <a:r>
              <a:rPr lang="ru-RU" sz="4400" dirty="0" smtClean="0">
                <a:solidFill>
                  <a:prstClr val="black"/>
                </a:solidFill>
                <a:latin typeface="Calibri Light" panose="020F0302020204030204"/>
              </a:rPr>
              <a:t>Диаграммы </a:t>
            </a:r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классов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060" y="1527674"/>
            <a:ext cx="457016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Множественность (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multiplicity</a:t>
            </a:r>
            <a:r>
              <a:rPr lang="ru-RU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12" y="2227308"/>
            <a:ext cx="6242310" cy="1129007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777067" y="3506077"/>
            <a:ext cx="564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Нотации для обозначения множественности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6774"/>
              </p:ext>
            </p:extLst>
          </p:nvPr>
        </p:nvGraphicFramePr>
        <p:xfrm>
          <a:off x="3166533" y="4055949"/>
          <a:ext cx="5252297" cy="2344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5969">
                  <a:extLst>
                    <a:ext uri="{9D8B030D-6E8A-4147-A177-3AD203B41FA5}">
                      <a16:colId xmlns:a16="http://schemas.microsoft.com/office/drawing/2014/main" val="1040734638"/>
                    </a:ext>
                  </a:extLst>
                </a:gridCol>
                <a:gridCol w="2556328">
                  <a:extLst>
                    <a:ext uri="{9D8B030D-6E8A-4147-A177-3AD203B41FA5}">
                      <a16:colId xmlns:a16="http://schemas.microsoft.com/office/drawing/2014/main" val="2293129455"/>
                    </a:ext>
                  </a:extLst>
                </a:gridCol>
              </a:tblGrid>
              <a:tr h="29310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Множественность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Значение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43484805"/>
                  </a:ext>
                </a:extLst>
              </a:tr>
              <a:tr h="29310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*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Много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2370976"/>
                  </a:ext>
                </a:extLst>
              </a:tr>
              <a:tr h="29310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Нуль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9133137"/>
                  </a:ext>
                </a:extLst>
              </a:tr>
              <a:tr h="29310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Один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24114752"/>
                  </a:ext>
                </a:extLst>
              </a:tr>
              <a:tr h="29310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0..*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Нуль или больше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0945868"/>
                  </a:ext>
                </a:extLst>
              </a:tr>
              <a:tr h="29310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1..*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Один или больше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51753381"/>
                  </a:ext>
                </a:extLst>
              </a:tr>
              <a:tr h="29310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0..1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Нуль или один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98873627"/>
                  </a:ext>
                </a:extLst>
              </a:tr>
              <a:tr h="29310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1..1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Ровно один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43721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2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6151" y="846303"/>
            <a:ext cx="5038816" cy="605534"/>
          </a:xfrm>
        </p:spPr>
        <p:txBody>
          <a:bodyPr/>
          <a:lstStyle/>
          <a:p>
            <a:pPr lvl="0"/>
            <a:r>
              <a:rPr lang="ru-RU" sz="4400" dirty="0" smtClean="0">
                <a:solidFill>
                  <a:prstClr val="black"/>
                </a:solidFill>
                <a:latin typeface="Calibri Light" panose="020F0302020204030204"/>
              </a:rPr>
              <a:t>Диаграммы </a:t>
            </a:r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классов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05562" y="1586321"/>
            <a:ext cx="2030492" cy="49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Имена связей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893733" y="1834755"/>
            <a:ext cx="13123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Имя </a:t>
            </a:r>
            <a:r>
              <a:rPr lang="ru-RU" sz="2000" dirty="0"/>
              <a:t>связи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4703" t="13469" r="25867" b="22602"/>
          <a:stretch/>
        </p:blipFill>
        <p:spPr>
          <a:xfrm>
            <a:off x="2777067" y="2362232"/>
            <a:ext cx="5715000" cy="111567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05562" y="3618781"/>
            <a:ext cx="914481" cy="49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Роли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3873" r="14250" b="1782"/>
          <a:stretch/>
        </p:blipFill>
        <p:spPr>
          <a:xfrm>
            <a:off x="2619723" y="5072822"/>
            <a:ext cx="6029688" cy="1217911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694369" y="4388304"/>
            <a:ext cx="1884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Ролевые имена</a:t>
            </a:r>
          </a:p>
        </p:txBody>
      </p:sp>
    </p:spTree>
    <p:extLst>
      <p:ext uri="{BB962C8B-B14F-4D97-AF65-F5344CB8AC3E}">
        <p14:creationId xmlns:p14="http://schemas.microsoft.com/office/powerpoint/2010/main" val="9432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304" y="973626"/>
            <a:ext cx="8539727" cy="611334"/>
          </a:xfrm>
        </p:spPr>
        <p:txBody>
          <a:bodyPr/>
          <a:lstStyle/>
          <a:p>
            <a:pPr lvl="0"/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	Диаграммы взаимодействия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6032" y="1584960"/>
            <a:ext cx="11612880" cy="4825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Диаграммы взаимодействия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interaction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diagrams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описывают поведение взаимодействующих групп объектов в рамках только одного варианта использования.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Сообщение 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-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средство, с помощью которого объект-отправитель запрашивает у объекта-получателя выполнение од­ной из его операций.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Информационное 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informative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сообщение -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снабжающее объект-получатель информацией для обновления его состояния.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Сообщение-запрос 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iпterrogative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-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запрашивающее выдачу информации об объекте-получателе.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Императивное 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imperative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сообщение -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запраши­вающее у объекта-получателя выполнение действий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Виды диаграмм взаимодействия: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Диаграммы последовательности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diagrams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-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отражают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поток событий, происходящих в рамках варианта использования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1" indent="450215" algn="just">
              <a:lnSpc>
                <a:spcPct val="120000"/>
              </a:lnSpc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Кооперативные диаграммы (</a:t>
            </a: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collaboration</a:t>
            </a: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diagrams</a:t>
            </a:r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 smtClean="0"/>
              <a:t>-   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отображают поток событий через конкретный сценарий варианта использования, заостряют вни­мание на связях между объектами.</a:t>
            </a: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2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3272" y="827322"/>
            <a:ext cx="6943816" cy="605534"/>
          </a:xfrm>
        </p:spPr>
        <p:txBody>
          <a:bodyPr/>
          <a:lstStyle/>
          <a:p>
            <a:pPr lvl="0"/>
            <a:r>
              <a:rPr lang="ru-RU" sz="4400" dirty="0" smtClean="0">
                <a:solidFill>
                  <a:prstClr val="black"/>
                </a:solidFill>
                <a:latin typeface="Calibri Light" panose="020F0302020204030204"/>
              </a:rPr>
              <a:t>Диаграммы </a:t>
            </a:r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взаимодействия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664" y="2313958"/>
            <a:ext cx="6151031" cy="454404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80288" y="1536488"/>
            <a:ext cx="1071676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solidFill>
                  <a:prstClr val="black"/>
                </a:solidFill>
                <a:latin typeface="Calibri Light" panose="020F0302020204030204"/>
              </a:rPr>
              <a:t>Диаграмма последовательности для нормального сценария снятия денег со счета варианта использования «Снять деньги со счета»</a:t>
            </a:r>
          </a:p>
        </p:txBody>
      </p:sp>
    </p:spTree>
    <p:extLst>
      <p:ext uri="{BB962C8B-B14F-4D97-AF65-F5344CB8AC3E}">
        <p14:creationId xmlns:p14="http://schemas.microsoft.com/office/powerpoint/2010/main" val="10671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052" y="968205"/>
            <a:ext cx="6986488" cy="605534"/>
          </a:xfrm>
        </p:spPr>
        <p:txBody>
          <a:bodyPr/>
          <a:lstStyle/>
          <a:p>
            <a:pPr lvl="0"/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Диаграммы взаимодействия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-73152" y="1573739"/>
            <a:ext cx="1162507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solidFill>
                  <a:prstClr val="black"/>
                </a:solidFill>
                <a:latin typeface="Calibri Light" panose="020F0302020204030204"/>
              </a:rPr>
              <a:t>Кооперативная диаграмма для нормального сценария снятия денег со счета варианта использования «Снять деньги со счета»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40" y="2441669"/>
            <a:ext cx="6649286" cy="415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0109" y="822093"/>
            <a:ext cx="5611782" cy="605534"/>
          </a:xfrm>
        </p:spPr>
        <p:txBody>
          <a:bodyPr/>
          <a:lstStyle/>
          <a:p>
            <a:pPr lvl="0"/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Диаграммы состояний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548014" y="2171301"/>
            <a:ext cx="51013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Диаграмма состояний для банковского счета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0068" y="1524970"/>
            <a:ext cx="11692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Диаграммы состояний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statechart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diagrams)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определяют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все возможные состояния, в которых может находиться конкретный объект, а также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процесс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смены состояний объекта в результате наступления некоторых событий.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868" y="2656535"/>
            <a:ext cx="6256866" cy="41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256" y="3031654"/>
            <a:ext cx="270547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0109" y="822093"/>
            <a:ext cx="5611782" cy="605534"/>
          </a:xfrm>
        </p:spPr>
        <p:txBody>
          <a:bodyPr/>
          <a:lstStyle/>
          <a:p>
            <a:pPr lvl="0"/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Диаграммы состояний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7472" y="1612447"/>
            <a:ext cx="11641665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состоянием </a:t>
            </a:r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связывают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Деятельность (</a:t>
            </a:r>
            <a:r>
              <a:rPr lang="ru-RU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прерываемое поведение, которое может выполняться до своего завершения, пока объект находится в данном состоянии, или может быть прервано переходом объекта в другое состояние.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Входное действие (</a:t>
            </a:r>
            <a:r>
              <a:rPr lang="ru-RU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непрерываемое поведение, которое вы­полняется, когда объект переходит в данное состояние.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Выходное действие (</a:t>
            </a:r>
            <a:r>
              <a:rPr lang="ru-RU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непрерываемое поведение, осуществляется как составная часть процесса выхода из данного состояния.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Поведение объекта во время деятельности, при входных и выходных действиях, может включать отправку события друго­му объекту</a:t>
            </a:r>
            <a:r>
              <a:rPr lang="ru-RU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6019" r="29115"/>
          <a:stretch/>
        </p:blipFill>
        <p:spPr>
          <a:xfrm>
            <a:off x="3290109" y="4856868"/>
            <a:ext cx="5736393" cy="17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8821" y="1132403"/>
            <a:ext cx="10972800" cy="631524"/>
          </a:xfrm>
        </p:spPr>
        <p:txBody>
          <a:bodyPr/>
          <a:lstStyle/>
          <a:p>
            <a:pPr algn="ctr"/>
            <a:r>
              <a:rPr lang="ru-RU" dirty="0"/>
              <a:t>План лекции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549188" y="2151488"/>
            <a:ext cx="11132065" cy="1724116"/>
          </a:xfrm>
        </p:spPr>
        <p:txBody>
          <a:bodyPr/>
          <a:lstStyle/>
          <a:p>
            <a:r>
              <a:rPr lang="ru-RU" dirty="0"/>
              <a:t>Сущность методологии объектно-ориентированного </a:t>
            </a:r>
            <a:r>
              <a:rPr lang="ru-RU" dirty="0" smtClean="0"/>
              <a:t>проектирования </a:t>
            </a:r>
          </a:p>
          <a:p>
            <a:r>
              <a:rPr lang="ru-RU" dirty="0"/>
              <a:t>Унифицированный язык моделирования </a:t>
            </a:r>
            <a:r>
              <a:rPr lang="en-US" dirty="0" smtClean="0"/>
              <a:t>UML</a:t>
            </a:r>
            <a:r>
              <a:rPr lang="ru-RU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0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0109" y="822093"/>
            <a:ext cx="5611782" cy="605534"/>
          </a:xfrm>
        </p:spPr>
        <p:txBody>
          <a:bodyPr/>
          <a:lstStyle/>
          <a:p>
            <a:pPr lvl="0"/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Диаграммы состояний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7472" y="1612447"/>
            <a:ext cx="11641665" cy="359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состоянием </a:t>
            </a:r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связывают</a:t>
            </a: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1200"/>
              </a:spcAft>
            </a:pP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Переход (</a:t>
            </a:r>
            <a:r>
              <a:rPr lang="ru-RU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перемещение объекта из одного состояния в другое.</a:t>
            </a:r>
          </a:p>
          <a:p>
            <a:pPr indent="450215" algn="just">
              <a:lnSpc>
                <a:spcPct val="120000"/>
              </a:lnSpc>
              <a:spcAft>
                <a:spcPts val="1200"/>
              </a:spcAft>
            </a:pP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Рефлексивный переход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объект может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перейти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то же состояние, в котором он в настоящий </a:t>
            </a:r>
            <a:r>
              <a:rPr lang="ru-RU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момент </a:t>
            </a:r>
            <a:r>
              <a:rPr lang="ru-RU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находится.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1200"/>
              </a:spcAft>
            </a:pP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Событие (</a:t>
            </a:r>
            <a:r>
              <a:rPr lang="ru-RU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то, что вызывает переход из одного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состояния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другое. </a:t>
            </a:r>
          </a:p>
          <a:p>
            <a:pPr indent="450215" algn="just">
              <a:lnSpc>
                <a:spcPct val="120000"/>
              </a:lnSpc>
              <a:spcAft>
                <a:spcPts val="1200"/>
              </a:spcAft>
            </a:pP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 событий могут быть аргументы. </a:t>
            </a:r>
          </a:p>
          <a:p>
            <a:pPr indent="450215" algn="just">
              <a:lnSpc>
                <a:spcPct val="120000"/>
              </a:lnSpc>
              <a:spcAft>
                <a:spcPts val="1200"/>
              </a:spcAft>
            </a:pP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Ограждающие условия (</a:t>
            </a:r>
            <a:r>
              <a:rPr lang="ru-RU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определяют, когда переход может или не может осуществиться. </a:t>
            </a:r>
          </a:p>
          <a:p>
            <a:pPr indent="450215" algn="just">
              <a:lnSpc>
                <a:spcPct val="120000"/>
              </a:lnSpc>
              <a:spcAft>
                <a:spcPts val="1200"/>
              </a:spcAft>
            </a:pP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Действие (</a:t>
            </a:r>
            <a:r>
              <a:rPr lang="ru-RU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непрерываемое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поведение, осуществляющееся как часть перехода.</a:t>
            </a:r>
          </a:p>
        </p:txBody>
      </p:sp>
    </p:spTree>
    <p:extLst>
      <p:ext uri="{BB962C8B-B14F-4D97-AF65-F5344CB8AC3E}">
        <p14:creationId xmlns:p14="http://schemas.microsoft.com/office/powerpoint/2010/main" val="39604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1733" y="857642"/>
            <a:ext cx="6214534" cy="605534"/>
          </a:xfrm>
        </p:spPr>
        <p:txBody>
          <a:bodyPr/>
          <a:lstStyle/>
          <a:p>
            <a:pPr lvl="0"/>
            <a:r>
              <a:rPr lang="ru-RU" sz="4400" dirty="0" smtClean="0">
                <a:solidFill>
                  <a:prstClr val="black"/>
                </a:solidFill>
                <a:latin typeface="Calibri Light" panose="020F0302020204030204"/>
              </a:rPr>
              <a:t>Диаграммы </a:t>
            </a:r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компонентов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340600" y="2318611"/>
            <a:ext cx="3471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Одна из диаграмм компонентов для банковской системы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6333" y="1548813"/>
            <a:ext cx="11332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Диаграммы компонентов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показывают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как выглядит модель на физическом уровне. На них изображены компоненты программ­ного обеспечения и связи между ними.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628" t="2648" r="34716"/>
          <a:stretch/>
        </p:blipFill>
        <p:spPr>
          <a:xfrm>
            <a:off x="7145867" y="2964942"/>
            <a:ext cx="3725332" cy="38497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5382" r="28147"/>
          <a:stretch/>
        </p:blipFill>
        <p:spPr>
          <a:xfrm>
            <a:off x="1532466" y="3630288"/>
            <a:ext cx="2844800" cy="267036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175354" y="2595610"/>
            <a:ext cx="3915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Диаграмма компонентов для сервера</a:t>
            </a:r>
          </a:p>
        </p:txBody>
      </p:sp>
    </p:spTree>
    <p:extLst>
      <p:ext uri="{BB962C8B-B14F-4D97-AF65-F5344CB8AC3E}">
        <p14:creationId xmlns:p14="http://schemas.microsoft.com/office/powerpoint/2010/main" val="14170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3069" y="845580"/>
            <a:ext cx="6062134" cy="605534"/>
          </a:xfrm>
        </p:spPr>
        <p:txBody>
          <a:bodyPr/>
          <a:lstStyle/>
          <a:p>
            <a:pPr lvl="0"/>
            <a:r>
              <a:rPr lang="ru-RU" sz="4400" dirty="0" smtClean="0">
                <a:solidFill>
                  <a:prstClr val="black"/>
                </a:solidFill>
                <a:latin typeface="Calibri Light" panose="020F0302020204030204"/>
              </a:rPr>
              <a:t>Диаграммы </a:t>
            </a:r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размещения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6334" y="1548813"/>
            <a:ext cx="10574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Диаграмма размещения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(d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ер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оутеп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 diagrams</a:t>
            </a: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ru-RU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отражает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физические взаимосвязи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между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программными и аппаратными компонентами системы.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30598" y="2280272"/>
            <a:ext cx="5147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Диаграмма </a:t>
            </a:r>
            <a:r>
              <a:rPr lang="ru-RU" dirty="0"/>
              <a:t>размещения для </a:t>
            </a:r>
            <a:r>
              <a:rPr lang="ru-RU" dirty="0" smtClean="0"/>
              <a:t>банковской </a:t>
            </a:r>
            <a:r>
              <a:rPr lang="ru-RU" dirty="0"/>
              <a:t>системы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0997" t="-339" r="29115" b="3290"/>
          <a:stretch/>
        </p:blipFill>
        <p:spPr>
          <a:xfrm>
            <a:off x="3623733" y="2734732"/>
            <a:ext cx="4792134" cy="387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5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51" y="2937933"/>
            <a:ext cx="7372349" cy="86254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5804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0" y="983119"/>
            <a:ext cx="9110133" cy="1223195"/>
          </a:xfrm>
        </p:spPr>
        <p:txBody>
          <a:bodyPr/>
          <a:lstStyle/>
          <a:p>
            <a:r>
              <a:rPr lang="ru-RU" dirty="0"/>
              <a:t>Сущность методологии объектно-ориентированного и проектирования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133" y="2645961"/>
            <a:ext cx="11167533" cy="3814604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b="1" i="1" dirty="0" smtClean="0"/>
              <a:t>Объектно-ориентированный </a:t>
            </a:r>
            <a:r>
              <a:rPr lang="ru-RU" sz="2800" b="1" i="1" dirty="0"/>
              <a:t>подход</a:t>
            </a:r>
            <a:r>
              <a:rPr lang="ru-RU" sz="2800" dirty="0"/>
              <a:t> использует объектную декомпозицию, при этом статическая структура системы описывается в терминах объектов и связей между ними, а поведение системы описывается в терминах </a:t>
            </a:r>
            <a:r>
              <a:rPr lang="ru-RU" sz="2800" dirty="0" smtClean="0"/>
              <a:t>обмена </a:t>
            </a:r>
            <a:r>
              <a:rPr lang="ru-RU" sz="2800" dirty="0"/>
              <a:t>сообщениями между объектами. Каждый объект системы обладает своим собственным поведением, моделирующим поведение объекта реального мира</a:t>
            </a:r>
            <a:r>
              <a:rPr lang="ru-RU" sz="2800" dirty="0" smtClean="0"/>
              <a:t>. </a:t>
            </a:r>
          </a:p>
          <a:p>
            <a:pPr marL="0" indent="0" algn="just">
              <a:buNone/>
            </a:pPr>
            <a:r>
              <a:rPr lang="ru-RU" sz="2800" b="1" i="1" dirty="0"/>
              <a:t>Концептуальная основа</a:t>
            </a:r>
            <a:r>
              <a:rPr lang="ru-RU" sz="2800" dirty="0"/>
              <a:t> объектно-ориентированного подхода - </a:t>
            </a:r>
            <a:r>
              <a:rPr lang="ru-RU" sz="2800" b="1" i="1" dirty="0"/>
              <a:t>объектная модель</a:t>
            </a:r>
            <a:r>
              <a:rPr lang="ru-RU" sz="2800" dirty="0"/>
              <a:t>.</a:t>
            </a: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0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40933" y="2240197"/>
            <a:ext cx="9414934" cy="422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tabLst>
                <a:tab pos="-1371600" algn="ctr"/>
              </a:tabLst>
            </a:pPr>
            <a:r>
              <a:rPr lang="ru-RU" sz="2800" b="1" dirty="0"/>
              <a:t>Основные элементы объектной модели: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-1371600" algn="ctr"/>
              </a:tabLst>
            </a:pPr>
            <a:r>
              <a:rPr lang="en-US" sz="2400" dirty="0">
                <a:solidFill>
                  <a:prstClr val="black"/>
                </a:solidFill>
              </a:rPr>
              <a:t>A.	</a:t>
            </a:r>
            <a:r>
              <a:rPr lang="ru-RU" sz="2400" dirty="0">
                <a:solidFill>
                  <a:prstClr val="black"/>
                </a:solidFill>
              </a:rPr>
              <a:t>абстрагирование (</a:t>
            </a:r>
            <a:r>
              <a:rPr lang="en-US" sz="2400" dirty="0">
                <a:solidFill>
                  <a:prstClr val="black"/>
                </a:solidFill>
              </a:rPr>
              <a:t>abstraction);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-1371600" algn="ctr"/>
              </a:tabLst>
            </a:pPr>
            <a:r>
              <a:rPr lang="en-US" sz="2400" dirty="0">
                <a:solidFill>
                  <a:prstClr val="black"/>
                </a:solidFill>
              </a:rPr>
              <a:t>B.	</a:t>
            </a:r>
            <a:r>
              <a:rPr lang="ru-RU" sz="2400" dirty="0">
                <a:solidFill>
                  <a:prstClr val="black"/>
                </a:solidFill>
              </a:rPr>
              <a:t>инкапсуляция (</a:t>
            </a:r>
            <a:r>
              <a:rPr lang="en-US" sz="2400" dirty="0">
                <a:solidFill>
                  <a:prstClr val="black"/>
                </a:solidFill>
              </a:rPr>
              <a:t>encapsulation);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-1371600" algn="ctr"/>
              </a:tabLst>
            </a:pPr>
            <a:r>
              <a:rPr lang="en-US" sz="2400" dirty="0">
                <a:solidFill>
                  <a:prstClr val="black"/>
                </a:solidFill>
              </a:rPr>
              <a:t>C.	</a:t>
            </a:r>
            <a:r>
              <a:rPr lang="ru-RU" sz="2400" dirty="0">
                <a:solidFill>
                  <a:prstClr val="black"/>
                </a:solidFill>
              </a:rPr>
              <a:t>модульность (</a:t>
            </a:r>
            <a:r>
              <a:rPr lang="en-US" sz="2400" dirty="0" err="1">
                <a:solidFill>
                  <a:prstClr val="black"/>
                </a:solidFill>
              </a:rPr>
              <a:t>modularit</a:t>
            </a:r>
            <a:r>
              <a:rPr lang="ru-RU" sz="2400" dirty="0">
                <a:solidFill>
                  <a:prstClr val="black"/>
                </a:solidFill>
              </a:rPr>
              <a:t>у);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-1371600" algn="ctr"/>
              </a:tabLst>
            </a:pPr>
            <a:r>
              <a:rPr lang="en-US" sz="2400" dirty="0">
                <a:solidFill>
                  <a:prstClr val="black"/>
                </a:solidFill>
              </a:rPr>
              <a:t>D.	</a:t>
            </a:r>
            <a:r>
              <a:rPr lang="ru-RU" sz="2400" dirty="0">
                <a:solidFill>
                  <a:prstClr val="black"/>
                </a:solidFill>
              </a:rPr>
              <a:t>иерархия (</a:t>
            </a:r>
            <a:r>
              <a:rPr lang="en-US" sz="2400" dirty="0">
                <a:solidFill>
                  <a:prstClr val="black"/>
                </a:solidFill>
              </a:rPr>
              <a:t>hierarchy).</a:t>
            </a: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-1371600" algn="ctr"/>
              </a:tabLst>
            </a:pPr>
            <a:r>
              <a:rPr lang="ru-RU" sz="2800" b="1" dirty="0"/>
              <a:t>Дополнительные элементы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(не </a:t>
            </a:r>
            <a:r>
              <a:rPr lang="ru-RU" sz="2400" dirty="0" smtClean="0">
                <a:solidFill>
                  <a:prstClr val="black"/>
                </a:solidFill>
              </a:rPr>
              <a:t>являются строго </a:t>
            </a:r>
            <a:r>
              <a:rPr lang="ru-RU" sz="2400" dirty="0">
                <a:solidFill>
                  <a:prstClr val="black"/>
                </a:solidFill>
              </a:rPr>
              <a:t>обязательными):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-1371600" algn="ctr"/>
              </a:tabLst>
            </a:pPr>
            <a:r>
              <a:rPr lang="en-US" sz="2400" dirty="0">
                <a:solidFill>
                  <a:prstClr val="black"/>
                </a:solidFill>
              </a:rPr>
              <a:t>a.	</a:t>
            </a:r>
            <a:r>
              <a:rPr lang="ru-RU" sz="2400" dirty="0">
                <a:solidFill>
                  <a:prstClr val="black"/>
                </a:solidFill>
              </a:rPr>
              <a:t>типизация (</a:t>
            </a:r>
            <a:r>
              <a:rPr lang="en-US" sz="2400" dirty="0">
                <a:solidFill>
                  <a:prstClr val="black"/>
                </a:solidFill>
              </a:rPr>
              <a:t>typing);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-1371600" algn="ctr"/>
              </a:tabLst>
            </a:pPr>
            <a:r>
              <a:rPr lang="en-US" sz="2400" dirty="0">
                <a:solidFill>
                  <a:prstClr val="black"/>
                </a:solidFill>
              </a:rPr>
              <a:t>b.	</a:t>
            </a:r>
            <a:r>
              <a:rPr lang="ru-RU" sz="2400" dirty="0">
                <a:solidFill>
                  <a:prstClr val="black"/>
                </a:solidFill>
              </a:rPr>
              <a:t>параллелизм (</a:t>
            </a:r>
            <a:r>
              <a:rPr lang="en-US" sz="2400" dirty="0">
                <a:solidFill>
                  <a:prstClr val="black"/>
                </a:solidFill>
              </a:rPr>
              <a:t>concurrency);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-1371600" algn="ctr"/>
              </a:tabLst>
            </a:pPr>
            <a:r>
              <a:rPr lang="en-US" sz="2400" dirty="0">
                <a:solidFill>
                  <a:prstClr val="black"/>
                </a:solidFill>
              </a:rPr>
              <a:t>c.	</a:t>
            </a:r>
            <a:r>
              <a:rPr lang="ru-RU" sz="2400" dirty="0">
                <a:solidFill>
                  <a:prstClr val="black"/>
                </a:solidFill>
              </a:rPr>
              <a:t>устойчивость (</a:t>
            </a:r>
            <a:r>
              <a:rPr lang="en-US" sz="2400" dirty="0">
                <a:solidFill>
                  <a:prstClr val="black"/>
                </a:solidFill>
              </a:rPr>
              <a:t>persistence).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0933" y="846667"/>
            <a:ext cx="9050867" cy="1182918"/>
          </a:xfrm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Сущность методологии объектно-ориентированного и проектирования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6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6452" y="861184"/>
            <a:ext cx="9228666" cy="1210161"/>
          </a:xfrm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Сущность методологии объектно-ориентированного и проектирования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9333" y="2071345"/>
            <a:ext cx="11844867" cy="5152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>
                <a:tab pos="-1371600" algn="ctr"/>
              </a:tabLst>
            </a:pPr>
            <a:r>
              <a:rPr lang="ru-RU" sz="2400" b="1" dirty="0"/>
              <a:t>Основные понятия объектно-ориентированного подхода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i="1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ru-RU" sz="20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осязаемая реальность (</a:t>
            </a:r>
            <a:r>
              <a:rPr lang="ru-RU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tangi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ru-RU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предмет или явление, имеющие определяемое поведе­ние. 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i="1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Состояние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объекта характеризуется перечнем возможных (статических) свойств данного объек­та и текущими значениями (динамическими) каждого из этих свойств. 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i="1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Поведение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характеризует воздействие объекта на дру­гие объекты и наоборот относительно изменения состояния этих объектов и передачи сообщений. 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i="1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Индивидуальность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свойства объекта, отличающие его от всех других объектов.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i="1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воздействие одного объекта на другой с целью вызвать соответствующую реакцию</a:t>
            </a:r>
            <a:r>
              <a:rPr lang="ru-RU" sz="20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i="1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ru-RU" sz="20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операции, выполняемые над данным объектом.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i="1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ru-RU" sz="20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множество объектов, связанных общностью структу­ры и поведения. 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i="1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Полиморфизм</a:t>
            </a:r>
            <a:r>
              <a:rPr lang="ru-RU" sz="20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способность класса принадлежать более чем одному типу. 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i="1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Наследование</a:t>
            </a:r>
            <a:r>
              <a:rPr lang="ru-RU" sz="20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построение новых классов, на основе существующих с возможностью добавления или переоп­ределения данных и методов.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0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632" y="1109133"/>
            <a:ext cx="11023601" cy="685302"/>
          </a:xfrm>
        </p:spPr>
        <p:txBody>
          <a:bodyPr/>
          <a:lstStyle/>
          <a:p>
            <a:pPr algn="l"/>
            <a:r>
              <a:rPr lang="ru-RU" sz="4400" b="0" dirty="0" smtClean="0">
                <a:solidFill>
                  <a:prstClr val="black"/>
                </a:solidFill>
              </a:rPr>
              <a:t>Унифицированный </a:t>
            </a:r>
            <a:r>
              <a:rPr lang="ru-RU" sz="4400" b="0" dirty="0">
                <a:solidFill>
                  <a:prstClr val="black"/>
                </a:solidFill>
              </a:rPr>
              <a:t>язык моделирования UML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19667" y="2391793"/>
            <a:ext cx="10659533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400" b="1" i="1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 моделирования</a:t>
            </a:r>
            <a:r>
              <a:rPr lang="ru-RU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нотация (в основном графическая), которая используется методом для описания проектов. 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400" b="1" i="1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Нотация</a:t>
            </a:r>
            <a:r>
              <a:rPr lang="ru-RU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совокупность графи­ческих объектов, которые используются в моделях; является син­таксисом языка моделирования. </a:t>
            </a:r>
            <a:r>
              <a:rPr lang="ru-RU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(Например, нотация диаграммы клас­сов определяет, каким образом представляются такие элементы и поня­тия, как класс, ассоциация и множественность.)</a:t>
            </a:r>
            <a:r>
              <a:rPr lang="ru-RU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b="1" i="1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</a:t>
            </a:r>
            <a:r>
              <a:rPr lang="ru-RU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шагов, которые необходимо выполнить при разработке проекта.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203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467" y="946912"/>
            <a:ext cx="11159066" cy="575734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lang="ru-RU" sz="4400" b="0" dirty="0">
                <a:solidFill>
                  <a:prstClr val="black"/>
                </a:solidFill>
              </a:rPr>
              <a:t>Унифицированный язык моделирования </a:t>
            </a:r>
            <a:r>
              <a:rPr lang="en-US" sz="4400" b="0" dirty="0" smtClean="0">
                <a:solidFill>
                  <a:prstClr val="black"/>
                </a:solidFill>
              </a:rPr>
              <a:t>UML</a:t>
            </a:r>
            <a:endParaRPr lang="ru-RU" sz="2800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8166" y="1522646"/>
            <a:ext cx="11895667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UML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предлагает набор диаграмм и нотаций для моделирования: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  <a:buSzPts val="1200"/>
              <a:tabLst>
                <a:tab pos="457200" algn="l"/>
              </a:tabLst>
            </a:pP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диаграммы вариантов использования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моделирования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требований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системе;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  <a:buSzPts val="1200"/>
              <a:tabLst>
                <a:tab pos="457200" algn="l"/>
              </a:tabLst>
            </a:pP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диаграммы классов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моделирования статической структуры классов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связей между ними;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  <a:buSzPts val="1200"/>
              <a:tabLst>
                <a:tab pos="457200" algn="l"/>
              </a:tabLst>
            </a:pP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диаграммы поведения системы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  <a:buSzPts val="1200"/>
              <a:tabLst>
                <a:tab pos="457200" algn="l"/>
              </a:tabLst>
            </a:pP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диаграммы взаимодействия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iпterac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моделиро­вания процесса обмена сообщениями между объектами. Существуют два вида диаграмм взаимодействия: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диаграммы последовательности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кооперативные диаграммы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  <a:buSzPts val="1200"/>
              <a:tabLst>
                <a:tab pos="457200" algn="l"/>
              </a:tabLst>
            </a:pP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диаграммы состояний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statecha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моделирования поведения объектов системы при переходе из одного состояния в другое;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  <a:buSzPts val="1200"/>
              <a:tabLst>
                <a:tab pos="457200" algn="l"/>
              </a:tabLst>
            </a:pP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диаграммы деятельностей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моделирования поведения системы в рамках различных вариантов использования или моделирования деятельностей;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  <a:buSzPts val="1200"/>
              <a:tabLst>
                <a:tab pos="457200" algn="l"/>
              </a:tabLst>
            </a:pP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диаграммы реализации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implementatioп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диаграммы компонентов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моделирования иерархии компонентов (подсистем) системы;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диаграммы размещения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ерlоутепt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моделирования физической архитектуры системы.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9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534" y="961605"/>
            <a:ext cx="9237133" cy="676816"/>
          </a:xfrm>
        </p:spPr>
        <p:txBody>
          <a:bodyPr/>
          <a:lstStyle/>
          <a:p>
            <a:r>
              <a:rPr lang="ru-RU" sz="44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Диаграммы </a:t>
            </a:r>
            <a:r>
              <a:rPr lang="ru-RU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вариантов использования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1068" y="1595865"/>
            <a:ext cx="11269132" cy="344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i="1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Вариант использования </a:t>
            </a:r>
            <a:r>
              <a:rPr lang="ru-RU" sz="2400" i="1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последовательность действий (транзакций), выполняемых системой в ответ на собы­тие, инициируемое некоторым внешним объектом (действующим лицом)</a:t>
            </a:r>
            <a:endParaRPr lang="ru-RU" sz="24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i="1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Действующее лицо (</a:t>
            </a:r>
            <a:r>
              <a:rPr lang="ru-RU" sz="2400" b="1" i="1" dirty="0" err="1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r>
              <a:rPr lang="ru-RU" sz="2400" b="1" i="1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i="1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роль, которую пользователь играет по отношению к системе; может быть также внешней системой, которой необходима информация от данной системы. (</a:t>
            </a:r>
            <a:r>
              <a:rPr lang="ru-RU" sz="2400" i="1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Действующие лица представля­ют собой роли, а не конкретных людей или наименования работ.)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1069" y="4476803"/>
            <a:ext cx="111590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типы действующих лиц: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пользователи системы;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другие системы, взаимодействующие с данной;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время - становится действующим лицом, если от него зависит запуск каких-либо событии в системе.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212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1804</Words>
  <Application>Microsoft Office PowerPoint</Application>
  <PresentationFormat>Широкоэкранный</PresentationFormat>
  <Paragraphs>191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PT Sans</vt:lpstr>
      <vt:lpstr>Times New Roman</vt:lpstr>
      <vt:lpstr>Специальное оформление</vt:lpstr>
      <vt:lpstr>ПРОЕКТИРОВАНИЕ БАЗ ДАННЫХ</vt:lpstr>
      <vt:lpstr>Тема КОНЦЕПТУАЛЬНОЕ  И  ДАТАЛОГИЧЕСКОЕ  ПРОЕКТИРОВАНИЕ БАЗ ДАННЫХ</vt:lpstr>
      <vt:lpstr>План лекции</vt:lpstr>
      <vt:lpstr>Сущность методологии объектно-ориентированного и проектирования</vt:lpstr>
      <vt:lpstr>Сущность методологии объектно-ориентированного и проектирования</vt:lpstr>
      <vt:lpstr>Сущность методологии объектно-ориентированного и проектирования</vt:lpstr>
      <vt:lpstr>Унифицированный язык моделирования UML</vt:lpstr>
      <vt:lpstr>Унифицированный язык моделирования UML</vt:lpstr>
      <vt:lpstr>Презентация PowerPoint</vt:lpstr>
      <vt:lpstr>Презентация PowerPoint</vt:lpstr>
      <vt:lpstr>Презентация PowerPoint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ОБРАБОТКИ И ХРАНЕНИЯ ДАННЫХ</dc:title>
  <dc:creator>Галина</dc:creator>
  <cp:lastModifiedBy>Галина</cp:lastModifiedBy>
  <cp:revision>87</cp:revision>
  <dcterms:created xsi:type="dcterms:W3CDTF">2020-09-15T14:08:43Z</dcterms:created>
  <dcterms:modified xsi:type="dcterms:W3CDTF">2022-04-11T20:13:57Z</dcterms:modified>
</cp:coreProperties>
</file>