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1"/>
  </p:notesMasterIdLst>
  <p:sldIdLst>
    <p:sldId id="274" r:id="rId2"/>
    <p:sldId id="32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6" r:id="rId13"/>
    <p:sldId id="347" r:id="rId14"/>
    <p:sldId id="348" r:id="rId15"/>
    <p:sldId id="341" r:id="rId16"/>
    <p:sldId id="349" r:id="rId17"/>
    <p:sldId id="351" r:id="rId18"/>
    <p:sldId id="35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1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24" y="1461246"/>
            <a:ext cx="8452735" cy="2321299"/>
          </a:xfrm>
        </p:spPr>
        <p:txBody>
          <a:bodyPr/>
          <a:lstStyle/>
          <a:p>
            <a:pPr algn="ctr"/>
            <a:r>
              <a:rPr lang="ru-RU" dirty="0"/>
              <a:t>ПРОЕКТИРОВАНИЕ БАЗ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pPr algn="l"/>
            <a:r>
              <a:rPr lang="ru-RU" sz="4400" b="0" dirty="0" smtClean="0"/>
              <a:t>Функциональная зависимость</a:t>
            </a:r>
            <a:endParaRPr lang="ru-RU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729" y="1750997"/>
            <a:ext cx="80118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Основные аксиомы </a:t>
            </a:r>
            <a:r>
              <a:rPr lang="ru-RU" sz="2400" b="1" i="1" dirty="0" err="1"/>
              <a:t>Армстронга</a:t>
            </a:r>
            <a:r>
              <a:rPr lang="ru-RU" sz="2400" b="1" i="1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Рефлективность</a:t>
            </a:r>
            <a:r>
              <a:rPr lang="ru-RU" sz="2400" i="1" dirty="0"/>
              <a:t>: </a:t>
            </a:r>
            <a:r>
              <a:rPr lang="ru-RU" sz="2400" dirty="0"/>
              <a:t>если В является подмножеством А, то А-&gt;В.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Дополнение</a:t>
            </a:r>
            <a:r>
              <a:rPr lang="ru-RU" sz="2400" i="1" dirty="0"/>
              <a:t>: </a:t>
            </a:r>
            <a:r>
              <a:rPr lang="ru-RU" sz="2400" dirty="0"/>
              <a:t>если А-&gt;В, то АС-&gt;ВС.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Транзитивность</a:t>
            </a:r>
            <a:r>
              <a:rPr lang="ru-RU" sz="2400" i="1" dirty="0"/>
              <a:t>: </a:t>
            </a:r>
            <a:r>
              <a:rPr lang="ru-RU" sz="2400" dirty="0"/>
              <a:t>если А-&gt;В и В-&gt;С, то А-&gt;С.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3527" y="4472197"/>
            <a:ext cx="8202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Замыканием </a:t>
            </a:r>
            <a:r>
              <a:rPr lang="ru-RU" sz="2400" dirty="0"/>
              <a:t>называется множество всех возможных функциональных зависимостей, выводимое из заданного набора исходных функциональных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10506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9728" y="1631255"/>
            <a:ext cx="81434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/>
              <a:t>Отношение находится </a:t>
            </a:r>
            <a:r>
              <a:rPr lang="ru-RU" sz="2400" i="1" dirty="0" smtClean="0"/>
              <a:t>в </a:t>
            </a:r>
            <a:r>
              <a:rPr lang="ru-RU" sz="2400" b="1" i="1" dirty="0"/>
              <a:t>первой нормальной форме </a:t>
            </a:r>
            <a:r>
              <a:rPr lang="ru-RU" sz="2400" i="1" dirty="0"/>
              <a:t>тогда и только тогда, когда на </a:t>
            </a:r>
            <a:r>
              <a:rPr lang="ru-RU" sz="2400" i="1" dirty="0" smtClean="0"/>
              <a:t>пересечении </a:t>
            </a:r>
            <a:r>
              <a:rPr lang="ru-RU" sz="2400" i="1" dirty="0"/>
              <a:t>каждого столбца и каждой строки находятся только элементарные значения </a:t>
            </a:r>
            <a:r>
              <a:rPr lang="ru-RU" sz="2400" i="1" dirty="0" smtClean="0"/>
              <a:t>атрибутов</a:t>
            </a:r>
            <a:r>
              <a:rPr lang="ru-RU" sz="2400" i="1" dirty="0"/>
              <a:t>.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72001"/>
              </p:ext>
            </p:extLst>
          </p:nvPr>
        </p:nvGraphicFramePr>
        <p:xfrm>
          <a:off x="1045030" y="3661283"/>
          <a:ext cx="6760026" cy="1009777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415081837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536062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5617585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6161930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7385868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587493599"/>
                    </a:ext>
                  </a:extLst>
                </a:gridCol>
              </a:tblGrid>
              <a:tr h="40271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День недели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пары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дисциплины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занятий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13361"/>
                  </a:ext>
                </a:extLst>
              </a:tr>
              <a:tr h="205105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В.И.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Пон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БД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Лекция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56018"/>
                  </a:ext>
                </a:extLst>
              </a:tr>
              <a:tr h="178435">
                <a:tc vMerge="1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Вт.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Лаб. 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68281"/>
                  </a:ext>
                </a:extLst>
              </a:tr>
              <a:tr h="161163">
                <a:tc vMerge="1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ВТ.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БД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Лаб. 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78342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88349"/>
              </p:ext>
            </p:extLst>
          </p:nvPr>
        </p:nvGraphicFramePr>
        <p:xfrm>
          <a:off x="1050470" y="5388329"/>
          <a:ext cx="6754584" cy="1097280"/>
        </p:xfrm>
        <a:graphic>
          <a:graphicData uri="http://schemas.openxmlformats.org/drawingml/2006/table">
            <a:tbl>
              <a:tblPr/>
              <a:tblGrid>
                <a:gridCol w="1125764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5764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5764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1125764">
                  <a:extLst>
                    <a:ext uri="{9D8B030D-6E8A-4147-A177-3AD203B41FA5}">
                      <a16:colId xmlns:a16="http://schemas.microsoft.com/office/drawing/2014/main" val="284817382"/>
                    </a:ext>
                  </a:extLst>
                </a:gridCol>
                <a:gridCol w="1125764">
                  <a:extLst>
                    <a:ext uri="{9D8B030D-6E8A-4147-A177-3AD203B41FA5}">
                      <a16:colId xmlns:a16="http://schemas.microsoft.com/office/drawing/2014/main" val="2752094078"/>
                    </a:ext>
                  </a:extLst>
                </a:gridCol>
                <a:gridCol w="1125764">
                  <a:extLst>
                    <a:ext uri="{9D8B030D-6E8A-4147-A177-3AD203B41FA5}">
                      <a16:colId xmlns:a16="http://schemas.microsoft.com/office/drawing/2014/main" val="227650798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День недели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пары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дисциплины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занятий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  <a:tr h="16262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В.И.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Пон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Лекция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22815"/>
                  </a:ext>
                </a:extLst>
              </a:tr>
              <a:tr h="15500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В.И.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Вт.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Лаб. 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8084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В.И.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ВТ.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Лаб. 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334919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318784" y="4915816"/>
            <a:ext cx="2212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Отношение </a:t>
            </a:r>
            <a:r>
              <a:rPr lang="ru-RU" sz="2000" b="1" i="1" dirty="0" smtClean="0"/>
              <a:t>в </a:t>
            </a:r>
            <a:r>
              <a:rPr lang="en-US" sz="2000" b="1" i="1" dirty="0"/>
              <a:t>1NF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62682" y="3237208"/>
            <a:ext cx="3910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Ненормализованное отношение</a:t>
            </a:r>
          </a:p>
        </p:txBody>
      </p:sp>
    </p:spTree>
    <p:extLst>
      <p:ext uri="{BB962C8B-B14F-4D97-AF65-F5344CB8AC3E}">
        <p14:creationId xmlns:p14="http://schemas.microsoft.com/office/powerpoint/2010/main" val="29668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3050" y="1715865"/>
            <a:ext cx="8743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/>
              <a:t>Отношение находится </a:t>
            </a:r>
            <a:r>
              <a:rPr lang="ru-RU" sz="2400" b="1" i="1" dirty="0"/>
              <a:t>во второй нормальной форме </a:t>
            </a:r>
            <a:r>
              <a:rPr lang="ru-RU" sz="2400" i="1" dirty="0"/>
              <a:t>тогда и только тогда, когда оно </a:t>
            </a:r>
            <a:r>
              <a:rPr lang="ru-RU" sz="2400" i="1" dirty="0" smtClean="0"/>
              <a:t>находится </a:t>
            </a:r>
            <a:r>
              <a:rPr lang="ru-RU" sz="2400" i="1" dirty="0"/>
              <a:t>в первой нормальной форме и не содержит неполных функциональных зависимостей непервичных атрибутов от атрибутов первичного ключа.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49144"/>
              </p:ext>
            </p:extLst>
          </p:nvPr>
        </p:nvGraphicFramePr>
        <p:xfrm>
          <a:off x="1608365" y="3960356"/>
          <a:ext cx="5633355" cy="402717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415081837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536062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5617585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6161930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73858686"/>
                    </a:ext>
                  </a:extLst>
                </a:gridCol>
              </a:tblGrid>
              <a:tr h="40271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._кн.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13361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2811"/>
              </p:ext>
            </p:extLst>
          </p:nvPr>
        </p:nvGraphicFramePr>
        <p:xfrm>
          <a:off x="872675" y="5773864"/>
          <a:ext cx="3380013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._кн.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89479" y="4744071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отношения </a:t>
            </a:r>
            <a:r>
              <a:rPr lang="ru-RU" sz="2000" b="1" i="1" dirty="0" smtClean="0"/>
              <a:t>к 2</a:t>
            </a:r>
            <a:r>
              <a:rPr lang="en-US" sz="2000" b="1" i="1" dirty="0" smtClean="0"/>
              <a:t>NF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62681" y="3499902"/>
            <a:ext cx="410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исходного отношения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47585"/>
              </p:ext>
            </p:extLst>
          </p:nvPr>
        </p:nvGraphicFramePr>
        <p:xfrm>
          <a:off x="4973413" y="5762878"/>
          <a:ext cx="3380013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Номер_зач.кн</a:t>
                      </a: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306871" y="5144181"/>
            <a:ext cx="47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Разбиение </a:t>
            </a:r>
            <a:r>
              <a:rPr lang="ru-RU" dirty="0"/>
              <a:t>исходного отношения на проекции</a:t>
            </a:r>
          </a:p>
        </p:txBody>
      </p:sp>
      <p:cxnSp>
        <p:nvCxnSpPr>
          <p:cNvPr id="11" name="Прямая соединительная линия 10"/>
          <p:cNvCxnSpPr>
            <a:endCxn id="4" idx="0"/>
          </p:cNvCxnSpPr>
          <p:nvPr/>
        </p:nvCxnSpPr>
        <p:spPr>
          <a:xfrm flipH="1">
            <a:off x="2562681" y="5432648"/>
            <a:ext cx="3730169" cy="34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492750" y="5432648"/>
            <a:ext cx="800100" cy="33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897252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3049" y="1502187"/>
            <a:ext cx="8743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/>
              <a:t>Отношение находится </a:t>
            </a:r>
            <a:r>
              <a:rPr lang="ru-RU" sz="2400" b="1" i="1" dirty="0"/>
              <a:t>в третьей нормальной форме </a:t>
            </a:r>
            <a:r>
              <a:rPr lang="ru-RU" sz="2400" i="1" dirty="0"/>
              <a:t>тогда и только тогда, когда оно </a:t>
            </a:r>
            <a:r>
              <a:rPr lang="ru-RU" sz="2400" i="1" dirty="0" smtClean="0"/>
              <a:t>находится </a:t>
            </a:r>
            <a:r>
              <a:rPr lang="ru-RU" sz="2400" i="1" dirty="0"/>
              <a:t>во второй нормальной форме и не содержит транзитивных зависимостей.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40679"/>
              </p:ext>
            </p:extLst>
          </p:nvPr>
        </p:nvGraphicFramePr>
        <p:xfrm>
          <a:off x="1172029" y="3109952"/>
          <a:ext cx="6828972" cy="438912"/>
        </p:xfrm>
        <a:graphic>
          <a:graphicData uri="http://schemas.openxmlformats.org/drawingml/2006/table">
            <a:tbl>
              <a:tblPr/>
              <a:tblGrid>
                <a:gridCol w="1113973">
                  <a:extLst>
                    <a:ext uri="{9D8B030D-6E8A-4147-A177-3AD203B41FA5}">
                      <a16:colId xmlns:a16="http://schemas.microsoft.com/office/drawing/2014/main" val="4150818378"/>
                    </a:ext>
                  </a:extLst>
                </a:gridCol>
                <a:gridCol w="1162351">
                  <a:extLst>
                    <a:ext uri="{9D8B030D-6E8A-4147-A177-3AD203B41FA5}">
                      <a16:colId xmlns:a16="http://schemas.microsoft.com/office/drawing/2014/main" val="2653606241"/>
                    </a:ext>
                  </a:extLst>
                </a:gridCol>
                <a:gridCol w="1138162">
                  <a:extLst>
                    <a:ext uri="{9D8B030D-6E8A-4147-A177-3AD203B41FA5}">
                      <a16:colId xmlns:a16="http://schemas.microsoft.com/office/drawing/2014/main" val="2756175853"/>
                    </a:ext>
                  </a:extLst>
                </a:gridCol>
                <a:gridCol w="1138162">
                  <a:extLst>
                    <a:ext uri="{9D8B030D-6E8A-4147-A177-3AD203B41FA5}">
                      <a16:colId xmlns:a16="http://schemas.microsoft.com/office/drawing/2014/main" val="2761619308"/>
                    </a:ext>
                  </a:extLst>
                </a:gridCol>
                <a:gridCol w="1138162">
                  <a:extLst>
                    <a:ext uri="{9D8B030D-6E8A-4147-A177-3AD203B41FA5}">
                      <a16:colId xmlns:a16="http://schemas.microsoft.com/office/drawing/2014/main" val="173858686"/>
                    </a:ext>
                  </a:extLst>
                </a:gridCol>
                <a:gridCol w="1138162">
                  <a:extLst>
                    <a:ext uri="{9D8B030D-6E8A-4147-A177-3AD203B41FA5}">
                      <a16:colId xmlns:a16="http://schemas.microsoft.com/office/drawing/2014/main" val="3945855135"/>
                    </a:ext>
                  </a:extLst>
                </a:gridCol>
              </a:tblGrid>
              <a:tr h="35966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</a:t>
                      </a:r>
                      <a:endParaRPr lang="ru-RU" sz="12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Номер зач. кн.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Группа</a:t>
                      </a:r>
                      <a:endParaRPr lang="ru-RU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Факультет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Специальность</a:t>
                      </a:r>
                      <a:endParaRPr lang="ru-RU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Выпускающая кафедра</a:t>
                      </a:r>
                      <a:endParaRPr lang="ru-RU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13361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50404"/>
              </p:ext>
            </p:extLst>
          </p:nvPr>
        </p:nvGraphicFramePr>
        <p:xfrm>
          <a:off x="425452" y="5997438"/>
          <a:ext cx="2997201" cy="423354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382770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38804">
                  <a:extLst>
                    <a:ext uri="{9D8B030D-6E8A-4147-A177-3AD203B41FA5}">
                      <a16:colId xmlns:a16="http://schemas.microsoft.com/office/drawing/2014/main" val="4035848887"/>
                    </a:ext>
                  </a:extLst>
                </a:gridCol>
                <a:gridCol w="672327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423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зач.кн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Специальность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87425" y="5331396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отношения </a:t>
            </a:r>
            <a:r>
              <a:rPr lang="ru-RU" sz="2000" b="1" i="1" dirty="0" smtClean="0"/>
              <a:t>к 3</a:t>
            </a:r>
            <a:r>
              <a:rPr lang="en-US" sz="2000" b="1" i="1" dirty="0" smtClean="0"/>
              <a:t>NF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53596" y="2650466"/>
            <a:ext cx="410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исходного отношения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27072"/>
              </p:ext>
            </p:extLst>
          </p:nvPr>
        </p:nvGraphicFramePr>
        <p:xfrm>
          <a:off x="4103008" y="6001354"/>
          <a:ext cx="1941286" cy="438912"/>
        </p:xfrm>
        <a:graphic>
          <a:graphicData uri="http://schemas.openxmlformats.org/drawingml/2006/table">
            <a:tbl>
              <a:tblPr/>
              <a:tblGrid>
                <a:gridCol w="970643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20040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Выпускающая кафедра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 flipH="1">
            <a:off x="869950" y="3533307"/>
            <a:ext cx="2063750" cy="246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003678" y="3533307"/>
            <a:ext cx="500287" cy="246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75232"/>
              </p:ext>
            </p:extLst>
          </p:nvPr>
        </p:nvGraphicFramePr>
        <p:xfrm>
          <a:off x="6724650" y="6008424"/>
          <a:ext cx="1873197" cy="438912"/>
        </p:xfrm>
        <a:graphic>
          <a:graphicData uri="http://schemas.openxmlformats.org/drawingml/2006/table">
            <a:tbl>
              <a:tblPr/>
              <a:tblGrid>
                <a:gridCol w="102489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848304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20040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Выпускающая кафедра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 flipH="1">
            <a:off x="7200900" y="3533307"/>
            <a:ext cx="222250" cy="246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811260" y="4082996"/>
            <a:ext cx="34861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Номер </a:t>
            </a:r>
            <a:r>
              <a:rPr lang="ru-RU" sz="1400" dirty="0" err="1"/>
              <a:t>зач.кн</a:t>
            </a:r>
            <a:r>
              <a:rPr lang="ru-RU" sz="1400" dirty="0"/>
              <a:t>. -&gt; ФИО</a:t>
            </a:r>
          </a:p>
          <a:p>
            <a:r>
              <a:rPr lang="ru-RU" sz="1400" dirty="0"/>
              <a:t>Номер </a:t>
            </a:r>
            <a:r>
              <a:rPr lang="ru-RU" sz="1400" dirty="0" err="1"/>
              <a:t>зач.кн</a:t>
            </a:r>
            <a:r>
              <a:rPr lang="ru-RU" sz="1400" dirty="0"/>
              <a:t>. -&gt; Группа </a:t>
            </a:r>
          </a:p>
          <a:p>
            <a:r>
              <a:rPr lang="ru-RU" sz="1400" dirty="0"/>
              <a:t>Номер </a:t>
            </a:r>
            <a:r>
              <a:rPr lang="ru-RU" sz="1400" dirty="0" err="1"/>
              <a:t>зач.кн</a:t>
            </a:r>
            <a:r>
              <a:rPr lang="ru-RU" sz="1400" dirty="0"/>
              <a:t>. -&gt; Факультет </a:t>
            </a:r>
          </a:p>
          <a:p>
            <a:r>
              <a:rPr lang="ru-RU" sz="1400" dirty="0"/>
              <a:t>Номер </a:t>
            </a:r>
            <a:r>
              <a:rPr lang="ru-RU" sz="1400" dirty="0" err="1"/>
              <a:t>зач.кн</a:t>
            </a:r>
            <a:r>
              <a:rPr lang="ru-RU" sz="1400" dirty="0"/>
              <a:t>. -&gt; Специальность</a:t>
            </a:r>
          </a:p>
          <a:p>
            <a:r>
              <a:rPr lang="ru-RU" sz="1400" dirty="0"/>
              <a:t>Номер </a:t>
            </a:r>
            <a:r>
              <a:rPr lang="ru-RU" sz="1400" dirty="0" err="1"/>
              <a:t>зач.кн</a:t>
            </a:r>
            <a:r>
              <a:rPr lang="ru-RU" sz="1400" dirty="0"/>
              <a:t>. -&gt; Выпускающая кафедра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97140" y="4085595"/>
            <a:ext cx="2990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Группа -&gt; Факультет </a:t>
            </a:r>
          </a:p>
          <a:p>
            <a:r>
              <a:rPr lang="ru-RU" sz="1400" dirty="0"/>
              <a:t>Группа -&gt; Специальность </a:t>
            </a:r>
          </a:p>
          <a:p>
            <a:r>
              <a:rPr lang="ru-RU" sz="1400" dirty="0"/>
              <a:t>Группа -&gt; Выпускавшая кафедра </a:t>
            </a:r>
          </a:p>
          <a:p>
            <a:r>
              <a:rPr lang="ru-RU" sz="1400" dirty="0"/>
              <a:t>Выпускавшая кафедра -&gt; Факультет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81000" y="3619709"/>
            <a:ext cx="840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следующие функциональные зависимости, </a:t>
            </a:r>
            <a:r>
              <a:rPr lang="ru-RU" dirty="0" smtClean="0"/>
              <a:t>образующие </a:t>
            </a:r>
            <a:r>
              <a:rPr lang="ru-RU" dirty="0"/>
              <a:t>транзитивные группы:</a:t>
            </a:r>
          </a:p>
        </p:txBody>
      </p:sp>
    </p:spTree>
    <p:extLst>
      <p:ext uri="{BB962C8B-B14F-4D97-AF65-F5344CB8AC3E}">
        <p14:creationId xmlns:p14="http://schemas.microsoft.com/office/powerpoint/2010/main" val="40474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897252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3049" y="1502187"/>
            <a:ext cx="8743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/>
              <a:t>Отношение находится </a:t>
            </a:r>
            <a:r>
              <a:rPr lang="ru-RU" sz="2400" b="1" i="1" dirty="0"/>
              <a:t>в нормальной форме </a:t>
            </a:r>
            <a:r>
              <a:rPr lang="ru-RU" sz="2400" b="1" i="1" dirty="0" err="1"/>
              <a:t>Бойса</a:t>
            </a:r>
            <a:r>
              <a:rPr lang="ru-RU" sz="2400" b="1" i="1" dirty="0"/>
              <a:t>-Кодда</a:t>
            </a:r>
            <a:r>
              <a:rPr lang="ru-RU" sz="2400" i="1" dirty="0"/>
              <a:t>, если оно находится в третьей нормальной форме и каждый детерминант отношения является возможным ключом отношения.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41875"/>
              </p:ext>
            </p:extLst>
          </p:nvPr>
        </p:nvGraphicFramePr>
        <p:xfrm>
          <a:off x="425452" y="5474949"/>
          <a:ext cx="4148972" cy="361950"/>
        </p:xfrm>
        <a:graphic>
          <a:graphicData uri="http://schemas.openxmlformats.org/drawingml/2006/table">
            <a:tbl>
              <a:tblPr/>
              <a:tblGrid>
                <a:gridCol w="1766316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38804">
                  <a:extLst>
                    <a:ext uri="{9D8B030D-6E8A-4147-A177-3AD203B41FA5}">
                      <a16:colId xmlns:a16="http://schemas.microsoft.com/office/drawing/2014/main" val="4035848887"/>
                    </a:ext>
                  </a:extLst>
                </a:gridCol>
                <a:gridCol w="672327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студента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Дисциплина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Дата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Оценка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80324" y="4998760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отношения к форме </a:t>
            </a:r>
            <a:r>
              <a:rPr lang="ru-RU" sz="2000" b="1" i="1" dirty="0" err="1"/>
              <a:t>Бойса</a:t>
            </a:r>
            <a:r>
              <a:rPr lang="ru-RU" sz="2000" b="1" i="1" dirty="0"/>
              <a:t>-Кодда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09146" y="2871792"/>
            <a:ext cx="410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 smtClean="0"/>
              <a:t>Структура исходного отношения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2348"/>
              </p:ext>
            </p:extLst>
          </p:nvPr>
        </p:nvGraphicFramePr>
        <p:xfrm>
          <a:off x="5539241" y="5523487"/>
          <a:ext cx="1941286" cy="402336"/>
        </p:xfrm>
        <a:graphic>
          <a:graphicData uri="http://schemas.openxmlformats.org/drawingml/2006/table">
            <a:tbl>
              <a:tblPr/>
              <a:tblGrid>
                <a:gridCol w="970643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Номер зач. кн.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Идентификатор студента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580345" y="3833002"/>
            <a:ext cx="451235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Имеются функциональные зависимости:</a:t>
            </a:r>
          </a:p>
          <a:p>
            <a:r>
              <a:rPr lang="ru-RU" sz="1400" dirty="0" smtClean="0"/>
              <a:t>Номер зач. кн</a:t>
            </a:r>
            <a:r>
              <a:rPr lang="ru-RU" sz="1400" dirty="0"/>
              <a:t>. Дисциплина. Дата -&gt; Оценка; </a:t>
            </a:r>
          </a:p>
          <a:p>
            <a:r>
              <a:rPr lang="ru-RU" sz="1400" dirty="0" smtClean="0"/>
              <a:t>Идентификатор студента. </a:t>
            </a:r>
            <a:r>
              <a:rPr lang="ru-RU" sz="1400" dirty="0"/>
              <a:t>Дисциплина. Дата -&gt; Оценка; </a:t>
            </a:r>
          </a:p>
          <a:p>
            <a:r>
              <a:rPr lang="ru-RU" sz="1400" dirty="0" smtClean="0"/>
              <a:t>Номер зач. кн</a:t>
            </a:r>
            <a:r>
              <a:rPr lang="ru-RU" sz="1400" dirty="0"/>
              <a:t>. -&gt; Идентификатор студента; </a:t>
            </a:r>
          </a:p>
          <a:p>
            <a:r>
              <a:rPr lang="ru-RU" sz="1400" dirty="0" smtClean="0"/>
              <a:t>Идентификатор студента </a:t>
            </a:r>
            <a:r>
              <a:rPr lang="ru-RU" sz="1400" dirty="0"/>
              <a:t>-&gt; </a:t>
            </a:r>
            <a:r>
              <a:rPr lang="ru-RU" sz="1400" dirty="0" smtClean="0"/>
              <a:t>Номер </a:t>
            </a:r>
            <a:r>
              <a:rPr lang="ru-RU" sz="1400" dirty="0" err="1" smtClean="0"/>
              <a:t>зач.кн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37794"/>
              </p:ext>
            </p:extLst>
          </p:nvPr>
        </p:nvGraphicFramePr>
        <p:xfrm>
          <a:off x="1642837" y="3334573"/>
          <a:ext cx="5633355" cy="402717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415081837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536062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5617585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6161930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73858686"/>
                    </a:ext>
                  </a:extLst>
                </a:gridCol>
              </a:tblGrid>
              <a:tr h="40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зач. кн. </a:t>
                      </a:r>
                      <a:endParaRPr lang="ru-RU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студента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13361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752521" y="5827576"/>
            <a:ext cx="508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/>
              <a:t>или</a:t>
            </a:r>
            <a:endParaRPr lang="ru-RU" sz="1400" b="1" i="1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3963"/>
              </p:ext>
            </p:extLst>
          </p:nvPr>
        </p:nvGraphicFramePr>
        <p:xfrm>
          <a:off x="432553" y="6179144"/>
          <a:ext cx="4148972" cy="438912"/>
        </p:xfrm>
        <a:graphic>
          <a:graphicData uri="http://schemas.openxmlformats.org/drawingml/2006/table">
            <a:tbl>
              <a:tblPr/>
              <a:tblGrid>
                <a:gridCol w="1766316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38804">
                  <a:extLst>
                    <a:ext uri="{9D8B030D-6E8A-4147-A177-3AD203B41FA5}">
                      <a16:colId xmlns:a16="http://schemas.microsoft.com/office/drawing/2014/main" val="4035848887"/>
                    </a:ext>
                  </a:extLst>
                </a:gridCol>
                <a:gridCol w="672327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зач. кн.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Дисциплина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Дата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Оценка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52343"/>
              </p:ext>
            </p:extLst>
          </p:nvPr>
        </p:nvGraphicFramePr>
        <p:xfrm>
          <a:off x="5539241" y="6180949"/>
          <a:ext cx="1941286" cy="402336"/>
        </p:xfrm>
        <a:graphic>
          <a:graphicData uri="http://schemas.openxmlformats.org/drawingml/2006/table">
            <a:tbl>
              <a:tblPr/>
              <a:tblGrid>
                <a:gridCol w="970643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Номер зач. кн.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Идентификатор студента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9729" y="1623302"/>
            <a:ext cx="8011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Нормальные </a:t>
            </a:r>
            <a:r>
              <a:rPr lang="ru-RU" sz="2400" b="1" i="1" dirty="0"/>
              <a:t>формы высших </a:t>
            </a:r>
            <a:r>
              <a:rPr lang="ru-RU" sz="2400" b="1" i="1" dirty="0" smtClean="0"/>
              <a:t>порядков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1300" y="2096804"/>
            <a:ext cx="8502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smtClean="0"/>
              <a:t>В отношении R(А, В, С) существует многозначная зависимость (тиlti valid dерendence, MVD) R.A -» R.В в том и только и том случае, если, множество значений В, соответствующее паре значений А и С,  зависит только от А и не зависит от С.</a:t>
            </a:r>
            <a:endParaRPr lang="ru-RU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32486"/>
              </p:ext>
            </p:extLst>
          </p:nvPr>
        </p:nvGraphicFramePr>
        <p:xfrm>
          <a:off x="3031671" y="3632594"/>
          <a:ext cx="3147672" cy="269622"/>
        </p:xfrm>
        <a:graphic>
          <a:graphicData uri="http://schemas.openxmlformats.org/drawingml/2006/table">
            <a:tbl>
              <a:tblPr/>
              <a:tblGrid>
                <a:gridCol w="1049224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049224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1049224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кн.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223644" y="3140387"/>
            <a:ext cx="491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/>
              <a:t>Структура исходного </a:t>
            </a:r>
            <a:r>
              <a:rPr lang="ru-RU" sz="2000" b="1" i="1" dirty="0" smtClean="0"/>
              <a:t>отношения с </a:t>
            </a:r>
            <a:r>
              <a:rPr lang="en-US" sz="2000" b="1" i="1" dirty="0" smtClean="0"/>
              <a:t>MVD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409" y="3983915"/>
            <a:ext cx="32286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Существуют две </a:t>
            </a:r>
            <a:r>
              <a:rPr lang="ru-RU" dirty="0"/>
              <a:t>многозначные зависимости:</a:t>
            </a:r>
          </a:p>
          <a:p>
            <a:r>
              <a:rPr lang="ru-RU" sz="1400" dirty="0"/>
              <a:t>Группа -» Дисциплина </a:t>
            </a:r>
          </a:p>
          <a:p>
            <a:r>
              <a:rPr lang="ru-RU" sz="1400" dirty="0"/>
              <a:t>Группа -» </a:t>
            </a:r>
            <a:r>
              <a:rPr lang="ru-RU" sz="1400" dirty="0" err="1"/>
              <a:t>Номер_зач.кн</a:t>
            </a:r>
            <a:r>
              <a:rPr lang="ru-RU" sz="14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4150" y="5142832"/>
            <a:ext cx="88074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Теорема </a:t>
            </a:r>
            <a:r>
              <a:rPr lang="ru-RU" sz="2400" b="1" i="1" dirty="0" err="1"/>
              <a:t>Фейджина</a:t>
            </a:r>
            <a:endParaRPr lang="ru-RU" sz="2400" b="1" i="1" dirty="0"/>
          </a:p>
          <a:p>
            <a:r>
              <a:rPr lang="ru-RU" dirty="0"/>
              <a:t>Отношение R(А, В, С) можно спроецировать без потерь в отношения R1 (А, В) и R2 (А, С) в том и только в том случае, когда существует МVD А-» В / </a:t>
            </a:r>
            <a:r>
              <a:rPr lang="ru-RU" dirty="0" smtClean="0"/>
              <a:t>С ( </a:t>
            </a:r>
            <a:r>
              <a:rPr lang="ru-RU" dirty="0"/>
              <a:t>что равнозначно </a:t>
            </a:r>
            <a:r>
              <a:rPr lang="ru-RU" dirty="0" smtClean="0"/>
              <a:t>наличию </a:t>
            </a:r>
            <a:r>
              <a:rPr lang="ru-RU" dirty="0"/>
              <a:t>двух зависимостей  А-» В  и А-» С).</a:t>
            </a:r>
          </a:p>
        </p:txBody>
      </p:sp>
    </p:spTree>
    <p:extLst>
      <p:ext uri="{BB962C8B-B14F-4D97-AF65-F5344CB8AC3E}">
        <p14:creationId xmlns:p14="http://schemas.microsoft.com/office/powerpoint/2010/main" val="41529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3050" y="1715865"/>
            <a:ext cx="8743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/>
              <a:t>Отношение </a:t>
            </a:r>
            <a:r>
              <a:rPr lang="ru-RU" sz="2400" i="1" dirty="0"/>
              <a:t>R находится </a:t>
            </a:r>
            <a:r>
              <a:rPr lang="ru-RU" sz="2400" b="1" i="1" dirty="0"/>
              <a:t>в четвёртой нормальной форме </a:t>
            </a:r>
            <a:r>
              <a:rPr lang="ru-RU" sz="2400" i="1" dirty="0" smtClean="0"/>
              <a:t>в </a:t>
            </a:r>
            <a:r>
              <a:rPr lang="ru-RU" sz="2400" i="1" dirty="0"/>
              <a:t>том и только в том </a:t>
            </a:r>
            <a:r>
              <a:rPr lang="ru-RU" sz="2400" i="1" dirty="0" smtClean="0"/>
              <a:t>случае</a:t>
            </a:r>
            <a:r>
              <a:rPr lang="ru-RU" sz="2400" i="1" dirty="0"/>
              <a:t>, если в случае существования многозначной зависимости </a:t>
            </a:r>
            <a:r>
              <a:rPr lang="ru-RU" sz="2400" i="1" dirty="0" smtClean="0"/>
              <a:t>А-</a:t>
            </a:r>
            <a:r>
              <a:rPr lang="ru-RU" sz="2400" i="1" dirty="0"/>
              <a:t>» В все остальные атрибуты R функционально зависят от А.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62706"/>
              </p:ext>
            </p:extLst>
          </p:nvPr>
        </p:nvGraphicFramePr>
        <p:xfrm>
          <a:off x="1952633" y="5773864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зач.кн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89479" y="4744071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отношения </a:t>
            </a:r>
            <a:r>
              <a:rPr lang="ru-RU" sz="2000" b="1" i="1" dirty="0" smtClean="0"/>
              <a:t>к 4</a:t>
            </a:r>
            <a:r>
              <a:rPr lang="en-US" sz="2000" b="1" i="1" dirty="0" smtClean="0"/>
              <a:t>NF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06882" y="3415396"/>
            <a:ext cx="491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</a:t>
            </a:r>
            <a:r>
              <a:rPr lang="ru-RU" sz="2000" b="1" i="1" dirty="0"/>
              <a:t>исходного отношения с </a:t>
            </a:r>
            <a:r>
              <a:rPr lang="en-US" sz="2000" b="1" i="1" dirty="0"/>
              <a:t>MVD 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99738"/>
              </p:ext>
            </p:extLst>
          </p:nvPr>
        </p:nvGraphicFramePr>
        <p:xfrm>
          <a:off x="4973413" y="5762878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306871" y="5144181"/>
            <a:ext cx="47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Разбиение </a:t>
            </a:r>
            <a:r>
              <a:rPr lang="ru-RU" dirty="0"/>
              <a:t>исходного отношения на проекции</a:t>
            </a:r>
          </a:p>
        </p:txBody>
      </p:sp>
      <p:cxnSp>
        <p:nvCxnSpPr>
          <p:cNvPr id="11" name="Прямая соединительная линия 10"/>
          <p:cNvCxnSpPr>
            <a:endCxn id="4" idx="0"/>
          </p:cNvCxnSpPr>
          <p:nvPr/>
        </p:nvCxnSpPr>
        <p:spPr>
          <a:xfrm flipH="1">
            <a:off x="2562681" y="5432648"/>
            <a:ext cx="3730169" cy="34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492750" y="5432648"/>
            <a:ext cx="800100" cy="33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12721"/>
              </p:ext>
            </p:extLst>
          </p:nvPr>
        </p:nvGraphicFramePr>
        <p:xfrm>
          <a:off x="3117286" y="3984783"/>
          <a:ext cx="2991528" cy="269622"/>
        </p:xfrm>
        <a:graphic>
          <a:graphicData uri="http://schemas.openxmlformats.org/drawingml/2006/table">
            <a:tbl>
              <a:tblPr/>
              <a:tblGrid>
                <a:gridCol w="997176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97176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997176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зач.кн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80" y="10190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6990" y="2012967"/>
            <a:ext cx="8743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/>
              <a:t>Отношение R находится </a:t>
            </a:r>
            <a:r>
              <a:rPr lang="ru-RU" sz="2400" b="1" i="1" dirty="0"/>
              <a:t>в пятой нормальной форме </a:t>
            </a:r>
            <a:r>
              <a:rPr lang="ru-RU" sz="2400" i="1" dirty="0"/>
              <a:t>(нормальной форме проекции соединения - PJ/NF) в том и только в том случае, когда любая зависимость соединения в R следует из существования некоторого возможного ключа в R.</a:t>
            </a:r>
            <a:endParaRPr lang="ru-RU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96990" y="3751852"/>
            <a:ext cx="8573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/>
              <a:t>Отношение R(Х,У, .., Z) удовлетворяет зависимости соединения (Х, У,..., Z) в том и только в том случае, когда R восстанавливается без потерь путем соединения своих проекций на Х, У, ..., Z. 3десь Х, У, ..., Z - наборы атрибутов отношения  R.</a:t>
            </a:r>
          </a:p>
        </p:txBody>
      </p:sp>
    </p:spTree>
    <p:extLst>
      <p:ext uri="{BB962C8B-B14F-4D97-AF65-F5344CB8AC3E}">
        <p14:creationId xmlns:p14="http://schemas.microsoft.com/office/powerpoint/2010/main" val="16272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174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5411"/>
              </p:ext>
            </p:extLst>
          </p:nvPr>
        </p:nvGraphicFramePr>
        <p:xfrm>
          <a:off x="3556909" y="5958750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97647" y="5150506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</a:t>
            </a:r>
            <a:r>
              <a:rPr lang="ru-RU" sz="2000" b="1" i="1" dirty="0" smtClean="0"/>
              <a:t>отношения</a:t>
            </a:r>
            <a:r>
              <a:rPr lang="en-US" sz="2000" b="1" i="1" dirty="0" smtClean="0"/>
              <a:t> R1</a:t>
            </a:r>
            <a:r>
              <a:rPr lang="ru-RU" sz="2000" b="1" i="1" dirty="0" smtClean="0"/>
              <a:t>  к 5</a:t>
            </a:r>
            <a:r>
              <a:rPr lang="en-US" sz="2000" b="1" i="1" dirty="0" smtClean="0"/>
              <a:t>NF</a:t>
            </a:r>
            <a:r>
              <a:rPr lang="ru-RU" sz="2000" b="1" i="1" dirty="0" smtClean="0"/>
              <a:t> = форме </a:t>
            </a:r>
            <a:r>
              <a:rPr lang="en-US" sz="2000" b="1" i="1" dirty="0"/>
              <a:t>PJ/NF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90696" y="1624576"/>
            <a:ext cx="4402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</a:t>
            </a:r>
            <a:r>
              <a:rPr lang="ru-RU" sz="2000" b="1" i="1" dirty="0"/>
              <a:t>исходного </a:t>
            </a:r>
            <a:r>
              <a:rPr lang="ru-RU" sz="2000" b="1" i="1" dirty="0" smtClean="0"/>
              <a:t>отношения </a:t>
            </a:r>
            <a:r>
              <a:rPr lang="en-US" sz="2000" b="1" i="1" dirty="0"/>
              <a:t>R1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28273"/>
              </p:ext>
            </p:extLst>
          </p:nvPr>
        </p:nvGraphicFramePr>
        <p:xfrm>
          <a:off x="6560913" y="5968168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35690"/>
              </p:ext>
            </p:extLst>
          </p:nvPr>
        </p:nvGraphicFramePr>
        <p:xfrm>
          <a:off x="2886471" y="2124034"/>
          <a:ext cx="3365613" cy="269622"/>
        </p:xfrm>
        <a:graphic>
          <a:graphicData uri="http://schemas.openxmlformats.org/drawingml/2006/table">
            <a:tbl>
              <a:tblPr/>
              <a:tblGrid>
                <a:gridCol w="11218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18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1121871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22641" y="2747708"/>
            <a:ext cx="3561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Обозначим наборы </a:t>
            </a:r>
            <a:r>
              <a:rPr lang="ru-RU" i="1" dirty="0"/>
              <a:t>атрибутов:</a:t>
            </a:r>
          </a:p>
          <a:p>
            <a:r>
              <a:rPr lang="ru-RU" dirty="0"/>
              <a:t>ПК (</a:t>
            </a:r>
            <a:r>
              <a:rPr lang="ru-RU" dirty="0" smtClean="0"/>
              <a:t>Преподаватель</a:t>
            </a:r>
            <a:r>
              <a:rPr lang="ru-RU" dirty="0"/>
              <a:t>.</a:t>
            </a:r>
            <a:r>
              <a:rPr lang="ru-RU" dirty="0" smtClean="0"/>
              <a:t> </a:t>
            </a:r>
            <a:r>
              <a:rPr lang="ru-RU" dirty="0"/>
              <a:t>Кафедра)</a:t>
            </a:r>
          </a:p>
          <a:p>
            <a:r>
              <a:rPr lang="ru-RU" dirty="0"/>
              <a:t>ПД (Преподаватель. </a:t>
            </a:r>
            <a:r>
              <a:rPr lang="ru-RU" dirty="0" smtClean="0"/>
              <a:t>Дисциплина</a:t>
            </a:r>
            <a:r>
              <a:rPr lang="ru-RU" dirty="0"/>
              <a:t>) </a:t>
            </a:r>
          </a:p>
          <a:p>
            <a:r>
              <a:rPr lang="ru-RU" dirty="0"/>
              <a:t>КД (Кафедра. Дисциплина)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09703"/>
              </p:ext>
            </p:extLst>
          </p:nvPr>
        </p:nvGraphicFramePr>
        <p:xfrm>
          <a:off x="309339" y="5968168"/>
          <a:ext cx="2253342" cy="395414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541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Преподаватель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241075" y="561982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60913" y="5630319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441836" y="561982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93611" y="4246735"/>
            <a:ext cx="7112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Допустим</a:t>
            </a:r>
            <a:r>
              <a:rPr lang="ru-RU" dirty="0" smtClean="0"/>
              <a:t>, </a:t>
            </a:r>
            <a:r>
              <a:rPr lang="en-US" dirty="0" smtClean="0"/>
              <a:t>R1</a:t>
            </a:r>
            <a:r>
              <a:rPr lang="ru-RU" dirty="0"/>
              <a:t> удовлетворяет проекции соединения (ПК, ПД, КД</a:t>
            </a:r>
            <a:r>
              <a:rPr lang="ru-RU" dirty="0" smtClean="0"/>
              <a:t>).</a:t>
            </a:r>
          </a:p>
          <a:p>
            <a:r>
              <a:rPr lang="ru-RU" dirty="0"/>
              <a:t>Тогда отношение R1 не находится в NF/PJ, </a:t>
            </a:r>
            <a:r>
              <a:rPr lang="ru-RU" dirty="0" smtClean="0"/>
              <a:t>т. к. его единственный ключ - </a:t>
            </a:r>
            <a:r>
              <a:rPr lang="ru-RU" dirty="0"/>
              <a:t>полный набор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20771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3" y="990600"/>
            <a:ext cx="8821270" cy="357187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/>
              <a:t>КОНЦЕПТУАЛЬНОЕ </a:t>
            </a:r>
            <a:br>
              <a:rPr lang="ru-RU" sz="4800" dirty="0"/>
            </a:br>
            <a:r>
              <a:rPr lang="ru-RU" sz="4800" dirty="0"/>
              <a:t>И </a:t>
            </a:r>
            <a:br>
              <a:rPr lang="ru-RU" sz="4800" dirty="0"/>
            </a:br>
            <a:r>
              <a:rPr lang="ru-RU" sz="4800" dirty="0"/>
              <a:t>ДАТАЛОГИЧЕСКОЕ 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1720384"/>
          </a:xfrm>
        </p:spPr>
        <p:txBody>
          <a:bodyPr/>
          <a:lstStyle/>
          <a:p>
            <a:r>
              <a:rPr lang="ru-RU" dirty="0" err="1" smtClean="0"/>
              <a:t>Даталогическое</a:t>
            </a:r>
            <a:r>
              <a:rPr lang="ru-RU" dirty="0" smtClean="0"/>
              <a:t> </a:t>
            </a:r>
            <a:r>
              <a:rPr lang="ru-RU" dirty="0"/>
              <a:t>проектирование</a:t>
            </a:r>
          </a:p>
          <a:p>
            <a:r>
              <a:rPr lang="ru-RU" dirty="0" smtClean="0"/>
              <a:t>Функциональная </a:t>
            </a:r>
            <a:r>
              <a:rPr lang="ru-RU" dirty="0"/>
              <a:t>зависимость</a:t>
            </a:r>
          </a:p>
          <a:p>
            <a:r>
              <a:rPr lang="ru-RU" dirty="0" smtClean="0"/>
              <a:t>Нормализация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pPr algn="l"/>
            <a:r>
              <a:rPr lang="ru-RU" sz="4400" b="0" dirty="0" err="1"/>
              <a:t>Даталогическое</a:t>
            </a:r>
            <a:r>
              <a:rPr lang="ru-RU" sz="4400" b="0" dirty="0"/>
              <a:t> проектирование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5314" y="3532930"/>
            <a:ext cx="89698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/>
              <a:t>Этап логического или </a:t>
            </a:r>
            <a:r>
              <a:rPr lang="ru-RU" sz="2400" b="1" i="1" dirty="0" err="1"/>
              <a:t>даталогического</a:t>
            </a:r>
            <a:r>
              <a:rPr lang="ru-RU" sz="2400" b="1" i="1" dirty="0"/>
              <a:t> проектирования </a:t>
            </a:r>
            <a:r>
              <a:rPr lang="ru-RU" sz="2400" b="1" i="1" dirty="0" smtClean="0"/>
              <a:t>:</a:t>
            </a:r>
            <a:endParaRPr lang="ru-RU" sz="2400" b="1" i="1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концептуальной схемы БД в терминах </a:t>
            </a:r>
            <a:r>
              <a:rPr lang="ru-RU" sz="2400" dirty="0" smtClean="0"/>
              <a:t>выбранно</a:t>
            </a:r>
            <a:r>
              <a:rPr lang="ru-RU" sz="2400" dirty="0"/>
              <a:t>й</a:t>
            </a:r>
            <a:r>
              <a:rPr lang="ru-RU" sz="2400" dirty="0" smtClean="0"/>
              <a:t> </a:t>
            </a:r>
            <a:r>
              <a:rPr lang="ru-RU" sz="2400" dirty="0"/>
              <a:t>СУБД.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внешних моделей в терминах </a:t>
            </a:r>
            <a:r>
              <a:rPr lang="ru-RU" sz="2400" dirty="0" smtClean="0"/>
              <a:t>выбранной </a:t>
            </a:r>
            <a:r>
              <a:rPr lang="ru-RU" sz="2400" dirty="0"/>
              <a:t>СУБД.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декларативных правил поддержки целостности базы данных.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Разработка </a:t>
            </a:r>
            <a:r>
              <a:rPr lang="ru-RU" sz="2400" dirty="0"/>
              <a:t>процедур поддержки семантической целостности БД</a:t>
            </a:r>
            <a:r>
              <a:rPr lang="ru-RU" sz="2400" dirty="0" smtClean="0"/>
              <a:t>.</a:t>
            </a:r>
            <a:endParaRPr lang="ru-RU" sz="20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23156" y="1631255"/>
            <a:ext cx="87630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Логическое проектирование </a:t>
            </a:r>
            <a:r>
              <a:rPr lang="ru-RU" sz="2400" b="1" i="1" dirty="0"/>
              <a:t>БД </a:t>
            </a:r>
            <a:r>
              <a:rPr lang="ru-RU" sz="2400" dirty="0" smtClean="0"/>
              <a:t>- </a:t>
            </a:r>
            <a:r>
              <a:rPr lang="ru-RU" sz="2400" dirty="0"/>
              <a:t>процесс разработки корректной схемы реляционной БД.</a:t>
            </a:r>
          </a:p>
          <a:p>
            <a:pPr>
              <a:spcBef>
                <a:spcPts val="600"/>
              </a:spcBef>
            </a:pPr>
            <a:r>
              <a:rPr lang="ru-RU" sz="2400" b="1" i="1" dirty="0" smtClean="0"/>
              <a:t>Корректная схема БД -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smtClean="0"/>
              <a:t>которой </a:t>
            </a:r>
            <a:r>
              <a:rPr lang="ru-RU" sz="2400" dirty="0"/>
              <a:t>отсутствуют нежелательные зависимости </a:t>
            </a:r>
            <a:r>
              <a:rPr lang="ru-RU" sz="2400" dirty="0" smtClean="0"/>
              <a:t>между </a:t>
            </a:r>
            <a:r>
              <a:rPr lang="ru-RU" sz="2400" dirty="0"/>
              <a:t>атрибутами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11334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pPr algn="l"/>
            <a:r>
              <a:rPr lang="ru-RU" sz="4400" b="0" dirty="0" err="1"/>
              <a:t>Даталогическое</a:t>
            </a:r>
            <a:r>
              <a:rPr lang="ru-RU" sz="4400" b="0" dirty="0"/>
              <a:t> проектирование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7457" y="1982097"/>
            <a:ext cx="857249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Проектирование схемы БД может быть выполнено: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путём </a:t>
            </a:r>
            <a:r>
              <a:rPr lang="ru-RU" sz="2400" b="1" i="1" dirty="0"/>
              <a:t>декомпозиции </a:t>
            </a:r>
            <a:r>
              <a:rPr lang="ru-RU" sz="2400" dirty="0"/>
              <a:t>(разбиения), когда исходное множество отношений, входящих в схему БД заменяется другим множеством </a:t>
            </a:r>
            <a:r>
              <a:rPr lang="ru-RU" sz="2400" dirty="0" smtClean="0"/>
              <a:t>отношений, </a:t>
            </a:r>
            <a:r>
              <a:rPr lang="ru-RU" sz="2400" dirty="0"/>
              <a:t>являющихся проекциями исходных отношений;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путем </a:t>
            </a:r>
            <a:r>
              <a:rPr lang="ru-RU" sz="2400" b="1" i="1" dirty="0"/>
              <a:t>синтеза</a:t>
            </a:r>
            <a:r>
              <a:rPr lang="ru-RU" sz="2400" dirty="0"/>
              <a:t>, т.е. путем компоновки из заданных исходных элементарных зависимостей между объектами предметной области схемы БД.</a:t>
            </a:r>
          </a:p>
        </p:txBody>
      </p:sp>
    </p:spTree>
    <p:extLst>
      <p:ext uri="{BB962C8B-B14F-4D97-AF65-F5344CB8AC3E}">
        <p14:creationId xmlns:p14="http://schemas.microsoft.com/office/powerpoint/2010/main" val="1549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pPr algn="l"/>
            <a:r>
              <a:rPr lang="ru-RU" sz="4400" b="0" dirty="0" err="1"/>
              <a:t>Даталогическое</a:t>
            </a:r>
            <a:r>
              <a:rPr lang="ru-RU" sz="4400" b="0" dirty="0"/>
              <a:t> проектирование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742" y="3826844"/>
            <a:ext cx="89698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i="1" dirty="0"/>
              <a:t>В теории реляционных БД выделяется последовательность:</a:t>
            </a:r>
          </a:p>
          <a:p>
            <a:pPr>
              <a:tabLst>
                <a:tab pos="-1371600" algn="ctr"/>
              </a:tabLst>
            </a:pPr>
            <a:r>
              <a:rPr lang="ru-RU" sz="2400" dirty="0"/>
              <a:t>-	первая нормальная форма (</a:t>
            </a:r>
            <a:r>
              <a:rPr lang="ru-RU" sz="2400" b="1" dirty="0"/>
              <a:t>1NF</a:t>
            </a:r>
            <a:r>
              <a:rPr lang="ru-RU" sz="24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400" dirty="0"/>
              <a:t>-	вторая нормальная форма (</a:t>
            </a:r>
            <a:r>
              <a:rPr lang="ru-RU" sz="2400" b="1" dirty="0"/>
              <a:t>2NF</a:t>
            </a:r>
            <a:r>
              <a:rPr lang="ru-RU" sz="24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400" dirty="0"/>
              <a:t>-	третья нормальная форма (</a:t>
            </a:r>
            <a:r>
              <a:rPr lang="ru-RU" sz="2400" b="1" dirty="0"/>
              <a:t>3NF</a:t>
            </a:r>
            <a:r>
              <a:rPr lang="ru-RU" sz="24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400" dirty="0"/>
              <a:t>-	нормальная форма </a:t>
            </a:r>
            <a:r>
              <a:rPr lang="ru-RU" sz="2400" dirty="0" err="1"/>
              <a:t>Бойса</a:t>
            </a:r>
            <a:r>
              <a:rPr lang="ru-RU" sz="2400" dirty="0"/>
              <a:t>-Кодда (</a:t>
            </a:r>
            <a:r>
              <a:rPr lang="ru-RU" sz="2400" b="1" dirty="0"/>
              <a:t>ВСNF</a:t>
            </a:r>
            <a:r>
              <a:rPr lang="ru-RU" sz="24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400" dirty="0"/>
              <a:t>-	четвертая нормальная форма (</a:t>
            </a:r>
            <a:r>
              <a:rPr lang="ru-RU" sz="2400" b="1" dirty="0"/>
              <a:t>4NF</a:t>
            </a:r>
            <a:r>
              <a:rPr lang="ru-RU" sz="24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400" dirty="0"/>
              <a:t>-	пятая нормальная форма </a:t>
            </a:r>
            <a:r>
              <a:rPr lang="ru-RU" sz="2400" dirty="0" smtClean="0"/>
              <a:t>/ </a:t>
            </a:r>
            <a:r>
              <a:rPr lang="ru-RU" sz="2400" dirty="0"/>
              <a:t>форма проекции-соединения (</a:t>
            </a:r>
            <a:r>
              <a:rPr lang="ru-RU" sz="2400" b="1" dirty="0"/>
              <a:t>5NF</a:t>
            </a:r>
            <a:r>
              <a:rPr lang="ru-RU" sz="2400" dirty="0"/>
              <a:t>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3156" y="1631255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Процесс проектирования с использованием декомпозиции - процесс последовательной нормализации схем отношений, при этом каждая последующая итерация соответствует нормальной форме более высокого уровня и обладает лучшими свойствами по сравнению с предыдущей.</a:t>
            </a:r>
          </a:p>
        </p:txBody>
      </p:sp>
    </p:spTree>
    <p:extLst>
      <p:ext uri="{BB962C8B-B14F-4D97-AF65-F5344CB8AC3E}">
        <p14:creationId xmlns:p14="http://schemas.microsoft.com/office/powerpoint/2010/main" val="38176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pPr algn="l"/>
            <a:r>
              <a:rPr lang="ru-RU" sz="4400" b="0" dirty="0" err="1"/>
              <a:t>Даталогическое</a:t>
            </a:r>
            <a:r>
              <a:rPr lang="ru-RU" sz="4400" b="0" dirty="0"/>
              <a:t> проектирование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127" y="1897648"/>
            <a:ext cx="807175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i="1" dirty="0"/>
              <a:t>Декомпозиция должна </a:t>
            </a:r>
            <a:r>
              <a:rPr lang="ru-RU" sz="2400" b="1" i="1" dirty="0" smtClean="0"/>
              <a:t>сохранять </a:t>
            </a:r>
            <a:r>
              <a:rPr lang="ru-RU" sz="2400" b="1" i="1" dirty="0"/>
              <a:t>эквивалентность схем БД при замене одной схемы на другую.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Схемы БД называются </a:t>
            </a:r>
            <a:r>
              <a:rPr lang="ru-RU" sz="2400" b="1" i="1" dirty="0"/>
              <a:t>эквивалентными</a:t>
            </a:r>
            <a:r>
              <a:rPr lang="ru-RU" sz="2400" dirty="0"/>
              <a:t>, если содержание исходной БД может быть </a:t>
            </a:r>
            <a:r>
              <a:rPr lang="ru-RU" sz="2400" dirty="0" smtClean="0"/>
              <a:t>получено </a:t>
            </a:r>
            <a:r>
              <a:rPr lang="ru-RU" sz="2400" dirty="0"/>
              <a:t>путем естественного соединения отношений, входящих в результирующую схему, и при этом не появляется новых кортежей в исходной БД.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1127" y="5039224"/>
            <a:ext cx="8757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Основные свойства нормальных форм: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каждая </a:t>
            </a:r>
            <a:r>
              <a:rPr lang="ru-RU" dirty="0"/>
              <a:t>следующая нормальная форма улучшает свойства предыдущей;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переходе к следующей нормальной форме свойства предыдущих нормальных форм сохраняются.</a:t>
            </a:r>
          </a:p>
        </p:txBody>
      </p:sp>
    </p:spTree>
    <p:extLst>
      <p:ext uri="{BB962C8B-B14F-4D97-AF65-F5344CB8AC3E}">
        <p14:creationId xmlns:p14="http://schemas.microsoft.com/office/powerpoint/2010/main" val="226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pPr algn="l"/>
            <a:r>
              <a:rPr lang="ru-RU" sz="4400" b="0" dirty="0" smtClean="0"/>
              <a:t>Функциональная зависимость</a:t>
            </a:r>
            <a:endParaRPr lang="ru-RU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8842" y="1631255"/>
            <a:ext cx="84473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Функциональной зависимостью </a:t>
            </a:r>
            <a:r>
              <a:rPr lang="ru-RU" sz="2400" i="1" dirty="0"/>
              <a:t>набора атрибутов </a:t>
            </a:r>
            <a:r>
              <a:rPr lang="ru-RU" sz="2400" b="1" i="1" dirty="0"/>
              <a:t>В</a:t>
            </a:r>
            <a:r>
              <a:rPr lang="ru-RU" sz="2400" i="1" dirty="0"/>
              <a:t> отношения </a:t>
            </a:r>
            <a:r>
              <a:rPr lang="ru-RU" sz="2400" b="1" i="1" dirty="0"/>
              <a:t>R</a:t>
            </a:r>
            <a:r>
              <a:rPr lang="ru-RU" sz="2400" i="1" dirty="0"/>
              <a:t> от набора атрибутов </a:t>
            </a:r>
            <a:r>
              <a:rPr lang="ru-RU" sz="2400" b="1" i="1" dirty="0"/>
              <a:t>А</a:t>
            </a:r>
            <a:r>
              <a:rPr lang="ru-RU" sz="2400" i="1" dirty="0"/>
              <a:t> того же отношения, обозначаемой как </a:t>
            </a:r>
            <a:r>
              <a:rPr lang="ru-RU" sz="2400" b="1" i="1" dirty="0" smtClean="0"/>
              <a:t>R.A </a:t>
            </a:r>
            <a:r>
              <a:rPr lang="ru-RU" sz="2400" b="1" i="1" dirty="0"/>
              <a:t>-&gt; R.B</a:t>
            </a:r>
            <a:r>
              <a:rPr lang="ru-RU" sz="2400" i="1" dirty="0"/>
              <a:t> или  </a:t>
            </a:r>
            <a:r>
              <a:rPr lang="ru-RU" sz="2400" b="1" i="1" dirty="0"/>
              <a:t>А -&gt; В  </a:t>
            </a:r>
            <a:r>
              <a:rPr lang="ru-RU" sz="2400" i="1" dirty="0"/>
              <a:t>называется такое соотношение проекций </a:t>
            </a:r>
            <a:r>
              <a:rPr lang="ru-RU" sz="2400" b="1" i="1" dirty="0"/>
              <a:t>R[А]</a:t>
            </a:r>
            <a:r>
              <a:rPr lang="ru-RU" sz="2400" i="1" dirty="0"/>
              <a:t> и </a:t>
            </a:r>
            <a:r>
              <a:rPr lang="ru-RU" sz="2400" b="1" i="1" dirty="0"/>
              <a:t>R[В]</a:t>
            </a:r>
            <a:r>
              <a:rPr lang="ru-RU" sz="2400" i="1" dirty="0"/>
              <a:t>, при котором в каждый </a:t>
            </a:r>
            <a:r>
              <a:rPr lang="ru-RU" sz="2400" i="1" dirty="0" smtClean="0"/>
              <a:t>момент </a:t>
            </a:r>
            <a:r>
              <a:rPr lang="ru-RU" sz="2400" i="1" dirty="0"/>
              <a:t>времени любому элементу проекции </a:t>
            </a:r>
            <a:r>
              <a:rPr lang="ru-RU" sz="2400" b="1" i="1" dirty="0"/>
              <a:t>R[А]</a:t>
            </a:r>
            <a:r>
              <a:rPr lang="ru-RU" sz="2400" i="1" dirty="0"/>
              <a:t> соответствует только один </a:t>
            </a:r>
            <a:r>
              <a:rPr lang="ru-RU" sz="2400" i="1" dirty="0" smtClean="0"/>
              <a:t>элемент </a:t>
            </a:r>
            <a:r>
              <a:rPr lang="ru-RU" sz="2400" i="1" dirty="0"/>
              <a:t>проекции </a:t>
            </a:r>
            <a:r>
              <a:rPr lang="ru-RU" sz="2400" b="1" i="1" dirty="0"/>
              <a:t>R[В]</a:t>
            </a:r>
            <a:r>
              <a:rPr lang="ru-RU" sz="2400" i="1" dirty="0"/>
              <a:t> , входящий вместе с ним в какой-либо кортеж отношения </a:t>
            </a:r>
            <a:r>
              <a:rPr lang="ru-RU" sz="2400" b="1" i="1" dirty="0"/>
              <a:t>R</a:t>
            </a:r>
            <a:r>
              <a:rPr lang="ru-RU" sz="2400" i="1" dirty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3526" y="4472197"/>
            <a:ext cx="8577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Полная функциональная </a:t>
            </a:r>
            <a:r>
              <a:rPr lang="ru-RU" sz="2400" b="1" i="1" dirty="0"/>
              <a:t>зависимость R.A -&gt; </a:t>
            </a:r>
            <a:r>
              <a:rPr lang="ru-RU" sz="2400" b="1" i="1" dirty="0" smtClean="0"/>
              <a:t>R.B </a:t>
            </a:r>
            <a:r>
              <a:rPr lang="ru-RU" sz="2400" dirty="0" smtClean="0"/>
              <a:t>- </a:t>
            </a:r>
            <a:r>
              <a:rPr lang="ru-RU" sz="2400" dirty="0"/>
              <a:t>если набор атрибутов </a:t>
            </a:r>
            <a:r>
              <a:rPr lang="ru-RU" sz="2400" b="1" i="1" dirty="0"/>
              <a:t>В</a:t>
            </a:r>
            <a:r>
              <a:rPr lang="ru-RU" sz="2400" dirty="0"/>
              <a:t> функционально зависит от </a:t>
            </a:r>
            <a:r>
              <a:rPr lang="ru-RU" sz="2400" b="1" i="1" dirty="0"/>
              <a:t>А</a:t>
            </a:r>
            <a:r>
              <a:rPr lang="ru-RU" sz="2400" dirty="0"/>
              <a:t> и не зависит </a:t>
            </a:r>
            <a:r>
              <a:rPr lang="ru-RU" sz="2400" dirty="0" smtClean="0"/>
              <a:t>от </a:t>
            </a:r>
            <a:r>
              <a:rPr lang="ru-RU" sz="2400" dirty="0"/>
              <a:t>любого подмножества </a:t>
            </a:r>
            <a:r>
              <a:rPr lang="ru-RU" sz="2400" b="1" i="1" dirty="0"/>
              <a:t>А</a:t>
            </a:r>
            <a:r>
              <a:rPr lang="ru-RU" sz="2400" dirty="0"/>
              <a:t>, т.е. для любого </a:t>
            </a:r>
            <a:r>
              <a:rPr lang="ru-RU" sz="2400" b="1" i="1" dirty="0"/>
              <a:t>А1</a:t>
            </a:r>
            <a:r>
              <a:rPr lang="ru-RU" sz="2400" dirty="0"/>
              <a:t>, являющегося подмножеством </a:t>
            </a:r>
            <a:r>
              <a:rPr lang="ru-RU" sz="2400" b="1" i="1" dirty="0"/>
              <a:t>А</a:t>
            </a:r>
            <a:r>
              <a:rPr lang="ru-RU" sz="2400" dirty="0"/>
              <a:t>, </a:t>
            </a:r>
            <a:r>
              <a:rPr lang="ru-RU" sz="2400" b="1" i="1" dirty="0"/>
              <a:t>R.В</a:t>
            </a:r>
            <a:r>
              <a:rPr lang="ru-RU" sz="2400" dirty="0"/>
              <a:t> функционально не </a:t>
            </a:r>
            <a:r>
              <a:rPr lang="ru-RU" sz="2400" dirty="0" smtClean="0"/>
              <a:t>зависит </a:t>
            </a:r>
            <a:r>
              <a:rPr lang="ru-RU" sz="2400" dirty="0"/>
              <a:t>от </a:t>
            </a:r>
            <a:r>
              <a:rPr lang="ru-RU" sz="2400" b="1" i="1" dirty="0" smtClean="0"/>
              <a:t>R.A1</a:t>
            </a:r>
            <a:r>
              <a:rPr lang="ru-RU" sz="2400" dirty="0" smtClean="0"/>
              <a:t>, </a:t>
            </a:r>
            <a:r>
              <a:rPr lang="ru-RU" sz="2400" dirty="0"/>
              <a:t>в противном случае зависимость </a:t>
            </a:r>
            <a:r>
              <a:rPr lang="ru-RU" sz="2400" b="1" i="1" dirty="0"/>
              <a:t>R.A -&gt; R.B </a:t>
            </a:r>
            <a:r>
              <a:rPr lang="ru-RU" sz="2400" dirty="0"/>
              <a:t>называется неполной.</a:t>
            </a:r>
          </a:p>
        </p:txBody>
      </p:sp>
    </p:spTree>
    <p:extLst>
      <p:ext uri="{BB962C8B-B14F-4D97-AF65-F5344CB8AC3E}">
        <p14:creationId xmlns:p14="http://schemas.microsoft.com/office/powerpoint/2010/main" val="24057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pPr algn="l"/>
            <a:r>
              <a:rPr lang="ru-RU" sz="4400" b="0" dirty="0" smtClean="0"/>
              <a:t>Функциональная зависимость</a:t>
            </a:r>
            <a:endParaRPr lang="ru-RU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8842" y="1645981"/>
            <a:ext cx="84473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Транзитивной </a:t>
            </a:r>
            <a:r>
              <a:rPr lang="ru-RU" sz="2400" i="1" dirty="0"/>
              <a:t>называется функциональная зависимость </a:t>
            </a:r>
            <a:r>
              <a:rPr lang="ru-RU" sz="2400" i="1" dirty="0" smtClean="0"/>
              <a:t> </a:t>
            </a:r>
            <a:r>
              <a:rPr lang="ru-RU" sz="2400" b="1" i="1" dirty="0" smtClean="0"/>
              <a:t>R.A </a:t>
            </a:r>
            <a:r>
              <a:rPr lang="ru-RU" sz="2400" b="1" i="1" dirty="0"/>
              <a:t>-&gt; R.B</a:t>
            </a:r>
            <a:r>
              <a:rPr lang="ru-RU" sz="2400" i="1" dirty="0"/>
              <a:t>, если существует набор атрибутов </a:t>
            </a:r>
            <a:r>
              <a:rPr lang="ru-RU" sz="2400" b="1" i="1" dirty="0"/>
              <a:t>С </a:t>
            </a:r>
            <a:r>
              <a:rPr lang="ru-RU" sz="2400" i="1" dirty="0"/>
              <a:t>такой, что:</a:t>
            </a:r>
          </a:p>
          <a:p>
            <a:r>
              <a:rPr lang="ru-RU" sz="2400" i="1" dirty="0"/>
              <a:t>1.</a:t>
            </a:r>
            <a:r>
              <a:rPr lang="ru-RU" sz="2400" b="1" i="1" dirty="0"/>
              <a:t>	С </a:t>
            </a:r>
            <a:r>
              <a:rPr lang="ru-RU" sz="2400" i="1" dirty="0"/>
              <a:t>не является подмножеством </a:t>
            </a:r>
            <a:r>
              <a:rPr lang="ru-RU" sz="2400" b="1" i="1" dirty="0"/>
              <a:t>А.</a:t>
            </a:r>
          </a:p>
          <a:p>
            <a:r>
              <a:rPr lang="ru-RU" sz="2400" i="1" dirty="0"/>
              <a:t>2.</a:t>
            </a:r>
            <a:r>
              <a:rPr lang="ru-RU" sz="2400" b="1" i="1" dirty="0"/>
              <a:t>	С </a:t>
            </a:r>
            <a:r>
              <a:rPr lang="ru-RU" sz="2400" i="1" dirty="0"/>
              <a:t>не включает в себя </a:t>
            </a:r>
            <a:r>
              <a:rPr lang="ru-RU" sz="2400" b="1" i="1" dirty="0"/>
              <a:t>В.</a:t>
            </a:r>
          </a:p>
          <a:p>
            <a:r>
              <a:rPr lang="ru-RU" sz="2400" i="1" dirty="0"/>
              <a:t>3.	Существует функциональная зависимость</a:t>
            </a:r>
            <a:r>
              <a:rPr lang="ru-RU" sz="2400" b="1" i="1" dirty="0"/>
              <a:t> R.A -&gt; R.C.</a:t>
            </a:r>
          </a:p>
          <a:p>
            <a:r>
              <a:rPr lang="ru-RU" sz="2400" i="1" dirty="0"/>
              <a:t>4.	Не существует функциональной зависимо</a:t>
            </a:r>
            <a:r>
              <a:rPr lang="ru-RU" sz="2400" b="1" i="1" dirty="0"/>
              <a:t>сти R.C -&gt; R.A. </a:t>
            </a:r>
          </a:p>
          <a:p>
            <a:r>
              <a:rPr lang="ru-RU" sz="2400" i="1" dirty="0"/>
              <a:t>5.	Существует функциональная зависимость </a:t>
            </a:r>
            <a:r>
              <a:rPr lang="ru-RU" sz="2400" b="1" i="1" dirty="0"/>
              <a:t>R.C -&gt; R.B.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5058" y="4317250"/>
            <a:ext cx="8958942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i="1" dirty="0"/>
              <a:t>Детерминант отношения </a:t>
            </a:r>
            <a:r>
              <a:rPr lang="ru-RU" dirty="0"/>
              <a:t>- атрибут или набор атрибутов, от которых зависит другой атрибут, если в отношении существует несколько функциональных зависимостей.</a:t>
            </a:r>
          </a:p>
          <a:p>
            <a:pPr>
              <a:spcBef>
                <a:spcPts val="600"/>
              </a:spcBef>
            </a:pPr>
            <a:r>
              <a:rPr lang="ru-RU" b="1" i="1" dirty="0" smtClean="0"/>
              <a:t>Первичный </a:t>
            </a:r>
            <a:r>
              <a:rPr lang="ru-RU" b="1" i="1" dirty="0"/>
              <a:t>ключ отношения </a:t>
            </a:r>
            <a:r>
              <a:rPr lang="ru-RU" dirty="0"/>
              <a:t>- среди всех возможных ключей отношения обычно выбирают один, который считается главным.</a:t>
            </a:r>
          </a:p>
          <a:p>
            <a:pPr>
              <a:spcBef>
                <a:spcPts val="600"/>
              </a:spcBef>
            </a:pPr>
            <a:r>
              <a:rPr lang="ru-RU" b="1" i="1" dirty="0" err="1" smtClean="0"/>
              <a:t>Неключевой</a:t>
            </a:r>
            <a:r>
              <a:rPr lang="ru-RU" b="1" i="1" dirty="0" smtClean="0"/>
              <a:t> атрибут </a:t>
            </a:r>
            <a:r>
              <a:rPr lang="ru-RU" dirty="0" smtClean="0"/>
              <a:t>- </a:t>
            </a:r>
            <a:r>
              <a:rPr lang="ru-RU" dirty="0"/>
              <a:t>любой атрибут отношения, не входящий в состав ни одного возможного ключа </a:t>
            </a:r>
            <a:r>
              <a:rPr lang="ru-RU" dirty="0" smtClean="0"/>
              <a:t>отношения</a:t>
            </a:r>
            <a:r>
              <a:rPr lang="ru-RU" dirty="0"/>
              <a:t>.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Взаимно-независимые атрибуты </a:t>
            </a:r>
            <a:r>
              <a:rPr lang="ru-RU" dirty="0" smtClean="0"/>
              <a:t>- </a:t>
            </a:r>
            <a:r>
              <a:rPr lang="ru-RU" dirty="0"/>
              <a:t>которые не зависят </a:t>
            </a:r>
            <a:r>
              <a:rPr lang="ru-RU" dirty="0" smtClean="0"/>
              <a:t>функционально </a:t>
            </a:r>
            <a:r>
              <a:rPr lang="ru-RU" dirty="0"/>
              <a:t>один от другого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6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1298</Words>
  <Application>Microsoft Office PowerPoint</Application>
  <PresentationFormat>Экран (4:3)</PresentationFormat>
  <Paragraphs>230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ПРОЕКТИРОВАНИЕ БАЗ ДАННЫХ</vt:lpstr>
      <vt:lpstr>ТЕМА      КОНЦЕПТУАЛЬНОЕ  И  ДАТАЛОГИЧЕСКОЕ ПРОЕКТИРОВАНИЕ БАЗ ДАННЫХ</vt:lpstr>
      <vt:lpstr>План лекции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Даталогическое проектирование</vt:lpstr>
      <vt:lpstr>Функциональная зависимость</vt:lpstr>
      <vt:lpstr>Функциональная зависимость</vt:lpstr>
      <vt:lpstr>Функциональная зависимость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423</cp:revision>
  <dcterms:created xsi:type="dcterms:W3CDTF">2015-07-29T11:14:37Z</dcterms:created>
  <dcterms:modified xsi:type="dcterms:W3CDTF">2021-03-10T20:15:04Z</dcterms:modified>
</cp:coreProperties>
</file>