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89" r:id="rId8"/>
    <p:sldId id="290" r:id="rId9"/>
    <p:sldId id="291" r:id="rId10"/>
    <p:sldId id="292" r:id="rId11"/>
    <p:sldId id="293" r:id="rId12"/>
    <p:sldId id="263" r:id="rId13"/>
    <p:sldId id="264" r:id="rId14"/>
    <p:sldId id="265" r:id="rId15"/>
    <p:sldId id="294" r:id="rId16"/>
    <p:sldId id="295" r:id="rId17"/>
    <p:sldId id="296" r:id="rId18"/>
    <p:sldId id="288"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9" d="100"/>
          <a:sy n="69" d="100"/>
        </p:scale>
        <p:origin x="4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831851" y="1709739"/>
            <a:ext cx="10515600" cy="2852737"/>
          </a:xfrm>
          <a:prstGeom prst="rect">
            <a:avLst/>
          </a:prstGeom>
        </p:spPr>
        <p:txBody>
          <a:bodyPr anchor="b"/>
          <a:lstStyle>
            <a:lvl1pPr>
              <a:defRPr sz="6000"/>
            </a:lvl1pPr>
          </a:lstStyle>
          <a:p>
            <a:r>
              <a:rPr lang="ru-RU" dirty="0"/>
              <a:t>Название дисциплины</a:t>
            </a:r>
          </a:p>
        </p:txBody>
      </p:sp>
      <p:sp>
        <p:nvSpPr>
          <p:cNvPr id="3" name="Текст 2"/>
          <p:cNvSpPr>
            <a:spLocks noGrp="1"/>
          </p:cNvSpPr>
          <p:nvPr>
            <p:ph type="body" idx="1" hasCustomPrompt="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ФИО преподавателя</a:t>
            </a:r>
          </a:p>
          <a:p>
            <a:pPr lvl="0"/>
            <a:r>
              <a:rPr lang="ru-RU" dirty="0"/>
              <a:t>Электронная почта</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1779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907"/>
            <a:ext cx="105156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838200" y="2606040"/>
            <a:ext cx="10515600" cy="357092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3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1152143"/>
            <a:ext cx="2628900" cy="5024820"/>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1" y="1152144"/>
            <a:ext cx="7683500" cy="502481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6095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189" y="1197276"/>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D04E3D8-9551-C44F-AA1F-D38C85BA4D5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5/11/2021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D262070-2A5E-5642-84A2-C705DC40505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Content Placeholder 2"/>
          <p:cNvSpPr>
            <a:spLocks noGrp="1"/>
          </p:cNvSpPr>
          <p:nvPr>
            <p:ph idx="1"/>
          </p:nvPr>
        </p:nvSpPr>
        <p:spPr>
          <a:xfrm>
            <a:off x="450336" y="2693773"/>
            <a:ext cx="11132065" cy="343239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43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524000" y="2057400"/>
            <a:ext cx="9144000" cy="1452563"/>
          </a:xfrm>
          <a:prstGeom prst="rect">
            <a:avLst/>
          </a:prstGeom>
        </p:spPr>
        <p:txBody>
          <a:bodyPr anchor="b"/>
          <a:lstStyle>
            <a:lvl1pPr algn="ctr">
              <a:defRPr sz="6000" b="1"/>
            </a:lvl1pPr>
          </a:lstStyle>
          <a:p>
            <a:r>
              <a:rPr lang="ru-RU" dirty="0"/>
              <a:t>Название темы</a:t>
            </a:r>
          </a:p>
        </p:txBody>
      </p:sp>
      <p:sp>
        <p:nvSpPr>
          <p:cNvPr id="3" name="Подзаголовок 2"/>
          <p:cNvSpPr>
            <a:spLocks noGrp="1"/>
          </p:cNvSpPr>
          <p:nvPr>
            <p:ph type="subTitle" idx="1" hasCustomPrompt="1"/>
          </p:nvPr>
        </p:nvSpPr>
        <p:spPr>
          <a:xfrm>
            <a:off x="1524000" y="1178878"/>
            <a:ext cx="9144000" cy="467042"/>
          </a:xfrm>
          <a:prstGeom prst="rect">
            <a:avLst/>
          </a:prstGeo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Номер темы</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09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6129"/>
            <a:ext cx="10515600" cy="1325563"/>
          </a:xfrm>
          <a:prstGeom prst="rect">
            <a:avLst/>
          </a:prstGeom>
        </p:spPr>
        <p:txBody>
          <a:bodyPr/>
          <a:lstStyle/>
          <a:p>
            <a:r>
              <a:rPr lang="ru-RU"/>
              <a:t>Образец заголовка</a:t>
            </a:r>
          </a:p>
        </p:txBody>
      </p:sp>
      <p:sp>
        <p:nvSpPr>
          <p:cNvPr id="3" name="Объект 2"/>
          <p:cNvSpPr>
            <a:spLocks noGrp="1"/>
          </p:cNvSpPr>
          <p:nvPr>
            <p:ph idx="1"/>
          </p:nvPr>
        </p:nvSpPr>
        <p:spPr>
          <a:xfrm>
            <a:off x="838200" y="2523744"/>
            <a:ext cx="10515600" cy="3653219"/>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91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3273"/>
            <a:ext cx="10515600" cy="1218691"/>
          </a:xfrm>
          <a:prstGeom prst="rect">
            <a:avLst/>
          </a:prstGeom>
        </p:spPr>
        <p:txBody>
          <a:bodyPr/>
          <a:lstStyle/>
          <a:p>
            <a:r>
              <a:rPr lang="ru-RU" dirty="0"/>
              <a:t>Образец заголовка</a:t>
            </a:r>
          </a:p>
        </p:txBody>
      </p:sp>
      <p:sp>
        <p:nvSpPr>
          <p:cNvPr id="3" name="Объект 2"/>
          <p:cNvSpPr>
            <a:spLocks noGrp="1"/>
          </p:cNvSpPr>
          <p:nvPr>
            <p:ph sz="half" idx="1"/>
          </p:nvPr>
        </p:nvSpPr>
        <p:spPr>
          <a:xfrm>
            <a:off x="838200" y="2414016"/>
            <a:ext cx="5156200" cy="376294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6197600" y="2414015"/>
            <a:ext cx="5156200" cy="376294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4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5077" y="1033273"/>
            <a:ext cx="10515600" cy="1024525"/>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825078" y="2099469"/>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40318" y="3006725"/>
            <a:ext cx="5158316" cy="318293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6172200" y="2099469"/>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3006726"/>
            <a:ext cx="5183717" cy="318293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2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60654"/>
            <a:ext cx="10515600" cy="1325563"/>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61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9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4"/>
            <a:ext cx="3932767" cy="1528699"/>
          </a:xfrm>
          <a:prstGeom prst="rect">
            <a:avLst/>
          </a:prstGeo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589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5"/>
            <a:ext cx="3932767" cy="1546987"/>
          </a:xfrm>
          <a:prstGeom prst="rect">
            <a:avLst/>
          </a:prstGeo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11.05.2021</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08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descr="head.png"/>
          <p:cNvPicPr>
            <a:picLocks noChangeAspect="1"/>
          </p:cNvPicPr>
          <p:nvPr userDrawn="1"/>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3329"/>
            <a:ext cx="12192000" cy="995423"/>
          </a:xfrm>
          <a:prstGeom prst="rect">
            <a:avLst/>
          </a:prstGeom>
        </p:spPr>
      </p:pic>
      <p:sp>
        <p:nvSpPr>
          <p:cNvPr id="9" name="Прямоугольник 8"/>
          <p:cNvSpPr/>
          <p:nvPr userDrawn="1"/>
        </p:nvSpPr>
        <p:spPr>
          <a:xfrm>
            <a:off x="7393853" y="-44722"/>
            <a:ext cx="4798148"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solidFill>
                  <a:srgbClr val="00B0F0"/>
                </a:solidFill>
                <a:effectLst/>
                <a:uLnTx/>
                <a:uFillTx/>
                <a:latin typeface="PT Sans"/>
                <a:ea typeface="+mn-ea"/>
                <a:cs typeface="+mn-cs"/>
              </a:rPr>
              <a:t>Центр дистанционного обучения </a:t>
            </a:r>
          </a:p>
        </p:txBody>
      </p:sp>
      <p:sp>
        <p:nvSpPr>
          <p:cNvPr id="10" name="TextBox 9"/>
          <p:cNvSpPr txBox="1"/>
          <p:nvPr userDrawn="1"/>
        </p:nvSpPr>
        <p:spPr>
          <a:xfrm>
            <a:off x="10031999" y="6419001"/>
            <a:ext cx="196834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F0"/>
                </a:solidFill>
                <a:effectLst/>
                <a:uLnTx/>
                <a:uFillTx/>
                <a:latin typeface="PT Sans"/>
                <a:ea typeface="+mn-ea"/>
                <a:cs typeface="+mn-cs"/>
              </a:rPr>
              <a:t>online.mirea.ru</a:t>
            </a:r>
            <a:endParaRPr kumimoji="0" lang="ru-RU" sz="1400" b="1" i="0" u="none" strike="noStrike" kern="1200" cap="none" spc="0" normalizeH="0" baseline="0" noProof="0" dirty="0">
              <a:ln>
                <a:noFill/>
              </a:ln>
              <a:solidFill>
                <a:srgbClr val="00B0F0"/>
              </a:solidFill>
              <a:effectLst/>
              <a:uLnTx/>
              <a:uFillTx/>
              <a:latin typeface="PT Sans"/>
              <a:ea typeface="+mn-ea"/>
              <a:cs typeface="+mn-cs"/>
            </a:endParaRPr>
          </a:p>
        </p:txBody>
      </p:sp>
      <p:pic>
        <p:nvPicPr>
          <p:cNvPr id="4" name="Рисунок 3">
            <a:extLst>
              <a:ext uri="{FF2B5EF4-FFF2-40B4-BE49-F238E27FC236}">
                <a16:creationId xmlns:a16="http://schemas.microsoft.com/office/drawing/2014/main" id="{5BFFC79E-3831-4D3C-8F5D-FC802BF1F03F}"/>
              </a:ext>
            </a:extLst>
          </p:cNvPr>
          <p:cNvPicPr>
            <a:picLocks noChangeAspect="1"/>
          </p:cNvPicPr>
          <p:nvPr userDrawn="1"/>
        </p:nvPicPr>
        <p:blipFill>
          <a:blip r:embed="rId15"/>
          <a:stretch>
            <a:fillRect/>
          </a:stretch>
        </p:blipFill>
        <p:spPr>
          <a:xfrm>
            <a:off x="1" y="0"/>
            <a:ext cx="2003076" cy="968764"/>
          </a:xfrm>
          <a:prstGeom prst="rect">
            <a:avLst/>
          </a:prstGeom>
        </p:spPr>
      </p:pic>
    </p:spTree>
    <p:extLst>
      <p:ext uri="{BB962C8B-B14F-4D97-AF65-F5344CB8AC3E}">
        <p14:creationId xmlns:p14="http://schemas.microsoft.com/office/powerpoint/2010/main" val="19003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615392" y="6097339"/>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2071525" y="1461247"/>
            <a:ext cx="8452735" cy="2321299"/>
          </a:xfrm>
        </p:spPr>
        <p:txBody>
          <a:bodyPr/>
          <a:lstStyle/>
          <a:p>
            <a:pPr algn="ctr"/>
            <a:r>
              <a:rPr lang="ru-RU" dirty="0"/>
              <a:t>ПРОЕКТИРОВАНИЕ БАЗ ДАННЫХ</a:t>
            </a:r>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p:txBody>
          <a:bodyPr/>
          <a:lstStyle/>
          <a:p>
            <a:r>
              <a:rPr lang="ru-RU" dirty="0"/>
              <a:t>ФИО преподавателя</a:t>
            </a:r>
            <a:r>
              <a:rPr lang="en-US" dirty="0"/>
              <a:t>: </a:t>
            </a:r>
            <a:r>
              <a:rPr lang="ru-RU" dirty="0"/>
              <a:t>Богомольная Г.В.</a:t>
            </a:r>
          </a:p>
          <a:p>
            <a:r>
              <a:rPr lang="en-US" dirty="0" smtClean="0"/>
              <a:t>e-mail</a:t>
            </a:r>
            <a:r>
              <a:rPr lang="en-US" dirty="0"/>
              <a:t>: bogomolnaya@mirea.ru</a:t>
            </a:r>
          </a:p>
          <a:p>
            <a:endParaRPr lang="ru-RU" dirty="0"/>
          </a:p>
        </p:txBody>
      </p:sp>
    </p:spTree>
    <p:extLst>
      <p:ext uri="{BB962C8B-B14F-4D97-AF65-F5344CB8AC3E}">
        <p14:creationId xmlns:p14="http://schemas.microsoft.com/office/powerpoint/2010/main" val="135233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35060" y="1620726"/>
            <a:ext cx="11713409" cy="480131"/>
          </a:xfrm>
          <a:prstGeom prst="rect">
            <a:avLst/>
          </a:prstGeom>
        </p:spPr>
        <p:txBody>
          <a:bodyPr wrap="square">
            <a:spAutoFit/>
          </a:bodyPr>
          <a:lstStyle/>
          <a:p>
            <a:pPr lvl="0" indent="450215">
              <a:lnSpc>
                <a:spcPct val="90000"/>
              </a:lnSpc>
              <a:spcBef>
                <a:spcPts val="1000"/>
              </a:spcBef>
              <a:tabLst>
                <a:tab pos="-1371600" algn="ctr"/>
              </a:tabLst>
            </a:pPr>
            <a:r>
              <a:rPr lang="ru-RU" sz="2800" b="1" dirty="0">
                <a:solidFill>
                  <a:prstClr val="black"/>
                </a:solidFill>
              </a:rPr>
              <a:t>Типы </a:t>
            </a:r>
            <a:r>
              <a:rPr lang="ru-RU" sz="2800" b="1" dirty="0" smtClean="0">
                <a:solidFill>
                  <a:prstClr val="black"/>
                </a:solidFill>
              </a:rPr>
              <a:t>параллелизма</a:t>
            </a:r>
          </a:p>
        </p:txBody>
      </p:sp>
      <p:pic>
        <p:nvPicPr>
          <p:cNvPr id="4" name="Рисунок 3"/>
          <p:cNvPicPr>
            <a:picLocks noChangeAspect="1"/>
          </p:cNvPicPr>
          <p:nvPr/>
        </p:nvPicPr>
        <p:blipFill>
          <a:blip r:embed="rId2"/>
          <a:stretch>
            <a:fillRect/>
          </a:stretch>
        </p:blipFill>
        <p:spPr>
          <a:xfrm>
            <a:off x="1660359" y="3290736"/>
            <a:ext cx="8833870" cy="2789643"/>
          </a:xfrm>
          <a:prstGeom prst="rect">
            <a:avLst/>
          </a:prstGeom>
        </p:spPr>
      </p:pic>
      <p:sp>
        <p:nvSpPr>
          <p:cNvPr id="6" name="Прямоугольник 5"/>
          <p:cNvSpPr/>
          <p:nvPr/>
        </p:nvSpPr>
        <p:spPr>
          <a:xfrm>
            <a:off x="1756343" y="2402140"/>
            <a:ext cx="8576387" cy="523220"/>
          </a:xfrm>
          <a:prstGeom prst="rect">
            <a:avLst/>
          </a:prstGeom>
        </p:spPr>
        <p:txBody>
          <a:bodyPr wrap="none">
            <a:spAutoFit/>
          </a:bodyPr>
          <a:lstStyle/>
          <a:p>
            <a:r>
              <a:rPr lang="ru-RU" sz="2800" dirty="0">
                <a:solidFill>
                  <a:prstClr val="black"/>
                </a:solidFill>
                <a:latin typeface="Calibri Light" panose="020F0302020204030204"/>
              </a:rPr>
              <a:t>Выполнение запроса при вертикальном параллелизме </a:t>
            </a:r>
          </a:p>
        </p:txBody>
      </p:sp>
    </p:spTree>
    <p:extLst>
      <p:ext uri="{BB962C8B-B14F-4D97-AF65-F5344CB8AC3E}">
        <p14:creationId xmlns:p14="http://schemas.microsoft.com/office/powerpoint/2010/main" val="156743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35060" y="1620726"/>
            <a:ext cx="11713409" cy="480131"/>
          </a:xfrm>
          <a:prstGeom prst="rect">
            <a:avLst/>
          </a:prstGeom>
        </p:spPr>
        <p:txBody>
          <a:bodyPr wrap="square">
            <a:spAutoFit/>
          </a:bodyPr>
          <a:lstStyle/>
          <a:p>
            <a:pPr lvl="0" indent="450215">
              <a:lnSpc>
                <a:spcPct val="90000"/>
              </a:lnSpc>
              <a:spcBef>
                <a:spcPts val="1000"/>
              </a:spcBef>
              <a:tabLst>
                <a:tab pos="-1371600" algn="ctr"/>
              </a:tabLst>
            </a:pPr>
            <a:r>
              <a:rPr lang="ru-RU" sz="2800" b="1" dirty="0">
                <a:solidFill>
                  <a:prstClr val="black"/>
                </a:solidFill>
              </a:rPr>
              <a:t>Типы </a:t>
            </a:r>
            <a:r>
              <a:rPr lang="ru-RU" sz="2800" b="1" dirty="0" smtClean="0">
                <a:solidFill>
                  <a:prstClr val="black"/>
                </a:solidFill>
              </a:rPr>
              <a:t>параллелизма</a:t>
            </a:r>
          </a:p>
        </p:txBody>
      </p:sp>
      <p:sp>
        <p:nvSpPr>
          <p:cNvPr id="6" name="Прямоугольник 5"/>
          <p:cNvSpPr/>
          <p:nvPr/>
        </p:nvSpPr>
        <p:spPr>
          <a:xfrm>
            <a:off x="1756343" y="2402140"/>
            <a:ext cx="8117928" cy="523220"/>
          </a:xfrm>
          <a:prstGeom prst="rect">
            <a:avLst/>
          </a:prstGeom>
        </p:spPr>
        <p:txBody>
          <a:bodyPr wrap="none">
            <a:spAutoFit/>
          </a:bodyPr>
          <a:lstStyle/>
          <a:p>
            <a:r>
              <a:rPr lang="ru-RU" sz="2800" dirty="0">
                <a:solidFill>
                  <a:prstClr val="black"/>
                </a:solidFill>
                <a:latin typeface="Calibri Light" panose="020F0302020204030204"/>
              </a:rPr>
              <a:t>Выполнение запроса при гибридном параллелизме </a:t>
            </a:r>
          </a:p>
        </p:txBody>
      </p:sp>
      <p:pic>
        <p:nvPicPr>
          <p:cNvPr id="3" name="Рисунок 2"/>
          <p:cNvPicPr>
            <a:picLocks noChangeAspect="1"/>
          </p:cNvPicPr>
          <p:nvPr/>
        </p:nvPicPr>
        <p:blipFill>
          <a:blip r:embed="rId2"/>
          <a:stretch>
            <a:fillRect/>
          </a:stretch>
        </p:blipFill>
        <p:spPr>
          <a:xfrm>
            <a:off x="1756343" y="3062657"/>
            <a:ext cx="7958113" cy="3133605"/>
          </a:xfrm>
          <a:prstGeom prst="rect">
            <a:avLst/>
          </a:prstGeom>
        </p:spPr>
      </p:pic>
    </p:spTree>
    <p:extLst>
      <p:ext uri="{BB962C8B-B14F-4D97-AF65-F5344CB8AC3E}">
        <p14:creationId xmlns:p14="http://schemas.microsoft.com/office/powerpoint/2010/main" val="233255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a:extLst>
              <a:ext uri="{FF2B5EF4-FFF2-40B4-BE49-F238E27FC236}">
                <a16:creationId xmlns:a16="http://schemas.microsoft.com/office/drawing/2014/main" id="{4C6D146A-8A1D-466F-95B0-D4B5B952F6D2}"/>
              </a:ext>
            </a:extLst>
          </p:cNvPr>
          <p:cNvSpPr>
            <a:spLocks noGrp="1"/>
          </p:cNvSpPr>
          <p:nvPr>
            <p:ph type="ctrTitle"/>
          </p:nvPr>
        </p:nvSpPr>
        <p:spPr>
          <a:xfrm>
            <a:off x="1542270" y="836195"/>
            <a:ext cx="8943252" cy="1277077"/>
          </a:xfrm>
        </p:spPr>
        <p:txBody>
          <a:bodyPr/>
          <a:lstStyle/>
          <a:p>
            <a:pPr algn="l"/>
            <a:r>
              <a:rPr lang="ru-RU" sz="4400" b="0" dirty="0">
                <a:solidFill>
                  <a:prstClr val="black"/>
                </a:solidFill>
              </a:rPr>
              <a:t>Проблема целостности базы </a:t>
            </a:r>
            <a:r>
              <a:rPr lang="ru-RU" sz="4400" b="0" dirty="0" smtClean="0">
                <a:solidFill>
                  <a:prstClr val="black"/>
                </a:solidFill>
              </a:rPr>
              <a:t>данных </a:t>
            </a:r>
            <a:r>
              <a:rPr lang="ru-RU" sz="4400" b="0" dirty="0">
                <a:solidFill>
                  <a:prstClr val="black"/>
                </a:solidFill>
              </a:rPr>
              <a:t>Транзакции и блокировки</a:t>
            </a:r>
            <a:endParaRPr lang="ru-RU" dirty="0"/>
          </a:p>
        </p:txBody>
      </p:sp>
      <p:sp>
        <p:nvSpPr>
          <p:cNvPr id="2" name="Прямоугольник 1"/>
          <p:cNvSpPr/>
          <p:nvPr/>
        </p:nvSpPr>
        <p:spPr>
          <a:xfrm>
            <a:off x="318837" y="2113272"/>
            <a:ext cx="11628521" cy="4967514"/>
          </a:xfrm>
          <a:prstGeom prst="rect">
            <a:avLst/>
          </a:prstGeom>
        </p:spPr>
        <p:txBody>
          <a:bodyPr wrap="square">
            <a:spAutoFit/>
          </a:bodyPr>
          <a:lstStyle/>
          <a:p>
            <a:pPr lvl="0" algn="just">
              <a:lnSpc>
                <a:spcPct val="120000"/>
              </a:lnSpc>
            </a:pPr>
            <a:r>
              <a:rPr lang="ru-RU" sz="2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Транзакция</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это логическая единица работы системы. </a:t>
            </a:r>
          </a:p>
          <a:p>
            <a:pPr lvl="0" algn="just">
              <a:lnSpc>
                <a:spcPct val="120000"/>
              </a:lnSpc>
            </a:pPr>
            <a:r>
              <a:rPr lang="ru-RU" sz="2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Блокировки</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необходимы для того, чтобы дать различным пользователям возможность одновременно работать с базой данных</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lvl="0" algn="just">
              <a:lnSpc>
                <a:spcPct val="120000"/>
              </a:lnSpc>
            </a:pPr>
            <a:r>
              <a:rPr lang="ru-RU" sz="2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Процесс внесения изменений в БД</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состоит из последовательности действий: </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выдается оператор начала транзакции; </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выдается оператор изменения данных; </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СУБД анализирует оператор и устанавливает блокировки для его выполнения;</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случае успешной блокировки оператор выполняется;</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процесс повторяется для всех следующих операторов транзакции;</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выполняется оператор фиксации транзакции. </a:t>
            </a:r>
          </a:p>
          <a:p>
            <a:pPr lvl="0" algn="just">
              <a:lnSpc>
                <a:spcPct val="120000"/>
              </a:lnSpc>
            </a:pP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23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a:extLst>
              <a:ext uri="{FF2B5EF4-FFF2-40B4-BE49-F238E27FC236}">
                <a16:creationId xmlns:a16="http://schemas.microsoft.com/office/drawing/2014/main" id="{4C6D146A-8A1D-466F-95B0-D4B5B952F6D2}"/>
              </a:ext>
            </a:extLst>
          </p:cNvPr>
          <p:cNvSpPr>
            <a:spLocks noGrp="1"/>
          </p:cNvSpPr>
          <p:nvPr>
            <p:ph type="ctrTitle"/>
          </p:nvPr>
        </p:nvSpPr>
        <p:spPr>
          <a:xfrm>
            <a:off x="516467" y="946912"/>
            <a:ext cx="11159066" cy="575734"/>
          </a:xfrm>
        </p:spPr>
        <p:txBody>
          <a:bodyPr/>
          <a:lstStyle/>
          <a:p>
            <a:pPr lvl="0">
              <a:spcBef>
                <a:spcPts val="1000"/>
              </a:spcBef>
            </a:pPr>
            <a:r>
              <a:rPr lang="ru-RU" sz="4400" b="0" dirty="0">
                <a:solidFill>
                  <a:prstClr val="black"/>
                </a:solidFill>
              </a:rPr>
              <a:t>Свойства транзакций</a:t>
            </a:r>
            <a:endParaRPr lang="ru-RU" sz="2800" i="1" dirty="0">
              <a:latin typeface="+mn-lt"/>
              <a:ea typeface="+mn-ea"/>
              <a:cs typeface="+mn-cs"/>
            </a:endParaRPr>
          </a:p>
        </p:txBody>
      </p:sp>
      <p:sp>
        <p:nvSpPr>
          <p:cNvPr id="3" name="Прямоугольник 2"/>
          <p:cNvSpPr/>
          <p:nvPr/>
        </p:nvSpPr>
        <p:spPr>
          <a:xfrm>
            <a:off x="148166" y="1462488"/>
            <a:ext cx="11895667" cy="4832092"/>
          </a:xfrm>
          <a:prstGeom prst="rect">
            <a:avLst/>
          </a:prstGeom>
        </p:spPr>
        <p:txBody>
          <a:bodyPr wrap="square">
            <a:spAutoFit/>
          </a:bodyPr>
          <a:lstStyle/>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атомарности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Atomicity</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транзакция должна быть выполнена в целом или не выполнена вовсе. </a:t>
            </a:r>
            <a:endParaRPr lang="ru-RU" sz="2400" dirty="0" smtClean="0">
              <a:effectLst/>
              <a:latin typeface="Times New Roman" panose="02020603050405020304" pitchFamily="18" charset="0"/>
              <a:ea typeface="Arial Unicode MS"/>
              <a:cs typeface="Times New Roman" panose="02020603050405020304" pitchFamily="18" charset="0"/>
            </a:endParaRPr>
          </a:p>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согласованности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Consistency</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гарантирует: по мере выполнения транзакций данные переходят из одного согласованного состояния в другое — транзакция не разрушает взаимной согласованности данных. </a:t>
            </a:r>
            <a:endParaRPr lang="ru-RU" sz="2400" dirty="0" smtClean="0">
              <a:effectLst/>
              <a:latin typeface="Times New Roman" panose="02020603050405020304" pitchFamily="18" charset="0"/>
              <a:ea typeface="Arial Unicode MS"/>
              <a:cs typeface="Times New Roman" panose="02020603050405020304" pitchFamily="18" charset="0"/>
            </a:endParaRPr>
          </a:p>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изолированности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Isolation</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означает: конкурирующие за доступ к БД транзакции физически обрабатываются последовательно, изолированно друг от друга, но для пользователей это выглядит так, как будто они выполняются параллельно. </a:t>
            </a:r>
            <a:endParaRPr lang="ru-RU" sz="2400" dirty="0" smtClean="0">
              <a:effectLst/>
              <a:latin typeface="Times New Roman" panose="02020603050405020304" pitchFamily="18" charset="0"/>
              <a:ea typeface="Arial Unicode MS"/>
              <a:cs typeface="Times New Roman" panose="02020603050405020304" pitchFamily="18" charset="0"/>
            </a:endParaRPr>
          </a:p>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долговечности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Durability</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трактуется следующим образом: если транзакция завершена успешно, то те изменения в данных, которые были ею произведены, не могут быть потеряны ни при каких обстоятельствах (даже в случае последующих ошибок). </a:t>
            </a:r>
            <a:endParaRPr lang="ru-RU" sz="2400" dirty="0" smtClean="0">
              <a:effectLst/>
              <a:latin typeface="Times New Roman" panose="02020603050405020304" pitchFamily="18" charset="0"/>
              <a:ea typeface="Arial Unicode MS"/>
              <a:cs typeface="Times New Roman" panose="02020603050405020304" pitchFamily="18" charset="0"/>
            </a:endParaRPr>
          </a:p>
          <a:p>
            <a:pPr marL="0" marR="0" lvl="0" indent="450215" algn="just" defTabSz="914400" rtl="0" eaLnBrk="1" fontAlgn="auto" latinLnBrk="0" hangingPunct="1">
              <a:spcBef>
                <a:spcPts val="0"/>
              </a:spcBef>
              <a:spcAft>
                <a:spcPts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0884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одзаголовок 10">
            <a:extLst>
              <a:ext uri="{FF2B5EF4-FFF2-40B4-BE49-F238E27FC236}">
                <a16:creationId xmlns:a16="http://schemas.microsoft.com/office/drawing/2014/main" id="{C1B65F80-40E4-4163-81DA-43F424C0AE80}"/>
              </a:ext>
            </a:extLst>
          </p:cNvPr>
          <p:cNvSpPr>
            <a:spLocks noGrp="1"/>
          </p:cNvSpPr>
          <p:nvPr>
            <p:ph type="subTitle" idx="1"/>
          </p:nvPr>
        </p:nvSpPr>
        <p:spPr>
          <a:xfrm>
            <a:off x="1937082" y="973636"/>
            <a:ext cx="8091237" cy="722816"/>
          </a:xfrm>
        </p:spPr>
        <p:txBody>
          <a:bodyPr/>
          <a:lstStyle/>
          <a:p>
            <a:r>
              <a:rPr lang="ru-RU" sz="4400" dirty="0">
                <a:solidFill>
                  <a:prstClr val="black"/>
                </a:solidFill>
                <a:latin typeface="Calibri Light" panose="020F0302020204030204"/>
                <a:ea typeface="+mj-ea"/>
                <a:cs typeface="+mj-cs"/>
              </a:rPr>
              <a:t>Способы завершения транзакций</a:t>
            </a:r>
            <a:endParaRPr lang="ru-RU" dirty="0"/>
          </a:p>
        </p:txBody>
      </p:sp>
      <p:sp>
        <p:nvSpPr>
          <p:cNvPr id="2" name="Прямоугольник 1"/>
          <p:cNvSpPr/>
          <p:nvPr/>
        </p:nvSpPr>
        <p:spPr>
          <a:xfrm>
            <a:off x="195510" y="1765985"/>
            <a:ext cx="11694695" cy="5293757"/>
          </a:xfrm>
          <a:prstGeom prst="rect">
            <a:avLst/>
          </a:prstGeom>
        </p:spPr>
        <p:txBody>
          <a:bodyPr wrap="square">
            <a:spAutoFit/>
          </a:bodyPr>
          <a:lstStyle/>
          <a:p>
            <a:pPr algn="just">
              <a:spcBef>
                <a:spcPts val="1200"/>
              </a:spcBef>
              <a:spcAft>
                <a:spcPts val="0"/>
              </a:spcAft>
            </a:pPr>
            <a:r>
              <a:rPr lang="ru-RU" sz="28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Фиксация транзакции -</a:t>
            </a:r>
            <a:r>
              <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действие, обеспечивающее запись изменений в базе данных, которые были сделаны в процессе выполнения транзакции.</a:t>
            </a: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just">
              <a:spcBef>
                <a:spcPts val="1200"/>
              </a:spcBef>
            </a:pPr>
            <a:r>
              <a:rPr lang="ru-RU" sz="28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Откат транзакции</a:t>
            </a:r>
            <a:r>
              <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действие, обеспечивающее аннулирование всех изменений данных, которые были сделаны операторами в теле текущей незавершенной транзакции. Если в процессе выполнения транзакции случилось нечто, что делает невозможным ее нормальное завершение, база данных должна быть возвращена в исходное состояние. </a:t>
            </a:r>
          </a:p>
          <a:p>
            <a:pPr lvl="0" algn="just">
              <a:spcBef>
                <a:spcPts val="1200"/>
              </a:spcBef>
            </a:pPr>
            <a:r>
              <a:rPr lang="ru-RU" sz="28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Журнал </a:t>
            </a:r>
            <a:r>
              <a:rPr lang="ru-RU" sz="2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транзакций</a:t>
            </a: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системная структура для обеспечения механизма реализации в СУБД принципа сохранения промежуточных состояний, подтверждения или отката транзакции. </a:t>
            </a:r>
          </a:p>
          <a:p>
            <a:pPr algn="just">
              <a:spcBef>
                <a:spcPts val="1200"/>
              </a:spcBef>
              <a:spcAft>
                <a:spcPts val="0"/>
              </a:spcAft>
            </a:pPr>
            <a:endPar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63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0872" y="846681"/>
            <a:ext cx="8087450" cy="636748"/>
          </a:xfrm>
        </p:spPr>
        <p:txBody>
          <a:bodyPr/>
          <a:lstStyle/>
          <a:p>
            <a:r>
              <a:rPr lang="ru-RU" dirty="0">
                <a:solidFill>
                  <a:prstClr val="black"/>
                </a:solidFill>
              </a:rPr>
              <a:t>Способы завершения транзакций</a:t>
            </a:r>
          </a:p>
        </p:txBody>
      </p:sp>
      <p:sp>
        <p:nvSpPr>
          <p:cNvPr id="6" name="Прямоугольник 5"/>
          <p:cNvSpPr/>
          <p:nvPr/>
        </p:nvSpPr>
        <p:spPr>
          <a:xfrm>
            <a:off x="3380606" y="1517520"/>
            <a:ext cx="4586512" cy="523220"/>
          </a:xfrm>
          <a:prstGeom prst="rect">
            <a:avLst/>
          </a:prstGeom>
        </p:spPr>
        <p:txBody>
          <a:bodyPr wrap="none">
            <a:spAutoFit/>
          </a:bodyPr>
          <a:lstStyle/>
          <a:p>
            <a:r>
              <a:rPr lang="ru-RU" sz="2800" dirty="0">
                <a:solidFill>
                  <a:prstClr val="black"/>
                </a:solidFill>
                <a:latin typeface="Calibri Light" panose="020F0302020204030204"/>
              </a:rPr>
              <a:t>Модель транзакций </a:t>
            </a:r>
            <a:r>
              <a:rPr lang="en-US" sz="2800" dirty="0">
                <a:solidFill>
                  <a:prstClr val="black"/>
                </a:solidFill>
                <a:latin typeface="Calibri Light" panose="020F0302020204030204"/>
              </a:rPr>
              <a:t>ANSI/ISO</a:t>
            </a:r>
            <a:endParaRPr lang="ru-RU" sz="2800" dirty="0">
              <a:solidFill>
                <a:prstClr val="black"/>
              </a:solidFill>
              <a:latin typeface="Calibri Light" panose="020F0302020204030204"/>
            </a:endParaRPr>
          </a:p>
        </p:txBody>
      </p:sp>
      <p:pic>
        <p:nvPicPr>
          <p:cNvPr id="4" name="Рисунок 3"/>
          <p:cNvPicPr>
            <a:picLocks noChangeAspect="1"/>
          </p:cNvPicPr>
          <p:nvPr/>
        </p:nvPicPr>
        <p:blipFill>
          <a:blip r:embed="rId2"/>
          <a:stretch>
            <a:fillRect/>
          </a:stretch>
        </p:blipFill>
        <p:spPr>
          <a:xfrm>
            <a:off x="315045" y="2597132"/>
            <a:ext cx="5259010" cy="3520925"/>
          </a:xfrm>
          <a:prstGeom prst="rect">
            <a:avLst/>
          </a:prstGeom>
        </p:spPr>
      </p:pic>
      <p:sp>
        <p:nvSpPr>
          <p:cNvPr id="7" name="Прямоугольник 6"/>
          <p:cNvSpPr/>
          <p:nvPr/>
        </p:nvSpPr>
        <p:spPr>
          <a:xfrm>
            <a:off x="5757111" y="2074831"/>
            <a:ext cx="6003757" cy="4585871"/>
          </a:xfrm>
          <a:prstGeom prst="rect">
            <a:avLst/>
          </a:prstGeom>
        </p:spPr>
        <p:txBody>
          <a:bodyPr wrap="square">
            <a:spAutoFit/>
          </a:bodyPr>
          <a:lstStyle/>
          <a:p>
            <a:pPr lvl="0" indent="450215" algn="just">
              <a:spcBef>
                <a:spcPts val="1200"/>
              </a:spcBef>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Транзакция завершается одним из возможных путей:</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оператор COMMIT - успешное завершение транзакции; его использование делает постоянными изменения, внесенные в базу данных в рамках текущей транзакции;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оператор ROLLBACK прерывает транзакцию, отменяя изменения в БД в рамках этой транзакции; новая транзакция начинается после использования ROLLBACK;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успешное завершение программы, в которой инициирована текущая транзакция, означает успешное завершение транзакции (как при операторе COMMIT);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ошибочное завершение программы прерывает транзакцию (как при операторе ROLLBACK).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5677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одзаголовок 10">
            <a:extLst>
              <a:ext uri="{FF2B5EF4-FFF2-40B4-BE49-F238E27FC236}">
                <a16:creationId xmlns:a16="http://schemas.microsoft.com/office/drawing/2014/main" id="{C1B65F80-40E4-4163-81DA-43F424C0AE80}"/>
              </a:ext>
            </a:extLst>
          </p:cNvPr>
          <p:cNvSpPr>
            <a:spLocks noGrp="1"/>
          </p:cNvSpPr>
          <p:nvPr>
            <p:ph type="subTitle" idx="1"/>
          </p:nvPr>
        </p:nvSpPr>
        <p:spPr>
          <a:xfrm>
            <a:off x="1937080" y="841289"/>
            <a:ext cx="8091237" cy="722816"/>
          </a:xfrm>
        </p:spPr>
        <p:txBody>
          <a:bodyPr/>
          <a:lstStyle/>
          <a:p>
            <a:r>
              <a:rPr lang="ru-RU" sz="4400" dirty="0">
                <a:solidFill>
                  <a:prstClr val="black"/>
                </a:solidFill>
                <a:latin typeface="Calibri Light" panose="020F0302020204030204"/>
                <a:ea typeface="+mj-ea"/>
                <a:cs typeface="+mj-cs"/>
              </a:rPr>
              <a:t>Способы завершения транзакций</a:t>
            </a:r>
            <a:endParaRPr lang="ru-RU" dirty="0"/>
          </a:p>
        </p:txBody>
      </p:sp>
      <p:sp>
        <p:nvSpPr>
          <p:cNvPr id="2" name="Прямоугольник 1"/>
          <p:cNvSpPr/>
          <p:nvPr/>
        </p:nvSpPr>
        <p:spPr>
          <a:xfrm>
            <a:off x="135350" y="1582152"/>
            <a:ext cx="11694695" cy="5355312"/>
          </a:xfrm>
          <a:prstGeom prst="rect">
            <a:avLst/>
          </a:prstGeom>
        </p:spPr>
        <p:txBody>
          <a:bodyPr wrap="square">
            <a:spAutoFit/>
          </a:bodyPr>
          <a:lstStyle/>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Ситуации, при которых требуется производить восстановление состояния БД:</a:t>
            </a:r>
          </a:p>
          <a:p>
            <a:pPr algn="just">
              <a:spcBef>
                <a:spcPts val="1200"/>
              </a:spcBef>
              <a:spcAft>
                <a:spcPts val="0"/>
              </a:spcAft>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Индивидуальный откат транзакции. Должен быть применен в случаях: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стандартной ситуацией отката транзакции является ее явное завершение оператором ROLLBACK;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аварийное завершение работы прикладной программы, которое логически эквивалентно выполнению оператора ROLLBACK, но физически имеет   иной механизм выполнения;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принудительный откат транзакции в случае взаимной блокировки при параллельном выполнении транзакций. В подобном случае для выхода из тупика данная транзакция может быть выбрана в качестве "жертвы" и принудительно прекращено ее выполнение ядром СУБД. </a:t>
            </a:r>
            <a:endPar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0"/>
              </a:spcAft>
            </a:pP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28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одзаголовок 10">
            <a:extLst>
              <a:ext uri="{FF2B5EF4-FFF2-40B4-BE49-F238E27FC236}">
                <a16:creationId xmlns:a16="http://schemas.microsoft.com/office/drawing/2014/main" id="{C1B65F80-40E4-4163-81DA-43F424C0AE80}"/>
              </a:ext>
            </a:extLst>
          </p:cNvPr>
          <p:cNvSpPr>
            <a:spLocks noGrp="1"/>
          </p:cNvSpPr>
          <p:nvPr>
            <p:ph type="subTitle" idx="1"/>
          </p:nvPr>
        </p:nvSpPr>
        <p:spPr>
          <a:xfrm>
            <a:off x="1937080" y="841289"/>
            <a:ext cx="8091237" cy="620547"/>
          </a:xfrm>
        </p:spPr>
        <p:txBody>
          <a:bodyPr/>
          <a:lstStyle/>
          <a:p>
            <a:r>
              <a:rPr lang="ru-RU" sz="4400" dirty="0">
                <a:solidFill>
                  <a:prstClr val="black"/>
                </a:solidFill>
                <a:latin typeface="Calibri Light" panose="020F0302020204030204"/>
                <a:ea typeface="+mj-ea"/>
                <a:cs typeface="+mj-cs"/>
              </a:rPr>
              <a:t>Способы завершения транзакций</a:t>
            </a:r>
            <a:endParaRPr lang="ru-RU" dirty="0"/>
          </a:p>
        </p:txBody>
      </p:sp>
      <p:sp>
        <p:nvSpPr>
          <p:cNvPr id="2" name="Прямоугольник 1"/>
          <p:cNvSpPr/>
          <p:nvPr/>
        </p:nvSpPr>
        <p:spPr>
          <a:xfrm>
            <a:off x="189492" y="1732547"/>
            <a:ext cx="11694695" cy="5632311"/>
          </a:xfrm>
          <a:prstGeom prst="rect">
            <a:avLst/>
          </a:prstGeom>
        </p:spPr>
        <p:txBody>
          <a:bodyPr wrap="square">
            <a:spAutoFit/>
          </a:bodyPr>
          <a:lstStyle/>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Ситуации, при которых требуется производить восстановление состояния БД:</a:t>
            </a:r>
          </a:p>
          <a:p>
            <a:pPr algn="just">
              <a:spcBef>
                <a:spcPts val="1200"/>
              </a:spcBef>
              <a:spcAft>
                <a:spcPts val="0"/>
              </a:spcAft>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Восстановление после внезапной потери содержимого оперативной памяти (мягкий сбой). Такая ситуация может возникнуть в следующих случаях: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 аварийном выключении электрического питания;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 возникновении неустранимого сбоя процессора (например, срабатывании контроля оперативной памяти) и т. д. </a:t>
            </a:r>
          </a:p>
          <a:p>
            <a:pPr algn="just">
              <a:spcBef>
                <a:spcPts val="1200"/>
              </a:spcBef>
              <a:spcAft>
                <a:spcPts val="0"/>
              </a:spcAft>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Восстановление после поломки основного внешнего носителя БД (жесткий сбой). </a:t>
            </a:r>
            <a:r>
              <a:rPr lang="ru-RU" sz="240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 высокой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надежности современных устройств внешней памяти может возникать сравнительно редко. Основой восстановления является архивная копия и журнал изменений БД.</a:t>
            </a:r>
            <a:r>
              <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spcBef>
                <a:spcPts val="1200"/>
              </a:spcBef>
              <a:spcAft>
                <a:spcPts val="0"/>
              </a:spcAft>
            </a:pPr>
            <a:endPar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0"/>
              </a:spcAft>
            </a:pP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786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E26A0-0BD0-4F5C-8BB0-20379574712C}"/>
              </a:ext>
            </a:extLst>
          </p:cNvPr>
          <p:cNvSpPr>
            <a:spLocks noGrp="1"/>
          </p:cNvSpPr>
          <p:nvPr>
            <p:ph type="title"/>
          </p:nvPr>
        </p:nvSpPr>
        <p:spPr>
          <a:xfrm>
            <a:off x="2330451" y="2937933"/>
            <a:ext cx="7372349" cy="862543"/>
          </a:xfrm>
        </p:spPr>
        <p:txBody>
          <a:bodyPr/>
          <a:lstStyle/>
          <a:p>
            <a:r>
              <a:rPr lang="ru-RU" dirty="0"/>
              <a:t>Спасибо за внимание!</a:t>
            </a:r>
          </a:p>
        </p:txBody>
      </p:sp>
    </p:spTree>
    <p:extLst>
      <p:ext uri="{BB962C8B-B14F-4D97-AF65-F5344CB8AC3E}">
        <p14:creationId xmlns:p14="http://schemas.microsoft.com/office/powerpoint/2010/main" val="4066436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16771" y="6083372"/>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830179" y="1709739"/>
            <a:ext cx="9613704" cy="2852737"/>
          </a:xfrm>
        </p:spPr>
        <p:txBody>
          <a:bodyPr/>
          <a:lstStyle/>
          <a:p>
            <a:pPr algn="ctr"/>
            <a:r>
              <a:rPr lang="ru-RU" sz="4800" dirty="0" smtClean="0"/>
              <a:t>Тема</a:t>
            </a:r>
            <a:r>
              <a:rPr lang="ru-RU" sz="4800" dirty="0"/>
              <a:t/>
            </a:r>
            <a:br>
              <a:rPr lang="ru-RU" sz="4800" dirty="0"/>
            </a:br>
            <a:r>
              <a:rPr lang="ru-RU" sz="4800" dirty="0"/>
              <a:t>МЕТОДЫ СОВМЕСТНОГО ДОСТУПА К БАЗАМ </a:t>
            </a:r>
            <a:r>
              <a:rPr lang="ru-RU" sz="4800"/>
              <a:t>ДАННЫХ </a:t>
            </a:r>
            <a:r>
              <a:rPr lang="ru-RU" sz="4800" smtClean="0"/>
              <a:t>В </a:t>
            </a:r>
            <a:r>
              <a:rPr lang="ru-RU" sz="4800" dirty="0"/>
              <a:t>СЛОЖНЫХ ИНФОРМАЦИОННЫХ СИСТЕМАХ</a:t>
            </a:r>
          </a:p>
        </p:txBody>
      </p:sp>
    </p:spTree>
    <p:extLst>
      <p:ext uri="{BB962C8B-B14F-4D97-AF65-F5344CB8AC3E}">
        <p14:creationId xmlns:p14="http://schemas.microsoft.com/office/powerpoint/2010/main" val="1985860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37157" y="991849"/>
            <a:ext cx="10972800" cy="631524"/>
          </a:xfrm>
        </p:spPr>
        <p:txBody>
          <a:bodyPr/>
          <a:lstStyle/>
          <a:p>
            <a:pPr algn="ctr"/>
            <a:r>
              <a:rPr lang="ru-RU" dirty="0"/>
              <a:t>План лекции</a:t>
            </a:r>
          </a:p>
        </p:txBody>
      </p:sp>
      <p:sp>
        <p:nvSpPr>
          <p:cNvPr id="5" name="Содержимое 4"/>
          <p:cNvSpPr>
            <a:spLocks noGrp="1"/>
          </p:cNvSpPr>
          <p:nvPr>
            <p:ph idx="1"/>
          </p:nvPr>
        </p:nvSpPr>
        <p:spPr>
          <a:xfrm>
            <a:off x="693568" y="1942210"/>
            <a:ext cx="11132065" cy="2232747"/>
          </a:xfrm>
        </p:spPr>
        <p:txBody>
          <a:bodyPr/>
          <a:lstStyle/>
          <a:p>
            <a:r>
              <a:rPr lang="ru-RU" dirty="0"/>
              <a:t>Методы совместного доступа к базам данных</a:t>
            </a:r>
          </a:p>
          <a:p>
            <a:r>
              <a:rPr lang="ru-RU" dirty="0"/>
              <a:t>Проблема целостности базы данных. Транзакции и блокировки</a:t>
            </a:r>
          </a:p>
          <a:p>
            <a:r>
              <a:rPr lang="ru-RU" dirty="0"/>
              <a:t>Свойства транзакций. Способы завершения </a:t>
            </a:r>
            <a:r>
              <a:rPr lang="ru-RU" dirty="0" smtClean="0"/>
              <a:t>транзакций</a:t>
            </a:r>
            <a:endParaRPr lang="ru-RU" dirty="0"/>
          </a:p>
        </p:txBody>
      </p:sp>
    </p:spTree>
    <p:extLst>
      <p:ext uri="{BB962C8B-B14F-4D97-AF65-F5344CB8AC3E}">
        <p14:creationId xmlns:p14="http://schemas.microsoft.com/office/powerpoint/2010/main" val="339762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4803" y="856788"/>
            <a:ext cx="10996863" cy="635128"/>
          </a:xfrm>
        </p:spPr>
        <p:txBody>
          <a:bodyPr/>
          <a:lstStyle/>
          <a:p>
            <a:r>
              <a:rPr lang="ru-RU" dirty="0"/>
              <a:t>Методы совместного доступа к базам данных</a:t>
            </a:r>
          </a:p>
        </p:txBody>
      </p:sp>
      <p:sp>
        <p:nvSpPr>
          <p:cNvPr id="3" name="Объект 2"/>
          <p:cNvSpPr>
            <a:spLocks noGrp="1"/>
          </p:cNvSpPr>
          <p:nvPr>
            <p:ph idx="1"/>
          </p:nvPr>
        </p:nvSpPr>
        <p:spPr>
          <a:xfrm>
            <a:off x="474133" y="1765041"/>
            <a:ext cx="11167533" cy="4858343"/>
          </a:xfrm>
        </p:spPr>
        <p:txBody>
          <a:bodyPr/>
          <a:lstStyle/>
          <a:p>
            <a:pPr marL="0" indent="0" algn="just">
              <a:buNone/>
            </a:pPr>
            <a:r>
              <a:rPr lang="ru-RU" sz="2800" b="1" i="1" dirty="0"/>
              <a:t>Многопользовательский доступ к данным</a:t>
            </a:r>
            <a:r>
              <a:rPr lang="ru-RU" sz="2800" dirty="0"/>
              <a:t> подразумевает одновременное выполнение двух и более запросов к одним и тем же объектам данных (таблицам, блокам и т.п</a:t>
            </a:r>
            <a:r>
              <a:rPr lang="ru-RU" sz="2800" dirty="0" smtClean="0"/>
              <a:t>.). </a:t>
            </a:r>
          </a:p>
          <a:p>
            <a:pPr marL="0" indent="0" algn="just">
              <a:buNone/>
            </a:pPr>
            <a:r>
              <a:rPr lang="ru-RU" sz="2800" b="1" i="1" dirty="0" smtClean="0"/>
              <a:t>Системы </a:t>
            </a:r>
            <a:r>
              <a:rPr lang="ru-RU" sz="2800" b="1" i="1" dirty="0"/>
              <a:t>распределенной обработки данных</a:t>
            </a:r>
            <a:r>
              <a:rPr lang="ru-RU" sz="2800" dirty="0"/>
              <a:t> </a:t>
            </a:r>
            <a:r>
              <a:rPr lang="ru-RU" sz="2800" b="1" dirty="0"/>
              <a:t>-</a:t>
            </a:r>
            <a:endParaRPr lang="ru-RU" sz="2800" b="1" dirty="0" smtClean="0"/>
          </a:p>
          <a:p>
            <a:pPr marL="0" indent="0" algn="just">
              <a:spcBef>
                <a:spcPts val="0"/>
              </a:spcBef>
              <a:buNone/>
            </a:pPr>
            <a:r>
              <a:rPr lang="ru-RU" sz="2800" dirty="0" smtClean="0"/>
              <a:t>- параллельный </a:t>
            </a:r>
            <a:r>
              <a:rPr lang="ru-RU" sz="2800" dirty="0"/>
              <a:t>доступ </a:t>
            </a:r>
            <a:r>
              <a:rPr lang="ru-RU" sz="2800" dirty="0" smtClean="0"/>
              <a:t>нескольких пользователей к </a:t>
            </a:r>
            <a:r>
              <a:rPr lang="ru-RU" sz="2800" dirty="0"/>
              <a:t>одной </a:t>
            </a:r>
            <a:r>
              <a:rPr lang="ru-RU" sz="2800" dirty="0" smtClean="0"/>
              <a:t>БД,  расположенной </a:t>
            </a:r>
            <a:r>
              <a:rPr lang="ru-RU" sz="2800" dirty="0"/>
              <a:t>на одной машине, соответствует </a:t>
            </a:r>
            <a:r>
              <a:rPr lang="ru-RU" sz="2800" i="1" dirty="0"/>
              <a:t>режиму распределенного доступа к централизованной </a:t>
            </a:r>
            <a:r>
              <a:rPr lang="ru-RU" sz="2800" i="1" dirty="0" smtClean="0"/>
              <a:t>БД</a:t>
            </a:r>
            <a:r>
              <a:rPr lang="ru-RU" sz="2800" dirty="0" smtClean="0"/>
              <a:t>.</a:t>
            </a:r>
            <a:r>
              <a:rPr lang="ru-RU" sz="2400" dirty="0" smtClean="0"/>
              <a:t> </a:t>
            </a:r>
          </a:p>
          <a:p>
            <a:pPr marL="0" indent="0" algn="just">
              <a:buNone/>
            </a:pPr>
            <a:r>
              <a:rPr lang="ru-RU" sz="2800" b="1" i="1" dirty="0">
                <a:solidFill>
                  <a:prstClr val="black"/>
                </a:solidFill>
              </a:rPr>
              <a:t>Системы распределенных баз </a:t>
            </a:r>
            <a:r>
              <a:rPr lang="ru-RU" sz="2800" b="1" i="1" dirty="0" smtClean="0">
                <a:solidFill>
                  <a:prstClr val="black"/>
                </a:solidFill>
              </a:rPr>
              <a:t>данных -</a:t>
            </a:r>
          </a:p>
          <a:p>
            <a:pPr marL="0" indent="0" algn="just">
              <a:spcBef>
                <a:spcPts val="0"/>
              </a:spcBef>
              <a:buNone/>
            </a:pPr>
            <a:r>
              <a:rPr lang="ru-RU" sz="2800" dirty="0" smtClean="0"/>
              <a:t>- параллельный </a:t>
            </a:r>
            <a:r>
              <a:rPr lang="ru-RU" sz="2800" dirty="0"/>
              <a:t>доступ нескольких </a:t>
            </a:r>
            <a:r>
              <a:rPr lang="ru-RU" sz="2800" dirty="0" smtClean="0"/>
              <a:t>пользователей к БД, распределенной </a:t>
            </a:r>
            <a:r>
              <a:rPr lang="ru-RU" sz="2800" dirty="0"/>
              <a:t>по нескольким компьютерам, расположенным в сети, </a:t>
            </a:r>
            <a:r>
              <a:rPr lang="ru-RU" sz="2800" dirty="0">
                <a:solidFill>
                  <a:prstClr val="black"/>
                </a:solidFill>
              </a:rPr>
              <a:t>соответствует </a:t>
            </a:r>
            <a:r>
              <a:rPr lang="ru-RU" sz="2800" i="1" dirty="0">
                <a:solidFill>
                  <a:prstClr val="black"/>
                </a:solidFill>
              </a:rPr>
              <a:t>режиму</a:t>
            </a:r>
            <a:r>
              <a:rPr lang="ru-RU" sz="2800" dirty="0" smtClean="0"/>
              <a:t> </a:t>
            </a:r>
            <a:r>
              <a:rPr lang="ru-RU" sz="2800" i="1" dirty="0"/>
              <a:t>с </a:t>
            </a:r>
            <a:r>
              <a:rPr lang="ru-RU" sz="2800" i="1" dirty="0" smtClean="0"/>
              <a:t>параллельного доступа </a:t>
            </a:r>
            <a:r>
              <a:rPr lang="ru-RU" sz="2800" i="1" dirty="0"/>
              <a:t>к распределенной БД</a:t>
            </a:r>
            <a:r>
              <a:rPr lang="ru-RU" sz="2800" dirty="0"/>
              <a:t>.</a:t>
            </a:r>
          </a:p>
          <a:p>
            <a:pPr marL="0" indent="0" algn="just">
              <a:buNone/>
            </a:pPr>
            <a:endParaRPr lang="ru-RU" sz="2400" dirty="0"/>
          </a:p>
        </p:txBody>
      </p:sp>
    </p:spTree>
    <p:extLst>
      <p:ext uri="{BB962C8B-B14F-4D97-AF65-F5344CB8AC3E}">
        <p14:creationId xmlns:p14="http://schemas.microsoft.com/office/powerpoint/2010/main" val="245960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9627" y="852683"/>
            <a:ext cx="11026942" cy="621185"/>
          </a:xfrm>
        </p:spPr>
        <p:txBody>
          <a:bodyPr/>
          <a:lstStyle/>
          <a:p>
            <a:r>
              <a:rPr lang="ru-RU" dirty="0">
                <a:solidFill>
                  <a:prstClr val="black"/>
                </a:solidFill>
              </a:rPr>
              <a:t>Методы совместного доступа к базам данных</a:t>
            </a:r>
            <a:endParaRPr lang="ru-RU" dirty="0"/>
          </a:p>
        </p:txBody>
      </p:sp>
      <p:sp>
        <p:nvSpPr>
          <p:cNvPr id="3" name="Прямоугольник 2"/>
          <p:cNvSpPr/>
          <p:nvPr/>
        </p:nvSpPr>
        <p:spPr>
          <a:xfrm>
            <a:off x="3472032" y="1774657"/>
            <a:ext cx="5033750" cy="480131"/>
          </a:xfrm>
          <a:prstGeom prst="rect">
            <a:avLst/>
          </a:prstGeom>
        </p:spPr>
        <p:txBody>
          <a:bodyPr wrap="none">
            <a:spAutoFit/>
          </a:bodyPr>
          <a:lstStyle/>
          <a:p>
            <a:pPr algn="ctr">
              <a:lnSpc>
                <a:spcPct val="90000"/>
              </a:lnSpc>
              <a:spcBef>
                <a:spcPts val="1000"/>
              </a:spcBef>
            </a:pPr>
            <a:r>
              <a:rPr lang="ru-RU" sz="2800" dirty="0">
                <a:solidFill>
                  <a:prstClr val="black"/>
                </a:solidFill>
                <a:latin typeface="Calibri Light" panose="020F0302020204030204"/>
              </a:rPr>
              <a:t>Режимы работы с базой данных</a:t>
            </a:r>
          </a:p>
        </p:txBody>
      </p:sp>
      <p:pic>
        <p:nvPicPr>
          <p:cNvPr id="4" name="Рисунок 3"/>
          <p:cNvPicPr>
            <a:picLocks noChangeAspect="1"/>
          </p:cNvPicPr>
          <p:nvPr/>
        </p:nvPicPr>
        <p:blipFill>
          <a:blip r:embed="rId2"/>
          <a:stretch>
            <a:fillRect/>
          </a:stretch>
        </p:blipFill>
        <p:spPr>
          <a:xfrm>
            <a:off x="3113259" y="2640059"/>
            <a:ext cx="5751297" cy="3574252"/>
          </a:xfrm>
          <a:prstGeom prst="rect">
            <a:avLst/>
          </a:prstGeom>
        </p:spPr>
      </p:pic>
    </p:spTree>
    <p:extLst>
      <p:ext uri="{BB962C8B-B14F-4D97-AF65-F5344CB8AC3E}">
        <p14:creationId xmlns:p14="http://schemas.microsoft.com/office/powerpoint/2010/main" val="363953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53886" y="1509966"/>
            <a:ext cx="11675758" cy="4942892"/>
          </a:xfrm>
          <a:prstGeom prst="rect">
            <a:avLst/>
          </a:prstGeom>
        </p:spPr>
        <p:txBody>
          <a:bodyPr wrap="square">
            <a:spAutoFit/>
          </a:bodyPr>
          <a:lstStyle/>
          <a:p>
            <a:pPr lvl="0" indent="450215">
              <a:lnSpc>
                <a:spcPct val="90000"/>
              </a:lnSpc>
              <a:spcBef>
                <a:spcPts val="1000"/>
              </a:spcBef>
              <a:tabLst>
                <a:tab pos="-1371600" algn="ctr"/>
              </a:tabLst>
            </a:pPr>
            <a:r>
              <a:rPr lang="ru-RU" sz="2800" b="1" dirty="0" smtClean="0">
                <a:solidFill>
                  <a:prstClr val="black"/>
                </a:solidFill>
                <a:latin typeface="Times New Roman" panose="02020603050405020304" pitchFamily="18" charset="0"/>
                <a:cs typeface="Times New Roman" panose="02020603050405020304" pitchFamily="18" charset="0"/>
              </a:rPr>
              <a:t>Терминология</a:t>
            </a: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Запрос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процесс обращения пользователя к БД для ввода, получения или изменения информации в БД.</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Транзакция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последовательность операций модификации данных в БД, переводящая БД из одного непротиворечивого состояния в другое непротиворечивое состояние.</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Логическая структура БД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определение БД на физически независимом уровне, ближе всего соответствует концептуальной модели БД.</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Топология БД </a:t>
            </a:r>
            <a:r>
              <a:rPr lang="en-US"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Структура распределенной БД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схема распределения физической БД по сети.</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Локальная автономность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означает, что информация локальной БД и связанные с ней определения данных принадлежат локальному владельцу и им управляются.</a:t>
            </a:r>
            <a:endParaRPr kumimoji="0" lang="ru-RU"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43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169331" y="1497933"/>
            <a:ext cx="11844867" cy="4789003"/>
          </a:xfrm>
          <a:prstGeom prst="rect">
            <a:avLst/>
          </a:prstGeom>
        </p:spPr>
        <p:txBody>
          <a:bodyPr wrap="square">
            <a:spAutoFit/>
          </a:bodyPr>
          <a:lstStyle/>
          <a:p>
            <a:pPr lvl="0" indent="450215">
              <a:lnSpc>
                <a:spcPct val="90000"/>
              </a:lnSpc>
              <a:spcBef>
                <a:spcPts val="1000"/>
              </a:spcBef>
              <a:tabLst>
                <a:tab pos="-1371600" algn="ctr"/>
              </a:tabLst>
            </a:pPr>
            <a:r>
              <a:rPr lang="ru-RU" sz="2800" b="1" dirty="0" smtClean="0">
                <a:solidFill>
                  <a:prstClr val="black"/>
                </a:solidFill>
              </a:rPr>
              <a:t>Терминология</a:t>
            </a: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Удаленный запрос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запрос, который выполняется с использованием модемной связи.</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еализация удаленной транзакции</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обработка одной транзакции, состоящей из множества SQL-запросов на одном удаленном узле.</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Поддержка распределенной транзакции</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обработка транзакции, состоящей из нескольких запросов SQL, которые выполняются на нескольких узлах сети (удаленных или локальных), но каждый запрос обрабатывается только на одном узле, то есть запросы не являются распределенными. При обработке одной распределенной транзакции разные локальные запросы могут обрабатываться в разных узлах сети.</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Распределенный запрос</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запрос, при обработке которого используются данные из БД, расположенные в разных узлах сети.</a:t>
            </a:r>
            <a:endParaRPr kumimoji="0" lang="ru-RU"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301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169331" y="1497933"/>
            <a:ext cx="11844867" cy="3157788"/>
          </a:xfrm>
          <a:prstGeom prst="rect">
            <a:avLst/>
          </a:prstGeom>
        </p:spPr>
        <p:txBody>
          <a:bodyPr wrap="square">
            <a:spAutoFit/>
          </a:bodyPr>
          <a:lstStyle/>
          <a:p>
            <a:pPr lvl="0" indent="450215">
              <a:lnSpc>
                <a:spcPct val="90000"/>
              </a:lnSpc>
              <a:spcBef>
                <a:spcPts val="1000"/>
              </a:spcBef>
              <a:tabLst>
                <a:tab pos="-1371600" algn="ctr"/>
              </a:tabLst>
            </a:pPr>
            <a:r>
              <a:rPr lang="ru-RU" sz="2800" b="1" dirty="0" smtClean="0">
                <a:solidFill>
                  <a:prstClr val="black"/>
                </a:solidFill>
              </a:rPr>
              <a:t>Терминология</a:t>
            </a:r>
          </a:p>
          <a:p>
            <a:pPr algn="just">
              <a:spcBef>
                <a:spcPts val="1200"/>
              </a:spcBef>
              <a:spcAft>
                <a:spcPts val="0"/>
              </a:spcAft>
            </a:pPr>
            <a:r>
              <a:rPr lang="en-US" sz="2400" i="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DownSizing</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тенденция движения от отдельных </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mainframe</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-систем к открытым распределенным системам, объединяющим компьютеры среднего класса.</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en-US" sz="2400" i="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UpSizing</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тенденция распространения профессиональных СУБД на платформе настольных систем.</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en-US" sz="2400" i="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RightSizing</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тенденция создания информационных систем на такой платформе, которая точно соответствовала бы ее масштабам и задачам.</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18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35060" y="1620726"/>
            <a:ext cx="11713409" cy="480131"/>
          </a:xfrm>
          <a:prstGeom prst="rect">
            <a:avLst/>
          </a:prstGeom>
        </p:spPr>
        <p:txBody>
          <a:bodyPr wrap="square">
            <a:spAutoFit/>
          </a:bodyPr>
          <a:lstStyle/>
          <a:p>
            <a:pPr lvl="0" indent="450215">
              <a:lnSpc>
                <a:spcPct val="90000"/>
              </a:lnSpc>
              <a:spcBef>
                <a:spcPts val="1000"/>
              </a:spcBef>
              <a:tabLst>
                <a:tab pos="-1371600" algn="ctr"/>
              </a:tabLst>
            </a:pPr>
            <a:r>
              <a:rPr lang="ru-RU" sz="2800" b="1" dirty="0">
                <a:solidFill>
                  <a:prstClr val="black"/>
                </a:solidFill>
              </a:rPr>
              <a:t>Типы </a:t>
            </a:r>
            <a:r>
              <a:rPr lang="ru-RU" sz="2800" b="1" dirty="0" smtClean="0">
                <a:solidFill>
                  <a:prstClr val="black"/>
                </a:solidFill>
              </a:rPr>
              <a:t>параллелизма</a:t>
            </a:r>
          </a:p>
        </p:txBody>
      </p:sp>
      <p:sp>
        <p:nvSpPr>
          <p:cNvPr id="3" name="Прямоугольник 2"/>
          <p:cNvSpPr/>
          <p:nvPr/>
        </p:nvSpPr>
        <p:spPr>
          <a:xfrm>
            <a:off x="235060" y="2100857"/>
            <a:ext cx="11598441" cy="4308872"/>
          </a:xfrm>
          <a:prstGeom prst="rect">
            <a:avLst/>
          </a:prstGeom>
        </p:spPr>
        <p:txBody>
          <a:bodyPr wrap="square">
            <a:spAutoFit/>
          </a:bodyPr>
          <a:lstStyle/>
          <a:p>
            <a:pPr indent="450215"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Горизонтальный параллелизм</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хранимая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БД информация распределяется по нескольким физическим устройствам хранения. При этом информация из одного отношения разбивается на части по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горизонтали. Параллельность достигается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путем выполнения одинаковых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операций (например</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фильтрации)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над разными физическими хранимыми данными. Эти операции могут выполняться параллельно разными процессами, они независимы. Результат выполнения целого запроса складывается из результатов выполнения отдельных операций</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spcBef>
                <a:spcPts val="1200"/>
              </a:spcBef>
              <a:spcAft>
                <a:spcPts val="0"/>
              </a:spcAft>
            </a:pPr>
            <a:r>
              <a:rPr lang="ru-RU" sz="24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Вертикальный параллелизм</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конвейерное выполнение операций, составляющих запрос. Подход предполагает декомпозицию запроса ядром СУБД, базируясь на его функциональных компонентах, и при этом ряд подзапросов выполняется параллельно, с минимальной связью между отдельными шагами выполнения запроса.</a:t>
            </a:r>
            <a:endPar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521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1108</Words>
  <Application>Microsoft Office PowerPoint</Application>
  <PresentationFormat>Широкоэкранный</PresentationFormat>
  <Paragraphs>85</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Arial Unicode MS</vt:lpstr>
      <vt:lpstr>Calibri</vt:lpstr>
      <vt:lpstr>Calibri Light</vt:lpstr>
      <vt:lpstr>PT Sans</vt:lpstr>
      <vt:lpstr>Times New Roman</vt:lpstr>
      <vt:lpstr>Специальное оформление</vt:lpstr>
      <vt:lpstr>ПРОЕКТИРОВАНИЕ БАЗ ДАННЫХ</vt:lpstr>
      <vt:lpstr>Тема МЕТОДЫ СОВМЕСТНОГО ДОСТУПА К БАЗАМ ДАННЫХ В СЛОЖНЫХ ИНФОРМАЦИОННЫХ СИСТЕМАХ</vt:lpstr>
      <vt:lpstr>План лекции</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Проблема целостности базы данных Транзакции и блокировки</vt:lpstr>
      <vt:lpstr>Свойства транзакций</vt:lpstr>
      <vt:lpstr>Презентация PowerPoint</vt:lpstr>
      <vt:lpstr>Способы завершения транзакций</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Галина</dc:creator>
  <cp:lastModifiedBy>Галина</cp:lastModifiedBy>
  <cp:revision>57</cp:revision>
  <dcterms:created xsi:type="dcterms:W3CDTF">2020-10-25T13:03:05Z</dcterms:created>
  <dcterms:modified xsi:type="dcterms:W3CDTF">2021-05-11T18:52:53Z</dcterms:modified>
</cp:coreProperties>
</file>