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12/27/2016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12/27/2016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6008"/>
            <a:ext cx="8791575" cy="847898"/>
          </a:xfrm>
        </p:spPr>
        <p:txBody>
          <a:bodyPr/>
          <a:lstStyle/>
          <a:p>
            <a:pPr algn="ctr"/>
            <a:r>
              <a:rPr lang="pl-PL" dirty="0" smtClean="0">
                <a:solidFill>
                  <a:srgbClr val="7030A0"/>
                </a:solidFill>
              </a:rPr>
              <a:t>MilLion song Dataset</a:t>
            </a:r>
            <a:endParaRPr lang="pl-PL" dirty="0">
              <a:solidFill>
                <a:srgbClr val="7030A0"/>
              </a:solidFill>
            </a:endParaRPr>
          </a:p>
        </p:txBody>
      </p:sp>
      <p:sp>
        <p:nvSpPr>
          <p:cNvPr id="3" name="Subtitle 2"/>
          <p:cNvSpPr>
            <a:spLocks noGrp="1"/>
          </p:cNvSpPr>
          <p:nvPr>
            <p:ph type="subTitle" idx="1"/>
          </p:nvPr>
        </p:nvSpPr>
        <p:spPr>
          <a:xfrm>
            <a:off x="1876424" y="1762298"/>
            <a:ext cx="8791575" cy="773084"/>
          </a:xfrm>
        </p:spPr>
        <p:txBody>
          <a:bodyPr>
            <a:noAutofit/>
          </a:bodyPr>
          <a:lstStyle/>
          <a:p>
            <a:pPr algn="ctr"/>
            <a:r>
              <a:rPr lang="pl-PL" sz="4000" dirty="0" smtClean="0">
                <a:solidFill>
                  <a:srgbClr val="7030A0"/>
                </a:solidFill>
              </a:rPr>
              <a:t>Mateusz Biedak</a:t>
            </a:r>
          </a:p>
          <a:p>
            <a:pPr algn="ctr"/>
            <a:r>
              <a:rPr lang="pl-PL" sz="4000" dirty="0" smtClean="0">
                <a:solidFill>
                  <a:srgbClr val="7030A0"/>
                </a:solidFill>
              </a:rPr>
              <a:t>Artur Szydek</a:t>
            </a:r>
            <a:endParaRPr lang="pl-PL" sz="4000" dirty="0">
              <a:solidFill>
                <a:srgbClr val="7030A0"/>
              </a:solidFill>
            </a:endParaRPr>
          </a:p>
        </p:txBody>
      </p:sp>
    </p:spTree>
    <p:extLst>
      <p:ext uri="{BB962C8B-B14F-4D97-AF65-F5344CB8AC3E}">
        <p14:creationId xmlns:p14="http://schemas.microsoft.com/office/powerpoint/2010/main" val="238493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8066"/>
            <a:ext cx="9905998" cy="1022466"/>
          </a:xfrm>
        </p:spPr>
        <p:txBody>
          <a:bodyPr>
            <a:normAutofit/>
          </a:bodyPr>
          <a:lstStyle/>
          <a:p>
            <a:pPr algn="ctr"/>
            <a:r>
              <a:rPr lang="pl-PL" sz="4000" dirty="0" smtClean="0">
                <a:solidFill>
                  <a:srgbClr val="7030A0"/>
                </a:solidFill>
              </a:rPr>
              <a:t>Conclusions</a:t>
            </a:r>
            <a:endParaRPr lang="pl-PL" sz="4000" dirty="0">
              <a:solidFill>
                <a:srgbClr val="7030A0"/>
              </a:solidFill>
            </a:endParaRPr>
          </a:p>
        </p:txBody>
      </p:sp>
      <p:sp>
        <p:nvSpPr>
          <p:cNvPr id="3" name="Content Placeholder 2"/>
          <p:cNvSpPr>
            <a:spLocks noGrp="1"/>
          </p:cNvSpPr>
          <p:nvPr>
            <p:ph idx="1"/>
          </p:nvPr>
        </p:nvSpPr>
        <p:spPr>
          <a:xfrm>
            <a:off x="1141412" y="1130533"/>
            <a:ext cx="9905999" cy="3832166"/>
          </a:xfrm>
        </p:spPr>
        <p:txBody>
          <a:bodyPr/>
          <a:lstStyle/>
          <a:p>
            <a:pPr marL="0" indent="0">
              <a:buNone/>
            </a:pPr>
            <a:r>
              <a:rPr lang="pl-PL" dirty="0" smtClean="0">
                <a:solidFill>
                  <a:srgbClr val="7030A0"/>
                </a:solidFill>
                <a:effectLst/>
              </a:rPr>
              <a:t>Our metrics is working pretty good looking on those results, because usually songs of the same artist are in one cluster. Also in one cluster can be songs from similar artist but it’s not that common. Sometimes it happenes that one artist can be found in few different clusters with different artists. We wanted to examine that, so we picked few artists of different genres of music to count in how many clusters they are.</a:t>
            </a:r>
          </a:p>
          <a:p>
            <a:pPr marL="0" indent="0">
              <a:buNone/>
            </a:pPr>
            <a:r>
              <a:rPr lang="pl-PL" dirty="0" smtClean="0">
                <a:solidFill>
                  <a:srgbClr val="7030A0"/>
                </a:solidFill>
                <a:effectLst/>
              </a:rPr>
              <a:t>It turns out that rock and heavy metal artists picked by us are usually in one cluster, while pop artists appear to be in few.</a:t>
            </a:r>
            <a:endParaRPr lang="pl-PL" dirty="0">
              <a:solidFill>
                <a:srgbClr val="7030A0"/>
              </a:solidFill>
              <a:effectLst/>
            </a:endParaRPr>
          </a:p>
        </p:txBody>
      </p:sp>
    </p:spTree>
    <p:extLst>
      <p:ext uri="{BB962C8B-B14F-4D97-AF65-F5344CB8AC3E}">
        <p14:creationId xmlns:p14="http://schemas.microsoft.com/office/powerpoint/2010/main" val="155475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8066"/>
            <a:ext cx="9905998" cy="1022466"/>
          </a:xfrm>
        </p:spPr>
        <p:txBody>
          <a:bodyPr>
            <a:normAutofit/>
          </a:bodyPr>
          <a:lstStyle/>
          <a:p>
            <a:pPr algn="ctr"/>
            <a:r>
              <a:rPr lang="pl-PL" sz="4000" dirty="0" smtClean="0">
                <a:solidFill>
                  <a:srgbClr val="7030A0"/>
                </a:solidFill>
              </a:rPr>
              <a:t>Conclusions</a:t>
            </a:r>
            <a:endParaRPr lang="pl-PL" sz="4000" dirty="0">
              <a:solidFill>
                <a:srgbClr val="7030A0"/>
              </a:solidFill>
            </a:endParaRPr>
          </a:p>
        </p:txBody>
      </p:sp>
      <p:sp>
        <p:nvSpPr>
          <p:cNvPr id="6" name="Rectangle 4"/>
          <p:cNvSpPr>
            <a:spLocks noChangeArrowheads="1"/>
          </p:cNvSpPr>
          <p:nvPr/>
        </p:nvSpPr>
        <p:spPr bwMode="auto">
          <a:xfrm>
            <a:off x="3201478" y="1445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pic>
        <p:nvPicPr>
          <p:cNvPr id="1027" name="Picture 3" descr="Number of clusters artists are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100" y="1461193"/>
            <a:ext cx="58293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7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8066"/>
            <a:ext cx="9905998" cy="1022466"/>
          </a:xfrm>
        </p:spPr>
        <p:txBody>
          <a:bodyPr>
            <a:normAutofit/>
          </a:bodyPr>
          <a:lstStyle/>
          <a:p>
            <a:pPr algn="ctr"/>
            <a:r>
              <a:rPr lang="pl-PL" sz="4000" dirty="0" smtClean="0">
                <a:solidFill>
                  <a:srgbClr val="7030A0"/>
                </a:solidFill>
              </a:rPr>
              <a:t>Conclusions</a:t>
            </a:r>
            <a:endParaRPr lang="pl-PL" sz="4000" dirty="0">
              <a:solidFill>
                <a:srgbClr val="7030A0"/>
              </a:solidFill>
            </a:endParaRPr>
          </a:p>
        </p:txBody>
      </p:sp>
      <p:sp>
        <p:nvSpPr>
          <p:cNvPr id="3" name="Content Placeholder 2"/>
          <p:cNvSpPr>
            <a:spLocks noGrp="1"/>
          </p:cNvSpPr>
          <p:nvPr>
            <p:ph idx="1"/>
          </p:nvPr>
        </p:nvSpPr>
        <p:spPr>
          <a:xfrm>
            <a:off x="1141412" y="1130533"/>
            <a:ext cx="9905999" cy="3832166"/>
          </a:xfrm>
        </p:spPr>
        <p:txBody>
          <a:bodyPr/>
          <a:lstStyle/>
          <a:p>
            <a:pPr marL="0" indent="0">
              <a:buNone/>
            </a:pPr>
            <a:r>
              <a:rPr lang="pl-PL" dirty="0" smtClean="0">
                <a:solidFill>
                  <a:srgbClr val="7030A0"/>
                </a:solidFill>
                <a:effectLst/>
              </a:rPr>
              <a:t>Our conclusions are that:</a:t>
            </a:r>
          </a:p>
          <a:p>
            <a:pPr>
              <a:buFontTx/>
              <a:buChar char="-"/>
            </a:pPr>
            <a:r>
              <a:rPr lang="pl-PL" dirty="0" smtClean="0">
                <a:solidFill>
                  <a:srgbClr val="7030A0"/>
                </a:solidFill>
                <a:effectLst/>
              </a:rPr>
              <a:t>Rock and heavy metal artists are more specific and unique than pop artists, so they can be recognized easier while guessing pop artist can cause problems</a:t>
            </a:r>
          </a:p>
          <a:p>
            <a:pPr>
              <a:buFontTx/>
              <a:buChar char="-"/>
            </a:pPr>
            <a:r>
              <a:rPr lang="pl-PL" dirty="0" smtClean="0">
                <a:solidFill>
                  <a:srgbClr val="7030A0"/>
                </a:solidFill>
                <a:effectLst/>
              </a:rPr>
              <a:t>Pop artists tend to steal someone else’s melodies more than artists from other genres.</a:t>
            </a:r>
            <a:endParaRPr lang="pl-PL" dirty="0">
              <a:solidFill>
                <a:srgbClr val="7030A0"/>
              </a:solidFill>
              <a:effectLst/>
            </a:endParaRPr>
          </a:p>
        </p:txBody>
      </p:sp>
    </p:spTree>
    <p:extLst>
      <p:ext uri="{BB962C8B-B14F-4D97-AF65-F5344CB8AC3E}">
        <p14:creationId xmlns:p14="http://schemas.microsoft.com/office/powerpoint/2010/main" val="181581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4320"/>
            <a:ext cx="9905998" cy="1088967"/>
          </a:xfrm>
        </p:spPr>
        <p:txBody>
          <a:bodyPr>
            <a:normAutofit/>
          </a:bodyPr>
          <a:lstStyle/>
          <a:p>
            <a:pPr algn="ctr"/>
            <a:r>
              <a:rPr lang="pl-PL" sz="4400" dirty="0" smtClean="0">
                <a:solidFill>
                  <a:srgbClr val="7030A0"/>
                </a:solidFill>
              </a:rPr>
              <a:t>Introduction</a:t>
            </a:r>
            <a:endParaRPr lang="pl-PL" sz="4400" dirty="0">
              <a:solidFill>
                <a:srgbClr val="7030A0"/>
              </a:solidFill>
            </a:endParaRPr>
          </a:p>
        </p:txBody>
      </p:sp>
      <p:sp>
        <p:nvSpPr>
          <p:cNvPr id="3" name="Content Placeholder 2"/>
          <p:cNvSpPr>
            <a:spLocks noGrp="1"/>
          </p:cNvSpPr>
          <p:nvPr>
            <p:ph idx="1"/>
          </p:nvPr>
        </p:nvSpPr>
        <p:spPr>
          <a:xfrm>
            <a:off x="1141412" y="1421477"/>
            <a:ext cx="9905999" cy="4971010"/>
          </a:xfrm>
        </p:spPr>
        <p:txBody>
          <a:bodyPr>
            <a:normAutofit lnSpcReduction="10000"/>
          </a:bodyPr>
          <a:lstStyle/>
          <a:p>
            <a:pPr marL="0" indent="0">
              <a:buNone/>
            </a:pPr>
            <a:r>
              <a:rPr lang="pl-PL" dirty="0" smtClean="0">
                <a:solidFill>
                  <a:srgbClr val="7030A0"/>
                </a:solidFill>
                <a:effectLst/>
              </a:rPr>
              <a:t>The goal of this project was to analyze a big set of songs with many parameters and then split them into clusters. In one cluster should be songs that are similar to each other or which are from the same genre.</a:t>
            </a:r>
          </a:p>
          <a:p>
            <a:pPr marL="0" indent="0">
              <a:buNone/>
            </a:pPr>
            <a:r>
              <a:rPr lang="pl-PL" dirty="0" smtClean="0">
                <a:solidFill>
                  <a:srgbClr val="7030A0"/>
                </a:solidFill>
                <a:effectLst/>
              </a:rPr>
              <a:t>Some of parameters were multi-dimensional arrays, so they were hard to use in comparing songs due to lack of expertise in music topic. </a:t>
            </a:r>
          </a:p>
          <a:p>
            <a:pPr marL="0" indent="0">
              <a:buNone/>
            </a:pPr>
            <a:r>
              <a:rPr lang="pl-PL" dirty="0" smtClean="0">
                <a:solidFill>
                  <a:srgbClr val="7030A0"/>
                </a:solidFill>
                <a:effectLst/>
              </a:rPr>
              <a:t>For example :</a:t>
            </a:r>
          </a:p>
          <a:p>
            <a:pPr marL="0" indent="0">
              <a:buNone/>
            </a:pPr>
            <a:r>
              <a:rPr lang="pl-PL" dirty="0">
                <a:solidFill>
                  <a:srgbClr val="7030A0"/>
                </a:solidFill>
                <a:effectLst/>
              </a:rPr>
              <a:t>	</a:t>
            </a:r>
            <a:r>
              <a:rPr lang="pl-PL" dirty="0" smtClean="0">
                <a:solidFill>
                  <a:srgbClr val="7030A0"/>
                </a:solidFill>
                <a:effectLst/>
              </a:rPr>
              <a:t>- segments pitches</a:t>
            </a:r>
          </a:p>
          <a:p>
            <a:pPr marL="0" indent="0">
              <a:buNone/>
            </a:pPr>
            <a:r>
              <a:rPr lang="pl-PL" dirty="0">
                <a:solidFill>
                  <a:srgbClr val="7030A0"/>
                </a:solidFill>
                <a:effectLst/>
              </a:rPr>
              <a:t>	</a:t>
            </a:r>
            <a:r>
              <a:rPr lang="pl-PL" dirty="0" smtClean="0">
                <a:solidFill>
                  <a:srgbClr val="7030A0"/>
                </a:solidFill>
                <a:effectLst/>
              </a:rPr>
              <a:t>- segments timbre</a:t>
            </a:r>
          </a:p>
          <a:p>
            <a:pPr marL="0" indent="0">
              <a:buNone/>
            </a:pPr>
            <a:r>
              <a:rPr lang="pl-PL" dirty="0">
                <a:solidFill>
                  <a:srgbClr val="7030A0"/>
                </a:solidFill>
                <a:effectLst/>
              </a:rPr>
              <a:t>	</a:t>
            </a:r>
            <a:r>
              <a:rPr lang="pl-PL" dirty="0" smtClean="0">
                <a:solidFill>
                  <a:srgbClr val="7030A0"/>
                </a:solidFill>
                <a:effectLst/>
              </a:rPr>
              <a:t>- bars start</a:t>
            </a:r>
          </a:p>
          <a:p>
            <a:pPr marL="0" indent="0">
              <a:buNone/>
            </a:pPr>
            <a:r>
              <a:rPr lang="pl-PL" dirty="0" smtClean="0">
                <a:solidFill>
                  <a:srgbClr val="7030A0"/>
                </a:solidFill>
                <a:effectLst/>
              </a:rPr>
              <a:t>So we used only parameters of primitive types.</a:t>
            </a:r>
            <a:endParaRPr lang="pl-PL" dirty="0">
              <a:solidFill>
                <a:srgbClr val="7030A0"/>
              </a:solidFill>
              <a:effectLst/>
            </a:endParaRPr>
          </a:p>
        </p:txBody>
      </p:sp>
    </p:spTree>
    <p:extLst>
      <p:ext uri="{BB962C8B-B14F-4D97-AF65-F5344CB8AC3E}">
        <p14:creationId xmlns:p14="http://schemas.microsoft.com/office/powerpoint/2010/main" val="48384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9382"/>
            <a:ext cx="9905998" cy="922713"/>
          </a:xfrm>
        </p:spPr>
        <p:txBody>
          <a:bodyPr>
            <a:normAutofit/>
          </a:bodyPr>
          <a:lstStyle/>
          <a:p>
            <a:pPr algn="ctr"/>
            <a:r>
              <a:rPr lang="pl-PL" sz="4000" dirty="0" smtClean="0">
                <a:solidFill>
                  <a:srgbClr val="7030A0"/>
                </a:solidFill>
              </a:rPr>
              <a:t>USED parameters</a:t>
            </a:r>
            <a:endParaRPr lang="pl-PL" sz="4000" dirty="0">
              <a:solidFill>
                <a:srgbClr val="7030A0"/>
              </a:solidFill>
            </a:endParaRPr>
          </a:p>
        </p:txBody>
      </p:sp>
      <p:sp>
        <p:nvSpPr>
          <p:cNvPr id="3" name="Content Placeholder 2"/>
          <p:cNvSpPr>
            <a:spLocks noGrp="1"/>
          </p:cNvSpPr>
          <p:nvPr>
            <p:ph idx="1"/>
          </p:nvPr>
        </p:nvSpPr>
        <p:spPr>
          <a:xfrm>
            <a:off x="1862050" y="1263535"/>
            <a:ext cx="3574473" cy="5178829"/>
          </a:xfrm>
        </p:spPr>
        <p:txBody>
          <a:bodyPr/>
          <a:lstStyle/>
          <a:p>
            <a:pPr>
              <a:buFontTx/>
              <a:buChar char="-"/>
            </a:pPr>
            <a:r>
              <a:rPr lang="pl-PL" dirty="0" smtClean="0">
                <a:solidFill>
                  <a:srgbClr val="7030A0"/>
                </a:solidFill>
                <a:effectLst/>
              </a:rPr>
              <a:t>Title </a:t>
            </a:r>
          </a:p>
          <a:p>
            <a:pPr>
              <a:buFontTx/>
              <a:buChar char="-"/>
            </a:pPr>
            <a:r>
              <a:rPr lang="pl-PL" dirty="0" smtClean="0">
                <a:solidFill>
                  <a:srgbClr val="7030A0"/>
                </a:solidFill>
                <a:effectLst/>
              </a:rPr>
              <a:t>Year</a:t>
            </a:r>
          </a:p>
          <a:p>
            <a:pPr>
              <a:buFontTx/>
              <a:buChar char="-"/>
            </a:pPr>
            <a:r>
              <a:rPr lang="pl-PL" dirty="0" smtClean="0">
                <a:solidFill>
                  <a:srgbClr val="7030A0"/>
                </a:solidFill>
                <a:effectLst/>
              </a:rPr>
              <a:t>Song hotness</a:t>
            </a:r>
          </a:p>
          <a:p>
            <a:pPr>
              <a:buFontTx/>
              <a:buChar char="-"/>
            </a:pPr>
            <a:r>
              <a:rPr lang="pl-PL" dirty="0" smtClean="0">
                <a:solidFill>
                  <a:srgbClr val="7030A0"/>
                </a:solidFill>
                <a:effectLst/>
              </a:rPr>
              <a:t>Danceability</a:t>
            </a:r>
          </a:p>
          <a:p>
            <a:pPr>
              <a:buFontTx/>
              <a:buChar char="-"/>
            </a:pPr>
            <a:r>
              <a:rPr lang="pl-PL" dirty="0" smtClean="0">
                <a:solidFill>
                  <a:srgbClr val="7030A0"/>
                </a:solidFill>
                <a:effectLst/>
              </a:rPr>
              <a:t>Duration</a:t>
            </a:r>
          </a:p>
          <a:p>
            <a:pPr>
              <a:buFontTx/>
              <a:buChar char="-"/>
            </a:pPr>
            <a:r>
              <a:rPr lang="pl-PL" dirty="0" smtClean="0">
                <a:solidFill>
                  <a:srgbClr val="7030A0"/>
                </a:solidFill>
                <a:effectLst/>
              </a:rPr>
              <a:t>Loudness</a:t>
            </a:r>
          </a:p>
          <a:p>
            <a:pPr>
              <a:buFontTx/>
              <a:buChar char="-"/>
            </a:pPr>
            <a:r>
              <a:rPr lang="pl-PL" dirty="0" smtClean="0">
                <a:solidFill>
                  <a:srgbClr val="7030A0"/>
                </a:solidFill>
                <a:effectLst/>
              </a:rPr>
              <a:t>End of fade in</a:t>
            </a:r>
          </a:p>
          <a:p>
            <a:pPr>
              <a:buFontTx/>
              <a:buChar char="-"/>
            </a:pPr>
            <a:r>
              <a:rPr lang="pl-PL" dirty="0" smtClean="0">
                <a:solidFill>
                  <a:srgbClr val="7030A0"/>
                </a:solidFill>
                <a:effectLst/>
              </a:rPr>
              <a:t>Start of fade out</a:t>
            </a:r>
          </a:p>
          <a:p>
            <a:pPr>
              <a:buFontTx/>
              <a:buChar char="-"/>
            </a:pPr>
            <a:r>
              <a:rPr lang="pl-PL" dirty="0" smtClean="0">
                <a:solidFill>
                  <a:srgbClr val="7030A0"/>
                </a:solidFill>
                <a:effectLst/>
              </a:rPr>
              <a:t>Key</a:t>
            </a:r>
            <a:endParaRPr lang="pl-PL" dirty="0">
              <a:solidFill>
                <a:srgbClr val="7030A0"/>
              </a:solidFill>
              <a:effectLst/>
            </a:endParaRPr>
          </a:p>
        </p:txBody>
      </p:sp>
      <p:sp>
        <p:nvSpPr>
          <p:cNvPr id="5" name="Content Placeholder 2"/>
          <p:cNvSpPr txBox="1">
            <a:spLocks/>
          </p:cNvSpPr>
          <p:nvPr/>
        </p:nvSpPr>
        <p:spPr>
          <a:xfrm>
            <a:off x="6417425" y="1263535"/>
            <a:ext cx="3865419" cy="51788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Tx/>
              <a:buChar char="-"/>
            </a:pPr>
            <a:r>
              <a:rPr lang="pl-PL" dirty="0" smtClean="0">
                <a:solidFill>
                  <a:srgbClr val="7030A0"/>
                </a:solidFill>
                <a:effectLst/>
              </a:rPr>
              <a:t>Energy </a:t>
            </a:r>
          </a:p>
          <a:p>
            <a:pPr>
              <a:buFontTx/>
              <a:buChar char="-"/>
            </a:pPr>
            <a:r>
              <a:rPr lang="pl-PL" dirty="0" smtClean="0">
                <a:solidFill>
                  <a:srgbClr val="7030A0"/>
                </a:solidFill>
                <a:effectLst/>
              </a:rPr>
              <a:t>Mode</a:t>
            </a:r>
          </a:p>
          <a:p>
            <a:pPr>
              <a:buFontTx/>
              <a:buChar char="-"/>
            </a:pPr>
            <a:r>
              <a:rPr lang="pl-PL" dirty="0" smtClean="0">
                <a:solidFill>
                  <a:srgbClr val="7030A0"/>
                </a:solidFill>
                <a:effectLst/>
              </a:rPr>
              <a:t>Tempo</a:t>
            </a:r>
          </a:p>
          <a:p>
            <a:pPr>
              <a:buFontTx/>
              <a:buChar char="-"/>
            </a:pPr>
            <a:r>
              <a:rPr lang="pl-PL" dirty="0" smtClean="0">
                <a:solidFill>
                  <a:srgbClr val="7030A0"/>
                </a:solidFill>
                <a:effectLst/>
              </a:rPr>
              <a:t>Time signature</a:t>
            </a:r>
          </a:p>
          <a:p>
            <a:pPr>
              <a:buFontTx/>
              <a:buChar char="-"/>
            </a:pPr>
            <a:r>
              <a:rPr lang="pl-PL" dirty="0" smtClean="0">
                <a:solidFill>
                  <a:srgbClr val="7030A0"/>
                </a:solidFill>
                <a:effectLst/>
              </a:rPr>
              <a:t>Artist familiarity</a:t>
            </a:r>
          </a:p>
          <a:p>
            <a:pPr>
              <a:buFontTx/>
              <a:buChar char="-"/>
            </a:pPr>
            <a:r>
              <a:rPr lang="pl-PL" dirty="0" smtClean="0">
                <a:solidFill>
                  <a:srgbClr val="7030A0"/>
                </a:solidFill>
                <a:effectLst/>
              </a:rPr>
              <a:t>Artist hotness</a:t>
            </a:r>
          </a:p>
          <a:p>
            <a:pPr>
              <a:buFontTx/>
              <a:buChar char="-"/>
            </a:pPr>
            <a:r>
              <a:rPr lang="pl-PL" dirty="0" smtClean="0">
                <a:solidFill>
                  <a:srgbClr val="7030A0"/>
                </a:solidFill>
                <a:effectLst/>
              </a:rPr>
              <a:t>Artist latitude</a:t>
            </a:r>
          </a:p>
          <a:p>
            <a:pPr>
              <a:buFontTx/>
              <a:buChar char="-"/>
            </a:pPr>
            <a:r>
              <a:rPr lang="pl-PL" dirty="0" smtClean="0">
                <a:solidFill>
                  <a:srgbClr val="7030A0"/>
                </a:solidFill>
                <a:effectLst/>
              </a:rPr>
              <a:t>Artist location</a:t>
            </a:r>
          </a:p>
          <a:p>
            <a:pPr>
              <a:buFontTx/>
              <a:buChar char="-"/>
            </a:pPr>
            <a:r>
              <a:rPr lang="pl-PL" dirty="0" smtClean="0">
                <a:solidFill>
                  <a:srgbClr val="7030A0"/>
                </a:solidFill>
                <a:effectLst/>
              </a:rPr>
              <a:t>Artist longitude</a:t>
            </a:r>
            <a:endParaRPr lang="pl-PL" dirty="0">
              <a:solidFill>
                <a:srgbClr val="7030A0"/>
              </a:solidFill>
              <a:effectLst/>
            </a:endParaRPr>
          </a:p>
        </p:txBody>
      </p:sp>
    </p:spTree>
    <p:extLst>
      <p:ext uri="{BB962C8B-B14F-4D97-AF65-F5344CB8AC3E}">
        <p14:creationId xmlns:p14="http://schemas.microsoft.com/office/powerpoint/2010/main" val="132557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378"/>
            <a:ext cx="9905998" cy="1039091"/>
          </a:xfrm>
        </p:spPr>
        <p:txBody>
          <a:bodyPr>
            <a:normAutofit/>
          </a:bodyPr>
          <a:lstStyle/>
          <a:p>
            <a:pPr algn="ctr"/>
            <a:r>
              <a:rPr lang="pl-PL" sz="4000" dirty="0" smtClean="0">
                <a:solidFill>
                  <a:srgbClr val="7030A0"/>
                </a:solidFill>
              </a:rPr>
              <a:t>Metrics</a:t>
            </a:r>
            <a:endParaRPr lang="pl-PL" sz="4000" dirty="0">
              <a:solidFill>
                <a:srgbClr val="7030A0"/>
              </a:solidFill>
            </a:endParaRPr>
          </a:p>
        </p:txBody>
      </p:sp>
      <p:sp>
        <p:nvSpPr>
          <p:cNvPr id="3" name="Content Placeholder 2"/>
          <p:cNvSpPr>
            <a:spLocks noGrp="1"/>
          </p:cNvSpPr>
          <p:nvPr>
            <p:ph idx="1"/>
          </p:nvPr>
        </p:nvSpPr>
        <p:spPr>
          <a:xfrm>
            <a:off x="1141412" y="1388224"/>
            <a:ext cx="9905999" cy="5203769"/>
          </a:xfrm>
        </p:spPr>
        <p:txBody>
          <a:bodyPr>
            <a:normAutofit lnSpcReduction="10000"/>
          </a:bodyPr>
          <a:lstStyle/>
          <a:p>
            <a:pPr marL="0" indent="0">
              <a:buNone/>
            </a:pPr>
            <a:r>
              <a:rPr lang="pl-PL" dirty="0" smtClean="0">
                <a:solidFill>
                  <a:srgbClr val="7030A0"/>
                </a:solidFill>
                <a:effectLst/>
              </a:rPr>
              <a:t>Our metrics was just a sum of all parameters normalized to [0,1] section with a proper weights. Weights for each parameter were </a:t>
            </a:r>
            <a:r>
              <a:rPr lang="pl-PL" dirty="0">
                <a:solidFill>
                  <a:srgbClr val="7030A0"/>
                </a:solidFill>
                <a:effectLst/>
              </a:rPr>
              <a:t>determined</a:t>
            </a:r>
            <a:r>
              <a:rPr lang="pl-PL" dirty="0">
                <a:solidFill>
                  <a:srgbClr val="7030A0"/>
                </a:solidFill>
              </a:rPr>
              <a:t> </a:t>
            </a:r>
            <a:r>
              <a:rPr lang="pl-PL" dirty="0" smtClean="0">
                <a:solidFill>
                  <a:srgbClr val="7030A0"/>
                </a:solidFill>
                <a:effectLst/>
              </a:rPr>
              <a:t>empirically also using logic to establish which of them have bigger influence than the others on being similar.</a:t>
            </a:r>
          </a:p>
          <a:p>
            <a:pPr marL="0" indent="0">
              <a:buNone/>
            </a:pPr>
            <a:r>
              <a:rPr lang="pl-PL" dirty="0" smtClean="0">
                <a:solidFill>
                  <a:srgbClr val="7030A0"/>
                </a:solidFill>
                <a:effectLst/>
              </a:rPr>
              <a:t>Turns out that the biggest influence have:</a:t>
            </a:r>
          </a:p>
          <a:p>
            <a:pPr>
              <a:buFontTx/>
              <a:buChar char="-"/>
            </a:pPr>
            <a:r>
              <a:rPr lang="pl-PL" dirty="0" smtClean="0">
                <a:solidFill>
                  <a:srgbClr val="7030A0"/>
                </a:solidFill>
                <a:effectLst/>
              </a:rPr>
              <a:t>Tempo</a:t>
            </a:r>
          </a:p>
          <a:p>
            <a:pPr>
              <a:buFontTx/>
              <a:buChar char="-"/>
            </a:pPr>
            <a:r>
              <a:rPr lang="pl-PL" dirty="0" smtClean="0">
                <a:solidFill>
                  <a:srgbClr val="7030A0"/>
                </a:solidFill>
                <a:effectLst/>
              </a:rPr>
              <a:t>Key</a:t>
            </a:r>
          </a:p>
          <a:p>
            <a:pPr>
              <a:buFontTx/>
              <a:buChar char="-"/>
            </a:pPr>
            <a:r>
              <a:rPr lang="pl-PL" dirty="0" smtClean="0">
                <a:solidFill>
                  <a:srgbClr val="7030A0"/>
                </a:solidFill>
                <a:effectLst/>
              </a:rPr>
              <a:t>Danceability</a:t>
            </a:r>
          </a:p>
          <a:p>
            <a:pPr>
              <a:buFontTx/>
              <a:buChar char="-"/>
            </a:pPr>
            <a:r>
              <a:rPr lang="pl-PL" dirty="0" smtClean="0">
                <a:solidFill>
                  <a:srgbClr val="7030A0"/>
                </a:solidFill>
                <a:effectLst/>
              </a:rPr>
              <a:t>Loudness</a:t>
            </a:r>
          </a:p>
          <a:p>
            <a:pPr>
              <a:buFontTx/>
              <a:buChar char="-"/>
            </a:pPr>
            <a:r>
              <a:rPr lang="pl-PL" dirty="0" smtClean="0">
                <a:solidFill>
                  <a:srgbClr val="7030A0"/>
                </a:solidFill>
                <a:effectLst/>
              </a:rPr>
              <a:t>Energy</a:t>
            </a:r>
          </a:p>
        </p:txBody>
      </p:sp>
    </p:spTree>
    <p:extLst>
      <p:ext uri="{BB962C8B-B14F-4D97-AF65-F5344CB8AC3E}">
        <p14:creationId xmlns:p14="http://schemas.microsoft.com/office/powerpoint/2010/main" val="21229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378"/>
            <a:ext cx="9905998" cy="1039091"/>
          </a:xfrm>
        </p:spPr>
        <p:txBody>
          <a:bodyPr>
            <a:normAutofit/>
          </a:bodyPr>
          <a:lstStyle/>
          <a:p>
            <a:pPr algn="ctr"/>
            <a:r>
              <a:rPr lang="pl-PL" sz="4000" dirty="0" smtClean="0">
                <a:solidFill>
                  <a:srgbClr val="7030A0"/>
                </a:solidFill>
              </a:rPr>
              <a:t>Metrics</a:t>
            </a:r>
            <a:endParaRPr lang="pl-PL" sz="4000" dirty="0">
              <a:solidFill>
                <a:srgbClr val="7030A0"/>
              </a:solidFill>
            </a:endParaRPr>
          </a:p>
        </p:txBody>
      </p:sp>
      <p:sp>
        <p:nvSpPr>
          <p:cNvPr id="3" name="Content Placeholder 2"/>
          <p:cNvSpPr>
            <a:spLocks noGrp="1"/>
          </p:cNvSpPr>
          <p:nvPr>
            <p:ph idx="1"/>
          </p:nvPr>
        </p:nvSpPr>
        <p:spPr>
          <a:xfrm>
            <a:off x="1141412" y="1388225"/>
            <a:ext cx="9905999" cy="4688380"/>
          </a:xfrm>
        </p:spPr>
        <p:txBody>
          <a:bodyPr>
            <a:normAutofit lnSpcReduction="10000"/>
          </a:bodyPr>
          <a:lstStyle/>
          <a:p>
            <a:pPr marL="0" indent="0">
              <a:buNone/>
            </a:pPr>
            <a:r>
              <a:rPr lang="pl-PL" dirty="0" smtClean="0">
                <a:solidFill>
                  <a:srgbClr val="7030A0"/>
                </a:solidFill>
                <a:effectLst/>
              </a:rPr>
              <a:t>Additionally we used 3 more information. Information about artists similarity, information about albums and information about author.</a:t>
            </a:r>
          </a:p>
          <a:p>
            <a:pPr marL="0" indent="0">
              <a:buNone/>
            </a:pPr>
            <a:r>
              <a:rPr lang="pl-PL" dirty="0" smtClean="0">
                <a:solidFill>
                  <a:srgbClr val="7030A0"/>
                </a:solidFill>
                <a:effectLst/>
              </a:rPr>
              <a:t>If both songs were from the same artist, they were pretty much probable to be similar so we were decreasings metrics to simulate bigger similarity.</a:t>
            </a:r>
          </a:p>
          <a:p>
            <a:pPr marL="0" indent="0">
              <a:buNone/>
            </a:pPr>
            <a:r>
              <a:rPr lang="pl-PL" dirty="0">
                <a:solidFill>
                  <a:srgbClr val="7030A0"/>
                </a:solidFill>
                <a:effectLst/>
              </a:rPr>
              <a:t>If songs were from the same album, they were </a:t>
            </a:r>
            <a:r>
              <a:rPr lang="pl-PL" dirty="0" smtClean="0">
                <a:solidFill>
                  <a:srgbClr val="7030A0"/>
                </a:solidFill>
                <a:effectLst/>
              </a:rPr>
              <a:t>highly probable to </a:t>
            </a:r>
            <a:r>
              <a:rPr lang="pl-PL" dirty="0">
                <a:solidFill>
                  <a:srgbClr val="7030A0"/>
                </a:solidFill>
                <a:effectLst/>
              </a:rPr>
              <a:t>be similar so we were decreasing metrics a little </a:t>
            </a:r>
            <a:r>
              <a:rPr lang="pl-PL" dirty="0" smtClean="0">
                <a:solidFill>
                  <a:srgbClr val="7030A0"/>
                </a:solidFill>
                <a:effectLst/>
              </a:rPr>
              <a:t>more </a:t>
            </a:r>
            <a:r>
              <a:rPr lang="pl-PL" dirty="0">
                <a:solidFill>
                  <a:srgbClr val="7030A0"/>
                </a:solidFill>
                <a:effectLst/>
              </a:rPr>
              <a:t>than in the same author case</a:t>
            </a:r>
            <a:r>
              <a:rPr lang="pl-PL" dirty="0" smtClean="0">
                <a:solidFill>
                  <a:srgbClr val="7030A0"/>
                </a:solidFill>
                <a:effectLst/>
              </a:rPr>
              <a:t>.</a:t>
            </a:r>
          </a:p>
          <a:p>
            <a:pPr marL="0" indent="0">
              <a:buNone/>
            </a:pPr>
            <a:r>
              <a:rPr lang="pl-PL" dirty="0" smtClean="0">
                <a:solidFill>
                  <a:srgbClr val="7030A0"/>
                </a:solidFill>
                <a:effectLst/>
              </a:rPr>
              <a:t>If songs had similar artists to each other, probability of being similar was smaller but still we had to decrease metrics a bit.</a:t>
            </a:r>
          </a:p>
        </p:txBody>
      </p:sp>
    </p:spTree>
    <p:extLst>
      <p:ext uri="{BB962C8B-B14F-4D97-AF65-F5344CB8AC3E}">
        <p14:creationId xmlns:p14="http://schemas.microsoft.com/office/powerpoint/2010/main" val="135804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378"/>
            <a:ext cx="9905998" cy="1039091"/>
          </a:xfrm>
        </p:spPr>
        <p:txBody>
          <a:bodyPr>
            <a:normAutofit/>
          </a:bodyPr>
          <a:lstStyle/>
          <a:p>
            <a:pPr algn="ctr"/>
            <a:r>
              <a:rPr lang="pl-PL" sz="4000" dirty="0" smtClean="0">
                <a:solidFill>
                  <a:srgbClr val="7030A0"/>
                </a:solidFill>
              </a:rPr>
              <a:t>Example of similarity</a:t>
            </a:r>
            <a:endParaRPr lang="pl-PL" sz="4000" dirty="0">
              <a:solidFill>
                <a:srgbClr val="7030A0"/>
              </a:solidFill>
            </a:endParaRPr>
          </a:p>
        </p:txBody>
      </p:sp>
      <p:sp>
        <p:nvSpPr>
          <p:cNvPr id="3" name="Content Placeholder 2"/>
          <p:cNvSpPr>
            <a:spLocks noGrp="1"/>
          </p:cNvSpPr>
          <p:nvPr>
            <p:ph idx="1"/>
          </p:nvPr>
        </p:nvSpPr>
        <p:spPr>
          <a:xfrm>
            <a:off x="1141412" y="1388224"/>
            <a:ext cx="9905999" cy="5361711"/>
          </a:xfrm>
        </p:spPr>
        <p:txBody>
          <a:bodyPr>
            <a:noAutofit/>
          </a:bodyPr>
          <a:lstStyle/>
          <a:p>
            <a:r>
              <a:rPr lang="pl-PL" sz="1800" dirty="0" smtClean="0">
                <a:solidFill>
                  <a:srgbClr val="7030A0"/>
                </a:solidFill>
                <a:effectLst/>
              </a:rPr>
              <a:t>Example for song „The </a:t>
            </a:r>
            <a:r>
              <a:rPr lang="pl-PL" sz="1800" dirty="0">
                <a:solidFill>
                  <a:srgbClr val="7030A0"/>
                </a:solidFill>
                <a:effectLst/>
              </a:rPr>
              <a:t>Deceived” </a:t>
            </a:r>
            <a:r>
              <a:rPr lang="pl-PL" sz="1800" dirty="0" smtClean="0">
                <a:solidFill>
                  <a:srgbClr val="7030A0"/>
                </a:solidFill>
                <a:effectLst/>
              </a:rPr>
              <a:t>of </a:t>
            </a:r>
            <a:r>
              <a:rPr lang="pl-PL" sz="1800" dirty="0">
                <a:solidFill>
                  <a:srgbClr val="7030A0"/>
                </a:solidFill>
                <a:effectLst/>
              </a:rPr>
              <a:t>„Trivium</a:t>
            </a:r>
            <a:r>
              <a:rPr lang="pl-PL" sz="1800" dirty="0" smtClean="0">
                <a:solidFill>
                  <a:srgbClr val="7030A0"/>
                </a:solidFill>
                <a:effectLst/>
              </a:rPr>
              <a:t>”:</a:t>
            </a:r>
            <a:endParaRPr lang="pl-PL" sz="1800" dirty="0">
              <a:solidFill>
                <a:srgbClr val="7030A0"/>
              </a:solidFill>
              <a:effectLst/>
            </a:endParaRPr>
          </a:p>
          <a:p>
            <a:r>
              <a:rPr lang="pl-PL" sz="1800" dirty="0">
                <a:solidFill>
                  <a:srgbClr val="7030A0"/>
                </a:solidFill>
                <a:effectLst/>
              </a:rPr>
              <a:t>Similar songs to The Deceived</a:t>
            </a:r>
            <a:r>
              <a:rPr lang="pl-PL" sz="1800" dirty="0" smtClean="0">
                <a:solidFill>
                  <a:srgbClr val="7030A0"/>
                </a:solidFill>
                <a:effectLst/>
              </a:rPr>
              <a:t>:</a:t>
            </a:r>
            <a:endParaRPr lang="pl-PL" sz="1800" dirty="0">
              <a:solidFill>
                <a:srgbClr val="7030A0"/>
              </a:solidFill>
              <a:effectLst/>
            </a:endParaRPr>
          </a:p>
          <a:p>
            <a:r>
              <a:rPr lang="pl-PL" sz="1800" dirty="0">
                <a:solidFill>
                  <a:srgbClr val="7030A0"/>
                </a:solidFill>
                <a:effectLst/>
              </a:rPr>
              <a:t>Upon The Shores [Explicit] : 0.359087952842</a:t>
            </a:r>
          </a:p>
          <a:p>
            <a:r>
              <a:rPr lang="pl-PL" sz="1800" dirty="0">
                <a:solidFill>
                  <a:srgbClr val="7030A0"/>
                </a:solidFill>
                <a:effectLst/>
              </a:rPr>
              <a:t>Into The Mouth Of Hell We March [Explicit] : 1.02065124741</a:t>
            </a:r>
          </a:p>
          <a:p>
            <a:r>
              <a:rPr lang="pl-PL" sz="1800" dirty="0">
                <a:solidFill>
                  <a:srgbClr val="7030A0"/>
                </a:solidFill>
                <a:effectLst/>
              </a:rPr>
              <a:t>Shogun [with fade_ for special edition] : 1.92227848439</a:t>
            </a:r>
          </a:p>
          <a:p>
            <a:r>
              <a:rPr lang="pl-PL" sz="1800" dirty="0">
                <a:solidFill>
                  <a:srgbClr val="7030A0"/>
                </a:solidFill>
                <a:effectLst/>
              </a:rPr>
              <a:t>Left For Dead (Album Version) : 1.98802889926</a:t>
            </a:r>
          </a:p>
          <a:p>
            <a:r>
              <a:rPr lang="pl-PL" sz="1800" dirty="0">
                <a:solidFill>
                  <a:srgbClr val="7030A0"/>
                </a:solidFill>
                <a:effectLst/>
              </a:rPr>
              <a:t>Machine Gun Majesty [Live] (Album Version) : 2.8512859075</a:t>
            </a:r>
          </a:p>
          <a:p>
            <a:r>
              <a:rPr lang="pl-PL" sz="1800" dirty="0">
                <a:solidFill>
                  <a:srgbClr val="7030A0"/>
                </a:solidFill>
                <a:effectLst/>
              </a:rPr>
              <a:t>Deviate From The Form : 3.06450021763</a:t>
            </a:r>
          </a:p>
          <a:p>
            <a:r>
              <a:rPr lang="pl-PL" sz="1800" dirty="0">
                <a:solidFill>
                  <a:srgbClr val="7030A0"/>
                </a:solidFill>
                <a:effectLst/>
              </a:rPr>
              <a:t>Destroy Everything (Album Version) : 3.09556197587</a:t>
            </a:r>
          </a:p>
          <a:p>
            <a:r>
              <a:rPr lang="pl-PL" sz="1800" dirty="0">
                <a:solidFill>
                  <a:srgbClr val="7030A0"/>
                </a:solidFill>
                <a:effectLst/>
              </a:rPr>
              <a:t>The End Of The Line : 3.32597617058</a:t>
            </a:r>
          </a:p>
          <a:p>
            <a:r>
              <a:rPr lang="pl-PL" sz="1800" dirty="0">
                <a:solidFill>
                  <a:srgbClr val="7030A0"/>
                </a:solidFill>
                <a:effectLst/>
              </a:rPr>
              <a:t>What You Deserve (Album Version) : 3.34492292365</a:t>
            </a:r>
          </a:p>
          <a:p>
            <a:r>
              <a:rPr lang="pl-PL" sz="1800" dirty="0">
                <a:solidFill>
                  <a:srgbClr val="7030A0"/>
                </a:solidFill>
                <a:effectLst/>
              </a:rPr>
              <a:t>The Three-Dimensional Shadow : </a:t>
            </a:r>
            <a:r>
              <a:rPr lang="pl-PL" sz="1800" dirty="0" smtClean="0">
                <a:solidFill>
                  <a:srgbClr val="7030A0"/>
                </a:solidFill>
                <a:effectLst/>
              </a:rPr>
              <a:t>3.39567549181</a:t>
            </a:r>
            <a:endParaRPr lang="pl-PL" sz="1800" dirty="0">
              <a:solidFill>
                <a:srgbClr val="7030A0"/>
              </a:solidFill>
              <a:effectLst/>
            </a:endParaRPr>
          </a:p>
        </p:txBody>
      </p:sp>
    </p:spTree>
    <p:extLst>
      <p:ext uri="{BB962C8B-B14F-4D97-AF65-F5344CB8AC3E}">
        <p14:creationId xmlns:p14="http://schemas.microsoft.com/office/powerpoint/2010/main" val="237212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74320"/>
            <a:ext cx="9905999" cy="6350924"/>
          </a:xfrm>
        </p:spPr>
        <p:txBody>
          <a:bodyPr>
            <a:noAutofit/>
          </a:bodyPr>
          <a:lstStyle/>
          <a:p>
            <a:r>
              <a:rPr lang="pl-PL" sz="2800" dirty="0">
                <a:solidFill>
                  <a:srgbClr val="7030A0"/>
                </a:solidFill>
                <a:effectLst/>
              </a:rPr>
              <a:t>As The Sleeper Awakes : 3.46313889679</a:t>
            </a:r>
          </a:p>
          <a:p>
            <a:r>
              <a:rPr lang="pl-PL" sz="2800" dirty="0">
                <a:solidFill>
                  <a:srgbClr val="7030A0"/>
                </a:solidFill>
                <a:effectLst/>
              </a:rPr>
              <a:t>Abstracted : 3.85426739036</a:t>
            </a:r>
          </a:p>
          <a:p>
            <a:r>
              <a:rPr lang="pl-PL" sz="2800" dirty="0">
                <a:solidFill>
                  <a:srgbClr val="7030A0"/>
                </a:solidFill>
                <a:effectLst/>
              </a:rPr>
              <a:t>All I Ask For (Album Version) : 4.27974976412</a:t>
            </a:r>
          </a:p>
          <a:p>
            <a:r>
              <a:rPr lang="pl-PL" sz="2800" dirty="0">
                <a:solidFill>
                  <a:srgbClr val="7030A0"/>
                </a:solidFill>
                <a:effectLst/>
              </a:rPr>
              <a:t>What Drives The Weak : 4.36703126273</a:t>
            </a:r>
          </a:p>
          <a:p>
            <a:r>
              <a:rPr lang="pl-PL" sz="2800" dirty="0">
                <a:solidFill>
                  <a:srgbClr val="7030A0"/>
                </a:solidFill>
                <a:effectLst/>
              </a:rPr>
              <a:t>One the road (to Damnation) : 4.40915014987</a:t>
            </a:r>
          </a:p>
          <a:p>
            <a:r>
              <a:rPr lang="pl-PL" sz="2800" dirty="0">
                <a:solidFill>
                  <a:srgbClr val="7030A0"/>
                </a:solidFill>
                <a:effectLst/>
              </a:rPr>
              <a:t>Shadows That Move : 4.64840753644</a:t>
            </a:r>
          </a:p>
          <a:p>
            <a:r>
              <a:rPr lang="pl-PL" sz="2800" dirty="0">
                <a:solidFill>
                  <a:srgbClr val="7030A0"/>
                </a:solidFill>
                <a:effectLst/>
              </a:rPr>
              <a:t>Origins And Endings : 4.94068676776</a:t>
            </a:r>
          </a:p>
          <a:p>
            <a:r>
              <a:rPr lang="pl-PL" sz="2800" dirty="0">
                <a:solidFill>
                  <a:srgbClr val="7030A0"/>
                </a:solidFill>
                <a:effectLst/>
              </a:rPr>
              <a:t>Sensory Deprivation Adventure : 5.25727570416</a:t>
            </a:r>
          </a:p>
          <a:p>
            <a:r>
              <a:rPr lang="pl-PL" sz="2800" dirty="0">
                <a:solidFill>
                  <a:srgbClr val="7030A0"/>
                </a:solidFill>
                <a:effectLst/>
              </a:rPr>
              <a:t>Into Battle : 5.3308877274</a:t>
            </a:r>
          </a:p>
          <a:p>
            <a:r>
              <a:rPr lang="pl-PL" sz="2800" dirty="0">
                <a:solidFill>
                  <a:srgbClr val="7030A0"/>
                </a:solidFill>
                <a:effectLst/>
              </a:rPr>
              <a:t>IV : 5.40413725782</a:t>
            </a:r>
          </a:p>
          <a:p>
            <a:endParaRPr lang="pl-PL" sz="1800" dirty="0"/>
          </a:p>
        </p:txBody>
      </p:sp>
    </p:spTree>
    <p:extLst>
      <p:ext uri="{BB962C8B-B14F-4D97-AF65-F5344CB8AC3E}">
        <p14:creationId xmlns:p14="http://schemas.microsoft.com/office/powerpoint/2010/main" val="110008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378"/>
            <a:ext cx="9905998" cy="1039091"/>
          </a:xfrm>
        </p:spPr>
        <p:txBody>
          <a:bodyPr>
            <a:normAutofit/>
          </a:bodyPr>
          <a:lstStyle/>
          <a:p>
            <a:pPr algn="ctr"/>
            <a:r>
              <a:rPr lang="pl-PL" sz="4000" dirty="0" smtClean="0">
                <a:solidFill>
                  <a:srgbClr val="7030A0"/>
                </a:solidFill>
              </a:rPr>
              <a:t>Clusters</a:t>
            </a:r>
            <a:endParaRPr lang="pl-PL" sz="4000" dirty="0">
              <a:solidFill>
                <a:srgbClr val="7030A0"/>
              </a:solidFill>
            </a:endParaRPr>
          </a:p>
        </p:txBody>
      </p:sp>
      <p:sp>
        <p:nvSpPr>
          <p:cNvPr id="3" name="Content Placeholder 2"/>
          <p:cNvSpPr>
            <a:spLocks noGrp="1"/>
          </p:cNvSpPr>
          <p:nvPr>
            <p:ph idx="1"/>
          </p:nvPr>
        </p:nvSpPr>
        <p:spPr>
          <a:xfrm>
            <a:off x="1141412" y="1388225"/>
            <a:ext cx="9905999" cy="5004262"/>
          </a:xfrm>
        </p:spPr>
        <p:txBody>
          <a:bodyPr>
            <a:normAutofit/>
          </a:bodyPr>
          <a:lstStyle/>
          <a:p>
            <a:pPr marL="0" indent="0">
              <a:buNone/>
            </a:pPr>
            <a:r>
              <a:rPr lang="pl-PL" dirty="0" smtClean="0">
                <a:solidFill>
                  <a:srgbClr val="7030A0"/>
                </a:solidFill>
                <a:effectLst/>
              </a:rPr>
              <a:t>Method of clustering was pretty simple, we were choosing first song of a set and compering it with all the others with our metrics. Those which had the difference smaller than some parameter eastablished earlier, were put to the same cluster with the first song. And that was happening until set of songs was empty.</a:t>
            </a:r>
          </a:p>
          <a:p>
            <a:pPr marL="0" indent="0">
              <a:buNone/>
            </a:pPr>
            <a:r>
              <a:rPr lang="pl-PL" dirty="0" smtClean="0">
                <a:solidFill>
                  <a:srgbClr val="7030A0"/>
                </a:solidFill>
                <a:effectLst/>
              </a:rPr>
              <a:t>If threshold for putting into clusters was too big, clusters were very big and songs in one cluster didn’t have to be similar.</a:t>
            </a:r>
          </a:p>
          <a:p>
            <a:pPr marL="0" indent="0">
              <a:buNone/>
            </a:pPr>
            <a:r>
              <a:rPr lang="pl-PL" dirty="0" smtClean="0">
                <a:solidFill>
                  <a:srgbClr val="7030A0"/>
                </a:solidFill>
                <a:effectLst/>
              </a:rPr>
              <a:t>So now when threshold is good, we have a lot of clusters but with pretty similar songs, usually in one cluster all songs are from the same artist or from very similar artistto this one.</a:t>
            </a:r>
          </a:p>
        </p:txBody>
      </p:sp>
    </p:spTree>
    <p:extLst>
      <p:ext uri="{BB962C8B-B14F-4D97-AF65-F5344CB8AC3E}">
        <p14:creationId xmlns:p14="http://schemas.microsoft.com/office/powerpoint/2010/main" val="375398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378"/>
            <a:ext cx="9905998" cy="1039091"/>
          </a:xfrm>
        </p:spPr>
        <p:txBody>
          <a:bodyPr>
            <a:normAutofit/>
          </a:bodyPr>
          <a:lstStyle/>
          <a:p>
            <a:pPr algn="ctr"/>
            <a:r>
              <a:rPr lang="pl-PL" sz="4000" dirty="0" smtClean="0">
                <a:solidFill>
                  <a:srgbClr val="7030A0"/>
                </a:solidFill>
              </a:rPr>
              <a:t>Example CLusters</a:t>
            </a:r>
            <a:endParaRPr lang="pl-PL" sz="4000" dirty="0">
              <a:solidFill>
                <a:srgbClr val="7030A0"/>
              </a:solidFill>
            </a:endParaRPr>
          </a:p>
        </p:txBody>
      </p:sp>
      <p:sp>
        <p:nvSpPr>
          <p:cNvPr id="3" name="Content Placeholder 2"/>
          <p:cNvSpPr>
            <a:spLocks noGrp="1"/>
          </p:cNvSpPr>
          <p:nvPr>
            <p:ph idx="1"/>
          </p:nvPr>
        </p:nvSpPr>
        <p:spPr>
          <a:xfrm>
            <a:off x="1141413" y="1155469"/>
            <a:ext cx="5392392" cy="2726575"/>
          </a:xfrm>
        </p:spPr>
        <p:txBody>
          <a:bodyPr>
            <a:normAutofit/>
          </a:bodyPr>
          <a:lstStyle/>
          <a:p>
            <a:r>
              <a:rPr lang="pl-PL" sz="1400" dirty="0">
                <a:solidFill>
                  <a:srgbClr val="7030A0"/>
                </a:solidFill>
                <a:effectLst/>
              </a:rPr>
              <a:t>Killed By Love, Pursuit Of Happiness</a:t>
            </a:r>
          </a:p>
          <a:p>
            <a:r>
              <a:rPr lang="pl-PL" sz="1400" dirty="0">
                <a:solidFill>
                  <a:srgbClr val="7030A0"/>
                </a:solidFill>
                <a:effectLst/>
              </a:rPr>
              <a:t>She's So Young, Pursuit Of Happiness</a:t>
            </a:r>
          </a:p>
          <a:p>
            <a:r>
              <a:rPr lang="pl-PL" sz="1400" dirty="0">
                <a:solidFill>
                  <a:srgbClr val="7030A0"/>
                </a:solidFill>
                <a:effectLst/>
              </a:rPr>
              <a:t>Hard To Laugh, Pursuit Of Happiness</a:t>
            </a:r>
          </a:p>
          <a:p>
            <a:r>
              <a:rPr lang="pl-PL" sz="1400" dirty="0">
                <a:solidFill>
                  <a:srgbClr val="7030A0"/>
                </a:solidFill>
                <a:effectLst/>
              </a:rPr>
              <a:t>Standing Knee Deep In a River (Dying Of Thirst), Kathy Mattea</a:t>
            </a:r>
          </a:p>
          <a:p>
            <a:r>
              <a:rPr lang="pl-PL" sz="1400" dirty="0">
                <a:solidFill>
                  <a:srgbClr val="7030A0"/>
                </a:solidFill>
                <a:effectLst/>
              </a:rPr>
              <a:t>Down On Him, Pursuit Of Happiness</a:t>
            </a:r>
          </a:p>
          <a:p>
            <a:r>
              <a:rPr lang="pl-PL" sz="1400" dirty="0">
                <a:solidFill>
                  <a:srgbClr val="7030A0"/>
                </a:solidFill>
                <a:effectLst/>
              </a:rPr>
              <a:t>Elle Voulait Jouer Cabaret, Patricia Kaas</a:t>
            </a:r>
          </a:p>
          <a:p>
            <a:r>
              <a:rPr lang="pl-PL" sz="1400" dirty="0">
                <a:solidFill>
                  <a:srgbClr val="7030A0"/>
                </a:solidFill>
                <a:effectLst/>
              </a:rPr>
              <a:t>One Night Alone, Vixen</a:t>
            </a:r>
          </a:p>
        </p:txBody>
      </p:sp>
      <p:sp>
        <p:nvSpPr>
          <p:cNvPr id="4" name="Content Placeholder 2"/>
          <p:cNvSpPr txBox="1">
            <a:spLocks/>
          </p:cNvSpPr>
          <p:nvPr/>
        </p:nvSpPr>
        <p:spPr>
          <a:xfrm>
            <a:off x="7098866" y="1022464"/>
            <a:ext cx="3034349" cy="38654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l-PL" sz="1400" dirty="0">
                <a:solidFill>
                  <a:srgbClr val="7030A0"/>
                </a:solidFill>
                <a:effectLst/>
              </a:rPr>
              <a:t>Good Girl Gone Bad, Rihanna</a:t>
            </a:r>
          </a:p>
          <a:p>
            <a:r>
              <a:rPr lang="pl-PL" sz="1400" dirty="0">
                <a:solidFill>
                  <a:srgbClr val="7030A0"/>
                </a:solidFill>
                <a:effectLst/>
              </a:rPr>
              <a:t>We Ride, Rihanna</a:t>
            </a:r>
          </a:p>
          <a:p>
            <a:r>
              <a:rPr lang="pl-PL" sz="1400" dirty="0">
                <a:solidFill>
                  <a:srgbClr val="7030A0"/>
                </a:solidFill>
                <a:effectLst/>
              </a:rPr>
              <a:t>Relax, 2-4 Grooves feat. Reki D.</a:t>
            </a:r>
          </a:p>
          <a:p>
            <a:r>
              <a:rPr lang="pl-PL" sz="1400" dirty="0">
                <a:solidFill>
                  <a:srgbClr val="7030A0"/>
                </a:solidFill>
                <a:effectLst/>
              </a:rPr>
              <a:t>SOS, Rihanna</a:t>
            </a:r>
          </a:p>
          <a:p>
            <a:r>
              <a:rPr lang="pl-PL" sz="1400" dirty="0">
                <a:solidFill>
                  <a:srgbClr val="7030A0"/>
                </a:solidFill>
                <a:effectLst/>
              </a:rPr>
              <a:t>Wake The Sleeper, Uriah Heep</a:t>
            </a:r>
          </a:p>
          <a:p>
            <a:r>
              <a:rPr lang="pl-PL" sz="1400" dirty="0">
                <a:solidFill>
                  <a:srgbClr val="7030A0"/>
                </a:solidFill>
                <a:effectLst/>
              </a:rPr>
              <a:t>Music Of The Sun, Rihanna</a:t>
            </a:r>
          </a:p>
          <a:p>
            <a:r>
              <a:rPr lang="pl-PL" sz="1400" dirty="0">
                <a:solidFill>
                  <a:srgbClr val="7030A0"/>
                </a:solidFill>
                <a:effectLst/>
              </a:rPr>
              <a:t>Loba, Shakira</a:t>
            </a:r>
          </a:p>
          <a:p>
            <a:r>
              <a:rPr lang="pl-PL" sz="1400" dirty="0">
                <a:solidFill>
                  <a:srgbClr val="7030A0"/>
                </a:solidFill>
                <a:effectLst/>
              </a:rPr>
              <a:t>Don't Stop The Music, Rihanna</a:t>
            </a:r>
          </a:p>
          <a:p>
            <a:r>
              <a:rPr lang="pl-PL" sz="1400" dirty="0">
                <a:solidFill>
                  <a:srgbClr val="7030A0"/>
                </a:solidFill>
                <a:effectLst/>
              </a:rPr>
              <a:t>Good Girl Gone Bad, Rihanna</a:t>
            </a:r>
          </a:p>
        </p:txBody>
      </p:sp>
      <p:sp>
        <p:nvSpPr>
          <p:cNvPr id="5" name="Content Placeholder 2"/>
          <p:cNvSpPr txBox="1">
            <a:spLocks/>
          </p:cNvSpPr>
          <p:nvPr/>
        </p:nvSpPr>
        <p:spPr>
          <a:xfrm>
            <a:off x="1141413" y="4125882"/>
            <a:ext cx="5378639" cy="2374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l-PL" sz="1400" dirty="0">
                <a:solidFill>
                  <a:srgbClr val="7030A0"/>
                </a:solidFill>
                <a:effectLst/>
              </a:rPr>
              <a:t>I Know Somethin (Bout You), Alice In Chains</a:t>
            </a:r>
          </a:p>
          <a:p>
            <a:r>
              <a:rPr lang="pl-PL" sz="1400" dirty="0">
                <a:solidFill>
                  <a:srgbClr val="7030A0"/>
                </a:solidFill>
                <a:effectLst/>
              </a:rPr>
              <a:t>Brother, Alice In Chains</a:t>
            </a:r>
          </a:p>
          <a:p>
            <a:r>
              <a:rPr lang="pl-PL" sz="1400" dirty="0">
                <a:solidFill>
                  <a:srgbClr val="7030A0"/>
                </a:solidFill>
                <a:effectLst/>
              </a:rPr>
              <a:t>God Smack, Alice In Chains</a:t>
            </a:r>
          </a:p>
          <a:p>
            <a:r>
              <a:rPr lang="pl-PL" sz="1400" dirty="0">
                <a:solidFill>
                  <a:srgbClr val="7030A0"/>
                </a:solidFill>
                <a:effectLst/>
              </a:rPr>
              <a:t>Sickman, Alice In Chains</a:t>
            </a:r>
          </a:p>
          <a:p>
            <a:r>
              <a:rPr lang="pl-PL" sz="1400" dirty="0">
                <a:solidFill>
                  <a:srgbClr val="7030A0"/>
                </a:solidFill>
                <a:effectLst/>
              </a:rPr>
              <a:t>Naked In The Rain (Album Version), Red Hot Chili Peppers</a:t>
            </a:r>
          </a:p>
          <a:p>
            <a:r>
              <a:rPr lang="pl-PL" sz="1400" dirty="0">
                <a:solidFill>
                  <a:srgbClr val="7030A0"/>
                </a:solidFill>
                <a:effectLst/>
              </a:rPr>
              <a:t>Take Her Out, Alice In Chains</a:t>
            </a:r>
          </a:p>
        </p:txBody>
      </p:sp>
    </p:spTree>
    <p:extLst>
      <p:ext uri="{BB962C8B-B14F-4D97-AF65-F5344CB8AC3E}">
        <p14:creationId xmlns:p14="http://schemas.microsoft.com/office/powerpoint/2010/main" val="2844162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119</TotalTime>
  <Words>868</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MilLion song Dataset</vt:lpstr>
      <vt:lpstr>Introduction</vt:lpstr>
      <vt:lpstr>USED parameters</vt:lpstr>
      <vt:lpstr>Metrics</vt:lpstr>
      <vt:lpstr>Metrics</vt:lpstr>
      <vt:lpstr>Example of similarity</vt:lpstr>
      <vt:lpstr>PowerPoint Presentation</vt:lpstr>
      <vt:lpstr>Clusters</vt:lpstr>
      <vt:lpstr>Example CLusters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MilLion song Dataset</dc:title>
  <dc:creator>Ja</dc:creator>
  <cp:lastModifiedBy>Ja</cp:lastModifiedBy>
  <cp:revision>11</cp:revision>
  <dcterms:created xsi:type="dcterms:W3CDTF">2016-12-27T16:21:28Z</dcterms:created>
  <dcterms:modified xsi:type="dcterms:W3CDTF">2016-12-27T18:20:52Z</dcterms:modified>
</cp:coreProperties>
</file>