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  <p:sldMasterId id="2147483744" r:id="rId2"/>
  </p:sldMasterIdLst>
  <p:notesMasterIdLst>
    <p:notesMasterId r:id="rId14"/>
  </p:notesMasterIdLst>
  <p:sldIdLst>
    <p:sldId id="276" r:id="rId3"/>
    <p:sldId id="293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1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85" autoAdjust="0"/>
  </p:normalViewPr>
  <p:slideViewPr>
    <p:cSldViewPr snapToGrid="0" snapToObjects="1">
      <p:cViewPr varScale="1">
        <p:scale>
          <a:sx n="65" d="100"/>
          <a:sy n="65" d="100"/>
        </p:scale>
        <p:origin x="66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2E65C-CCF8-4486-A6F8-E7CFBB4565E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15EC-400D-467B-9600-AE81759C31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0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2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90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950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965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168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023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546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02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169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947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89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808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954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929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10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4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654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02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572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73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78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0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3FEB-5D8D-4645-A918-2D860CFE8AA4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6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26/08/2021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6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9561" y="354842"/>
            <a:ext cx="6391239" cy="2811439"/>
          </a:xfrm>
        </p:spPr>
        <p:txBody>
          <a:bodyPr>
            <a:noAutofit/>
          </a:bodyPr>
          <a:lstStyle/>
          <a:p>
            <a:r>
              <a:rPr lang="es-CL" sz="4800" b="1" dirty="0" smtClean="0">
                <a:solidFill>
                  <a:srgbClr val="E01D0E"/>
                </a:solidFill>
              </a:rPr>
              <a:t>OPTIMIZACIÓN</a:t>
            </a:r>
            <a:endParaRPr lang="es-CL" sz="4800" b="1" dirty="0">
              <a:solidFill>
                <a:srgbClr val="E01D0E"/>
              </a:solidFill>
            </a:endParaRPr>
          </a:p>
        </p:txBody>
      </p:sp>
      <p:sp>
        <p:nvSpPr>
          <p:cNvPr id="7" name="2 Subtítulo"/>
          <p:cNvSpPr>
            <a:spLocks noGrp="1"/>
          </p:cNvSpPr>
          <p:nvPr>
            <p:ph type="subTitle" idx="1"/>
          </p:nvPr>
        </p:nvSpPr>
        <p:spPr>
          <a:xfrm>
            <a:off x="54591" y="2898558"/>
            <a:ext cx="9744502" cy="165979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s-CL" sz="4000" b="1" dirty="0" smtClean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Clase </a:t>
            </a:r>
            <a:r>
              <a:rPr lang="es-CL" sz="4000" b="1" dirty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1</a:t>
            </a:r>
            <a:endParaRPr lang="es-CL" sz="4000" b="1" dirty="0" smtClean="0">
              <a:solidFill>
                <a:srgbClr val="E01D0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1411560" y="5801890"/>
            <a:ext cx="632879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indent="0" algn="ctr" defTabSz="342900">
              <a:spcBef>
                <a:spcPct val="0"/>
              </a:spcBef>
              <a:buFont typeface="Arial"/>
              <a:buNone/>
              <a:defRPr b="1">
                <a:solidFill>
                  <a:srgbClr val="E01D0E"/>
                </a:solidFill>
                <a:latin typeface="+mj-lt"/>
                <a:ea typeface="+mj-ea"/>
                <a:cs typeface="+mj-cs"/>
              </a:defRPr>
            </a:lvl1pPr>
            <a:lvl2pPr marL="342900" indent="0" algn="ctr" defTabSz="342900">
              <a:spcBef>
                <a:spcPct val="20000"/>
              </a:spcBef>
              <a:buFont typeface="Arial"/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 defTabSz="342900">
              <a:spcBef>
                <a:spcPct val="20000"/>
              </a:spcBef>
              <a:buFont typeface="Arial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 defTabSz="342900">
              <a:spcBef>
                <a:spcPct val="20000"/>
              </a:spcBef>
              <a:buFont typeface="Arial"/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 defTabSz="342900">
              <a:spcBef>
                <a:spcPct val="20000"/>
              </a:spcBef>
              <a:buFont typeface="Arial"/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 defTabSz="342900">
              <a:spcBef>
                <a:spcPct val="20000"/>
              </a:spcBef>
              <a:buFont typeface="Arial"/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 defTabSz="342900">
              <a:spcBef>
                <a:spcPct val="20000"/>
              </a:spcBef>
              <a:buFont typeface="Arial"/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 defTabSz="342900">
              <a:spcBef>
                <a:spcPct val="20000"/>
              </a:spcBef>
              <a:buFont typeface="Arial"/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 defTabSz="342900">
              <a:spcBef>
                <a:spcPct val="20000"/>
              </a:spcBef>
              <a:buFont typeface="Arial"/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CL" dirty="0"/>
              <a:t>2</a:t>
            </a:r>
            <a:r>
              <a:rPr lang="es-CL" dirty="0" smtClean="0"/>
              <a:t>° </a:t>
            </a:r>
            <a:r>
              <a:rPr lang="es-CL" dirty="0"/>
              <a:t>Semestre </a:t>
            </a:r>
            <a:r>
              <a:rPr lang="es-CL" dirty="0" smtClean="0"/>
              <a:t>2021  Profesora: Francisca González Morgado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29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327930" y="900536"/>
            <a:ext cx="9844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b="1" dirty="0" smtClean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SUMA DE MATRICES</a:t>
            </a:r>
            <a:endParaRPr lang="es-CL" sz="2800" b="1" dirty="0">
              <a:solidFill>
                <a:srgbClr val="E01D0E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endParaRPr lang="es-CL" sz="2400" dirty="0"/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77421" y="98209"/>
            <a:ext cx="7706947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 smtClean="0">
                <a:solidFill>
                  <a:srgbClr val="E01D0E"/>
                </a:solidFill>
              </a:rPr>
              <a:t>OPTIMIZACIÓN</a:t>
            </a:r>
            <a:endParaRPr lang="es-ES" sz="3200" b="1" dirty="0">
              <a:solidFill>
                <a:srgbClr val="E01D0E"/>
              </a:solidFill>
            </a:endParaRPr>
          </a:p>
          <a:p>
            <a:endParaRPr lang="es-ES" sz="3200" b="1" dirty="0">
              <a:solidFill>
                <a:srgbClr val="E01D0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767062"/>
            <a:ext cx="7177703" cy="44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327930" y="900536"/>
            <a:ext cx="9844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b="1" dirty="0" smtClean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SUMA DE MATRICES</a:t>
            </a:r>
            <a:endParaRPr lang="es-CL" sz="2800" b="1" dirty="0">
              <a:solidFill>
                <a:srgbClr val="E01D0E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endParaRPr lang="es-CL" sz="2400" dirty="0"/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77421" y="98209"/>
            <a:ext cx="7706947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 smtClean="0">
                <a:solidFill>
                  <a:srgbClr val="E01D0E"/>
                </a:solidFill>
              </a:rPr>
              <a:t>OPTIMIZACIÓN</a:t>
            </a:r>
            <a:endParaRPr lang="es-ES" sz="3200" b="1" dirty="0">
              <a:solidFill>
                <a:srgbClr val="E01D0E"/>
              </a:solidFill>
            </a:endParaRPr>
          </a:p>
          <a:p>
            <a:endParaRPr lang="es-ES" sz="3200" b="1" dirty="0">
              <a:solidFill>
                <a:srgbClr val="E01D0E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3" y="1904018"/>
            <a:ext cx="10220984" cy="34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667143" y="1041929"/>
            <a:ext cx="984405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b="1" dirty="0" smtClean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MATRICES</a:t>
            </a:r>
            <a:endParaRPr lang="es-CL" sz="2800" b="1" dirty="0">
              <a:solidFill>
                <a:srgbClr val="E01D0E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150000"/>
              </a:lnSpc>
            </a:pPr>
            <a:r>
              <a:rPr lang="es-ES" dirty="0"/>
              <a:t>Se puede definir una </a:t>
            </a:r>
            <a:r>
              <a:rPr lang="es-ES" b="1" i="1" dirty="0"/>
              <a:t>matriz</a:t>
            </a:r>
            <a:r>
              <a:rPr lang="es-ES" dirty="0"/>
              <a:t>, como un conjunto de elementos (números) ordenados en filas y </a:t>
            </a:r>
            <a:r>
              <a:rPr lang="es-ES" dirty="0" smtClean="0"/>
              <a:t>columnas</a:t>
            </a:r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endParaRPr lang="es-CL" sz="2400" dirty="0"/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77421" y="98209"/>
            <a:ext cx="7706947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 smtClean="0">
                <a:solidFill>
                  <a:srgbClr val="E01D0E"/>
                </a:solidFill>
              </a:rPr>
              <a:t>OPTIMIZACIÓN</a:t>
            </a:r>
            <a:endParaRPr lang="es-ES" sz="3200" b="1" dirty="0">
              <a:solidFill>
                <a:srgbClr val="E01D0E"/>
              </a:solidFill>
            </a:endParaRPr>
          </a:p>
          <a:p>
            <a:endParaRPr lang="es-ES" sz="3200" b="1" dirty="0">
              <a:solidFill>
                <a:srgbClr val="E01D0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74" y="2506093"/>
            <a:ext cx="4480187" cy="32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327930" y="900536"/>
            <a:ext cx="984405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b="1" dirty="0" smtClean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MATRICES</a:t>
            </a:r>
            <a:endParaRPr lang="es-CL" sz="2800" b="1" dirty="0">
              <a:solidFill>
                <a:srgbClr val="E01D0E"/>
              </a:solidFill>
              <a:latin typeface="+mj-lt"/>
              <a:ea typeface="+mj-ea"/>
              <a:cs typeface="+mj-cs"/>
            </a:endParaRPr>
          </a:p>
          <a:p>
            <a:r>
              <a:rPr lang="es-ES" dirty="0"/>
              <a:t>Para designar una matriz se emplean letras mayúsculas. Cada uno de los elementos de la matriz  </a:t>
            </a:r>
            <a:r>
              <a:rPr lang="es-ES" b="1" dirty="0"/>
              <a:t>(</a:t>
            </a:r>
            <a:r>
              <a:rPr lang="es-ES" b="1" dirty="0" err="1"/>
              <a:t>a</a:t>
            </a:r>
            <a:r>
              <a:rPr lang="es-ES" b="1" baseline="-25000" dirty="0" err="1"/>
              <a:t>ij</a:t>
            </a:r>
            <a:r>
              <a:rPr lang="es-ES" b="1" dirty="0"/>
              <a:t>)</a:t>
            </a:r>
            <a:r>
              <a:rPr lang="es-ES" dirty="0"/>
              <a:t> tiene dos subíndices. El primero  </a:t>
            </a:r>
            <a:r>
              <a:rPr lang="es-ES" b="1" dirty="0"/>
              <a:t>i </a:t>
            </a:r>
            <a:r>
              <a:rPr lang="es-ES" dirty="0"/>
              <a:t> indica la fila a la que pertenece y el segundo  </a:t>
            </a:r>
            <a:r>
              <a:rPr lang="es-ES" b="1" dirty="0"/>
              <a:t>j</a:t>
            </a:r>
            <a:r>
              <a:rPr lang="es-ES" dirty="0"/>
              <a:t>  la columna.</a:t>
            </a:r>
          </a:p>
          <a:p>
            <a:r>
              <a:rPr lang="es-ES" dirty="0"/>
              <a:t>Esta es una matriz de  </a:t>
            </a:r>
            <a:r>
              <a:rPr lang="es-ES" b="1" i="1" dirty="0"/>
              <a:t>m</a:t>
            </a:r>
            <a:r>
              <a:rPr lang="es-ES" dirty="0"/>
              <a:t>  filas  y  </a:t>
            </a:r>
            <a:r>
              <a:rPr lang="es-ES" b="1" i="1" dirty="0"/>
              <a:t>n</a:t>
            </a:r>
            <a:r>
              <a:rPr lang="es-ES" dirty="0"/>
              <a:t>  columnas, es decir, de </a:t>
            </a:r>
            <a:r>
              <a:rPr lang="es-ES" b="1" dirty="0"/>
              <a:t>dimensión</a:t>
            </a:r>
            <a:r>
              <a:rPr lang="es-ES" dirty="0"/>
              <a:t>  </a:t>
            </a:r>
            <a:r>
              <a:rPr lang="es-ES" b="1" i="1" dirty="0"/>
              <a:t>m x n</a:t>
            </a:r>
            <a:r>
              <a:rPr lang="es-ES" dirty="0"/>
              <a:t>.  Esta  matriz también se puede representar de la forma siguiente:  </a:t>
            </a:r>
            <a:r>
              <a:rPr lang="es-ES" b="1" dirty="0"/>
              <a:t>A = (</a:t>
            </a:r>
            <a:r>
              <a:rPr lang="es-ES" b="1" dirty="0" err="1"/>
              <a:t>a</a:t>
            </a:r>
            <a:r>
              <a:rPr lang="es-ES" b="1" baseline="-25000" dirty="0" err="1"/>
              <a:t>ij</a:t>
            </a:r>
            <a:r>
              <a:rPr lang="es-ES" b="1" dirty="0"/>
              <a:t>)</a:t>
            </a:r>
            <a:r>
              <a:rPr lang="es-ES" b="1" baseline="-25000" dirty="0"/>
              <a:t> m x n</a:t>
            </a:r>
            <a:r>
              <a:rPr lang="es-ES" b="1" dirty="0"/>
              <a:t>.</a:t>
            </a:r>
            <a:endParaRPr lang="es-ES" dirty="0"/>
          </a:p>
          <a:p>
            <a:r>
              <a:rPr lang="es-ES" dirty="0"/>
              <a:t>Si el número de filas y de columnas es igual  ( </a:t>
            </a:r>
            <a:r>
              <a:rPr lang="es-ES" b="1" dirty="0"/>
              <a:t>m = n</a:t>
            </a:r>
            <a:r>
              <a:rPr lang="es-ES" dirty="0"/>
              <a:t> ), entonces se dice que la matriz es de </a:t>
            </a:r>
            <a:r>
              <a:rPr lang="es-ES" b="1" dirty="0"/>
              <a:t>orden  n</a:t>
            </a:r>
            <a:r>
              <a:rPr lang="es-ES" dirty="0"/>
              <a:t>.</a:t>
            </a:r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endParaRPr lang="es-CL" sz="2400" dirty="0"/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77421" y="98209"/>
            <a:ext cx="7706947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 smtClean="0">
                <a:solidFill>
                  <a:srgbClr val="E01D0E"/>
                </a:solidFill>
              </a:rPr>
              <a:t>OPTIMIZACIÓN</a:t>
            </a:r>
            <a:endParaRPr lang="es-ES" sz="3200" b="1" dirty="0">
              <a:solidFill>
                <a:srgbClr val="E01D0E"/>
              </a:solidFill>
            </a:endParaRPr>
          </a:p>
          <a:p>
            <a:endParaRPr lang="es-ES" sz="3200" b="1" dirty="0">
              <a:solidFill>
                <a:srgbClr val="E01D0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38" y="3359940"/>
            <a:ext cx="4480187" cy="32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327930" y="900536"/>
            <a:ext cx="984405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b="1" dirty="0" smtClean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IGUALDAD DE MATRICES</a:t>
            </a:r>
            <a:endParaRPr lang="es-CL" sz="2800" b="1" dirty="0">
              <a:solidFill>
                <a:srgbClr val="E01D0E"/>
              </a:solidFill>
              <a:latin typeface="+mj-lt"/>
              <a:ea typeface="+mj-ea"/>
              <a:cs typeface="+mj-cs"/>
            </a:endParaRPr>
          </a:p>
          <a:p>
            <a:r>
              <a:rPr lang="es-ES" dirty="0"/>
              <a:t>Dos matrices son </a:t>
            </a:r>
            <a:r>
              <a:rPr lang="es-ES" b="1" i="1" dirty="0"/>
              <a:t>iguales</a:t>
            </a:r>
            <a:r>
              <a:rPr lang="es-ES" dirty="0"/>
              <a:t> cuando tienen la misma dimensión y los elementos que ocupan la misma posición en ambas son iguales</a:t>
            </a:r>
            <a:r>
              <a:rPr lang="es-ES" dirty="0" smtClean="0"/>
              <a:t>.</a:t>
            </a:r>
            <a:endParaRPr lang="es-ES" dirty="0"/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endParaRPr lang="es-CL" sz="2400" dirty="0"/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77421" y="98209"/>
            <a:ext cx="7706947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 smtClean="0">
                <a:solidFill>
                  <a:srgbClr val="E01D0E"/>
                </a:solidFill>
              </a:rPr>
              <a:t>OPTIMIZACIÓN</a:t>
            </a:r>
            <a:endParaRPr lang="es-ES" sz="3200" b="1" dirty="0">
              <a:solidFill>
                <a:srgbClr val="E01D0E"/>
              </a:solidFill>
            </a:endParaRPr>
          </a:p>
          <a:p>
            <a:endParaRPr lang="es-ES" sz="3200" b="1" dirty="0">
              <a:solidFill>
                <a:srgbClr val="E01D0E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0" y="2934327"/>
            <a:ext cx="11466280" cy="17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327930" y="900536"/>
            <a:ext cx="9844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b="1" dirty="0" smtClean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TIPOS DE MATRICES</a:t>
            </a:r>
            <a:endParaRPr lang="es-CL" sz="2800" b="1" dirty="0">
              <a:solidFill>
                <a:srgbClr val="E01D0E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endParaRPr lang="es-CL" sz="2400" dirty="0"/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77421" y="98209"/>
            <a:ext cx="7706947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 smtClean="0">
                <a:solidFill>
                  <a:srgbClr val="E01D0E"/>
                </a:solidFill>
              </a:rPr>
              <a:t>OPTIMIZACIÓN</a:t>
            </a:r>
            <a:endParaRPr lang="es-ES" sz="3200" b="1" dirty="0">
              <a:solidFill>
                <a:srgbClr val="E01D0E"/>
              </a:solidFill>
            </a:endParaRPr>
          </a:p>
          <a:p>
            <a:endParaRPr lang="es-ES" sz="3200" b="1" dirty="0">
              <a:solidFill>
                <a:srgbClr val="E01D0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81" y="1795462"/>
            <a:ext cx="4678474" cy="42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327930" y="900536"/>
            <a:ext cx="9844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b="1" dirty="0" smtClean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TIPOS DE MATRICES</a:t>
            </a:r>
            <a:endParaRPr lang="es-CL" sz="2800" b="1" dirty="0">
              <a:solidFill>
                <a:srgbClr val="E01D0E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endParaRPr lang="es-CL" sz="2400" dirty="0"/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77421" y="98209"/>
            <a:ext cx="7706947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 smtClean="0">
                <a:solidFill>
                  <a:srgbClr val="E01D0E"/>
                </a:solidFill>
              </a:rPr>
              <a:t>OPTIMIZACIÓN</a:t>
            </a:r>
            <a:endParaRPr lang="es-ES" sz="3200" b="1" dirty="0">
              <a:solidFill>
                <a:srgbClr val="E01D0E"/>
              </a:solidFill>
            </a:endParaRPr>
          </a:p>
          <a:p>
            <a:endParaRPr lang="es-ES" sz="3200" b="1" dirty="0">
              <a:solidFill>
                <a:srgbClr val="E01D0E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77" y="1501591"/>
            <a:ext cx="8291662" cy="49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327930" y="900536"/>
            <a:ext cx="9844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b="1" dirty="0" smtClean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TIPOS DE MATRICES</a:t>
            </a:r>
            <a:endParaRPr lang="es-CL" sz="2800" b="1" dirty="0">
              <a:solidFill>
                <a:srgbClr val="E01D0E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endParaRPr lang="es-CL" sz="2400" dirty="0"/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77421" y="98209"/>
            <a:ext cx="7706947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 smtClean="0">
                <a:solidFill>
                  <a:srgbClr val="E01D0E"/>
                </a:solidFill>
              </a:rPr>
              <a:t>OPTIMIZACIÓN</a:t>
            </a:r>
            <a:endParaRPr lang="es-ES" sz="3200" b="1" dirty="0">
              <a:solidFill>
                <a:srgbClr val="E01D0E"/>
              </a:solidFill>
            </a:endParaRPr>
          </a:p>
          <a:p>
            <a:endParaRPr lang="es-ES" sz="3200" b="1" dirty="0">
              <a:solidFill>
                <a:srgbClr val="E01D0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71" y="1677375"/>
            <a:ext cx="8123374" cy="41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327930" y="900536"/>
            <a:ext cx="9844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b="1" dirty="0" smtClean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TIPOS DE MATRICES</a:t>
            </a:r>
            <a:endParaRPr lang="es-CL" sz="2800" b="1" dirty="0">
              <a:solidFill>
                <a:srgbClr val="E01D0E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endParaRPr lang="es-CL" sz="2400" dirty="0"/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77421" y="98209"/>
            <a:ext cx="7706947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 smtClean="0">
                <a:solidFill>
                  <a:srgbClr val="E01D0E"/>
                </a:solidFill>
              </a:rPr>
              <a:t>OPTIMIZACIÓN</a:t>
            </a:r>
            <a:endParaRPr lang="es-ES" sz="3200" b="1" dirty="0">
              <a:solidFill>
                <a:srgbClr val="E01D0E"/>
              </a:solidFill>
            </a:endParaRPr>
          </a:p>
          <a:p>
            <a:endParaRPr lang="es-ES" sz="3200" b="1" dirty="0">
              <a:solidFill>
                <a:srgbClr val="E01D0E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29" y="1866007"/>
            <a:ext cx="9400302" cy="36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/>
          <p:cNvSpPr txBox="1"/>
          <p:nvPr/>
        </p:nvSpPr>
        <p:spPr>
          <a:xfrm>
            <a:off x="327930" y="900536"/>
            <a:ext cx="98440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b="1" dirty="0" smtClean="0">
                <a:solidFill>
                  <a:srgbClr val="E01D0E"/>
                </a:solidFill>
                <a:latin typeface="+mj-lt"/>
                <a:ea typeface="+mj-ea"/>
                <a:cs typeface="+mj-cs"/>
              </a:rPr>
              <a:t>SUMA DE MATRICES</a:t>
            </a:r>
            <a:endParaRPr lang="es-CL" sz="2800" b="1" dirty="0">
              <a:solidFill>
                <a:srgbClr val="E01D0E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r>
              <a:rPr lang="es-ES" dirty="0" smtClean="0"/>
              <a:t>Dadas </a:t>
            </a:r>
            <a:r>
              <a:rPr lang="es-ES" dirty="0"/>
              <a:t>dos matrices   </a:t>
            </a:r>
            <a:r>
              <a:rPr lang="es-ES" b="1" dirty="0"/>
              <a:t>A = (</a:t>
            </a:r>
            <a:r>
              <a:rPr lang="es-ES" b="1" dirty="0" err="1"/>
              <a:t>a</a:t>
            </a:r>
            <a:r>
              <a:rPr lang="es-ES" b="1" baseline="-25000" dirty="0" err="1"/>
              <a:t>ij</a:t>
            </a:r>
            <a:r>
              <a:rPr lang="es-ES" b="1" dirty="0"/>
              <a:t>)</a:t>
            </a:r>
            <a:r>
              <a:rPr lang="es-ES" dirty="0"/>
              <a:t>   y  </a:t>
            </a:r>
            <a:r>
              <a:rPr lang="es-ES" b="1" dirty="0"/>
              <a:t>B = (</a:t>
            </a:r>
            <a:r>
              <a:rPr lang="es-ES" b="1" dirty="0" err="1"/>
              <a:t>b</a:t>
            </a:r>
            <a:r>
              <a:rPr lang="es-ES" b="1" baseline="-25000" dirty="0" err="1"/>
              <a:t>ij</a:t>
            </a:r>
            <a:r>
              <a:rPr lang="es-ES" b="1" dirty="0"/>
              <a:t>)</a:t>
            </a:r>
            <a:r>
              <a:rPr lang="es-ES" dirty="0"/>
              <a:t>  de  dimensión  </a:t>
            </a:r>
            <a:r>
              <a:rPr lang="es-ES" b="1" dirty="0"/>
              <a:t>m x n</a:t>
            </a:r>
            <a:r>
              <a:rPr lang="es-ES" dirty="0"/>
              <a:t>, la matriz  </a:t>
            </a:r>
            <a:r>
              <a:rPr lang="es-ES" b="1" dirty="0"/>
              <a:t>A + B</a:t>
            </a:r>
            <a:r>
              <a:rPr lang="es-ES" dirty="0"/>
              <a:t>  es otra matriz  </a:t>
            </a:r>
            <a:r>
              <a:rPr lang="es-ES" b="1" dirty="0"/>
              <a:t>S = (s</a:t>
            </a:r>
            <a:r>
              <a:rPr lang="es-ES" b="1" baseline="-25000" dirty="0"/>
              <a:t>ij</a:t>
            </a:r>
            <a:r>
              <a:rPr lang="es-ES" b="1" dirty="0"/>
              <a:t>)</a:t>
            </a:r>
            <a:r>
              <a:rPr lang="es-ES" dirty="0"/>
              <a:t>  de la misma dimensión, de modo que cada elemento  </a:t>
            </a:r>
            <a:r>
              <a:rPr lang="es-ES" b="1" dirty="0"/>
              <a:t>s</a:t>
            </a:r>
            <a:r>
              <a:rPr lang="es-ES" b="1" baseline="-25000" dirty="0"/>
              <a:t>ij</a:t>
            </a:r>
            <a:r>
              <a:rPr lang="es-ES" b="1" dirty="0"/>
              <a:t> </a:t>
            </a:r>
            <a:r>
              <a:rPr lang="es-ES" dirty="0"/>
              <a:t> de la matriz  </a:t>
            </a:r>
            <a:r>
              <a:rPr lang="es-ES" b="1" dirty="0"/>
              <a:t>S</a:t>
            </a:r>
            <a:r>
              <a:rPr lang="es-ES" dirty="0"/>
              <a:t>, se obtiene como:  </a:t>
            </a:r>
            <a:r>
              <a:rPr lang="es-ES" b="1" dirty="0"/>
              <a:t>s</a:t>
            </a:r>
            <a:r>
              <a:rPr lang="es-ES" b="1" baseline="-25000" dirty="0"/>
              <a:t>ij</a:t>
            </a:r>
            <a:r>
              <a:rPr lang="es-ES" b="1" dirty="0"/>
              <a:t> = </a:t>
            </a:r>
            <a:r>
              <a:rPr lang="es-ES" b="1" dirty="0" err="1"/>
              <a:t>a</a:t>
            </a:r>
            <a:r>
              <a:rPr lang="es-ES" b="1" baseline="-25000" dirty="0" err="1"/>
              <a:t>ij</a:t>
            </a:r>
            <a:r>
              <a:rPr lang="es-ES" b="1" dirty="0"/>
              <a:t> + </a:t>
            </a:r>
            <a:r>
              <a:rPr lang="es-ES" b="1" dirty="0" err="1"/>
              <a:t>b</a:t>
            </a:r>
            <a:r>
              <a:rPr lang="es-ES" b="1" baseline="-25000" dirty="0" err="1"/>
              <a:t>ij</a:t>
            </a:r>
            <a:r>
              <a:rPr lang="es-ES" dirty="0"/>
              <a:t>.  Es decir, para que dos matrices  </a:t>
            </a:r>
            <a:r>
              <a:rPr lang="es-ES" b="1" dirty="0"/>
              <a:t>A</a:t>
            </a:r>
            <a:r>
              <a:rPr lang="es-ES" dirty="0"/>
              <a:t>  y  </a:t>
            </a:r>
            <a:r>
              <a:rPr lang="es-ES" b="1" dirty="0"/>
              <a:t>B</a:t>
            </a:r>
            <a:r>
              <a:rPr lang="es-ES" dirty="0"/>
              <a:t>  se puedan sumar tienen que tener la misma dimensión y, en este caso, se suman los elementos que ocupan la misma posición.</a:t>
            </a: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endParaRPr lang="es-CL" sz="2400" dirty="0"/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77421" y="98209"/>
            <a:ext cx="7706947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dirty="0" smtClean="0">
                <a:solidFill>
                  <a:srgbClr val="E01D0E"/>
                </a:solidFill>
              </a:rPr>
              <a:t>OPTIMIZACIÓN</a:t>
            </a:r>
            <a:endParaRPr lang="es-ES" sz="3200" b="1" dirty="0">
              <a:solidFill>
                <a:srgbClr val="E01D0E"/>
              </a:solidFill>
            </a:endParaRPr>
          </a:p>
          <a:p>
            <a:endParaRPr lang="es-ES" sz="3200" b="1" dirty="0">
              <a:solidFill>
                <a:srgbClr val="E01D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75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Tema de Office</vt:lpstr>
      <vt:lpstr>1_Tema de Office</vt:lpstr>
      <vt:lpstr>OPTIMIZACIÓN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Jeko</dc:creator>
  <cp:lastModifiedBy>FRAN</cp:lastModifiedBy>
  <cp:revision>193</cp:revision>
  <cp:lastPrinted>2017-03-13T18:12:23Z</cp:lastPrinted>
  <dcterms:created xsi:type="dcterms:W3CDTF">2017-03-13T18:08:08Z</dcterms:created>
  <dcterms:modified xsi:type="dcterms:W3CDTF">2021-08-27T01:04:07Z</dcterms:modified>
</cp:coreProperties>
</file>