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Lexend"/>
      <p:regular r:id="rId33"/>
      <p:bold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8m2mdM/OL/lSq9YZY8tevuuGN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Lexend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34" Type="http://schemas.openxmlformats.org/officeDocument/2006/relationships/font" Target="fonts/Lexend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Cada grupo deberá completarlo con su información.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2490a8b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2490a8b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490a8b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2490a8b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eea331a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eea331a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2490a8b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2490a8b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2490a8b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2490a8b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dc4708b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dc4708b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3c8d0a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3c8d0a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3c8d0a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23c8d0a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23c8d0a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23c8d0a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c4708b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c4708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eea331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eea331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2490a8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2490a8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2490a8b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2490a8b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12125" y="2109475"/>
            <a:ext cx="74730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Matías Gironelli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73550" y="1402125"/>
            <a:ext cx="5796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MX" sz="22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Detección de fraude en transacciones con tarjetas de crédito</a:t>
            </a:r>
            <a:endParaRPr b="1" sz="2200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490a8be0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es-MX"/>
              <a:t>Modelado y predicción de datos</a:t>
            </a:r>
            <a:endParaRPr sz="19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e2490a8be0_0_20"/>
          <p:cNvSpPr txBox="1"/>
          <p:nvPr>
            <p:ph idx="1" type="body"/>
          </p:nvPr>
        </p:nvSpPr>
        <p:spPr>
          <a:xfrm>
            <a:off x="403300" y="891775"/>
            <a:ext cx="12948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</a:rPr>
              <a:t>Evaluación</a:t>
            </a:r>
            <a:endParaRPr u="sng"/>
          </a:p>
        </p:txBody>
      </p:sp>
      <p:pic>
        <p:nvPicPr>
          <p:cNvPr id="124" name="Google Shape;124;g1e2490a8be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e2490a8be0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75" y="1265725"/>
            <a:ext cx="8112425" cy="20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e2490a8be0_0_20"/>
          <p:cNvSpPr txBox="1"/>
          <p:nvPr>
            <p:ph idx="1" type="body"/>
          </p:nvPr>
        </p:nvSpPr>
        <p:spPr>
          <a:xfrm>
            <a:off x="565325" y="1441850"/>
            <a:ext cx="30351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"/>
              <a:buChar char="●"/>
            </a:pPr>
            <a:r>
              <a:rPr lang="es-MX" sz="16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Matriz de confusión:</a:t>
            </a:r>
            <a:endParaRPr sz="1600"/>
          </a:p>
        </p:txBody>
      </p:sp>
      <p:pic>
        <p:nvPicPr>
          <p:cNvPr id="127" name="Google Shape;127;g1e2490a8be0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72350"/>
            <a:ext cx="4022925" cy="10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2490a8be0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0575" y="3457196"/>
            <a:ext cx="3311385" cy="10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490a8be0_0_10"/>
          <p:cNvSpPr txBox="1"/>
          <p:nvPr>
            <p:ph idx="1" type="body"/>
          </p:nvPr>
        </p:nvSpPr>
        <p:spPr>
          <a:xfrm>
            <a:off x="311700" y="73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Con base al EDA anterior, descubrimos que las características que incluyen: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el monto de la transacción,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la edad del titular de la tarjeta de crédito,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la categoría de gasto,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el tiempo de la transacción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4327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 las ubicaciones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tienen diversos grados de correlación con el fraude con tarjeta de crédito.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4" name="Google Shape;134;g1e2490a8be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ea331a4c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Aplicación de Algoritmos de ML</a:t>
            </a:r>
            <a:endParaRPr/>
          </a:p>
        </p:txBody>
      </p:sp>
      <p:sp>
        <p:nvSpPr>
          <p:cNvPr id="140" name="Google Shape;140;g25eea331a4c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u="sng">
                <a:solidFill>
                  <a:schemeClr val="dk1"/>
                </a:solidFill>
              </a:rPr>
              <a:t>Algoritmos empleados</a:t>
            </a:r>
            <a:endParaRPr sz="19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ÁRBOL DE DECISIÓN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REGRESIÓN LOGÍSTICA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490a8be0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 sz="1800" u="sng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Regresión logística combinada con la matriz de confusión para evaluar el modelo.</a:t>
            </a:r>
            <a:endParaRPr b="1" sz="1800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g1e2490a8be0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Como es muy común con los datos de fraude, siempre existe el problema del desequilibrio de clases, donde los casos reales de fraude son mucho menos que los casos normales y constituyen solo una parte muy pequeña del conjunto de datos. Para contrarrestar este desequilibrio, se utiliza el método SMOTE (Synthetic Minority Oversampling Technique) para volver a muestrear el conjunto de datos de entrenamiento para que el modelo pueda entrenarse con datos más equilibrados para obtener mejores resultados.</a:t>
            </a:r>
            <a:endParaRPr sz="1200"/>
          </a:p>
        </p:txBody>
      </p:sp>
      <p:pic>
        <p:nvPicPr>
          <p:cNvPr id="147" name="Google Shape;147;g1e2490a8be0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e2490a8be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850" y="2403550"/>
            <a:ext cx="3071101" cy="2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2490a8be0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MX" sz="1800" u="sng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Validación y Optimización</a:t>
            </a:r>
            <a:endParaRPr b="1" sz="1800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4" name="Google Shape;154;g1e2490a8be0_0_54"/>
          <p:cNvSpPr txBox="1"/>
          <p:nvPr>
            <p:ph idx="1" type="body"/>
          </p:nvPr>
        </p:nvSpPr>
        <p:spPr>
          <a:xfrm>
            <a:off x="339900" y="113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Dataset con Stratified Kfold y GridSearchCV </a:t>
            </a:r>
            <a:endParaRPr b="1" sz="12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Se adoptó el modelo de árbol de decisión luego de realizar la optimización, obteniendo:</a:t>
            </a:r>
            <a:endParaRPr sz="12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5" name="Google Shape;155;g1e2490a8be0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e2490a8be0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00" y="2177763"/>
            <a:ext cx="54864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c4708bc4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CONCLUSIONES</a:t>
            </a:r>
            <a:endParaRPr/>
          </a:p>
        </p:txBody>
      </p:sp>
      <p:sp>
        <p:nvSpPr>
          <p:cNvPr id="162" name="Google Shape;162;g25dc4708bc4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● Se realizó el EDA sobre el dataset obteniendo una descripción general de las variables que lo componen.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● Con el dataset se pudo estudiar el riesgo que tienen los empleados de abandonar la empresa por desgaste laboral (Attrition).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● La variable objetivo, se encuentra desbalanceada.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● El modelo final adoptado de Árbol de decisiones, con los óptimos parámetros, permite predecir las transacciones fraudulentas.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● El modelo predice con una precisión del 99.16% las transacciones fraudulentas.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 u="sng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Detección de fraude en transacciones con tarjetas de crédito</a:t>
            </a:r>
            <a:endParaRPr b="1" sz="1800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Como uno de los tipos más comunes de actividades fraudulentas, el fraude de transacciones con tarjetas de crédito afecta a alrededor de 127 millones de personas, o aproximadamente $8 mil millones en intentos de cargos fraudulentos en las tarjetas de crédito y débito de los estadounidenses.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Por lo tanto, es imperativo que las compañías de tarjetas de crédito comprendan las características de una transacción fraudulenta y desarrollen modelos predictivos para la prevención del fraude y de esta manera señalar actividades potencialmente riesgosas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e23c8d0ae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75" y="439025"/>
            <a:ext cx="7042151" cy="422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e23c8d0ae5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23c8d0ae5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7800" y="1550650"/>
            <a:ext cx="6601999" cy="19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1e23c8d0ae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87376" cy="7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e23c8d0ae5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25" y="906300"/>
            <a:ext cx="7999941" cy="397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e23c8d0ae5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23c8d0ae5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Base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e23c8d0ae5_0_24"/>
          <p:cNvSpPr txBox="1"/>
          <p:nvPr>
            <p:ph idx="1" type="body"/>
          </p:nvPr>
        </p:nvSpPr>
        <p:spPr>
          <a:xfrm>
            <a:off x="311700" y="1204850"/>
            <a:ext cx="56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Base de datos de transacciones en EEUU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Transacciones del 2019-2020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200.000 transacciones en el dataset de entrenamiento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100.000 transacciones en el de test.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exend"/>
              <a:buChar char="●"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0.834 % de fraude en el set de entrenamiento</a:t>
            </a:r>
            <a:endParaRPr sz="20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g1e23c8d0ae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325" y="1204850"/>
            <a:ext cx="2429975" cy="28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e23c8d0ae5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c4708bc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ALGUNAS PREGUNTAS SOBRE EL DATASET</a:t>
            </a:r>
            <a:endParaRPr/>
          </a:p>
        </p:txBody>
      </p:sp>
      <p:sp>
        <p:nvSpPr>
          <p:cNvPr id="91" name="Google Shape;91;g25dc4708bc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¿Quiénes son los más afectados por fraude? 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Hombres, mujeres, edades, profesiones, en que estado viven y ciudad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¿Qué rubro tiene más fraudes? ¿Qué monto es el más común?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-MX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¿A qué hora y día son más usuales?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2" name="Google Shape;92;g25dc4708bc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ea331a4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OBJETIVO PRINCIPAL</a:t>
            </a:r>
            <a:endParaRPr/>
          </a:p>
        </p:txBody>
      </p:sp>
      <p:sp>
        <p:nvSpPr>
          <p:cNvPr id="98" name="Google Shape;98;g25eea331a4c_0_0"/>
          <p:cNvSpPr txBox="1"/>
          <p:nvPr>
            <p:ph idx="1" type="body"/>
          </p:nvPr>
        </p:nvSpPr>
        <p:spPr>
          <a:xfrm>
            <a:off x="2144300" y="1152475"/>
            <a:ext cx="4381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G</a:t>
            </a:r>
            <a:r>
              <a:rPr b="1" lang="es-MX">
                <a:solidFill>
                  <a:schemeClr val="dk1"/>
                </a:solidFill>
              </a:rPr>
              <a:t>enerar un modelo de clasificación que nos ayude a conocer qué transacciones por tarjeta de crédito son fraudulentas</a:t>
            </a:r>
            <a:r>
              <a:rPr lang="es-MX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490a8be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MX" sz="1800" u="sng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Análisis exploratorio de datos (EDA)</a:t>
            </a:r>
            <a:endParaRPr sz="19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e2490a8be0_0_0"/>
          <p:cNvSpPr txBox="1"/>
          <p:nvPr>
            <p:ph idx="1" type="body"/>
          </p:nvPr>
        </p:nvSpPr>
        <p:spPr>
          <a:xfrm>
            <a:off x="311700" y="1152475"/>
            <a:ext cx="38100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MX" sz="75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Mientras que las transacciones normales tienden a rondar los 200 usd o menos, vemos que las transacciones fraudulentas alcanzan un máximo de 300 usd y luego en el rango de 700-1000 usd</a:t>
            </a:r>
            <a:endParaRPr sz="75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</p:txBody>
      </p:sp>
      <p:pic>
        <p:nvPicPr>
          <p:cNvPr id="105" name="Google Shape;105;g1e2490a8be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950" y="47230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e2490a8be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50" y="2083150"/>
            <a:ext cx="3428201" cy="2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e2490a8be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0251" y="2087080"/>
            <a:ext cx="3428199" cy="2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e2490a8be0_0_0"/>
          <p:cNvSpPr txBox="1"/>
          <p:nvPr>
            <p:ph idx="1" type="body"/>
          </p:nvPr>
        </p:nvSpPr>
        <p:spPr>
          <a:xfrm>
            <a:off x="4370250" y="1152475"/>
            <a:ext cx="40665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MX" sz="75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La distribución de edad es visiblemente diferente entre 2 tipos de transacciones. En las transacciones normales, hay 2 picos en la edad de 37-38 y 49-50, mientras que en las transacciones fraudulentas, la distribución por edad es un poco más suave y el segundo pico incluye un grupo de edad más amplio de 50-65. Esto sugiere que las personas mayores son potencialmente más propensas al fraude.</a:t>
            </a:r>
            <a:endParaRPr sz="56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490a8be0_0_15"/>
          <p:cNvSpPr txBox="1"/>
          <p:nvPr>
            <p:ph type="title"/>
          </p:nvPr>
        </p:nvSpPr>
        <p:spPr>
          <a:xfrm>
            <a:off x="366413" y="621175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775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Mientras que las transacciones normales se distribuyen más o menos por igual a lo largo del día, los pagos fraudulentos ocurren de manera desproporcionada alrededor de la medianoche.</a:t>
            </a:r>
            <a:endParaRPr sz="775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775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775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4" name="Google Shape;114;g1e2490a8be0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e2490a8be0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95" y="1399450"/>
            <a:ext cx="3651025" cy="292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e2490a8be0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00796"/>
            <a:ext cx="3954825" cy="30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e2490a8be0_0_15"/>
          <p:cNvSpPr txBox="1"/>
          <p:nvPr>
            <p:ph type="title"/>
          </p:nvPr>
        </p:nvSpPr>
        <p:spPr>
          <a:xfrm>
            <a:off x="4793425" y="621175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MX" sz="775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Las transacciones normales tienden a ocurrir con mayor frecuencia los lunes y domingos, mientras que las fraudulentas tienden a distribuirse de manera más uniforme a lo largo de la semana, aumentando el jueves y viernes.</a:t>
            </a:r>
            <a:endParaRPr sz="775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