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ias Castro" initials="MC" lastIdx="1" clrIdx="0">
    <p:extLst>
      <p:ext uri="{19B8F6BF-5375-455C-9EA6-DF929625EA0E}">
        <p15:presenceInfo xmlns:p15="http://schemas.microsoft.com/office/powerpoint/2012/main" userId="81fff04f648dba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A326-9E31-4A2D-A664-83A34D9A28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a:extLst>
              <a:ext uri="{FF2B5EF4-FFF2-40B4-BE49-F238E27FC236}">
                <a16:creationId xmlns:a16="http://schemas.microsoft.com/office/drawing/2014/main" id="{CFB3D779-F713-4A8F-9E39-E11870D2E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a:extLst>
              <a:ext uri="{FF2B5EF4-FFF2-40B4-BE49-F238E27FC236}">
                <a16:creationId xmlns:a16="http://schemas.microsoft.com/office/drawing/2014/main" id="{A2B85A2E-C858-4696-9617-9B05BA3AE515}"/>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5" name="Footer Placeholder 4">
            <a:extLst>
              <a:ext uri="{FF2B5EF4-FFF2-40B4-BE49-F238E27FC236}">
                <a16:creationId xmlns:a16="http://schemas.microsoft.com/office/drawing/2014/main" id="{62FCD417-7307-4444-A13C-2035D20B9111}"/>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B15FC9D3-CDBF-42EE-8ECC-41C4F2EFBFDE}"/>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133251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8DF9-5F62-4E4D-B98D-E33179BDF0D1}"/>
              </a:ext>
            </a:extLst>
          </p:cNvPr>
          <p:cNvSpPr>
            <a:spLocks noGrp="1"/>
          </p:cNvSpPr>
          <p:nvPr>
            <p:ph type="title"/>
          </p:nvPr>
        </p:nvSpPr>
        <p:spPr/>
        <p:txBody>
          <a:bodyPr/>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84F2FF8B-1A6D-44AA-891F-90E976E631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7E5D0592-2918-4706-86D2-97C959F9DE2B}"/>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5" name="Footer Placeholder 4">
            <a:extLst>
              <a:ext uri="{FF2B5EF4-FFF2-40B4-BE49-F238E27FC236}">
                <a16:creationId xmlns:a16="http://schemas.microsoft.com/office/drawing/2014/main" id="{37B5C640-E38A-4671-AD30-846ACA8F0ECE}"/>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BAFDEA54-F96B-4B20-A62B-6AA84D3760DF}"/>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157158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93428-B87D-4155-B4F4-25B51F3B65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B3BF28BF-E423-4E22-9F6A-4466AE43FE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D15B9B96-785A-4CF6-AA82-571ED7DAD2CC}"/>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5" name="Footer Placeholder 4">
            <a:extLst>
              <a:ext uri="{FF2B5EF4-FFF2-40B4-BE49-F238E27FC236}">
                <a16:creationId xmlns:a16="http://schemas.microsoft.com/office/drawing/2014/main" id="{FCFE106B-11D5-45D9-8748-F59773ABBD07}"/>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E9EB0BB0-D205-47A6-9782-DB1A7F3580AC}"/>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32284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3186-2BCF-4524-B7D6-6F6B510CB813}"/>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EC8FD5DA-E961-48FA-98BB-50EF2535C4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074F6A70-03F9-42D2-8C4F-932A4957A7AF}"/>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5" name="Footer Placeholder 4">
            <a:extLst>
              <a:ext uri="{FF2B5EF4-FFF2-40B4-BE49-F238E27FC236}">
                <a16:creationId xmlns:a16="http://schemas.microsoft.com/office/drawing/2014/main" id="{C392F096-004E-49E7-B207-CD4718F64890}"/>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022177CC-C899-4B20-B39A-B37895854187}"/>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332643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7FA1-3FAA-4BC0-98F8-1CA467DFD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a:extLst>
              <a:ext uri="{FF2B5EF4-FFF2-40B4-BE49-F238E27FC236}">
                <a16:creationId xmlns:a16="http://schemas.microsoft.com/office/drawing/2014/main" id="{5FA69FF8-8286-4095-BCC6-D3AD825742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E88850-1DD3-4084-BC5A-CA05D55781C4}"/>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5" name="Footer Placeholder 4">
            <a:extLst>
              <a:ext uri="{FF2B5EF4-FFF2-40B4-BE49-F238E27FC236}">
                <a16:creationId xmlns:a16="http://schemas.microsoft.com/office/drawing/2014/main" id="{A76E2D71-772A-4B11-BA1C-FF316804B559}"/>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12733825-B4D9-4E6B-8335-50B1349B19DB}"/>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404998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A99C-96A3-4A43-A084-59FC1F29F959}"/>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47242E99-9EB8-424D-BF75-5D454FF13A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a:extLst>
              <a:ext uri="{FF2B5EF4-FFF2-40B4-BE49-F238E27FC236}">
                <a16:creationId xmlns:a16="http://schemas.microsoft.com/office/drawing/2014/main" id="{61AE1C5B-FBEE-4CDB-9B62-60833CD23A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a:extLst>
              <a:ext uri="{FF2B5EF4-FFF2-40B4-BE49-F238E27FC236}">
                <a16:creationId xmlns:a16="http://schemas.microsoft.com/office/drawing/2014/main" id="{0758A8B6-173B-4AC3-A80B-6F3E7AEC151F}"/>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6" name="Footer Placeholder 5">
            <a:extLst>
              <a:ext uri="{FF2B5EF4-FFF2-40B4-BE49-F238E27FC236}">
                <a16:creationId xmlns:a16="http://schemas.microsoft.com/office/drawing/2014/main" id="{A3EBD238-9647-4DE6-A60D-73B391FE9310}"/>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72A9CB93-2DB9-4E4B-BC16-3B222BA6F0DF}"/>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1522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DC15-E633-49DF-ADAD-2CAFB611A341}"/>
              </a:ext>
            </a:extLst>
          </p:cNvPr>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a:extLst>
              <a:ext uri="{FF2B5EF4-FFF2-40B4-BE49-F238E27FC236}">
                <a16:creationId xmlns:a16="http://schemas.microsoft.com/office/drawing/2014/main" id="{B93874B0-FFBD-4E0E-917B-73AB870A0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48E808-30DE-45E8-B8C7-AC79D30BED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a:extLst>
              <a:ext uri="{FF2B5EF4-FFF2-40B4-BE49-F238E27FC236}">
                <a16:creationId xmlns:a16="http://schemas.microsoft.com/office/drawing/2014/main" id="{247B1D07-2223-4E39-89B3-1E41C564F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94E04A-B871-4379-B245-31C83F2000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a:extLst>
              <a:ext uri="{FF2B5EF4-FFF2-40B4-BE49-F238E27FC236}">
                <a16:creationId xmlns:a16="http://schemas.microsoft.com/office/drawing/2014/main" id="{892709D6-6DE3-49A5-A132-EEE932D30911}"/>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8" name="Footer Placeholder 7">
            <a:extLst>
              <a:ext uri="{FF2B5EF4-FFF2-40B4-BE49-F238E27FC236}">
                <a16:creationId xmlns:a16="http://schemas.microsoft.com/office/drawing/2014/main" id="{2CB91E44-557F-4AEB-B730-DCEA1ABE91EE}"/>
              </a:ext>
            </a:extLst>
          </p:cNvPr>
          <p:cNvSpPr>
            <a:spLocks noGrp="1"/>
          </p:cNvSpPr>
          <p:nvPr>
            <p:ph type="ftr" sz="quarter" idx="11"/>
          </p:nvPr>
        </p:nvSpPr>
        <p:spPr/>
        <p:txBody>
          <a:bodyPr/>
          <a:lstStyle/>
          <a:p>
            <a:endParaRPr lang="es-AR"/>
          </a:p>
        </p:txBody>
      </p:sp>
      <p:sp>
        <p:nvSpPr>
          <p:cNvPr id="9" name="Slide Number Placeholder 8">
            <a:extLst>
              <a:ext uri="{FF2B5EF4-FFF2-40B4-BE49-F238E27FC236}">
                <a16:creationId xmlns:a16="http://schemas.microsoft.com/office/drawing/2014/main" id="{79C00BD1-9041-449E-923D-576436DA4769}"/>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12991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803B-489D-40D4-94B2-D1BD2DB8E020}"/>
              </a:ext>
            </a:extLst>
          </p:cNvPr>
          <p:cNvSpPr>
            <a:spLocks noGrp="1"/>
          </p:cNvSpPr>
          <p:nvPr>
            <p:ph type="title"/>
          </p:nvPr>
        </p:nvSpPr>
        <p:spPr/>
        <p:txBody>
          <a:bodyPr/>
          <a:lstStyle/>
          <a:p>
            <a:r>
              <a:rPr lang="en-US"/>
              <a:t>Click to edit Master title style</a:t>
            </a:r>
            <a:endParaRPr lang="es-AR"/>
          </a:p>
        </p:txBody>
      </p:sp>
      <p:sp>
        <p:nvSpPr>
          <p:cNvPr id="3" name="Date Placeholder 2">
            <a:extLst>
              <a:ext uri="{FF2B5EF4-FFF2-40B4-BE49-F238E27FC236}">
                <a16:creationId xmlns:a16="http://schemas.microsoft.com/office/drawing/2014/main" id="{29AB2508-8D34-4CC1-9972-6680CA1CC36A}"/>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4" name="Footer Placeholder 3">
            <a:extLst>
              <a:ext uri="{FF2B5EF4-FFF2-40B4-BE49-F238E27FC236}">
                <a16:creationId xmlns:a16="http://schemas.microsoft.com/office/drawing/2014/main" id="{41789697-4331-45A9-9431-0B8B7EE72D76}"/>
              </a:ext>
            </a:extLst>
          </p:cNvPr>
          <p:cNvSpPr>
            <a:spLocks noGrp="1"/>
          </p:cNvSpPr>
          <p:nvPr>
            <p:ph type="ftr" sz="quarter" idx="11"/>
          </p:nvPr>
        </p:nvSpPr>
        <p:spPr/>
        <p:txBody>
          <a:bodyPr/>
          <a:lstStyle/>
          <a:p>
            <a:endParaRPr lang="es-AR"/>
          </a:p>
        </p:txBody>
      </p:sp>
      <p:sp>
        <p:nvSpPr>
          <p:cNvPr id="5" name="Slide Number Placeholder 4">
            <a:extLst>
              <a:ext uri="{FF2B5EF4-FFF2-40B4-BE49-F238E27FC236}">
                <a16:creationId xmlns:a16="http://schemas.microsoft.com/office/drawing/2014/main" id="{9C040D6A-3AED-4183-B544-5D69E7CECD16}"/>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45043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AE664-B2E1-416B-A752-ED7C8F090739}"/>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3" name="Footer Placeholder 2">
            <a:extLst>
              <a:ext uri="{FF2B5EF4-FFF2-40B4-BE49-F238E27FC236}">
                <a16:creationId xmlns:a16="http://schemas.microsoft.com/office/drawing/2014/main" id="{B157C6C4-1CF8-4030-845F-457FD10509AE}"/>
              </a:ext>
            </a:extLst>
          </p:cNvPr>
          <p:cNvSpPr>
            <a:spLocks noGrp="1"/>
          </p:cNvSpPr>
          <p:nvPr>
            <p:ph type="ftr" sz="quarter" idx="11"/>
          </p:nvPr>
        </p:nvSpPr>
        <p:spPr/>
        <p:txBody>
          <a:bodyPr/>
          <a:lstStyle/>
          <a:p>
            <a:endParaRPr lang="es-AR"/>
          </a:p>
        </p:txBody>
      </p:sp>
      <p:sp>
        <p:nvSpPr>
          <p:cNvPr id="4" name="Slide Number Placeholder 3">
            <a:extLst>
              <a:ext uri="{FF2B5EF4-FFF2-40B4-BE49-F238E27FC236}">
                <a16:creationId xmlns:a16="http://schemas.microsoft.com/office/drawing/2014/main" id="{DE83D147-3BC7-434E-ACB6-64A87943FFB8}"/>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422650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8BB9-21F1-40D7-A46F-3FB26630F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a:extLst>
              <a:ext uri="{FF2B5EF4-FFF2-40B4-BE49-F238E27FC236}">
                <a16:creationId xmlns:a16="http://schemas.microsoft.com/office/drawing/2014/main" id="{13A01A70-63D1-411C-A4BF-CD4475C54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a:extLst>
              <a:ext uri="{FF2B5EF4-FFF2-40B4-BE49-F238E27FC236}">
                <a16:creationId xmlns:a16="http://schemas.microsoft.com/office/drawing/2014/main" id="{75ADAB75-B2D5-4427-B117-10C82ECB7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ED6F03-C0E4-4764-A61B-7EC2815D439F}"/>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6" name="Footer Placeholder 5">
            <a:extLst>
              <a:ext uri="{FF2B5EF4-FFF2-40B4-BE49-F238E27FC236}">
                <a16:creationId xmlns:a16="http://schemas.microsoft.com/office/drawing/2014/main" id="{B6309960-D371-478E-8993-019720FBCCE5}"/>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276A0B96-C6F4-4F1D-A06B-B6DA8F022C0A}"/>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29353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15A5-6333-4543-8414-803589874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a:extLst>
              <a:ext uri="{FF2B5EF4-FFF2-40B4-BE49-F238E27FC236}">
                <a16:creationId xmlns:a16="http://schemas.microsoft.com/office/drawing/2014/main" id="{332CEACC-41C4-4CAC-B643-52A273ACE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a:extLst>
              <a:ext uri="{FF2B5EF4-FFF2-40B4-BE49-F238E27FC236}">
                <a16:creationId xmlns:a16="http://schemas.microsoft.com/office/drawing/2014/main" id="{14A39102-6A75-4A18-B620-B515DFC6A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7FD74C-7A88-4FE1-A5E8-1F03EB1A3C5A}"/>
              </a:ext>
            </a:extLst>
          </p:cNvPr>
          <p:cNvSpPr>
            <a:spLocks noGrp="1"/>
          </p:cNvSpPr>
          <p:nvPr>
            <p:ph type="dt" sz="half" idx="10"/>
          </p:nvPr>
        </p:nvSpPr>
        <p:spPr/>
        <p:txBody>
          <a:bodyPr/>
          <a:lstStyle/>
          <a:p>
            <a:fld id="{EDEBF9AE-8DBB-4BD9-AA54-225938963000}" type="datetimeFigureOut">
              <a:rPr lang="es-AR" smtClean="0"/>
              <a:t>14/4/2022</a:t>
            </a:fld>
            <a:endParaRPr lang="es-AR"/>
          </a:p>
        </p:txBody>
      </p:sp>
      <p:sp>
        <p:nvSpPr>
          <p:cNvPr id="6" name="Footer Placeholder 5">
            <a:extLst>
              <a:ext uri="{FF2B5EF4-FFF2-40B4-BE49-F238E27FC236}">
                <a16:creationId xmlns:a16="http://schemas.microsoft.com/office/drawing/2014/main" id="{4AEB798F-6289-436C-8EF0-95031C594642}"/>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7716C323-C7E0-48B3-9361-AC8A0D14CF02}"/>
              </a:ext>
            </a:extLst>
          </p:cNvPr>
          <p:cNvSpPr>
            <a:spLocks noGrp="1"/>
          </p:cNvSpPr>
          <p:nvPr>
            <p:ph type="sldNum" sz="quarter" idx="12"/>
          </p:nvPr>
        </p:nvSpPr>
        <p:spPr/>
        <p:txBody>
          <a:bodyPr/>
          <a:lstStyle/>
          <a:p>
            <a:fld id="{D40AB268-C291-4E27-8E11-33A9C43749D4}" type="slidenum">
              <a:rPr lang="es-AR" smtClean="0"/>
              <a:t>‹#›</a:t>
            </a:fld>
            <a:endParaRPr lang="es-AR"/>
          </a:p>
        </p:txBody>
      </p:sp>
    </p:spTree>
    <p:extLst>
      <p:ext uri="{BB962C8B-B14F-4D97-AF65-F5344CB8AC3E}">
        <p14:creationId xmlns:p14="http://schemas.microsoft.com/office/powerpoint/2010/main" val="203615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EDE25-EF61-4CFD-AEC1-CB2FD19D4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a:extLst>
              <a:ext uri="{FF2B5EF4-FFF2-40B4-BE49-F238E27FC236}">
                <a16:creationId xmlns:a16="http://schemas.microsoft.com/office/drawing/2014/main" id="{36DA5EE0-F04F-4753-9977-8C3F9891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3EBD8A6D-2D64-4795-8885-50CBC1BCE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BF9AE-8DBB-4BD9-AA54-225938963000}" type="datetimeFigureOut">
              <a:rPr lang="es-AR" smtClean="0"/>
              <a:t>14/4/2022</a:t>
            </a:fld>
            <a:endParaRPr lang="es-AR"/>
          </a:p>
        </p:txBody>
      </p:sp>
      <p:sp>
        <p:nvSpPr>
          <p:cNvPr id="5" name="Footer Placeholder 4">
            <a:extLst>
              <a:ext uri="{FF2B5EF4-FFF2-40B4-BE49-F238E27FC236}">
                <a16:creationId xmlns:a16="http://schemas.microsoft.com/office/drawing/2014/main" id="{2841670B-1F7A-4853-B0A3-B04F87981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a:extLst>
              <a:ext uri="{FF2B5EF4-FFF2-40B4-BE49-F238E27FC236}">
                <a16:creationId xmlns:a16="http://schemas.microsoft.com/office/drawing/2014/main" id="{084B38FC-F728-4AE0-82D3-ECDE5925E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AB268-C291-4E27-8E11-33A9C43749D4}" type="slidenum">
              <a:rPr lang="es-AR" smtClean="0"/>
              <a:t>‹#›</a:t>
            </a:fld>
            <a:endParaRPr lang="es-AR"/>
          </a:p>
        </p:txBody>
      </p:sp>
    </p:spTree>
    <p:extLst>
      <p:ext uri="{BB962C8B-B14F-4D97-AF65-F5344CB8AC3E}">
        <p14:creationId xmlns:p14="http://schemas.microsoft.com/office/powerpoint/2010/main" val="3999379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hplovecraft.fandom.com/es/wiki/Texto_de_R%27lyeh" TargetMode="External"/><Relationship Id="rId3" Type="http://schemas.openxmlformats.org/officeDocument/2006/relationships/image" Target="../media/image3.jpg"/><Relationship Id="rId7" Type="http://schemas.openxmlformats.org/officeDocument/2006/relationships/hyperlink" Target="https://hplovecraft.fandom.com/es/wiki/Lin_Carter"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hplovecraft.fandom.com/es/wiki/Howard_Phillips_Lovecraft" TargetMode="External"/><Relationship Id="rId5" Type="http://schemas.openxmlformats.org/officeDocument/2006/relationships/hyperlink" Target="https://hplovecraft.fandom.com/es/wiki/La_Llamada_de_Cthulhu_(Relato)" TargetMode="External"/><Relationship Id="rId4" Type="http://schemas.openxmlformats.org/officeDocument/2006/relationships/hyperlink" Target="https://hplovecraft.fandom.com/es/wiki/Primigeni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CA3B99-97ED-40B5-921B-255FDB87A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0"/>
            <a:ext cx="6096000" cy="6858000"/>
          </a:xfrm>
          <a:prstGeom prst="rect">
            <a:avLst/>
          </a:prstGeom>
        </p:spPr>
      </p:pic>
    </p:spTree>
    <p:extLst>
      <p:ext uri="{BB962C8B-B14F-4D97-AF65-F5344CB8AC3E}">
        <p14:creationId xmlns:p14="http://schemas.microsoft.com/office/powerpoint/2010/main" val="136571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BD5F72-BC47-4181-8719-2160923A7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pic>
        <p:nvPicPr>
          <p:cNvPr id="15" name="Picture 14">
            <a:extLst>
              <a:ext uri="{FF2B5EF4-FFF2-40B4-BE49-F238E27FC236}">
                <a16:creationId xmlns:a16="http://schemas.microsoft.com/office/drawing/2014/main" id="{2CE35D09-D3CB-4389-9566-C477C60C5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6858000"/>
          </a:xfrm>
          <a:prstGeom prst="rect">
            <a:avLst/>
          </a:prstGeom>
        </p:spPr>
      </p:pic>
      <p:sp>
        <p:nvSpPr>
          <p:cNvPr id="16" name="TextBox 15">
            <a:extLst>
              <a:ext uri="{FF2B5EF4-FFF2-40B4-BE49-F238E27FC236}">
                <a16:creationId xmlns:a16="http://schemas.microsoft.com/office/drawing/2014/main" id="{48A4058E-2F35-42C1-8810-BAD9F36E3ACF}"/>
              </a:ext>
            </a:extLst>
          </p:cNvPr>
          <p:cNvSpPr txBox="1"/>
          <p:nvPr/>
        </p:nvSpPr>
        <p:spPr>
          <a:xfrm>
            <a:off x="6096000" y="0"/>
            <a:ext cx="6096000" cy="1477328"/>
          </a:xfrm>
          <a:prstGeom prst="rect">
            <a:avLst/>
          </a:prstGeom>
          <a:noFill/>
        </p:spPr>
        <p:txBody>
          <a:bodyPr wrap="square" rtlCol="0">
            <a:spAutoFit/>
          </a:bodyPr>
          <a:lstStyle/>
          <a:p>
            <a:r>
              <a:rPr lang="es-ES" b="1" i="1" dirty="0"/>
              <a:t>Cthulhu</a:t>
            </a:r>
            <a:r>
              <a:rPr lang="es-ES" dirty="0"/>
              <a:t> es un dios </a:t>
            </a:r>
            <a:r>
              <a:rPr lang="es-ES" dirty="0">
                <a:hlinkClick r:id="rId4" tooltip="Primigenios"/>
              </a:rPr>
              <a:t>Primigenio</a:t>
            </a:r>
            <a:r>
              <a:rPr lang="es-ES" dirty="0"/>
              <a:t> que debutó en el relato </a:t>
            </a:r>
            <a:r>
              <a:rPr lang="es-ES" i="1" dirty="0">
                <a:hlinkClick r:id="rId5" tooltip="La Llamada de Cthulhu (Relato)"/>
              </a:rPr>
              <a:t>La Llamada de Cthulhu</a:t>
            </a:r>
            <a:r>
              <a:rPr lang="es-ES" dirty="0"/>
              <a:t>, de </a:t>
            </a:r>
            <a:r>
              <a:rPr lang="es-ES" dirty="0">
                <a:hlinkClick r:id="rId6" tooltip="Howard Phillips Lovecraft"/>
              </a:rPr>
              <a:t>Howard Phillips Lovecraft</a:t>
            </a:r>
            <a:r>
              <a:rPr lang="es-ES" dirty="0"/>
              <a:t>, publicado en 1928 en la revista </a:t>
            </a:r>
            <a:r>
              <a:rPr lang="es-ES" dirty="0" err="1"/>
              <a:t>Weird</a:t>
            </a:r>
            <a:r>
              <a:rPr lang="es-ES" dirty="0"/>
              <a:t> Tales. Según las historias de </a:t>
            </a:r>
            <a:r>
              <a:rPr lang="es-ES" dirty="0">
                <a:hlinkClick r:id="rId7" tooltip="Lin Carter"/>
              </a:rPr>
              <a:t>Lin Carter</a:t>
            </a:r>
            <a:r>
              <a:rPr lang="es-ES" dirty="0"/>
              <a:t>, la información existente sobre este ser estaría contenida principalmente en el llamado "</a:t>
            </a:r>
            <a:r>
              <a:rPr lang="es-ES" dirty="0">
                <a:hlinkClick r:id="rId8" tooltip="Texto de R'lyeh"/>
              </a:rPr>
              <a:t>Texto de </a:t>
            </a:r>
            <a:r>
              <a:rPr lang="es-ES" dirty="0" err="1">
                <a:hlinkClick r:id="rId8" tooltip="Texto de R'lyeh"/>
              </a:rPr>
              <a:t>R'lyeh</a:t>
            </a:r>
            <a:r>
              <a:rPr lang="es-ES" dirty="0"/>
              <a:t>".</a:t>
            </a:r>
            <a:endParaRPr lang="es-AR" dirty="0"/>
          </a:p>
        </p:txBody>
      </p:sp>
      <p:sp>
        <p:nvSpPr>
          <p:cNvPr id="17" name="TextBox 16">
            <a:extLst>
              <a:ext uri="{FF2B5EF4-FFF2-40B4-BE49-F238E27FC236}">
                <a16:creationId xmlns:a16="http://schemas.microsoft.com/office/drawing/2014/main" id="{9E86BBDC-7C88-434E-AAEE-666505115F6C}"/>
              </a:ext>
            </a:extLst>
          </p:cNvPr>
          <p:cNvSpPr txBox="1"/>
          <p:nvPr/>
        </p:nvSpPr>
        <p:spPr>
          <a:xfrm>
            <a:off x="6096000" y="1767007"/>
            <a:ext cx="6096000" cy="4801314"/>
          </a:xfrm>
          <a:prstGeom prst="rect">
            <a:avLst/>
          </a:prstGeom>
          <a:noFill/>
        </p:spPr>
        <p:txBody>
          <a:bodyPr wrap="square" rtlCol="0">
            <a:spAutoFit/>
          </a:bodyPr>
          <a:lstStyle/>
          <a:p>
            <a:pPr fontAlgn="base"/>
            <a:r>
              <a:rPr lang="es-ES" sz="2000" b="1" dirty="0"/>
              <a:t>Apariencia</a:t>
            </a:r>
          </a:p>
          <a:p>
            <a:pPr fontAlgn="base"/>
            <a:r>
              <a:rPr lang="es-ES" dirty="0"/>
              <a:t>Lovecraft describe a Cthulhu en el siguiente extracto de </a:t>
            </a:r>
            <a:r>
              <a:rPr lang="es-ES" i="1" dirty="0"/>
              <a:t>La Llamada de Cthulhu</a:t>
            </a:r>
            <a:r>
              <a:rPr lang="es-ES" dirty="0"/>
              <a:t>, en el que se alude al aspecto de una efigie que representa al dios </a:t>
            </a:r>
            <a:r>
              <a:rPr lang="es-ES" i="1" dirty="0"/>
              <a:t>"No estaría traicionando al espíritu de aquella cosa si digo que mi imaginación, algo calenturienta de por sí, creía percibir en ella, de forma simultánea, las figuras de un pulpo, un dragón, y una caricatura de ser humano. Una cabeza viscosa y cubierta de tentáculos destacaba sobre un cuerpo grotesco y escamoso con unas alas rudimentarias; pero era el perfil general de toda ella lo que</a:t>
            </a:r>
            <a:r>
              <a:rPr lang="es-ES" dirty="0"/>
              <a:t> </a:t>
            </a:r>
            <a:r>
              <a:rPr lang="es-ES" i="1" dirty="0"/>
              <a:t>resultaba más espantoso.". </a:t>
            </a:r>
            <a:r>
              <a:rPr lang="es-ES" dirty="0"/>
              <a:t>Además, cuando finalmente aparece físicamente se menciona que posee una piel viscosa y un tamaño desmesurado. Sin embargo, parece ser que Cthulhu es capaz de cambiar la forma de su cuerpo a voluntad, así como extender sus extremidades retráctiles y tentáculos como lo considere oportuno.</a:t>
            </a:r>
          </a:p>
          <a:p>
            <a:endParaRPr lang="es-AR" dirty="0"/>
          </a:p>
        </p:txBody>
      </p:sp>
    </p:spTree>
    <p:extLst>
      <p:ext uri="{BB962C8B-B14F-4D97-AF65-F5344CB8AC3E}">
        <p14:creationId xmlns:p14="http://schemas.microsoft.com/office/powerpoint/2010/main" val="362626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222</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Matias Castro</dc:creator>
  <cp:lastModifiedBy>Matias Castro</cp:lastModifiedBy>
  <cp:revision>3</cp:revision>
  <dcterms:created xsi:type="dcterms:W3CDTF">2022-04-14T23:46:15Z</dcterms:created>
  <dcterms:modified xsi:type="dcterms:W3CDTF">2022-04-14T23:59:59Z</dcterms:modified>
</cp:coreProperties>
</file>