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5/14/2014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1940" y="3313091"/>
            <a:ext cx="8915399" cy="2262781"/>
          </a:xfrm>
        </p:spPr>
        <p:txBody>
          <a:bodyPr/>
          <a:lstStyle/>
          <a:p>
            <a:r>
              <a:rPr lang="es-AR" b="1" dirty="0"/>
              <a:t>Servidor de aplicaciones</a:t>
            </a:r>
            <a:r>
              <a:rPr lang="es-AR" dirty="0"/>
              <a:t/>
            </a:r>
            <a:br>
              <a:rPr lang="es-AR" dirty="0"/>
            </a:br>
            <a:endParaRPr lang="es-AR" dirty="0"/>
          </a:p>
        </p:txBody>
      </p:sp>
    </p:spTree>
    <p:extLst>
      <p:ext uri="{BB962C8B-B14F-4D97-AF65-F5344CB8AC3E}">
        <p14:creationId xmlns:p14="http://schemas.microsoft.com/office/powerpoint/2010/main" val="501219592"/>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drumroll.wav"/>
          </p:stSnd>
        </p:sndAc>
      </p:transition>
    </mc:Choice>
    <mc:Fallback xmlns="">
      <p:transition spd="slow">
        <p:circle/>
        <p:sndAc>
          <p:stSnd>
            <p:snd r:embed="rId3" name="drumroll.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Introducción</a:t>
            </a:r>
          </a:p>
        </p:txBody>
      </p:sp>
      <p:sp>
        <p:nvSpPr>
          <p:cNvPr id="3" name="Marcador de contenido 2"/>
          <p:cNvSpPr>
            <a:spLocks noGrp="1"/>
          </p:cNvSpPr>
          <p:nvPr>
            <p:ph idx="1"/>
          </p:nvPr>
        </p:nvSpPr>
        <p:spPr>
          <a:xfrm>
            <a:off x="2589212" y="1905000"/>
            <a:ext cx="8915400" cy="4006222"/>
          </a:xfrm>
        </p:spPr>
        <p:txBody>
          <a:bodyPr>
            <a:normAutofit lnSpcReduction="10000"/>
          </a:bodyPr>
          <a:lstStyle/>
          <a:p>
            <a:r>
              <a:rPr lang="es-AR" dirty="0"/>
              <a:t>En informática, se denomina </a:t>
            </a:r>
            <a:r>
              <a:rPr lang="es-AR" b="1" dirty="0"/>
              <a:t>servidor de aplicaciones</a:t>
            </a:r>
            <a:r>
              <a:rPr lang="es-AR" dirty="0"/>
              <a:t> a una computadora en una red de computadoras que ejecuta ciertas aplicaciones.</a:t>
            </a:r>
          </a:p>
          <a:p>
            <a:r>
              <a:rPr lang="es-AR" dirty="0"/>
              <a:t>Son un claro ejemplo </a:t>
            </a:r>
            <a:r>
              <a:rPr lang="es-AR" dirty="0" smtClean="0"/>
              <a:t>el </a:t>
            </a:r>
            <a:r>
              <a:rPr lang="es-AR" dirty="0"/>
              <a:t>modelo </a:t>
            </a:r>
            <a:r>
              <a:rPr lang="es-AR" b="1" dirty="0"/>
              <a:t>cliente-servidor</a:t>
            </a:r>
            <a:r>
              <a:rPr lang="es-AR" dirty="0"/>
              <a:t>, </a:t>
            </a:r>
            <a:r>
              <a:rPr lang="es-AR" dirty="0" smtClean="0"/>
              <a:t>el </a:t>
            </a:r>
            <a:r>
              <a:rPr lang="es-AR" dirty="0"/>
              <a:t>lado cliente ejecuta requerimientos de procesamiento al otro lado, donde el servidor se encarga de procesar y responder.</a:t>
            </a:r>
          </a:p>
          <a:p>
            <a:r>
              <a:rPr lang="es-AR" dirty="0"/>
              <a:t>En la web un </a:t>
            </a:r>
            <a:r>
              <a:rPr lang="es-AR" b="1" dirty="0"/>
              <a:t>servidor de aplicaciones</a:t>
            </a:r>
            <a:r>
              <a:rPr lang="es-AR" dirty="0"/>
              <a:t> es un servidor dedicado que ejecuta una aplicación central o numerosas aplicaciones, permitiendo a los clientes conectarse a través de una </a:t>
            </a:r>
            <a:r>
              <a:rPr lang="es-AR" b="1" dirty="0"/>
              <a:t>intranet o de Internet.</a:t>
            </a:r>
            <a:endParaRPr lang="es-AR" dirty="0"/>
          </a:p>
          <a:p>
            <a:r>
              <a:rPr lang="es-AR" dirty="0"/>
              <a:t>Las principales ventajas de la tecnología de los servidores de aplicación son la </a:t>
            </a:r>
            <a:r>
              <a:rPr lang="es-AR" b="1" dirty="0"/>
              <a:t>centralización</a:t>
            </a:r>
            <a:r>
              <a:rPr lang="es-AR" dirty="0"/>
              <a:t> y la disminución de la complejidad del desarrollo de aplicaciones.</a:t>
            </a:r>
          </a:p>
          <a:p>
            <a:r>
              <a:rPr lang="es-AR" dirty="0"/>
              <a:t>Proporciona servicios que soportan la ejecución y disponibilidad de las aplicaciones desplegadas. Es el corazón de un gran sistema distribuido.</a:t>
            </a:r>
          </a:p>
          <a:p>
            <a:endParaRPr lang="es-AR" dirty="0"/>
          </a:p>
        </p:txBody>
      </p:sp>
    </p:spTree>
    <p:extLst>
      <p:ext uri="{BB962C8B-B14F-4D97-AF65-F5344CB8AC3E}">
        <p14:creationId xmlns:p14="http://schemas.microsoft.com/office/powerpoint/2010/main" val="197657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753929"/>
          </a:xfrm>
        </p:spPr>
        <p:txBody>
          <a:bodyPr/>
          <a:lstStyle/>
          <a:p>
            <a:r>
              <a:rPr lang="es-AR" b="1" dirty="0" smtClean="0"/>
              <a:t>Ejemplo</a:t>
            </a:r>
            <a:endParaRPr lang="es-AR" b="1" dirty="0"/>
          </a:p>
        </p:txBody>
      </p:sp>
      <p:pic>
        <p:nvPicPr>
          <p:cNvPr id="4" name="Marcador de contenido 3" descr="http://static.commentcamarche.net/es.kioskea.net/pictures/cs-images-3-tier.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545465"/>
            <a:ext cx="8379875" cy="4468969"/>
          </a:xfrm>
          <a:prstGeom prst="rect">
            <a:avLst/>
          </a:prstGeom>
          <a:noFill/>
          <a:ln>
            <a:noFill/>
          </a:ln>
        </p:spPr>
      </p:pic>
    </p:spTree>
    <p:extLst>
      <p:ext uri="{BB962C8B-B14F-4D97-AF65-F5344CB8AC3E}">
        <p14:creationId xmlns:p14="http://schemas.microsoft.com/office/powerpoint/2010/main" val="37129369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715293"/>
          </a:xfrm>
        </p:spPr>
        <p:txBody>
          <a:bodyPr>
            <a:normAutofit/>
          </a:bodyPr>
          <a:lstStyle/>
          <a:p>
            <a:r>
              <a:rPr lang="es-AR" b="1" dirty="0" smtClean="0"/>
              <a:t>Características</a:t>
            </a:r>
            <a:endParaRPr lang="es-AR" dirty="0"/>
          </a:p>
        </p:txBody>
      </p:sp>
      <p:sp>
        <p:nvSpPr>
          <p:cNvPr id="3" name="Marcador de contenido 2"/>
          <p:cNvSpPr>
            <a:spLocks noGrp="1"/>
          </p:cNvSpPr>
          <p:nvPr>
            <p:ph idx="1"/>
          </p:nvPr>
        </p:nvSpPr>
        <p:spPr>
          <a:xfrm>
            <a:off x="2434107" y="1824507"/>
            <a:ext cx="9070505" cy="3829318"/>
          </a:xfrm>
        </p:spPr>
        <p:txBody>
          <a:bodyPr>
            <a:normAutofit/>
          </a:bodyPr>
          <a:lstStyle/>
          <a:p>
            <a:r>
              <a:rPr lang="es-AR" sz="2400" dirty="0"/>
              <a:t>Los servidores de aplicación típicamente incluyen también software de conectividad que les permite intercomunicarse con variados servicios, para efectos de confiabilidad, seguridad, etc. Los servidores de aplicación también brindan a los desarrolladores una Interfaz para Programación de Aplicaciones (API), de tal manera que no tengan que preocuparse por el sistema operativo o por la gran cantidad de interfaces requeridas en una aplicación web moderna.</a:t>
            </a:r>
          </a:p>
          <a:p>
            <a:endParaRPr lang="es-AR" dirty="0"/>
          </a:p>
        </p:txBody>
      </p:sp>
    </p:spTree>
    <p:extLst>
      <p:ext uri="{BB962C8B-B14F-4D97-AF65-F5344CB8AC3E}">
        <p14:creationId xmlns:p14="http://schemas.microsoft.com/office/powerpoint/2010/main" val="1117497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753929"/>
          </a:xfrm>
        </p:spPr>
        <p:txBody>
          <a:bodyPr>
            <a:normAutofit fontScale="90000"/>
          </a:bodyPr>
          <a:lstStyle/>
          <a:p>
            <a:r>
              <a:rPr lang="es-AR" b="1" dirty="0"/>
              <a:t>Servidores J2EE y .NET Framework</a:t>
            </a:r>
            <a:br>
              <a:rPr lang="es-AR" b="1" dirty="0"/>
            </a:br>
            <a:endParaRPr lang="es-AR" b="1" dirty="0"/>
          </a:p>
        </p:txBody>
      </p:sp>
      <p:sp>
        <p:nvSpPr>
          <p:cNvPr id="3" name="Marcador de contenido 2"/>
          <p:cNvSpPr>
            <a:spLocks noGrp="1"/>
          </p:cNvSpPr>
          <p:nvPr>
            <p:ph idx="1"/>
          </p:nvPr>
        </p:nvSpPr>
        <p:spPr>
          <a:xfrm>
            <a:off x="2589212" y="1725769"/>
            <a:ext cx="8915400" cy="4468969"/>
          </a:xfrm>
        </p:spPr>
        <p:txBody>
          <a:bodyPr>
            <a:normAutofit/>
          </a:bodyPr>
          <a:lstStyle/>
          <a:p>
            <a:r>
              <a:rPr lang="es-AR" dirty="0"/>
              <a:t>Los servidores </a:t>
            </a:r>
            <a:r>
              <a:rPr lang="es-AR" b="1" dirty="0"/>
              <a:t>J2EE</a:t>
            </a:r>
            <a:r>
              <a:rPr lang="es-AR" dirty="0"/>
              <a:t> están hechos para trabajar con tecnología Java, y su principal ventaja es ser multiplataforma, lo que quiere decir que podremos utilizar nuestra aplicación en arquitecturas Windows, Linux y Unix sin necesidad de grandes cambios o configuraciones.</a:t>
            </a:r>
          </a:p>
          <a:p>
            <a:r>
              <a:rPr lang="es-AR" dirty="0" smtClean="0"/>
              <a:t>El </a:t>
            </a:r>
            <a:r>
              <a:rPr lang="es-AR" dirty="0"/>
              <a:t>término servidor de aplicaciones también ha sido aplicado a otros productos no-J2EE. Por ejemplo, con el aumento de la popularidad de .NET, Microsoft califica a su producto IIS (Internet </a:t>
            </a:r>
            <a:r>
              <a:rPr lang="es-AR" dirty="0" err="1"/>
              <a:t>Information</a:t>
            </a:r>
            <a:r>
              <a:rPr lang="es-AR" dirty="0"/>
              <a:t> Server) como un servidor de aplicaciones. Adicionalmente, se pueden encontrar servidores de aplicación de código abierto y comercial de otros proveedores; algunos ejemplos son Base4 Server y Zope.</a:t>
            </a:r>
          </a:p>
          <a:p>
            <a:r>
              <a:rPr lang="es-AR" dirty="0"/>
              <a:t>El entorno de desarrollo </a:t>
            </a:r>
            <a:r>
              <a:rPr lang="es-AR" b="1" dirty="0"/>
              <a:t>.NET Framework</a:t>
            </a:r>
            <a:r>
              <a:rPr lang="es-AR" dirty="0"/>
              <a:t>, ofrece un modelo de programación simplificado y un modelo de ejecución de alto rendimiento para aplicaciones basadas en servidor, habilita la publicación de servicios Web y permite integrar las aplicaciones nuevas con las infraestructuras y aplicaciones ya existentes.</a:t>
            </a:r>
          </a:p>
        </p:txBody>
      </p:sp>
    </p:spTree>
    <p:extLst>
      <p:ext uri="{BB962C8B-B14F-4D97-AF65-F5344CB8AC3E}">
        <p14:creationId xmlns:p14="http://schemas.microsoft.com/office/powerpoint/2010/main" val="643732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Principios</a:t>
            </a:r>
            <a:r>
              <a:rPr lang="es-AR" dirty="0"/>
              <a:t/>
            </a:r>
            <a:br>
              <a:rPr lang="es-AR" dirty="0"/>
            </a:br>
            <a:r>
              <a:rPr lang="es-AR" sz="2700" dirty="0"/>
              <a:t>Los tres principios fundamentales de un servidor de aplicaciones son:</a:t>
            </a:r>
            <a:br>
              <a:rPr lang="es-AR" sz="2700" dirty="0"/>
            </a:br>
            <a:endParaRPr lang="es-AR" sz="2700" dirty="0"/>
          </a:p>
        </p:txBody>
      </p:sp>
      <p:sp>
        <p:nvSpPr>
          <p:cNvPr id="3" name="Marcador de contenido 2"/>
          <p:cNvSpPr>
            <a:spLocks noGrp="1"/>
          </p:cNvSpPr>
          <p:nvPr>
            <p:ph idx="1"/>
          </p:nvPr>
        </p:nvSpPr>
        <p:spPr/>
        <p:txBody>
          <a:bodyPr>
            <a:normAutofit lnSpcReduction="10000"/>
          </a:bodyPr>
          <a:lstStyle/>
          <a:p>
            <a:pPr lvl="0"/>
            <a:r>
              <a:rPr lang="es-AR" b="1" dirty="0"/>
              <a:t>La alta disponibilidad</a:t>
            </a:r>
            <a:r>
              <a:rPr lang="es-AR" dirty="0"/>
              <a:t> hace referencia a que un sistema debe estar funcionando las 24 horas del día los 365 días al año. Para poder alcanzar esta característica es necesario el uso de técnicas de balanceo de carga y de recuperación ante fallos</a:t>
            </a:r>
            <a:r>
              <a:rPr lang="es-AR" dirty="0" smtClean="0"/>
              <a:t>.</a:t>
            </a:r>
            <a:endParaRPr lang="es-AR" dirty="0"/>
          </a:p>
          <a:p>
            <a:pPr lvl="0"/>
            <a:r>
              <a:rPr lang="es-AR" b="1" dirty="0"/>
              <a:t>La escalabilidad</a:t>
            </a:r>
            <a:r>
              <a:rPr lang="es-AR" dirty="0"/>
              <a:t> es la capacidad de hacer crecer un sistema cuando se incrementa la carga de trabajo (el número de peticiones). Cada máquina tiene una capacidad finita de recursos y por lo tanto sólo puede servir un número limitado de peticiones. Si, por ejemplo, tenemos una tienda que incrementa la demanda de servicio, debemos ser capaces de incorporar nuevas máquinas para dar servicio</a:t>
            </a:r>
            <a:r>
              <a:rPr lang="es-AR" dirty="0" smtClean="0"/>
              <a:t>.</a:t>
            </a:r>
            <a:endParaRPr lang="es-AR" dirty="0"/>
          </a:p>
          <a:p>
            <a:pPr lvl="0"/>
            <a:r>
              <a:rPr lang="es-AR" b="1" dirty="0"/>
              <a:t>El mantenimiento</a:t>
            </a:r>
            <a:r>
              <a:rPr lang="es-AR" dirty="0"/>
              <a:t> tiene que ver con la versatilidad a la hora de actualizar, depurar fallos y mantener un sistema. La solución al mantenimiento es la construcción de la lógica de negocio en unidades reusables y modulares.</a:t>
            </a:r>
          </a:p>
          <a:p>
            <a:endParaRPr lang="es-AR" dirty="0"/>
          </a:p>
        </p:txBody>
      </p:sp>
    </p:spTree>
    <p:extLst>
      <p:ext uri="{BB962C8B-B14F-4D97-AF65-F5344CB8AC3E}">
        <p14:creationId xmlns:p14="http://schemas.microsoft.com/office/powerpoint/2010/main" val="36191294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766808"/>
          </a:xfrm>
        </p:spPr>
        <p:txBody>
          <a:bodyPr/>
          <a:lstStyle/>
          <a:p>
            <a:r>
              <a:rPr lang="es-AR" b="1" dirty="0" smtClean="0"/>
              <a:t>Usos</a:t>
            </a:r>
            <a:endParaRPr lang="es-AR" dirty="0"/>
          </a:p>
        </p:txBody>
      </p:sp>
      <p:sp>
        <p:nvSpPr>
          <p:cNvPr id="3" name="Marcador de contenido 2"/>
          <p:cNvSpPr>
            <a:spLocks noGrp="1"/>
          </p:cNvSpPr>
          <p:nvPr>
            <p:ph idx="1"/>
          </p:nvPr>
        </p:nvSpPr>
        <p:spPr>
          <a:xfrm>
            <a:off x="2589212" y="1764406"/>
            <a:ext cx="8915400" cy="4146816"/>
          </a:xfrm>
        </p:spPr>
        <p:txBody>
          <a:bodyPr/>
          <a:lstStyle/>
          <a:p>
            <a:pPr algn="just"/>
            <a:r>
              <a:rPr lang="es-AR" sz="2400" dirty="0"/>
              <a:t>Un ejemplo común del uso de servidores de aplicación (y de sus componentes) son los portales de Internet, que permiten a las empresas la gestión y divulgación de su información, y un punto único de entrada a los usuarios internos y externos. Teniendo como base un servidor de aplicación, dichos portales permiten tener acceso a información y servicios (como servicios Web) de manera segura y transparente, desde cualquier dispositivo.</a:t>
            </a:r>
          </a:p>
          <a:p>
            <a:pPr marL="0" indent="0" algn="ctr">
              <a:buNone/>
            </a:pPr>
            <a:endParaRPr lang="es-AR" dirty="0"/>
          </a:p>
        </p:txBody>
      </p:sp>
    </p:spTree>
    <p:extLst>
      <p:ext uri="{BB962C8B-B14F-4D97-AF65-F5344CB8AC3E}">
        <p14:creationId xmlns:p14="http://schemas.microsoft.com/office/powerpoint/2010/main" val="1944066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766808"/>
          </a:xfrm>
        </p:spPr>
        <p:txBody>
          <a:bodyPr>
            <a:normAutofit fontScale="90000"/>
          </a:bodyPr>
          <a:lstStyle/>
          <a:p>
            <a:r>
              <a:rPr lang="es-AR" b="1" dirty="0"/>
              <a:t>Ventajas de los servidores de aplicaciones</a:t>
            </a:r>
            <a:r>
              <a:rPr lang="es-AR" dirty="0"/>
              <a:t/>
            </a:r>
            <a:br>
              <a:rPr lang="es-AR" dirty="0"/>
            </a:br>
            <a:endParaRPr lang="es-AR" dirty="0"/>
          </a:p>
        </p:txBody>
      </p:sp>
      <p:sp>
        <p:nvSpPr>
          <p:cNvPr id="3" name="Marcador de contenido 2"/>
          <p:cNvSpPr>
            <a:spLocks noGrp="1"/>
          </p:cNvSpPr>
          <p:nvPr>
            <p:ph idx="1"/>
          </p:nvPr>
        </p:nvSpPr>
        <p:spPr>
          <a:xfrm>
            <a:off x="2589212" y="1674254"/>
            <a:ext cx="8915400" cy="4236968"/>
          </a:xfrm>
        </p:spPr>
        <p:txBody>
          <a:bodyPr/>
          <a:lstStyle/>
          <a:p>
            <a:r>
              <a:rPr lang="es-AR" sz="2000" b="1" dirty="0"/>
              <a:t>Integridad de datos y códigos:</a:t>
            </a:r>
            <a:r>
              <a:rPr lang="es-AR" sz="2000" dirty="0"/>
              <a:t> al estar centralizada en una o un pequeño número de máquinas servidoras, las actualizaciones están garantizadas para todos sus usuarios. No hay riesgos de versiones viejas</a:t>
            </a:r>
            <a:r>
              <a:rPr lang="es-AR" sz="2000" dirty="0" smtClean="0"/>
              <a:t>.</a:t>
            </a:r>
          </a:p>
          <a:p>
            <a:r>
              <a:rPr lang="es-AR" sz="2000" b="1" smtClean="0"/>
              <a:t>Configuración </a:t>
            </a:r>
            <a:r>
              <a:rPr lang="es-AR" sz="2000" b="1" dirty="0"/>
              <a:t>centralizada: </a:t>
            </a:r>
            <a:r>
              <a:rPr lang="es-AR" sz="2000" dirty="0"/>
              <a:t>los cambios en la configuración de la aplicación, como mover el servidor de base de datos o la configuración del sistema, pueden ser hechos centralmente.</a:t>
            </a:r>
          </a:p>
          <a:p>
            <a:r>
              <a:rPr lang="es-AR" sz="2000" b="1" dirty="0"/>
              <a:t>Seguridad:</a:t>
            </a:r>
            <a:r>
              <a:rPr lang="es-AR" sz="2000" dirty="0"/>
              <a:t> se consideran más seguras.</a:t>
            </a:r>
          </a:p>
          <a:p>
            <a:r>
              <a:rPr lang="es-AR" sz="2000" b="1" dirty="0"/>
              <a:t>Performance:</a:t>
            </a:r>
            <a:r>
              <a:rPr lang="es-AR" sz="2000" dirty="0"/>
              <a:t> limitando el tráfico de la red de la capa de presentación, es percibido como un modelo cliente/servidor que mejora la performance de grandes aplicaciones</a:t>
            </a:r>
          </a:p>
          <a:p>
            <a:endParaRPr lang="es-AR" dirty="0"/>
          </a:p>
        </p:txBody>
      </p:sp>
    </p:spTree>
    <p:extLst>
      <p:ext uri="{BB962C8B-B14F-4D97-AF65-F5344CB8AC3E}">
        <p14:creationId xmlns:p14="http://schemas.microsoft.com/office/powerpoint/2010/main" val="3609127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es-AR" b="1" dirty="0" smtClean="0"/>
              <a:t>Fin…</a:t>
            </a:r>
            <a:endParaRPr lang="es-AR" b="1" dirty="0"/>
          </a:p>
        </p:txBody>
      </p:sp>
    </p:spTree>
    <p:extLst>
      <p:ext uri="{BB962C8B-B14F-4D97-AF65-F5344CB8AC3E}">
        <p14:creationId xmlns:p14="http://schemas.microsoft.com/office/powerpoint/2010/main" val="3311025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 name="applause.wav"/>
          </p:stSnd>
        </p:sndAc>
      </p:transition>
    </mc:Choice>
    <mc:Fallback xmlns="">
      <p:transition spd="slow">
        <p:fade/>
        <p:sndAc>
          <p:stSnd>
            <p:snd r:embed="rId3" name="applause.wav"/>
          </p:stSnd>
        </p:sndAc>
      </p:transition>
    </mc:Fallback>
  </mc:AlternateContent>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123</TotalTime>
  <Words>716</Words>
  <Application>Microsoft Office PowerPoint</Application>
  <PresentationFormat>Panorámica</PresentationFormat>
  <Paragraphs>26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Espiral</vt:lpstr>
      <vt:lpstr>Servidor de aplicaciones </vt:lpstr>
      <vt:lpstr>Introducción</vt:lpstr>
      <vt:lpstr>Ejemplo</vt:lpstr>
      <vt:lpstr>Características</vt:lpstr>
      <vt:lpstr>Servidores J2EE y .NET Framework </vt:lpstr>
      <vt:lpstr>Principios Los tres principios fundamentales de un servidor de aplicaciones son: </vt:lpstr>
      <vt:lpstr>Usos</vt:lpstr>
      <vt:lpstr>Ventajas de los servidores de aplicaciones </vt:lpstr>
      <vt:lpstr>Fin…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Servidor de aplicaciones</dc:title>
  <dc:creator>Matias .</dc:creator>
  <cp:lastModifiedBy>Matias .</cp:lastModifiedBy>
  <cp:revision>16</cp:revision>
  <dcterms:created xsi:type="dcterms:W3CDTF">2014-05-14T05:29:09Z</dcterms:created>
  <dcterms:modified xsi:type="dcterms:W3CDTF">2014-05-14T16:52:46Z</dcterms:modified>
</cp:coreProperties>
</file>