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8" r:id="rId3"/>
    <p:sldId id="260" r:id="rId4"/>
    <p:sldId id="264" r:id="rId5"/>
    <p:sldId id="261" r:id="rId6"/>
    <p:sldId id="263" r:id="rId7"/>
    <p:sldId id="262" r:id="rId8"/>
    <p:sldId id="265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756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6254E-51A9-4290-BDC6-53B202BA11E8}" type="datetimeFigureOut">
              <a:rPr lang="es-AR" smtClean="0"/>
              <a:t>22/08/2013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1802-FC61-4788-BBF6-1B9E6023BB8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6681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cargara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Directorio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Accionistas</a:t>
            </a:r>
            <a:r>
              <a:rPr lang="en-US" baseline="0" dirty="0" smtClean="0"/>
              <a:t> el ID mas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corresponda</a:t>
            </a:r>
            <a:r>
              <a:rPr lang="en-US" baseline="0" dirty="0" smtClean="0"/>
              <a:t>. Se </a:t>
            </a:r>
            <a:r>
              <a:rPr lang="en-US" baseline="0" dirty="0" err="1" smtClean="0"/>
              <a:t>mantiene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situación</a:t>
            </a:r>
            <a:r>
              <a:rPr lang="en-US" baseline="0" dirty="0" smtClean="0"/>
              <a:t> mas actual del </a:t>
            </a:r>
            <a:r>
              <a:rPr lang="en-US" baseline="0" dirty="0" err="1" smtClean="0"/>
              <a:t>Directorio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Accionistas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1802-FC61-4788-BBF6-1B9E6023BB85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908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consideran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inversiones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, y </a:t>
            </a:r>
            <a:r>
              <a:rPr lang="en-US" dirty="0" err="1" smtClean="0"/>
              <a:t>cuando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corresponda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poner</a:t>
            </a:r>
            <a:r>
              <a:rPr lang="en-US" baseline="0" dirty="0" smtClean="0"/>
              <a:t> N/A. </a:t>
            </a:r>
            <a:r>
              <a:rPr lang="en-US" baseline="0" dirty="0" err="1" smtClean="0"/>
              <a:t>Queda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Prestamos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mostrado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obtiene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el Balance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1802-FC61-4788-BBF6-1B9E6023BB85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494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cargada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archivo</a:t>
            </a:r>
            <a:r>
              <a:rPr lang="en-US" baseline="0" dirty="0" smtClean="0"/>
              <a:t> Excel.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1802-FC61-4788-BBF6-1B9E6023BB85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655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cargada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archivo</a:t>
            </a:r>
            <a:r>
              <a:rPr lang="en-US" baseline="0" dirty="0" smtClean="0"/>
              <a:t> Excel.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1802-FC61-4788-BBF6-1B9E6023BB85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655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4D5-BB6C-4221-B1DE-F9E1CD955CF8}" type="datetimeFigureOut">
              <a:rPr lang="es-AR" smtClean="0"/>
              <a:t>22/08/2013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7C2-F8AA-4A37-8BD7-97E6EF5253A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113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4D5-BB6C-4221-B1DE-F9E1CD955CF8}" type="datetimeFigureOut">
              <a:rPr lang="es-AR" smtClean="0"/>
              <a:t>22/08/2013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7C2-F8AA-4A37-8BD7-97E6EF5253A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740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4D5-BB6C-4221-B1DE-F9E1CD955CF8}" type="datetimeFigureOut">
              <a:rPr lang="es-AR" smtClean="0"/>
              <a:t>22/08/2013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7C2-F8AA-4A37-8BD7-97E6EF5253A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020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4D5-BB6C-4221-B1DE-F9E1CD955CF8}" type="datetimeFigureOut">
              <a:rPr lang="es-AR" smtClean="0"/>
              <a:t>22/08/2013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7C2-F8AA-4A37-8BD7-97E6EF5253A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771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4D5-BB6C-4221-B1DE-F9E1CD955CF8}" type="datetimeFigureOut">
              <a:rPr lang="es-AR" smtClean="0"/>
              <a:t>22/08/2013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7C2-F8AA-4A37-8BD7-97E6EF5253A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963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4D5-BB6C-4221-B1DE-F9E1CD955CF8}" type="datetimeFigureOut">
              <a:rPr lang="es-AR" smtClean="0"/>
              <a:t>22/08/2013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7C2-F8AA-4A37-8BD7-97E6EF5253A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695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4D5-BB6C-4221-B1DE-F9E1CD955CF8}" type="datetimeFigureOut">
              <a:rPr lang="es-AR" smtClean="0"/>
              <a:t>22/08/2013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7C2-F8AA-4A37-8BD7-97E6EF5253A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563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4D5-BB6C-4221-B1DE-F9E1CD955CF8}" type="datetimeFigureOut">
              <a:rPr lang="es-AR" smtClean="0"/>
              <a:t>22/08/2013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7C2-F8AA-4A37-8BD7-97E6EF5253A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853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4D5-BB6C-4221-B1DE-F9E1CD955CF8}" type="datetimeFigureOut">
              <a:rPr lang="es-AR" smtClean="0"/>
              <a:t>22/08/2013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7C2-F8AA-4A37-8BD7-97E6EF5253A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31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4D5-BB6C-4221-B1DE-F9E1CD955CF8}" type="datetimeFigureOut">
              <a:rPr lang="es-AR" smtClean="0"/>
              <a:t>22/08/2013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7C2-F8AA-4A37-8BD7-97E6EF5253A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655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B4D5-BB6C-4221-B1DE-F9E1CD955CF8}" type="datetimeFigureOut">
              <a:rPr lang="es-AR" smtClean="0"/>
              <a:t>22/08/2013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7C2-F8AA-4A37-8BD7-97E6EF5253A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583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B4D5-BB6C-4221-B1DE-F9E1CD955CF8}" type="datetimeFigureOut">
              <a:rPr lang="es-AR" smtClean="0"/>
              <a:t>22/08/2013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387C2-F8AA-4A37-8BD7-97E6EF5253A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3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200" y="457200"/>
            <a:ext cx="8958263" cy="365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CCCCFF"/>
              </a:gs>
              <a:gs pos="100000">
                <a:srgbClr val="000066"/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76200" y="0"/>
            <a:ext cx="29113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400" dirty="0" smtClean="0">
                <a:latin typeface="Times New Roman" charset="0"/>
              </a:rPr>
              <a:t>Modelo Lógico - SSN</a:t>
            </a:r>
            <a:endParaRPr lang="es-ES" sz="2400" dirty="0">
              <a:latin typeface="Times New Roman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63624" y="4795992"/>
            <a:ext cx="2055992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Hecho (cantidades, importes)</a:t>
            </a:r>
            <a:endParaRPr lang="es-MX" sz="800" dirty="0">
              <a:latin typeface="Tahoma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6994" y="4005064"/>
            <a:ext cx="1398140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Atributo Sin Look Up </a:t>
            </a:r>
            <a:r>
              <a:rPr lang="es-MX" sz="800" dirty="0" err="1" smtClean="0">
                <a:latin typeface="Tahoma" charset="0"/>
              </a:rPr>
              <a:t>Table</a:t>
            </a:r>
            <a:endParaRPr lang="es-MX" sz="800" dirty="0">
              <a:latin typeface="Tahoma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81407" y="4365104"/>
            <a:ext cx="1433406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Atributo Con Look Up </a:t>
            </a:r>
            <a:r>
              <a:rPr lang="es-MX" sz="800" dirty="0" err="1" smtClean="0">
                <a:latin typeface="Tahoma" charset="0"/>
              </a:rPr>
              <a:t>Table</a:t>
            </a:r>
            <a:endParaRPr lang="es-MX" sz="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83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6200" y="457200"/>
            <a:ext cx="8958263" cy="365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CCCCFF"/>
              </a:gs>
              <a:gs pos="100000">
                <a:srgbClr val="000066"/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Text Box 21"/>
          <p:cNvSpPr txBox="1">
            <a:spLocks noChangeArrowheads="1"/>
          </p:cNvSpPr>
          <p:nvPr/>
        </p:nvSpPr>
        <p:spPr bwMode="auto">
          <a:xfrm>
            <a:off x="76200" y="0"/>
            <a:ext cx="23274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400" dirty="0" smtClean="0">
                <a:latin typeface="Times New Roman" charset="0"/>
              </a:rPr>
              <a:t>Jerarquía Tiempo</a:t>
            </a:r>
            <a:endParaRPr lang="es-ES" sz="2400" dirty="0">
              <a:latin typeface="Times New Roman" charset="0"/>
            </a:endParaRPr>
          </a:p>
        </p:txBody>
      </p:sp>
      <p:sp>
        <p:nvSpPr>
          <p:cNvPr id="7223" name="Text Box 9"/>
          <p:cNvSpPr txBox="1">
            <a:spLocks noChangeArrowheads="1"/>
          </p:cNvSpPr>
          <p:nvPr/>
        </p:nvSpPr>
        <p:spPr bwMode="auto">
          <a:xfrm>
            <a:off x="1048544" y="1179504"/>
            <a:ext cx="457200" cy="2238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800" dirty="0" smtClean="0">
                <a:latin typeface="Tahoma" charset="0"/>
              </a:rPr>
              <a:t>Año</a:t>
            </a:r>
            <a:endParaRPr lang="es-MX" sz="800" dirty="0">
              <a:latin typeface="Tahoma" charset="0"/>
            </a:endParaRPr>
          </a:p>
        </p:txBody>
      </p:sp>
      <p:sp>
        <p:nvSpPr>
          <p:cNvPr id="7224" name="Text Box 10"/>
          <p:cNvSpPr txBox="1">
            <a:spLocks noChangeArrowheads="1"/>
          </p:cNvSpPr>
          <p:nvPr/>
        </p:nvSpPr>
        <p:spPr bwMode="auto">
          <a:xfrm>
            <a:off x="972344" y="1560504"/>
            <a:ext cx="609462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Semestre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7225" name="AutoShape 11"/>
          <p:cNvCxnSpPr>
            <a:cxnSpLocks noChangeShapeType="1"/>
            <a:stCxn id="7223" idx="2"/>
            <a:endCxn id="7224" idx="0"/>
          </p:cNvCxnSpPr>
          <p:nvPr/>
        </p:nvCxnSpPr>
        <p:spPr bwMode="auto">
          <a:xfrm flipH="1">
            <a:off x="1277075" y="1403342"/>
            <a:ext cx="69" cy="157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26" name="Text Box 12"/>
          <p:cNvSpPr txBox="1">
            <a:spLocks noChangeArrowheads="1"/>
          </p:cNvSpPr>
          <p:nvPr/>
        </p:nvSpPr>
        <p:spPr bwMode="auto">
          <a:xfrm>
            <a:off x="1015207" y="2543464"/>
            <a:ext cx="490538" cy="2238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800" dirty="0" smtClean="0">
                <a:latin typeface="Tahoma" charset="0"/>
              </a:rPr>
              <a:t>Mes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7227" name="AutoShape 13"/>
          <p:cNvCxnSpPr>
            <a:cxnSpLocks noChangeShapeType="1"/>
            <a:stCxn id="7224" idx="2"/>
            <a:endCxn id="7228" idx="0"/>
          </p:cNvCxnSpPr>
          <p:nvPr/>
        </p:nvCxnSpPr>
        <p:spPr bwMode="auto">
          <a:xfrm flipH="1">
            <a:off x="1272379" y="1775948"/>
            <a:ext cx="4696" cy="335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28" name="Text Box 14"/>
          <p:cNvSpPr txBox="1">
            <a:spLocks noChangeArrowheads="1"/>
          </p:cNvSpPr>
          <p:nvPr/>
        </p:nvSpPr>
        <p:spPr bwMode="auto">
          <a:xfrm>
            <a:off x="963640" y="2111416"/>
            <a:ext cx="617477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Trimestre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7232" name="AutoShape 18"/>
          <p:cNvCxnSpPr>
            <a:cxnSpLocks noChangeShapeType="1"/>
            <a:stCxn id="7228" idx="2"/>
            <a:endCxn id="7226" idx="0"/>
          </p:cNvCxnSpPr>
          <p:nvPr/>
        </p:nvCxnSpPr>
        <p:spPr bwMode="auto">
          <a:xfrm flipH="1">
            <a:off x="1260476" y="2326860"/>
            <a:ext cx="11903" cy="2166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33" name="Text Box 19"/>
          <p:cNvSpPr txBox="1">
            <a:spLocks noChangeArrowheads="1"/>
          </p:cNvSpPr>
          <p:nvPr/>
        </p:nvSpPr>
        <p:spPr bwMode="auto">
          <a:xfrm>
            <a:off x="2001751" y="1155701"/>
            <a:ext cx="59663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TIEMPO</a:t>
            </a:r>
            <a:endParaRPr lang="es-ES" sz="800" b="1" dirty="0">
              <a:latin typeface="Tahoma" charset="0"/>
            </a:endParaRP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1005053" y="2951674"/>
            <a:ext cx="490538" cy="2238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Dia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48" name="AutoShape 18"/>
          <p:cNvCxnSpPr>
            <a:cxnSpLocks noChangeShapeType="1"/>
            <a:stCxn id="7226" idx="2"/>
            <a:endCxn id="47" idx="0"/>
          </p:cNvCxnSpPr>
          <p:nvPr/>
        </p:nvCxnSpPr>
        <p:spPr bwMode="auto">
          <a:xfrm flipH="1">
            <a:off x="1250322" y="2767302"/>
            <a:ext cx="10154" cy="1843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777206" y="2348880"/>
            <a:ext cx="562546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Semana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18" name="AutoShape 11"/>
          <p:cNvCxnSpPr>
            <a:cxnSpLocks noChangeShapeType="1"/>
            <a:stCxn id="17" idx="2"/>
            <a:endCxn id="47" idx="3"/>
          </p:cNvCxnSpPr>
          <p:nvPr/>
        </p:nvCxnSpPr>
        <p:spPr bwMode="auto">
          <a:xfrm flipH="1">
            <a:off x="1495591" y="2564324"/>
            <a:ext cx="562888" cy="4992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11"/>
          <p:cNvCxnSpPr>
            <a:cxnSpLocks noChangeShapeType="1"/>
            <a:stCxn id="7223" idx="3"/>
            <a:endCxn id="17" idx="0"/>
          </p:cNvCxnSpPr>
          <p:nvPr/>
        </p:nvCxnSpPr>
        <p:spPr bwMode="auto">
          <a:xfrm>
            <a:off x="1505744" y="1291423"/>
            <a:ext cx="552735" cy="10574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" name="Rectangle 19"/>
          <p:cNvSpPr/>
          <p:nvPr/>
        </p:nvSpPr>
        <p:spPr>
          <a:xfrm>
            <a:off x="467544" y="1089798"/>
            <a:ext cx="2304256" cy="2483217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53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75669" y="692696"/>
            <a:ext cx="976749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Pais</a:t>
            </a:r>
            <a:r>
              <a:rPr lang="es-MX" sz="800" dirty="0" smtClean="0">
                <a:latin typeface="Tahoma" charset="0"/>
              </a:rPr>
              <a:t> </a:t>
            </a:r>
            <a:r>
              <a:rPr lang="es-MX" sz="800" dirty="0" err="1" smtClean="0">
                <a:latin typeface="Tahoma" charset="0"/>
              </a:rPr>
              <a:t>Compañia</a:t>
            </a:r>
            <a:endParaRPr lang="es-MX" sz="800" dirty="0">
              <a:latin typeface="Tahoma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43570" y="1269890"/>
            <a:ext cx="1132086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Provincia </a:t>
            </a:r>
            <a:r>
              <a:rPr lang="es-MX" sz="800" dirty="0" err="1" smtClean="0">
                <a:latin typeface="Tahoma" charset="0"/>
              </a:rPr>
              <a:t>Compañia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9" name="AutoShape 18"/>
          <p:cNvCxnSpPr>
            <a:cxnSpLocks noChangeShapeType="1"/>
            <a:stCxn id="6" idx="3"/>
            <a:endCxn id="16" idx="0"/>
          </p:cNvCxnSpPr>
          <p:nvPr/>
        </p:nvCxnSpPr>
        <p:spPr bwMode="auto">
          <a:xfrm>
            <a:off x="1452418" y="800418"/>
            <a:ext cx="1579797" cy="162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619672" y="620688"/>
            <a:ext cx="1101001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>
                <a:latin typeface="Tahoma" charset="0"/>
              </a:rPr>
              <a:t>Estado Compañía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685569" y="2421468"/>
            <a:ext cx="693291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Compañía</a:t>
            </a:r>
            <a:endParaRPr lang="es-MX" sz="800" dirty="0">
              <a:latin typeface="Tahoma" charset="0"/>
            </a:endParaRPr>
          </a:p>
        </p:txBody>
      </p:sp>
      <p:sp>
        <p:nvSpPr>
          <p:cNvPr id="51" name="Line 2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76200" y="457200"/>
            <a:ext cx="8958263" cy="365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CCCCFF"/>
              </a:gs>
              <a:gs pos="100000">
                <a:srgbClr val="000066"/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76200" y="0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400" dirty="0" smtClean="0">
                <a:latin typeface="Times New Roman" charset="0"/>
              </a:rPr>
              <a:t>Entidades</a:t>
            </a:r>
            <a:endParaRPr lang="es-ES" sz="2400" dirty="0">
              <a:latin typeface="Times New Roman" charset="0"/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474248" y="975915"/>
            <a:ext cx="942887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>
                <a:latin typeface="Tahoma" charset="0"/>
              </a:rPr>
              <a:t>Grupo </a:t>
            </a:r>
            <a:r>
              <a:rPr lang="es-MX" sz="800" dirty="0" smtClean="0">
                <a:latin typeface="Tahoma" charset="0"/>
              </a:rPr>
              <a:t>Compañía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39" name="AutoShape 18"/>
          <p:cNvCxnSpPr>
            <a:cxnSpLocks noChangeShapeType="1"/>
            <a:stCxn id="37" idx="3"/>
            <a:endCxn id="16" idx="0"/>
          </p:cNvCxnSpPr>
          <p:nvPr/>
        </p:nvCxnSpPr>
        <p:spPr bwMode="auto">
          <a:xfrm>
            <a:off x="1417135" y="1083637"/>
            <a:ext cx="1615080" cy="13378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" name="TextBox 44"/>
          <p:cNvSpPr txBox="1"/>
          <p:nvPr/>
        </p:nvSpPr>
        <p:spPr>
          <a:xfrm>
            <a:off x="3312100" y="1412776"/>
            <a:ext cx="10438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Código</a:t>
            </a:r>
            <a:r>
              <a:rPr lang="en-US" sz="800" dirty="0" smtClean="0"/>
              <a:t> </a:t>
            </a:r>
          </a:p>
          <a:p>
            <a:r>
              <a:rPr lang="en-US" sz="800" dirty="0" err="1" smtClean="0"/>
              <a:t>Deswcripcion</a:t>
            </a:r>
            <a:endParaRPr lang="en-US" sz="800" dirty="0" smtClean="0"/>
          </a:p>
          <a:p>
            <a:r>
              <a:rPr lang="en-US" sz="800" dirty="0" smtClean="0"/>
              <a:t>CUIT</a:t>
            </a:r>
          </a:p>
          <a:p>
            <a:r>
              <a:rPr lang="en-US" sz="800" dirty="0" err="1" smtClean="0"/>
              <a:t>Direccion</a:t>
            </a:r>
            <a:r>
              <a:rPr lang="en-US" sz="800" dirty="0" smtClean="0"/>
              <a:t> – CP</a:t>
            </a:r>
            <a:br>
              <a:rPr lang="en-US" sz="800" dirty="0" smtClean="0"/>
            </a:br>
            <a:r>
              <a:rPr lang="en-US" sz="800" dirty="0" err="1" smtClean="0"/>
              <a:t>Telefono</a:t>
            </a:r>
            <a:r>
              <a:rPr lang="en-US" sz="800" dirty="0" smtClean="0"/>
              <a:t> – Fax</a:t>
            </a:r>
          </a:p>
          <a:p>
            <a:r>
              <a:rPr lang="en-US" sz="800" dirty="0" smtClean="0"/>
              <a:t>Email</a:t>
            </a:r>
          </a:p>
          <a:p>
            <a:r>
              <a:rPr lang="en-US" sz="800" dirty="0" smtClean="0"/>
              <a:t>Web</a:t>
            </a:r>
          </a:p>
          <a:p>
            <a:r>
              <a:rPr lang="en-US" sz="800" dirty="0" err="1" smtClean="0"/>
              <a:t>Denominacion</a:t>
            </a:r>
            <a:r>
              <a:rPr lang="en-US" sz="800" dirty="0" smtClean="0"/>
              <a:t> </a:t>
            </a:r>
            <a:r>
              <a:rPr lang="en-US" sz="800" dirty="0" err="1" smtClean="0"/>
              <a:t>Corta</a:t>
            </a:r>
            <a:endParaRPr lang="en-US" sz="800" dirty="0" smtClean="0"/>
          </a:p>
          <a:p>
            <a:r>
              <a:rPr lang="en-US" sz="800" dirty="0" smtClean="0"/>
              <a:t>CIA ID</a:t>
            </a: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5900384" y="2492896"/>
            <a:ext cx="2055992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Directorio - 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50" name="AutoShape 18"/>
          <p:cNvCxnSpPr>
            <a:cxnSpLocks noChangeShapeType="1"/>
            <a:stCxn id="8" idx="3"/>
            <a:endCxn id="16" idx="0"/>
          </p:cNvCxnSpPr>
          <p:nvPr/>
        </p:nvCxnSpPr>
        <p:spPr bwMode="auto">
          <a:xfrm>
            <a:off x="1475656" y="1377612"/>
            <a:ext cx="1556559" cy="10438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" name="AutoShape 18"/>
          <p:cNvCxnSpPr>
            <a:cxnSpLocks noChangeShapeType="1"/>
            <a:stCxn id="16" idx="2"/>
            <a:endCxn id="46" idx="1"/>
          </p:cNvCxnSpPr>
          <p:nvPr/>
        </p:nvCxnSpPr>
        <p:spPr bwMode="auto">
          <a:xfrm flipV="1">
            <a:off x="3032215" y="2600618"/>
            <a:ext cx="2868169" cy="362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18"/>
          <p:cNvCxnSpPr>
            <a:cxnSpLocks noChangeShapeType="1"/>
            <a:stCxn id="12" idx="2"/>
            <a:endCxn id="16" idx="0"/>
          </p:cNvCxnSpPr>
          <p:nvPr/>
        </p:nvCxnSpPr>
        <p:spPr bwMode="auto">
          <a:xfrm>
            <a:off x="2170173" y="836132"/>
            <a:ext cx="862042" cy="1585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539552" y="1556792"/>
            <a:ext cx="1198655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Localidad </a:t>
            </a:r>
            <a:r>
              <a:rPr lang="es-MX" sz="800" dirty="0" err="1" smtClean="0">
                <a:latin typeface="Tahoma" charset="0"/>
              </a:rPr>
              <a:t>Compañia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107" name="AutoShape 18"/>
          <p:cNvCxnSpPr>
            <a:cxnSpLocks noChangeShapeType="1"/>
            <a:stCxn id="69" idx="2"/>
            <a:endCxn id="16" idx="0"/>
          </p:cNvCxnSpPr>
          <p:nvPr/>
        </p:nvCxnSpPr>
        <p:spPr bwMode="auto">
          <a:xfrm flipH="1">
            <a:off x="3032215" y="908140"/>
            <a:ext cx="332704" cy="1513328"/>
          </a:xfrm>
          <a:prstGeom prst="straightConnector1">
            <a:avLst/>
          </a:prstGeom>
          <a:noFill/>
          <a:ln w="9525">
            <a:solidFill>
              <a:srgbClr val="C00000"/>
            </a:solidFill>
            <a:round/>
            <a:headEnd type="triangle"/>
            <a:tailEnd type="triangle" w="med" len="med"/>
          </a:ln>
        </p:spPr>
      </p:cxnSp>
      <p:cxnSp>
        <p:nvCxnSpPr>
          <p:cNvPr id="110" name="AutoShape 18"/>
          <p:cNvCxnSpPr>
            <a:cxnSpLocks noChangeShapeType="1"/>
            <a:stCxn id="101" idx="3"/>
            <a:endCxn id="16" idx="0"/>
          </p:cNvCxnSpPr>
          <p:nvPr/>
        </p:nvCxnSpPr>
        <p:spPr bwMode="auto">
          <a:xfrm>
            <a:off x="1738207" y="1664514"/>
            <a:ext cx="1294008" cy="7569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3018273" y="692696"/>
            <a:ext cx="693291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Ramo</a:t>
            </a:r>
            <a:endParaRPr lang="es-MX" sz="800" dirty="0">
              <a:latin typeface="Tahoma" charset="0"/>
            </a:endParaRPr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3806701" y="692696"/>
            <a:ext cx="693291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Actividad 1</a:t>
            </a:r>
            <a:endParaRPr lang="es-MX" sz="800" dirty="0">
              <a:latin typeface="Tahoma" charset="0"/>
            </a:endParaRPr>
          </a:p>
        </p:txBody>
      </p:sp>
      <p:sp>
        <p:nvSpPr>
          <p:cNvPr id="89" name="Text Box 12"/>
          <p:cNvSpPr txBox="1">
            <a:spLocks noChangeArrowheads="1"/>
          </p:cNvSpPr>
          <p:nvPr/>
        </p:nvSpPr>
        <p:spPr bwMode="auto">
          <a:xfrm>
            <a:off x="3806595" y="1124744"/>
            <a:ext cx="693291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Actividad 2</a:t>
            </a:r>
            <a:endParaRPr lang="es-MX" sz="800" dirty="0">
              <a:latin typeface="Tahoma" charset="0"/>
            </a:endParaRPr>
          </a:p>
        </p:txBody>
      </p:sp>
      <p:sp>
        <p:nvSpPr>
          <p:cNvPr id="90" name="Text Box 12"/>
          <p:cNvSpPr txBox="1">
            <a:spLocks noChangeArrowheads="1"/>
          </p:cNvSpPr>
          <p:nvPr/>
        </p:nvSpPr>
        <p:spPr bwMode="auto">
          <a:xfrm>
            <a:off x="3958995" y="1421740"/>
            <a:ext cx="693291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Tipo Social</a:t>
            </a:r>
            <a:endParaRPr lang="es-MX" sz="800" dirty="0">
              <a:latin typeface="Tahoma" charset="0"/>
            </a:endParaRPr>
          </a:p>
        </p:txBody>
      </p:sp>
      <p:sp>
        <p:nvSpPr>
          <p:cNvPr id="92" name="Text Box 12"/>
          <p:cNvSpPr txBox="1">
            <a:spLocks noChangeArrowheads="1"/>
          </p:cNvSpPr>
          <p:nvPr/>
        </p:nvSpPr>
        <p:spPr bwMode="auto">
          <a:xfrm>
            <a:off x="5714013" y="1076195"/>
            <a:ext cx="1018227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Persona Directorio</a:t>
            </a:r>
            <a:endParaRPr lang="es-MX" sz="800" dirty="0">
              <a:latin typeface="Tahoma" charset="0"/>
            </a:endParaRP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7037040" y="1053896"/>
            <a:ext cx="764953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Desde</a:t>
            </a:r>
            <a:endParaRPr lang="es-MX" sz="800" dirty="0">
              <a:latin typeface="Tahoma" charset="0"/>
            </a:endParaRP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884368" y="1052780"/>
            <a:ext cx="742511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Hasta</a:t>
            </a:r>
            <a:endParaRPr lang="es-MX" sz="800" dirty="0">
              <a:latin typeface="Tahoma" charset="0"/>
            </a:endParaRP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8024250" y="1520151"/>
            <a:ext cx="1010213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Función Directorio</a:t>
            </a:r>
            <a:endParaRPr lang="es-MX" sz="800" dirty="0">
              <a:latin typeface="Tahoma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42388" y="1011363"/>
            <a:ext cx="1079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Nombre</a:t>
            </a:r>
            <a:endParaRPr lang="en-US" sz="800" dirty="0" smtClean="0"/>
          </a:p>
          <a:p>
            <a:r>
              <a:rPr lang="en-US" sz="800" dirty="0" err="1" smtClean="0"/>
              <a:t>Nacionalidad</a:t>
            </a:r>
            <a:endParaRPr lang="en-US" sz="800" dirty="0" smtClean="0"/>
          </a:p>
          <a:p>
            <a:r>
              <a:rPr lang="en-US" sz="800" dirty="0" smtClean="0"/>
              <a:t>CUIT</a:t>
            </a:r>
          </a:p>
          <a:p>
            <a:r>
              <a:rPr lang="en-US" sz="800" dirty="0" err="1" smtClean="0"/>
              <a:t>Fecha</a:t>
            </a:r>
            <a:r>
              <a:rPr lang="en-US" sz="800" dirty="0" smtClean="0"/>
              <a:t> </a:t>
            </a:r>
            <a:r>
              <a:rPr lang="en-US" sz="800" dirty="0" err="1" smtClean="0"/>
              <a:t>Nacimiento</a:t>
            </a:r>
            <a:r>
              <a:rPr lang="en-US" sz="800" dirty="0" smtClean="0"/>
              <a:t>???</a:t>
            </a:r>
          </a:p>
          <a:p>
            <a:endParaRPr lang="en-US" sz="800" dirty="0" smtClean="0"/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5828376" y="4047455"/>
            <a:ext cx="20559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Cantidad Acciones</a:t>
            </a:r>
          </a:p>
          <a:p>
            <a:r>
              <a:rPr lang="es-MX" sz="800" dirty="0" smtClean="0">
                <a:latin typeface="Tahoma" charset="0"/>
              </a:rPr>
              <a:t>Cantidad Acciones </a:t>
            </a:r>
            <a:r>
              <a:rPr lang="es-MX" sz="800" dirty="0" err="1" smtClean="0">
                <a:latin typeface="Tahoma" charset="0"/>
              </a:rPr>
              <a:t>Suscr</a:t>
            </a:r>
            <a:endParaRPr lang="es-MX" sz="800" dirty="0" smtClean="0">
              <a:latin typeface="Tahoma" charset="0"/>
            </a:endParaRPr>
          </a:p>
          <a:p>
            <a:r>
              <a:rPr lang="es-MX" sz="800" dirty="0" smtClean="0">
                <a:latin typeface="Tahoma" charset="0"/>
              </a:rPr>
              <a:t>Porcentaje </a:t>
            </a:r>
            <a:r>
              <a:rPr lang="es-MX" sz="800" dirty="0" err="1" smtClean="0">
                <a:latin typeface="Tahoma" charset="0"/>
              </a:rPr>
              <a:t>Participacion</a:t>
            </a:r>
            <a:endParaRPr lang="es-MX" sz="800" dirty="0">
              <a:latin typeface="Tahoma" charset="0"/>
            </a:endParaRPr>
          </a:p>
        </p:txBody>
      </p: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5796136" y="3388055"/>
            <a:ext cx="638316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Accionista</a:t>
            </a:r>
            <a:endParaRPr lang="es-MX" sz="800" dirty="0">
              <a:latin typeface="Tahoma" charset="0"/>
            </a:endParaRPr>
          </a:p>
        </p:txBody>
      </p: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6516216" y="3328491"/>
            <a:ext cx="764953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Desde</a:t>
            </a:r>
            <a:endParaRPr lang="es-MX" sz="800" dirty="0">
              <a:latin typeface="Tahoma" charset="0"/>
            </a:endParaRPr>
          </a:p>
        </p:txBody>
      </p: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7363544" y="3327375"/>
            <a:ext cx="742511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Hasta</a:t>
            </a:r>
            <a:endParaRPr lang="es-MX" sz="800" dirty="0">
              <a:latin typeface="Tahoma" charset="0"/>
            </a:endParaRP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475669" y="3212976"/>
            <a:ext cx="795411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Tipo Sucursal</a:t>
            </a:r>
            <a:endParaRPr lang="es-MX" sz="800" dirty="0">
              <a:latin typeface="Tahoma" charset="0"/>
            </a:endParaRP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600703" y="3590241"/>
            <a:ext cx="545342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Gerente</a:t>
            </a:r>
            <a:endParaRPr lang="es-MX" sz="800" dirty="0">
              <a:latin typeface="Tahoma" charset="0"/>
            </a:endParaRPr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2484437" y="4192867"/>
            <a:ext cx="567784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Sucursal</a:t>
            </a:r>
            <a:endParaRPr lang="es-MX" sz="800" dirty="0">
              <a:latin typeface="Tahoma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66127" y="3823535"/>
            <a:ext cx="7857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Nombre</a:t>
            </a:r>
            <a:endParaRPr lang="en-US" sz="800" dirty="0" smtClean="0"/>
          </a:p>
          <a:p>
            <a:r>
              <a:rPr lang="en-US" sz="800" dirty="0" err="1" smtClean="0"/>
              <a:t>Localidad</a:t>
            </a:r>
            <a:r>
              <a:rPr lang="en-US" sz="800" dirty="0" smtClean="0"/>
              <a:t> – CP</a:t>
            </a:r>
          </a:p>
          <a:p>
            <a:r>
              <a:rPr lang="en-US" sz="800" dirty="0" err="1" smtClean="0"/>
              <a:t>Direccion</a:t>
            </a:r>
            <a:endParaRPr lang="en-US" sz="800" dirty="0" smtClean="0"/>
          </a:p>
          <a:p>
            <a:r>
              <a:rPr lang="en-US" sz="800" dirty="0" err="1" smtClean="0"/>
              <a:t>Provincia</a:t>
            </a:r>
            <a:endParaRPr lang="en-US" sz="800" dirty="0" smtClean="0"/>
          </a:p>
          <a:p>
            <a:r>
              <a:rPr lang="en-US" sz="800" dirty="0" err="1" smtClean="0"/>
              <a:t>Telefono</a:t>
            </a:r>
            <a:r>
              <a:rPr lang="en-US" sz="800" dirty="0" smtClean="0"/>
              <a:t> </a:t>
            </a:r>
          </a:p>
          <a:p>
            <a:r>
              <a:rPr lang="en-US" sz="800" dirty="0" smtClean="0"/>
              <a:t>Fax</a:t>
            </a:r>
          </a:p>
          <a:p>
            <a:endParaRPr lang="en-US" sz="800" dirty="0" smtClean="0"/>
          </a:p>
        </p:txBody>
      </p:sp>
      <p:cxnSp>
        <p:nvCxnSpPr>
          <p:cNvPr id="114" name="AutoShape 18"/>
          <p:cNvCxnSpPr>
            <a:cxnSpLocks noChangeShapeType="1"/>
            <a:stCxn id="16" idx="2"/>
            <a:endCxn id="112" idx="0"/>
          </p:cNvCxnSpPr>
          <p:nvPr/>
        </p:nvCxnSpPr>
        <p:spPr bwMode="auto">
          <a:xfrm flipH="1">
            <a:off x="2768329" y="2636912"/>
            <a:ext cx="263886" cy="15559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6" name="AutoShape 18"/>
          <p:cNvCxnSpPr>
            <a:cxnSpLocks noChangeShapeType="1"/>
            <a:stCxn id="109" idx="3"/>
            <a:endCxn id="112" idx="0"/>
          </p:cNvCxnSpPr>
          <p:nvPr/>
        </p:nvCxnSpPr>
        <p:spPr bwMode="auto">
          <a:xfrm>
            <a:off x="1271080" y="3320698"/>
            <a:ext cx="1497249" cy="87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7" name="AutoShape 18"/>
          <p:cNvCxnSpPr>
            <a:cxnSpLocks noChangeShapeType="1"/>
            <a:stCxn id="111" idx="3"/>
            <a:endCxn id="112" idx="0"/>
          </p:cNvCxnSpPr>
          <p:nvPr/>
        </p:nvCxnSpPr>
        <p:spPr bwMode="auto">
          <a:xfrm>
            <a:off x="1146045" y="3697963"/>
            <a:ext cx="1622284" cy="494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0" name="AutoShape 18"/>
          <p:cNvCxnSpPr>
            <a:cxnSpLocks noChangeShapeType="1"/>
            <a:stCxn id="16" idx="2"/>
            <a:endCxn id="98" idx="1"/>
          </p:cNvCxnSpPr>
          <p:nvPr/>
        </p:nvCxnSpPr>
        <p:spPr bwMode="auto">
          <a:xfrm>
            <a:off x="3032215" y="2636912"/>
            <a:ext cx="2796161" cy="16413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4" name="AutoShape 18"/>
          <p:cNvCxnSpPr>
            <a:cxnSpLocks noChangeShapeType="1"/>
            <a:stCxn id="88" idx="1"/>
            <a:endCxn id="16" idx="0"/>
          </p:cNvCxnSpPr>
          <p:nvPr/>
        </p:nvCxnSpPr>
        <p:spPr bwMode="auto">
          <a:xfrm flipH="1">
            <a:off x="3032215" y="800418"/>
            <a:ext cx="774486" cy="162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7" name="AutoShape 18"/>
          <p:cNvCxnSpPr>
            <a:cxnSpLocks noChangeShapeType="1"/>
            <a:stCxn id="89" idx="1"/>
            <a:endCxn id="16" idx="0"/>
          </p:cNvCxnSpPr>
          <p:nvPr/>
        </p:nvCxnSpPr>
        <p:spPr bwMode="auto">
          <a:xfrm flipH="1">
            <a:off x="3032215" y="1232466"/>
            <a:ext cx="774380" cy="11890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0" name="AutoShape 18"/>
          <p:cNvCxnSpPr>
            <a:cxnSpLocks noChangeShapeType="1"/>
            <a:stCxn id="90" idx="1"/>
            <a:endCxn id="16" idx="0"/>
          </p:cNvCxnSpPr>
          <p:nvPr/>
        </p:nvCxnSpPr>
        <p:spPr bwMode="auto">
          <a:xfrm flipH="1">
            <a:off x="3032215" y="1529462"/>
            <a:ext cx="926780" cy="8920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5" name="AutoShape 18"/>
          <p:cNvCxnSpPr>
            <a:cxnSpLocks noChangeShapeType="1"/>
            <a:stCxn id="92" idx="2"/>
            <a:endCxn id="46" idx="0"/>
          </p:cNvCxnSpPr>
          <p:nvPr/>
        </p:nvCxnSpPr>
        <p:spPr bwMode="auto">
          <a:xfrm>
            <a:off x="6223127" y="1291639"/>
            <a:ext cx="705253" cy="12012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6" name="AutoShape 18"/>
          <p:cNvCxnSpPr>
            <a:cxnSpLocks noChangeShapeType="1"/>
            <a:stCxn id="93" idx="2"/>
            <a:endCxn id="46" idx="0"/>
          </p:cNvCxnSpPr>
          <p:nvPr/>
        </p:nvCxnSpPr>
        <p:spPr bwMode="auto">
          <a:xfrm flipH="1">
            <a:off x="6928380" y="1269340"/>
            <a:ext cx="491137" cy="12235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0" name="AutoShape 18"/>
          <p:cNvCxnSpPr>
            <a:cxnSpLocks noChangeShapeType="1"/>
            <a:stCxn id="94" idx="2"/>
            <a:endCxn id="46" idx="0"/>
          </p:cNvCxnSpPr>
          <p:nvPr/>
        </p:nvCxnSpPr>
        <p:spPr bwMode="auto">
          <a:xfrm flipH="1">
            <a:off x="6928380" y="1268224"/>
            <a:ext cx="1327244" cy="12246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2" name="AutoShape 18"/>
          <p:cNvCxnSpPr>
            <a:cxnSpLocks noChangeShapeType="1"/>
            <a:stCxn id="95" idx="1"/>
            <a:endCxn id="46" idx="0"/>
          </p:cNvCxnSpPr>
          <p:nvPr/>
        </p:nvCxnSpPr>
        <p:spPr bwMode="auto">
          <a:xfrm flipH="1">
            <a:off x="6928380" y="1627873"/>
            <a:ext cx="1095870" cy="8650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5" name="AutoShape 18"/>
          <p:cNvCxnSpPr>
            <a:cxnSpLocks noChangeShapeType="1"/>
            <a:stCxn id="99" idx="2"/>
            <a:endCxn id="98" idx="0"/>
          </p:cNvCxnSpPr>
          <p:nvPr/>
        </p:nvCxnSpPr>
        <p:spPr bwMode="auto">
          <a:xfrm>
            <a:off x="6115294" y="3603499"/>
            <a:ext cx="741078" cy="443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8" name="AutoShape 18"/>
          <p:cNvCxnSpPr>
            <a:cxnSpLocks noChangeShapeType="1"/>
            <a:stCxn id="100" idx="2"/>
            <a:endCxn id="98" idx="0"/>
          </p:cNvCxnSpPr>
          <p:nvPr/>
        </p:nvCxnSpPr>
        <p:spPr bwMode="auto">
          <a:xfrm flipH="1">
            <a:off x="6856372" y="3543935"/>
            <a:ext cx="42321" cy="5035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1" name="AutoShape 18"/>
          <p:cNvCxnSpPr>
            <a:cxnSpLocks noChangeShapeType="1"/>
            <a:stCxn id="104" idx="2"/>
            <a:endCxn id="98" idx="0"/>
          </p:cNvCxnSpPr>
          <p:nvPr/>
        </p:nvCxnSpPr>
        <p:spPr bwMode="auto">
          <a:xfrm flipH="1">
            <a:off x="6856372" y="3542819"/>
            <a:ext cx="878428" cy="5046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645781" y="1824078"/>
            <a:ext cx="1198655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Reaseguradora</a:t>
            </a:r>
            <a:endParaRPr lang="es-MX" sz="800" dirty="0">
              <a:latin typeface="Tahoma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754521" y="2137727"/>
            <a:ext cx="1198655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Cierre Balance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58" name="AutoShape 18"/>
          <p:cNvCxnSpPr>
            <a:cxnSpLocks noChangeShapeType="1"/>
            <a:stCxn id="55" idx="3"/>
            <a:endCxn id="16" idx="0"/>
          </p:cNvCxnSpPr>
          <p:nvPr/>
        </p:nvCxnSpPr>
        <p:spPr bwMode="auto">
          <a:xfrm>
            <a:off x="1844436" y="1931800"/>
            <a:ext cx="1187779" cy="4896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18"/>
          <p:cNvCxnSpPr>
            <a:cxnSpLocks noChangeShapeType="1"/>
            <a:stCxn id="57" idx="3"/>
            <a:endCxn id="16" idx="1"/>
          </p:cNvCxnSpPr>
          <p:nvPr/>
        </p:nvCxnSpPr>
        <p:spPr bwMode="auto">
          <a:xfrm>
            <a:off x="1953176" y="2245449"/>
            <a:ext cx="732393" cy="2837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8302127" y="3471971"/>
            <a:ext cx="662361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Personeria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65" name="AutoShape 18"/>
          <p:cNvCxnSpPr>
            <a:cxnSpLocks noChangeShapeType="1"/>
            <a:stCxn id="64" idx="1"/>
            <a:endCxn id="98" idx="0"/>
          </p:cNvCxnSpPr>
          <p:nvPr/>
        </p:nvCxnSpPr>
        <p:spPr bwMode="auto">
          <a:xfrm flipH="1">
            <a:off x="6856372" y="3579693"/>
            <a:ext cx="1445755" cy="467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" name="TextBox 67"/>
          <p:cNvSpPr txBox="1"/>
          <p:nvPr/>
        </p:nvSpPr>
        <p:spPr>
          <a:xfrm>
            <a:off x="5076056" y="3348861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Nombre</a:t>
            </a:r>
            <a:endParaRPr lang="en-US" sz="800" dirty="0" smtClean="0"/>
          </a:p>
          <a:p>
            <a:r>
              <a:rPr lang="en-US" sz="800" dirty="0" err="1" smtClean="0"/>
              <a:t>Domicilio</a:t>
            </a:r>
            <a:r>
              <a:rPr lang="en-US" sz="800" dirty="0" smtClean="0"/>
              <a:t> - País</a:t>
            </a:r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8244408" y="3760003"/>
            <a:ext cx="776175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País Inversor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71" name="AutoShape 18"/>
          <p:cNvCxnSpPr>
            <a:cxnSpLocks noChangeShapeType="1"/>
            <a:stCxn id="70" idx="1"/>
            <a:endCxn id="98" idx="0"/>
          </p:cNvCxnSpPr>
          <p:nvPr/>
        </p:nvCxnSpPr>
        <p:spPr bwMode="auto">
          <a:xfrm flipH="1">
            <a:off x="6856372" y="3867725"/>
            <a:ext cx="1388036" cy="179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107504" y="6330806"/>
            <a:ext cx="4509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Directorio</a:t>
            </a:r>
            <a:r>
              <a:rPr lang="en-US" sz="800" dirty="0" smtClean="0"/>
              <a:t>: El </a:t>
            </a:r>
            <a:r>
              <a:rPr lang="en-US" sz="800" dirty="0" err="1" smtClean="0"/>
              <a:t>proceso</a:t>
            </a:r>
            <a:r>
              <a:rPr lang="en-US" sz="800" dirty="0" smtClean="0"/>
              <a:t> de ETL se </a:t>
            </a:r>
            <a:r>
              <a:rPr lang="en-US" sz="800" dirty="0" err="1" smtClean="0"/>
              <a:t>quedará</a:t>
            </a:r>
            <a:r>
              <a:rPr lang="en-US" sz="800" dirty="0" smtClean="0"/>
              <a:t> con el </a:t>
            </a:r>
            <a:r>
              <a:rPr lang="en-US" sz="800" dirty="0" err="1" smtClean="0"/>
              <a:t>DirectorioID</a:t>
            </a:r>
            <a:r>
              <a:rPr lang="en-US" sz="800" dirty="0" smtClean="0"/>
              <a:t> mayor </a:t>
            </a:r>
            <a:r>
              <a:rPr lang="en-US" sz="800" dirty="0" err="1" smtClean="0"/>
              <a:t>para</a:t>
            </a:r>
            <a:r>
              <a:rPr lang="en-US" sz="800" dirty="0" smtClean="0"/>
              <a:t> </a:t>
            </a:r>
            <a:r>
              <a:rPr lang="en-US" sz="800" dirty="0" err="1" smtClean="0"/>
              <a:t>cargar</a:t>
            </a:r>
            <a:r>
              <a:rPr lang="en-US" sz="800" dirty="0" smtClean="0"/>
              <a:t> los </a:t>
            </a:r>
            <a:r>
              <a:rPr lang="en-US" sz="800" dirty="0" err="1" smtClean="0"/>
              <a:t>datos</a:t>
            </a:r>
            <a:r>
              <a:rPr lang="en-US" sz="800" dirty="0" smtClean="0"/>
              <a:t> en el </a:t>
            </a:r>
            <a:r>
              <a:rPr lang="en-US" sz="800" dirty="0" err="1" smtClean="0"/>
              <a:t>modelo</a:t>
            </a:r>
            <a:r>
              <a:rPr lang="en-US" sz="800" dirty="0" smtClean="0"/>
              <a:t>.</a:t>
            </a:r>
          </a:p>
          <a:p>
            <a:r>
              <a:rPr lang="en-US" sz="800" dirty="0" err="1" smtClean="0"/>
              <a:t>Accionistas</a:t>
            </a:r>
            <a:r>
              <a:rPr lang="en-US" sz="800" dirty="0" smtClean="0"/>
              <a:t>: El </a:t>
            </a:r>
            <a:r>
              <a:rPr lang="en-US" sz="800" dirty="0" err="1" smtClean="0"/>
              <a:t>proceso</a:t>
            </a:r>
            <a:r>
              <a:rPr lang="en-US" sz="800" dirty="0" smtClean="0"/>
              <a:t> de ETL se </a:t>
            </a:r>
            <a:r>
              <a:rPr lang="en-US" sz="800" dirty="0" err="1" smtClean="0"/>
              <a:t>quedará</a:t>
            </a:r>
            <a:r>
              <a:rPr lang="en-US" sz="800" dirty="0" smtClean="0"/>
              <a:t> con el </a:t>
            </a:r>
            <a:r>
              <a:rPr lang="en-US" sz="800" dirty="0" err="1" smtClean="0"/>
              <a:t>AccionistasID</a:t>
            </a:r>
            <a:r>
              <a:rPr lang="en-US" sz="800" dirty="0" smtClean="0"/>
              <a:t> mayor </a:t>
            </a:r>
            <a:r>
              <a:rPr lang="en-US" sz="800" dirty="0" err="1" smtClean="0"/>
              <a:t>para</a:t>
            </a:r>
            <a:r>
              <a:rPr lang="en-US" sz="800" dirty="0" smtClean="0"/>
              <a:t> </a:t>
            </a:r>
            <a:r>
              <a:rPr lang="en-US" sz="800" dirty="0" err="1" smtClean="0"/>
              <a:t>cargar</a:t>
            </a:r>
            <a:r>
              <a:rPr lang="en-US" sz="800" dirty="0" smtClean="0"/>
              <a:t> los </a:t>
            </a:r>
            <a:r>
              <a:rPr lang="en-US" sz="800" dirty="0" err="1" smtClean="0"/>
              <a:t>datos</a:t>
            </a:r>
            <a:r>
              <a:rPr lang="en-US" sz="800" dirty="0" smtClean="0"/>
              <a:t> en el </a:t>
            </a:r>
            <a:r>
              <a:rPr lang="en-US" sz="800" dirty="0" err="1" smtClean="0"/>
              <a:t>modelo</a:t>
            </a:r>
            <a:r>
              <a:rPr lang="en-US" sz="800" dirty="0" smtClean="0"/>
              <a:t>.</a:t>
            </a:r>
            <a:endParaRPr lang="es-AR" sz="800" dirty="0"/>
          </a:p>
        </p:txBody>
      </p:sp>
      <p:sp>
        <p:nvSpPr>
          <p:cNvPr id="21" name="Rectangle 20"/>
          <p:cNvSpPr/>
          <p:nvPr/>
        </p:nvSpPr>
        <p:spPr>
          <a:xfrm>
            <a:off x="251520" y="548680"/>
            <a:ext cx="4464496" cy="4392488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Rectangle 77"/>
          <p:cNvSpPr/>
          <p:nvPr/>
        </p:nvSpPr>
        <p:spPr>
          <a:xfrm>
            <a:off x="4788024" y="548680"/>
            <a:ext cx="4320480" cy="237626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TextBox 78"/>
          <p:cNvSpPr txBox="1"/>
          <p:nvPr/>
        </p:nvSpPr>
        <p:spPr>
          <a:xfrm>
            <a:off x="8223134" y="3957590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Inversor</a:t>
            </a:r>
            <a:r>
              <a:rPr lang="en-US" sz="800" dirty="0" smtClean="0"/>
              <a:t> DL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788024" y="2968377"/>
            <a:ext cx="4320480" cy="178069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Text Box 12"/>
          <p:cNvSpPr txBox="1">
            <a:spLocks noChangeArrowheads="1"/>
          </p:cNvSpPr>
          <p:nvPr/>
        </p:nvSpPr>
        <p:spPr bwMode="auto">
          <a:xfrm>
            <a:off x="894661" y="2406370"/>
            <a:ext cx="897271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Segmentacion</a:t>
            </a:r>
            <a:r>
              <a:rPr lang="es-MX" sz="800" dirty="0" smtClean="0">
                <a:latin typeface="Tahoma" charset="0"/>
              </a:rPr>
              <a:t> </a:t>
            </a:r>
            <a:r>
              <a:rPr lang="es-MX" sz="800" dirty="0" err="1" smtClean="0">
                <a:latin typeface="Tahoma" charset="0"/>
              </a:rPr>
              <a:t>Compañia</a:t>
            </a:r>
            <a:endParaRPr lang="es-MX" sz="800" dirty="0">
              <a:latin typeface="Tahoma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1520" y="2348880"/>
            <a:ext cx="60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Generales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Vida</a:t>
            </a:r>
          </a:p>
          <a:p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Retiro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ART 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TPP</a:t>
            </a:r>
          </a:p>
        </p:txBody>
      </p:sp>
      <p:cxnSp>
        <p:nvCxnSpPr>
          <p:cNvPr id="74" name="AutoShape 18"/>
          <p:cNvCxnSpPr>
            <a:cxnSpLocks noChangeShapeType="1"/>
            <a:stCxn id="72" idx="3"/>
            <a:endCxn id="16" idx="1"/>
          </p:cNvCxnSpPr>
          <p:nvPr/>
        </p:nvCxnSpPr>
        <p:spPr bwMode="auto">
          <a:xfrm flipV="1">
            <a:off x="1791932" y="2529190"/>
            <a:ext cx="893637" cy="464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5849536" y="5883126"/>
            <a:ext cx="2055992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Cantidad Auditor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77" name="AutoShape 18"/>
          <p:cNvCxnSpPr>
            <a:cxnSpLocks noChangeShapeType="1"/>
            <a:stCxn id="16" idx="2"/>
            <a:endCxn id="75" idx="1"/>
          </p:cNvCxnSpPr>
          <p:nvPr/>
        </p:nvCxnSpPr>
        <p:spPr bwMode="auto">
          <a:xfrm>
            <a:off x="3032215" y="2636912"/>
            <a:ext cx="2817321" cy="33539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0" name="TextBox 79"/>
          <p:cNvSpPr txBox="1"/>
          <p:nvPr/>
        </p:nvSpPr>
        <p:spPr>
          <a:xfrm>
            <a:off x="5097216" y="518453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Nombre</a:t>
            </a:r>
            <a:endParaRPr lang="en-US" sz="800" dirty="0" smtClean="0"/>
          </a:p>
          <a:p>
            <a:r>
              <a:rPr lang="en-US" sz="800" dirty="0" err="1" smtClean="0"/>
              <a:t>Domicilio</a:t>
            </a:r>
            <a:r>
              <a:rPr lang="en-US" sz="800" dirty="0" smtClean="0"/>
              <a:t> – País</a:t>
            </a:r>
          </a:p>
          <a:p>
            <a:r>
              <a:rPr lang="en-US" sz="800" dirty="0" err="1" smtClean="0"/>
              <a:t>Matricula</a:t>
            </a:r>
            <a:endParaRPr lang="en-US" sz="800" dirty="0" smtClean="0"/>
          </a:p>
        </p:txBody>
      </p:sp>
      <p:cxnSp>
        <p:nvCxnSpPr>
          <p:cNvPr id="81" name="AutoShape 18"/>
          <p:cNvCxnSpPr>
            <a:cxnSpLocks noChangeShapeType="1"/>
            <a:stCxn id="76" idx="2"/>
            <a:endCxn id="75" idx="0"/>
          </p:cNvCxnSpPr>
          <p:nvPr/>
        </p:nvCxnSpPr>
        <p:spPr bwMode="auto">
          <a:xfrm>
            <a:off x="6328013" y="5439170"/>
            <a:ext cx="549519" cy="443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5828376" y="4833446"/>
            <a:ext cx="737702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Tipo Auditor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83" name="AutoShape 18"/>
          <p:cNvCxnSpPr>
            <a:cxnSpLocks noChangeShapeType="1"/>
            <a:stCxn id="82" idx="2"/>
            <a:endCxn id="75" idx="0"/>
          </p:cNvCxnSpPr>
          <p:nvPr/>
        </p:nvCxnSpPr>
        <p:spPr bwMode="auto">
          <a:xfrm>
            <a:off x="6197227" y="5048890"/>
            <a:ext cx="680305" cy="8342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4" name="Text Box 12"/>
          <p:cNvSpPr txBox="1">
            <a:spLocks noChangeArrowheads="1"/>
          </p:cNvSpPr>
          <p:nvPr/>
        </p:nvSpPr>
        <p:spPr bwMode="auto">
          <a:xfrm>
            <a:off x="7933276" y="5157192"/>
            <a:ext cx="696024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Antiguedad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85" name="AutoShape 18"/>
          <p:cNvCxnSpPr>
            <a:cxnSpLocks noChangeShapeType="1"/>
            <a:stCxn id="84" idx="2"/>
            <a:endCxn id="75" idx="0"/>
          </p:cNvCxnSpPr>
          <p:nvPr/>
        </p:nvCxnSpPr>
        <p:spPr bwMode="auto">
          <a:xfrm flipH="1">
            <a:off x="6877532" y="5372636"/>
            <a:ext cx="1403756" cy="5104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8085676" y="5517812"/>
            <a:ext cx="973343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Resolución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87" name="AutoShape 18"/>
          <p:cNvCxnSpPr>
            <a:cxnSpLocks noChangeShapeType="1"/>
            <a:stCxn id="86" idx="1"/>
            <a:endCxn id="75" idx="0"/>
          </p:cNvCxnSpPr>
          <p:nvPr/>
        </p:nvCxnSpPr>
        <p:spPr bwMode="auto">
          <a:xfrm flipH="1">
            <a:off x="6877532" y="5625534"/>
            <a:ext cx="1208144" cy="257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1" name="Text Box 12"/>
          <p:cNvSpPr txBox="1">
            <a:spLocks noChangeArrowheads="1"/>
          </p:cNvSpPr>
          <p:nvPr/>
        </p:nvSpPr>
        <p:spPr bwMode="auto">
          <a:xfrm>
            <a:off x="6668616" y="4870276"/>
            <a:ext cx="764953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Desde</a:t>
            </a:r>
            <a:endParaRPr lang="es-MX" sz="800" dirty="0">
              <a:latin typeface="Tahoma" charset="0"/>
            </a:endParaRPr>
          </a:p>
        </p:txBody>
      </p:sp>
      <p:sp>
        <p:nvSpPr>
          <p:cNvPr id="97" name="Text Box 12"/>
          <p:cNvSpPr txBox="1">
            <a:spLocks noChangeArrowheads="1"/>
          </p:cNvSpPr>
          <p:nvPr/>
        </p:nvSpPr>
        <p:spPr bwMode="auto">
          <a:xfrm>
            <a:off x="7515944" y="4869160"/>
            <a:ext cx="742511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Hasta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102" name="AutoShape 18"/>
          <p:cNvCxnSpPr>
            <a:cxnSpLocks noChangeShapeType="1"/>
            <a:stCxn id="97" idx="2"/>
            <a:endCxn id="75" idx="0"/>
          </p:cNvCxnSpPr>
          <p:nvPr/>
        </p:nvCxnSpPr>
        <p:spPr bwMode="auto">
          <a:xfrm flipH="1">
            <a:off x="6877532" y="5084604"/>
            <a:ext cx="1009668" cy="7985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3" name="AutoShape 18"/>
          <p:cNvCxnSpPr>
            <a:cxnSpLocks noChangeShapeType="1"/>
            <a:stCxn id="91" idx="2"/>
            <a:endCxn id="75" idx="0"/>
          </p:cNvCxnSpPr>
          <p:nvPr/>
        </p:nvCxnSpPr>
        <p:spPr bwMode="auto">
          <a:xfrm flipH="1">
            <a:off x="6877532" y="5085720"/>
            <a:ext cx="173561" cy="7974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Text Box 12"/>
          <p:cNvSpPr txBox="1">
            <a:spLocks noChangeArrowheads="1"/>
          </p:cNvSpPr>
          <p:nvPr/>
        </p:nvSpPr>
        <p:spPr bwMode="auto">
          <a:xfrm>
            <a:off x="5817296" y="5223726"/>
            <a:ext cx="1021433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Auditores/Actuario</a:t>
            </a:r>
            <a:endParaRPr lang="es-MX" sz="800" dirty="0">
              <a:latin typeface="Tahoma" charset="0"/>
            </a:endParaRPr>
          </a:p>
        </p:txBody>
      </p:sp>
      <p:sp>
        <p:nvSpPr>
          <p:cNvPr id="106" name="Text Box 19"/>
          <p:cNvSpPr txBox="1">
            <a:spLocks noChangeArrowheads="1"/>
          </p:cNvSpPr>
          <p:nvPr/>
        </p:nvSpPr>
        <p:spPr bwMode="auto">
          <a:xfrm>
            <a:off x="251520" y="4725724"/>
            <a:ext cx="75212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CAMPAÑIA</a:t>
            </a:r>
            <a:endParaRPr lang="es-ES" sz="800" b="1" dirty="0">
              <a:latin typeface="Tahoma" charset="0"/>
            </a:endParaRPr>
          </a:p>
        </p:txBody>
      </p:sp>
      <p:sp>
        <p:nvSpPr>
          <p:cNvPr id="108" name="Text Box 19"/>
          <p:cNvSpPr txBox="1">
            <a:spLocks noChangeArrowheads="1"/>
          </p:cNvSpPr>
          <p:nvPr/>
        </p:nvSpPr>
        <p:spPr bwMode="auto">
          <a:xfrm>
            <a:off x="4788024" y="2699062"/>
            <a:ext cx="859531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DIRECTORIO</a:t>
            </a:r>
            <a:endParaRPr lang="es-ES" sz="800" b="1" dirty="0">
              <a:latin typeface="Tahoma" charset="0"/>
            </a:endParaRPr>
          </a:p>
        </p:txBody>
      </p:sp>
      <p:sp>
        <p:nvSpPr>
          <p:cNvPr id="115" name="Text Box 19"/>
          <p:cNvSpPr txBox="1">
            <a:spLocks noChangeArrowheads="1"/>
          </p:cNvSpPr>
          <p:nvPr/>
        </p:nvSpPr>
        <p:spPr bwMode="auto">
          <a:xfrm>
            <a:off x="4864597" y="4562658"/>
            <a:ext cx="91403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ACCIONISTAS</a:t>
            </a:r>
            <a:endParaRPr lang="es-ES" sz="800" b="1" dirty="0">
              <a:latin typeface="Tahoma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788024" y="4807137"/>
            <a:ext cx="4320480" cy="178069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Text Box 19"/>
          <p:cNvSpPr txBox="1">
            <a:spLocks noChangeArrowheads="1"/>
          </p:cNvSpPr>
          <p:nvPr/>
        </p:nvSpPr>
        <p:spPr bwMode="auto">
          <a:xfrm>
            <a:off x="4788024" y="6381908"/>
            <a:ext cx="80021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AUDITORES</a:t>
            </a:r>
            <a:endParaRPr lang="es-ES" sz="8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145692" y="1628800"/>
            <a:ext cx="830644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Agrup</a:t>
            </a:r>
            <a:r>
              <a:rPr lang="es-MX" sz="800" dirty="0" smtClean="0">
                <a:latin typeface="Tahoma" charset="0"/>
              </a:rPr>
              <a:t> Ramos</a:t>
            </a:r>
            <a:endParaRPr lang="es-MX" sz="800" dirty="0">
              <a:latin typeface="Tahoma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060274" y="2421468"/>
            <a:ext cx="988070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SubRamos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9" name="AutoShape 18"/>
          <p:cNvCxnSpPr>
            <a:cxnSpLocks noChangeShapeType="1"/>
            <a:stCxn id="6" idx="2"/>
            <a:endCxn id="37" idx="0"/>
          </p:cNvCxnSpPr>
          <p:nvPr/>
        </p:nvCxnSpPr>
        <p:spPr bwMode="auto">
          <a:xfrm flipH="1">
            <a:off x="7527562" y="1844244"/>
            <a:ext cx="33452" cy="1451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536807" y="1759465"/>
            <a:ext cx="940055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Cronograma</a:t>
            </a:r>
            <a:endParaRPr lang="es-MX" sz="800" dirty="0">
              <a:latin typeface="Tahoma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627784" y="1118235"/>
            <a:ext cx="693291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Compañía</a:t>
            </a:r>
            <a:endParaRPr lang="es-MX" sz="800" dirty="0">
              <a:latin typeface="Tahoma" charset="0"/>
            </a:endParaRPr>
          </a:p>
        </p:txBody>
      </p:sp>
      <p:sp>
        <p:nvSpPr>
          <p:cNvPr id="51" name="Line 2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76200" y="457200"/>
            <a:ext cx="8958263" cy="365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CCCCFF"/>
              </a:gs>
              <a:gs pos="100000">
                <a:srgbClr val="000066"/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76200" y="0"/>
            <a:ext cx="2207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400" dirty="0" smtClean="0">
                <a:latin typeface="Times New Roman" charset="0"/>
              </a:rPr>
              <a:t>Modelo Balance</a:t>
            </a:r>
            <a:endParaRPr lang="es-ES" sz="2400" dirty="0">
              <a:latin typeface="Times New Roman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143576" y="933829"/>
            <a:ext cx="1018228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MX" sz="800" dirty="0" err="1" smtClean="0">
                <a:latin typeface="Tahoma" charset="0"/>
              </a:rPr>
              <a:t>Codigo</a:t>
            </a:r>
            <a:r>
              <a:rPr lang="es-MX" sz="800" dirty="0" smtClean="0">
                <a:latin typeface="Tahoma" charset="0"/>
              </a:rPr>
              <a:t> </a:t>
            </a:r>
            <a:r>
              <a:rPr lang="es-MX" sz="800" dirty="0" err="1" smtClean="0">
                <a:latin typeface="Tahoma" charset="0"/>
              </a:rPr>
              <a:t>Cta</a:t>
            </a:r>
            <a:r>
              <a:rPr lang="es-MX" sz="800" dirty="0" smtClean="0">
                <a:latin typeface="Tahoma" charset="0"/>
              </a:rPr>
              <a:t> Nivel 1</a:t>
            </a:r>
            <a:endParaRPr lang="es-MX" sz="800" dirty="0">
              <a:latin typeface="Tahoma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140043" y="1345060"/>
            <a:ext cx="1018227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Codigo</a:t>
            </a:r>
            <a:r>
              <a:rPr lang="es-MX" sz="800" dirty="0" smtClean="0">
                <a:latin typeface="Tahoma" charset="0"/>
              </a:rPr>
              <a:t> </a:t>
            </a:r>
            <a:r>
              <a:rPr lang="es-MX" sz="800" dirty="0" err="1" smtClean="0">
                <a:latin typeface="Tahoma" charset="0"/>
              </a:rPr>
              <a:t>Cta</a:t>
            </a:r>
            <a:r>
              <a:rPr lang="es-MX" sz="800" dirty="0" smtClean="0">
                <a:latin typeface="Tahoma" charset="0"/>
              </a:rPr>
              <a:t> Nivel 2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25" name="AutoShape 11"/>
          <p:cNvCxnSpPr>
            <a:cxnSpLocks noChangeShapeType="1"/>
            <a:stCxn id="23" idx="2"/>
            <a:endCxn id="24" idx="0"/>
          </p:cNvCxnSpPr>
          <p:nvPr/>
        </p:nvCxnSpPr>
        <p:spPr bwMode="auto">
          <a:xfrm flipH="1">
            <a:off x="1649157" y="1149273"/>
            <a:ext cx="3533" cy="19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153101" y="2133436"/>
            <a:ext cx="1018227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Codigo</a:t>
            </a:r>
            <a:r>
              <a:rPr lang="es-MX" sz="800" dirty="0" smtClean="0">
                <a:latin typeface="Tahoma" charset="0"/>
              </a:rPr>
              <a:t> </a:t>
            </a:r>
            <a:r>
              <a:rPr lang="es-MX" sz="800" dirty="0" err="1" smtClean="0">
                <a:latin typeface="Tahoma" charset="0"/>
              </a:rPr>
              <a:t>Cta</a:t>
            </a:r>
            <a:r>
              <a:rPr lang="es-MX" sz="800" dirty="0" smtClean="0">
                <a:latin typeface="Tahoma" charset="0"/>
              </a:rPr>
              <a:t> Nivel 4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27" name="AutoShape 13"/>
          <p:cNvCxnSpPr>
            <a:cxnSpLocks noChangeShapeType="1"/>
            <a:stCxn id="24" idx="2"/>
            <a:endCxn id="28" idx="0"/>
          </p:cNvCxnSpPr>
          <p:nvPr/>
        </p:nvCxnSpPr>
        <p:spPr bwMode="auto">
          <a:xfrm flipH="1">
            <a:off x="1640453" y="1560504"/>
            <a:ext cx="8704" cy="1403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131339" y="1700808"/>
            <a:ext cx="1018227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Codigo</a:t>
            </a:r>
            <a:r>
              <a:rPr lang="es-MX" sz="800" dirty="0" smtClean="0">
                <a:latin typeface="Tahoma" charset="0"/>
              </a:rPr>
              <a:t> </a:t>
            </a:r>
            <a:r>
              <a:rPr lang="es-MX" sz="800" dirty="0" err="1" smtClean="0">
                <a:latin typeface="Tahoma" charset="0"/>
              </a:rPr>
              <a:t>Cta</a:t>
            </a:r>
            <a:r>
              <a:rPr lang="es-MX" sz="800" dirty="0" smtClean="0">
                <a:latin typeface="Tahoma" charset="0"/>
              </a:rPr>
              <a:t> Nivel 3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29" name="AutoShape 18"/>
          <p:cNvCxnSpPr>
            <a:cxnSpLocks noChangeShapeType="1"/>
            <a:stCxn id="28" idx="2"/>
            <a:endCxn id="26" idx="0"/>
          </p:cNvCxnSpPr>
          <p:nvPr/>
        </p:nvCxnSpPr>
        <p:spPr bwMode="auto">
          <a:xfrm>
            <a:off x="1640453" y="1916252"/>
            <a:ext cx="21762" cy="2171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35496" y="645651"/>
            <a:ext cx="119135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CODIGOS BALANCE</a:t>
            </a:r>
            <a:endParaRPr lang="es-ES" sz="800" b="1" dirty="0">
              <a:latin typeface="Tahoma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1172752" y="2492896"/>
            <a:ext cx="1018227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Codigo</a:t>
            </a:r>
            <a:r>
              <a:rPr lang="es-MX" sz="800" dirty="0" smtClean="0">
                <a:latin typeface="Tahoma" charset="0"/>
              </a:rPr>
              <a:t> </a:t>
            </a:r>
            <a:r>
              <a:rPr lang="es-MX" sz="800" dirty="0" err="1" smtClean="0">
                <a:latin typeface="Tahoma" charset="0"/>
              </a:rPr>
              <a:t>Cta</a:t>
            </a:r>
            <a:r>
              <a:rPr lang="es-MX" sz="800" dirty="0" smtClean="0">
                <a:latin typeface="Tahoma" charset="0"/>
              </a:rPr>
              <a:t> Nivel 5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32" name="AutoShape 18"/>
          <p:cNvCxnSpPr>
            <a:cxnSpLocks noChangeShapeType="1"/>
            <a:stCxn id="26" idx="2"/>
            <a:endCxn id="31" idx="0"/>
          </p:cNvCxnSpPr>
          <p:nvPr/>
        </p:nvCxnSpPr>
        <p:spPr bwMode="auto">
          <a:xfrm>
            <a:off x="1662215" y="2348880"/>
            <a:ext cx="19651" cy="1440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1176683" y="3309367"/>
            <a:ext cx="1018227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Codigo</a:t>
            </a:r>
            <a:r>
              <a:rPr lang="es-MX" sz="800" dirty="0" smtClean="0">
                <a:latin typeface="Tahoma" charset="0"/>
              </a:rPr>
              <a:t> </a:t>
            </a:r>
            <a:r>
              <a:rPr lang="es-MX" sz="800" dirty="0" err="1" smtClean="0">
                <a:latin typeface="Tahoma" charset="0"/>
              </a:rPr>
              <a:t>Cta</a:t>
            </a:r>
            <a:r>
              <a:rPr lang="es-MX" sz="800" dirty="0" smtClean="0">
                <a:latin typeface="Tahoma" charset="0"/>
              </a:rPr>
              <a:t> Nivel 7</a:t>
            </a:r>
            <a:endParaRPr lang="es-MX" sz="800" dirty="0">
              <a:latin typeface="Tahoma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1163216" y="2886844"/>
            <a:ext cx="1018227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Codigo</a:t>
            </a:r>
            <a:r>
              <a:rPr lang="es-MX" sz="800" dirty="0" smtClean="0">
                <a:latin typeface="Tahoma" charset="0"/>
              </a:rPr>
              <a:t> </a:t>
            </a:r>
            <a:r>
              <a:rPr lang="es-MX" sz="800" dirty="0" err="1" smtClean="0">
                <a:latin typeface="Tahoma" charset="0"/>
              </a:rPr>
              <a:t>Cta</a:t>
            </a:r>
            <a:r>
              <a:rPr lang="es-MX" sz="800" dirty="0" smtClean="0">
                <a:latin typeface="Tahoma" charset="0"/>
              </a:rPr>
              <a:t> Nivel 6</a:t>
            </a:r>
            <a:endParaRPr lang="es-MX" sz="800" dirty="0">
              <a:latin typeface="Tahoma" charset="0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1176054" y="3717577"/>
            <a:ext cx="1018227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Codigo</a:t>
            </a:r>
            <a:r>
              <a:rPr lang="es-MX" sz="800" dirty="0" smtClean="0">
                <a:latin typeface="Tahoma" charset="0"/>
              </a:rPr>
              <a:t> </a:t>
            </a:r>
            <a:r>
              <a:rPr lang="es-MX" sz="800" dirty="0" err="1" smtClean="0">
                <a:latin typeface="Tahoma" charset="0"/>
              </a:rPr>
              <a:t>Cta</a:t>
            </a:r>
            <a:r>
              <a:rPr lang="es-MX" sz="800" dirty="0" smtClean="0">
                <a:latin typeface="Tahoma" charset="0"/>
              </a:rPr>
              <a:t> Nivel 8</a:t>
            </a:r>
            <a:endParaRPr lang="es-MX" sz="800" dirty="0">
              <a:latin typeface="Tahom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915" y="2060848"/>
            <a:ext cx="1074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Código</a:t>
            </a:r>
            <a:endParaRPr lang="en-US" sz="800" dirty="0" smtClean="0"/>
          </a:p>
          <a:p>
            <a:r>
              <a:rPr lang="en-US" sz="800" dirty="0" err="1" smtClean="0"/>
              <a:t>Código</a:t>
            </a:r>
            <a:r>
              <a:rPr lang="en-US" sz="800" dirty="0" smtClean="0"/>
              <a:t> </a:t>
            </a:r>
            <a:r>
              <a:rPr lang="en-US" sz="800" dirty="0" err="1" smtClean="0"/>
              <a:t>Completo</a:t>
            </a:r>
            <a:endParaRPr lang="en-US" sz="800" dirty="0" smtClean="0"/>
          </a:p>
          <a:p>
            <a:r>
              <a:rPr lang="en-US" sz="800" dirty="0" err="1" smtClean="0"/>
              <a:t>Descripción</a:t>
            </a:r>
            <a:endParaRPr lang="en-US" sz="800" dirty="0" smtClean="0"/>
          </a:p>
          <a:p>
            <a:r>
              <a:rPr lang="en-US" sz="800" dirty="0" smtClean="0"/>
              <a:t>Info </a:t>
            </a:r>
            <a:r>
              <a:rPr lang="en-US" sz="800" dirty="0" err="1" smtClean="0"/>
              <a:t>Complementaria</a:t>
            </a:r>
            <a:endParaRPr lang="en-US" sz="800" dirty="0" smtClean="0"/>
          </a:p>
          <a:p>
            <a:r>
              <a:rPr lang="en-US" sz="800" dirty="0" err="1" smtClean="0"/>
              <a:t>Ramo</a:t>
            </a:r>
            <a:r>
              <a:rPr lang="en-US" sz="800" dirty="0" smtClean="0"/>
              <a:t> </a:t>
            </a:r>
            <a:r>
              <a:rPr lang="en-US" sz="800" dirty="0" err="1" smtClean="0"/>
              <a:t>obligatoria</a:t>
            </a:r>
            <a:endParaRPr lang="es-AR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870798" y="2340169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Código</a:t>
            </a:r>
            <a:endParaRPr lang="es-AR" sz="800" dirty="0"/>
          </a:p>
          <a:p>
            <a:r>
              <a:rPr lang="en-US" sz="800" dirty="0" err="1" smtClean="0"/>
              <a:t>Descripcion</a:t>
            </a:r>
            <a:r>
              <a:rPr lang="en-US" sz="800" dirty="0" smtClean="0"/>
              <a:t> / </a:t>
            </a:r>
            <a:r>
              <a:rPr lang="en-US" sz="800" dirty="0" err="1" smtClean="0"/>
              <a:t>Desc</a:t>
            </a:r>
            <a:r>
              <a:rPr lang="en-US" sz="800" dirty="0" smtClean="0"/>
              <a:t> </a:t>
            </a:r>
            <a:r>
              <a:rPr lang="en-US" sz="800" dirty="0" err="1" smtClean="0"/>
              <a:t>Corta</a:t>
            </a:r>
            <a:endParaRPr lang="en-US" sz="800" dirty="0" smtClean="0"/>
          </a:p>
          <a:p>
            <a:r>
              <a:rPr lang="en-US" sz="800" dirty="0" err="1" smtClean="0"/>
              <a:t>Activo</a:t>
            </a:r>
            <a:endParaRPr lang="en-US" sz="800" dirty="0" smtClean="0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7112240" y="1989420"/>
            <a:ext cx="830644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Ramos</a:t>
            </a:r>
            <a:endParaRPr lang="es-MX" sz="800" dirty="0">
              <a:latin typeface="Tahom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04328" y="1764105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Código</a:t>
            </a:r>
            <a:endParaRPr lang="es-AR" sz="800" dirty="0"/>
          </a:p>
          <a:p>
            <a:r>
              <a:rPr lang="en-US" sz="800" dirty="0" err="1" smtClean="0"/>
              <a:t>Descripcion</a:t>
            </a:r>
            <a:r>
              <a:rPr lang="en-US" sz="800" dirty="0" smtClean="0"/>
              <a:t> / </a:t>
            </a:r>
            <a:r>
              <a:rPr lang="en-US" sz="800" dirty="0" err="1" smtClean="0"/>
              <a:t>Desc</a:t>
            </a:r>
            <a:r>
              <a:rPr lang="en-US" sz="800" dirty="0" smtClean="0"/>
              <a:t> </a:t>
            </a:r>
            <a:r>
              <a:rPr lang="en-US" sz="800" dirty="0" err="1" smtClean="0"/>
              <a:t>Corta</a:t>
            </a:r>
            <a:endParaRPr lang="en-US" sz="800" dirty="0" smtClean="0"/>
          </a:p>
          <a:p>
            <a:r>
              <a:rPr lang="en-US" sz="800" dirty="0" err="1" smtClean="0"/>
              <a:t>Activo</a:t>
            </a:r>
            <a:endParaRPr lang="en-US" sz="800" dirty="0" smtClean="0"/>
          </a:p>
        </p:txBody>
      </p:sp>
      <p:cxnSp>
        <p:nvCxnSpPr>
          <p:cNvPr id="39" name="AutoShape 18"/>
          <p:cNvCxnSpPr>
            <a:cxnSpLocks noChangeShapeType="1"/>
            <a:stCxn id="37" idx="2"/>
            <a:endCxn id="8" idx="0"/>
          </p:cNvCxnSpPr>
          <p:nvPr/>
        </p:nvCxnSpPr>
        <p:spPr bwMode="auto">
          <a:xfrm>
            <a:off x="7527562" y="2204864"/>
            <a:ext cx="26747" cy="2166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5403857" y="1599183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Fecha</a:t>
            </a:r>
            <a:r>
              <a:rPr lang="en-US" sz="800" dirty="0" smtClean="0"/>
              <a:t> </a:t>
            </a:r>
            <a:r>
              <a:rPr lang="en-US" sz="800" dirty="0" err="1" smtClean="0"/>
              <a:t>Cronograma</a:t>
            </a:r>
            <a:endParaRPr lang="en-US" sz="800" dirty="0" smtClean="0"/>
          </a:p>
          <a:p>
            <a:r>
              <a:rPr lang="en-US" sz="800" dirty="0" err="1" smtClean="0"/>
              <a:t>Periodo</a:t>
            </a:r>
            <a:endParaRPr lang="en-US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3250219" y="87910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Código</a:t>
            </a:r>
            <a:r>
              <a:rPr lang="en-US" sz="800" dirty="0" smtClean="0"/>
              <a:t> </a:t>
            </a:r>
          </a:p>
          <a:p>
            <a:r>
              <a:rPr lang="en-US" sz="800" dirty="0" err="1" smtClean="0"/>
              <a:t>Deswcripcion</a:t>
            </a:r>
            <a:endParaRPr lang="en-US" sz="800" dirty="0" smtClean="0"/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3347865" y="4668524"/>
            <a:ext cx="20559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Importe </a:t>
            </a:r>
            <a:r>
              <a:rPr lang="es-MX" sz="800" dirty="0" smtClean="0">
                <a:latin typeface="Tahoma" charset="0"/>
              </a:rPr>
              <a:t>Balance</a:t>
            </a:r>
          </a:p>
          <a:p>
            <a:r>
              <a:rPr lang="es-MX" sz="800" dirty="0" smtClean="0">
                <a:latin typeface="Tahoma" charset="0"/>
              </a:rPr>
              <a:t>Signo Balance</a:t>
            </a:r>
          </a:p>
          <a:p>
            <a:r>
              <a:rPr lang="es-MX" sz="800" dirty="0" smtClean="0">
                <a:latin typeface="Tahoma" charset="0"/>
              </a:rPr>
              <a:t>Saldo de periodo anterior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47" name="AutoShape 18"/>
          <p:cNvCxnSpPr>
            <a:cxnSpLocks noChangeShapeType="1"/>
            <a:stCxn id="35" idx="2"/>
            <a:endCxn id="46" idx="1"/>
          </p:cNvCxnSpPr>
          <p:nvPr/>
        </p:nvCxnSpPr>
        <p:spPr bwMode="auto">
          <a:xfrm>
            <a:off x="1685168" y="3933021"/>
            <a:ext cx="1662697" cy="966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8"/>
          <p:cNvCxnSpPr>
            <a:cxnSpLocks noChangeShapeType="1"/>
            <a:stCxn id="8" idx="2"/>
            <a:endCxn id="46" idx="3"/>
          </p:cNvCxnSpPr>
          <p:nvPr/>
        </p:nvCxnSpPr>
        <p:spPr bwMode="auto">
          <a:xfrm flipH="1">
            <a:off x="5403857" y="2636912"/>
            <a:ext cx="2150452" cy="22624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3624604" y="3770198"/>
            <a:ext cx="1363659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MX" sz="800" dirty="0" smtClean="0">
                <a:latin typeface="Tahoma" charset="0"/>
              </a:rPr>
              <a:t>Balance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56" name="AutoShape 18"/>
          <p:cNvCxnSpPr>
            <a:cxnSpLocks noChangeShapeType="1"/>
            <a:stCxn id="16" idx="2"/>
            <a:endCxn id="55" idx="0"/>
          </p:cNvCxnSpPr>
          <p:nvPr/>
        </p:nvCxnSpPr>
        <p:spPr bwMode="auto">
          <a:xfrm>
            <a:off x="2974430" y="1333679"/>
            <a:ext cx="1332004" cy="24365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18"/>
          <p:cNvCxnSpPr>
            <a:cxnSpLocks noChangeShapeType="1"/>
            <a:stCxn id="12" idx="2"/>
            <a:endCxn id="55" idx="0"/>
          </p:cNvCxnSpPr>
          <p:nvPr/>
        </p:nvCxnSpPr>
        <p:spPr bwMode="auto">
          <a:xfrm flipH="1">
            <a:off x="4306434" y="1974909"/>
            <a:ext cx="700401" cy="1795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2685569" y="3285564"/>
            <a:ext cx="950327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Entrega</a:t>
            </a:r>
            <a:endParaRPr lang="es-MX" sz="800" dirty="0">
              <a:latin typeface="Tahoma" charset="0"/>
            </a:endParaRP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2562930" y="2996952"/>
            <a:ext cx="1064715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</a:t>
            </a:r>
            <a:r>
              <a:rPr lang="es-MX" sz="800" dirty="0" err="1" smtClean="0">
                <a:latin typeface="Tahoma" charset="0"/>
              </a:rPr>
              <a:t>Presentacion</a:t>
            </a:r>
            <a:endParaRPr lang="es-MX" sz="800" dirty="0">
              <a:latin typeface="Tahoma" charset="0"/>
            </a:endParaRP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2619399" y="2708920"/>
            <a:ext cx="944489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Validación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67" name="AutoShape 13"/>
          <p:cNvCxnSpPr>
            <a:cxnSpLocks noChangeShapeType="1"/>
            <a:stCxn id="31" idx="2"/>
            <a:endCxn id="34" idx="0"/>
          </p:cNvCxnSpPr>
          <p:nvPr/>
        </p:nvCxnSpPr>
        <p:spPr bwMode="auto">
          <a:xfrm flipH="1">
            <a:off x="1672330" y="2708340"/>
            <a:ext cx="9536" cy="178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" name="AutoShape 13"/>
          <p:cNvCxnSpPr>
            <a:cxnSpLocks noChangeShapeType="1"/>
            <a:stCxn id="34" idx="2"/>
            <a:endCxn id="33" idx="0"/>
          </p:cNvCxnSpPr>
          <p:nvPr/>
        </p:nvCxnSpPr>
        <p:spPr bwMode="auto">
          <a:xfrm>
            <a:off x="1672330" y="3102288"/>
            <a:ext cx="13467" cy="2070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" name="AutoShape 13"/>
          <p:cNvCxnSpPr>
            <a:cxnSpLocks noChangeShapeType="1"/>
            <a:stCxn id="33" idx="2"/>
            <a:endCxn id="35" idx="0"/>
          </p:cNvCxnSpPr>
          <p:nvPr/>
        </p:nvCxnSpPr>
        <p:spPr bwMode="auto">
          <a:xfrm flipH="1">
            <a:off x="1685168" y="3524811"/>
            <a:ext cx="629" cy="192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" name="AutoShape 18"/>
          <p:cNvCxnSpPr>
            <a:cxnSpLocks noChangeShapeType="1"/>
            <a:stCxn id="64" idx="3"/>
            <a:endCxn id="55" idx="0"/>
          </p:cNvCxnSpPr>
          <p:nvPr/>
        </p:nvCxnSpPr>
        <p:spPr bwMode="auto">
          <a:xfrm>
            <a:off x="3563888" y="2816642"/>
            <a:ext cx="742546" cy="9535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" name="AutoShape 18"/>
          <p:cNvCxnSpPr>
            <a:cxnSpLocks noChangeShapeType="1"/>
            <a:stCxn id="63" idx="3"/>
            <a:endCxn id="55" idx="0"/>
          </p:cNvCxnSpPr>
          <p:nvPr/>
        </p:nvCxnSpPr>
        <p:spPr bwMode="auto">
          <a:xfrm>
            <a:off x="3627645" y="3104674"/>
            <a:ext cx="678789" cy="6655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" name="AutoShape 18"/>
          <p:cNvCxnSpPr>
            <a:cxnSpLocks noChangeShapeType="1"/>
            <a:stCxn id="62" idx="3"/>
            <a:endCxn id="55" idx="0"/>
          </p:cNvCxnSpPr>
          <p:nvPr/>
        </p:nvCxnSpPr>
        <p:spPr bwMode="auto">
          <a:xfrm>
            <a:off x="3635896" y="3393286"/>
            <a:ext cx="670538" cy="376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" name="AutoShape 18"/>
          <p:cNvCxnSpPr>
            <a:cxnSpLocks noChangeShapeType="1"/>
            <a:stCxn id="55" idx="2"/>
            <a:endCxn id="46" idx="0"/>
          </p:cNvCxnSpPr>
          <p:nvPr/>
        </p:nvCxnSpPr>
        <p:spPr bwMode="auto">
          <a:xfrm>
            <a:off x="4306434" y="3985642"/>
            <a:ext cx="69427" cy="6828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4278207" y="710741"/>
            <a:ext cx="1198655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Tipo Entrega</a:t>
            </a:r>
            <a:endParaRPr lang="es-MX" sz="800" dirty="0">
              <a:latin typeface="Tahoma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70793" y="565454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Trimestral</a:t>
            </a:r>
          </a:p>
          <a:p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Bimestral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3" name="Text Box 12"/>
          <p:cNvSpPr txBox="1">
            <a:spLocks noChangeArrowheads="1"/>
          </p:cNvSpPr>
          <p:nvPr/>
        </p:nvSpPr>
        <p:spPr bwMode="auto">
          <a:xfrm>
            <a:off x="5100429" y="970863"/>
            <a:ext cx="1198655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Estado Cronograma</a:t>
            </a:r>
            <a:endParaRPr lang="es-MX" sz="800" dirty="0">
              <a:latin typeface="Tahoma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064180" y="887403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Habilitado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7" name="AutoShape 18"/>
          <p:cNvCxnSpPr>
            <a:cxnSpLocks noChangeShapeType="1"/>
            <a:stCxn id="103" idx="2"/>
            <a:endCxn id="12" idx="0"/>
          </p:cNvCxnSpPr>
          <p:nvPr/>
        </p:nvCxnSpPr>
        <p:spPr bwMode="auto">
          <a:xfrm flipH="1">
            <a:off x="5006835" y="1186307"/>
            <a:ext cx="692922" cy="5731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" name="AutoShape 18"/>
          <p:cNvCxnSpPr>
            <a:cxnSpLocks noChangeShapeType="1"/>
            <a:stCxn id="101" idx="2"/>
            <a:endCxn id="12" idx="0"/>
          </p:cNvCxnSpPr>
          <p:nvPr/>
        </p:nvCxnSpPr>
        <p:spPr bwMode="auto">
          <a:xfrm>
            <a:off x="4877535" y="926185"/>
            <a:ext cx="129300" cy="8332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" name="AutoShape 18"/>
          <p:cNvCxnSpPr>
            <a:cxnSpLocks noChangeShapeType="1"/>
            <a:stCxn id="134" idx="3"/>
            <a:endCxn id="35" idx="1"/>
          </p:cNvCxnSpPr>
          <p:nvPr/>
        </p:nvCxnSpPr>
        <p:spPr bwMode="auto">
          <a:xfrm>
            <a:off x="947925" y="3689464"/>
            <a:ext cx="228129" cy="135835"/>
          </a:xfrm>
          <a:prstGeom prst="straightConnector1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 type="triangle"/>
            <a:tailEnd type="triangle" w="med" len="med"/>
          </a:ln>
        </p:spPr>
      </p:cxnSp>
      <p:sp>
        <p:nvSpPr>
          <p:cNvPr id="134" name="Text Box 12"/>
          <p:cNvSpPr txBox="1">
            <a:spLocks noChangeArrowheads="1"/>
          </p:cNvSpPr>
          <p:nvPr/>
        </p:nvSpPr>
        <p:spPr bwMode="auto">
          <a:xfrm>
            <a:off x="35496" y="3581742"/>
            <a:ext cx="912429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Agrup</a:t>
            </a:r>
            <a:r>
              <a:rPr lang="es-MX" sz="800" dirty="0">
                <a:latin typeface="Tahoma" charset="0"/>
              </a:rPr>
              <a:t> </a:t>
            </a:r>
            <a:r>
              <a:rPr lang="es-MX" sz="800" dirty="0" smtClean="0">
                <a:latin typeface="Tahoma" charset="0"/>
              </a:rPr>
              <a:t>Indicador</a:t>
            </a:r>
            <a:endParaRPr lang="es-MX" sz="800" dirty="0">
              <a:latin typeface="Tahoma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-74260" y="3268159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Inversiones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Primas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Netas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Devengadas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11959" y="556417"/>
            <a:ext cx="2469698" cy="147216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4306434" y="1070501"/>
            <a:ext cx="470027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Dia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60" name="AutoShape 18"/>
          <p:cNvCxnSpPr>
            <a:cxnSpLocks noChangeShapeType="1"/>
            <a:stCxn id="58" idx="2"/>
            <a:endCxn id="12" idx="0"/>
          </p:cNvCxnSpPr>
          <p:nvPr/>
        </p:nvCxnSpPr>
        <p:spPr bwMode="auto">
          <a:xfrm>
            <a:off x="4541448" y="1285945"/>
            <a:ext cx="465387" cy="4735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Rectangle 64"/>
          <p:cNvSpPr/>
          <p:nvPr/>
        </p:nvSpPr>
        <p:spPr>
          <a:xfrm>
            <a:off x="2555776" y="824238"/>
            <a:ext cx="1515896" cy="66054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5100429" y="2872553"/>
            <a:ext cx="1198655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Version</a:t>
            </a:r>
            <a:r>
              <a:rPr lang="es-MX" sz="800" dirty="0" smtClean="0">
                <a:latin typeface="Tahoma" charset="0"/>
              </a:rPr>
              <a:t> Rectificativo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66" name="AutoShape 18"/>
          <p:cNvCxnSpPr>
            <a:cxnSpLocks noChangeShapeType="1"/>
            <a:stCxn id="61" idx="1"/>
            <a:endCxn id="55" idx="0"/>
          </p:cNvCxnSpPr>
          <p:nvPr/>
        </p:nvCxnSpPr>
        <p:spPr bwMode="auto">
          <a:xfrm flipH="1">
            <a:off x="4306434" y="2980275"/>
            <a:ext cx="793995" cy="7899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" name="Rectangle 67"/>
          <p:cNvSpPr/>
          <p:nvPr/>
        </p:nvSpPr>
        <p:spPr>
          <a:xfrm>
            <a:off x="6842774" y="1484784"/>
            <a:ext cx="2191689" cy="147216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8061268" y="1485364"/>
            <a:ext cx="107593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RAMOS BALANCE</a:t>
            </a:r>
            <a:endParaRPr lang="es-ES" sz="800" b="1" dirty="0">
              <a:latin typeface="Tahoma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932" y="641502"/>
            <a:ext cx="2262924" cy="343557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724128" y="579683"/>
            <a:ext cx="94609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CRONOGRAMA</a:t>
            </a:r>
            <a:endParaRPr lang="es-ES" sz="800" b="1" dirty="0">
              <a:latin typeface="Tahoma" charset="0"/>
            </a:endParaRPr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2555776" y="837292"/>
            <a:ext cx="7601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COMPAÑIA</a:t>
            </a:r>
            <a:endParaRPr lang="es-ES" sz="8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95188" y="1436515"/>
            <a:ext cx="740908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Cronograma</a:t>
            </a:r>
            <a:endParaRPr lang="es-MX" sz="800" dirty="0">
              <a:latin typeface="Tahoma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784762" y="1118235"/>
            <a:ext cx="635110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Compañía</a:t>
            </a:r>
            <a:endParaRPr lang="es-MX" sz="800" dirty="0">
              <a:latin typeface="Tahoma" charset="0"/>
            </a:endParaRPr>
          </a:p>
        </p:txBody>
      </p:sp>
      <p:sp>
        <p:nvSpPr>
          <p:cNvPr id="51" name="Line 2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76200" y="457200"/>
            <a:ext cx="8958263" cy="365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CCCCFF"/>
              </a:gs>
              <a:gs pos="100000">
                <a:srgbClr val="000066"/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76200" y="0"/>
            <a:ext cx="24737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400" dirty="0" smtClean="0">
                <a:latin typeface="Times New Roman" charset="0"/>
              </a:rPr>
              <a:t>Modelo Plazo Fijo</a:t>
            </a:r>
            <a:endParaRPr lang="es-ES" sz="2400" dirty="0">
              <a:latin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3857" y="1292499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Activo</a:t>
            </a:r>
            <a:endParaRPr lang="en-US" sz="800" dirty="0" smtClean="0"/>
          </a:p>
          <a:p>
            <a:r>
              <a:rPr lang="en-US" sz="800" dirty="0" err="1" smtClean="0"/>
              <a:t>Fecha</a:t>
            </a:r>
            <a:r>
              <a:rPr lang="en-US" sz="800" dirty="0" smtClean="0"/>
              <a:t> </a:t>
            </a:r>
            <a:r>
              <a:rPr lang="en-US" sz="800" dirty="0" err="1" smtClean="0"/>
              <a:t>Cronograma</a:t>
            </a:r>
            <a:endParaRPr lang="en-US" sz="800" dirty="0" smtClean="0"/>
          </a:p>
          <a:p>
            <a:r>
              <a:rPr lang="en-US" sz="800" dirty="0" smtClean="0"/>
              <a:t>Estado</a:t>
            </a:r>
          </a:p>
          <a:p>
            <a:r>
              <a:rPr lang="en-US" sz="800" dirty="0" err="1" smtClean="0"/>
              <a:t>Periodo</a:t>
            </a:r>
            <a:endParaRPr lang="en-US" sz="800" dirty="0" smtClean="0"/>
          </a:p>
          <a:p>
            <a:r>
              <a:rPr lang="en-US" sz="800" dirty="0" err="1" smtClean="0"/>
              <a:t>Tipo</a:t>
            </a:r>
            <a:r>
              <a:rPr lang="en-US" sz="800" dirty="0" smtClean="0"/>
              <a:t> </a:t>
            </a:r>
            <a:r>
              <a:rPr lang="en-US" sz="800" dirty="0" err="1" smtClean="0"/>
              <a:t>Entrega</a:t>
            </a:r>
            <a:endParaRPr lang="en-US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3453940" y="788815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Código</a:t>
            </a:r>
            <a:r>
              <a:rPr lang="en-US" sz="800" dirty="0" smtClean="0"/>
              <a:t> </a:t>
            </a:r>
          </a:p>
          <a:p>
            <a:r>
              <a:rPr lang="en-US" sz="800" dirty="0" err="1" smtClean="0"/>
              <a:t>Descripcion</a:t>
            </a:r>
            <a:endParaRPr lang="en-US" sz="800" dirty="0" smtClean="0"/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3243827" y="4348408"/>
            <a:ext cx="2055992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Valor Contable – Plazo Fijo</a:t>
            </a:r>
          </a:p>
          <a:p>
            <a:r>
              <a:rPr lang="es-MX" sz="800" dirty="0" smtClean="0">
                <a:latin typeface="Tahoma" charset="0"/>
              </a:rPr>
              <a:t>Valor </a:t>
            </a:r>
            <a:r>
              <a:rPr lang="es-MX" sz="800" dirty="0" err="1" smtClean="0">
                <a:latin typeface="Tahoma" charset="0"/>
              </a:rPr>
              <a:t>Nominacion</a:t>
            </a:r>
            <a:r>
              <a:rPr lang="es-MX" sz="800" dirty="0" smtClean="0">
                <a:latin typeface="Tahoma" charset="0"/>
              </a:rPr>
              <a:t> Moneda Nacional</a:t>
            </a:r>
          </a:p>
          <a:p>
            <a:r>
              <a:rPr lang="es-MX" sz="800" dirty="0" smtClean="0">
                <a:latin typeface="Tahoma" charset="0"/>
              </a:rPr>
              <a:t>Valor </a:t>
            </a:r>
            <a:r>
              <a:rPr lang="es-MX" sz="800" dirty="0" err="1" smtClean="0">
                <a:latin typeface="Tahoma" charset="0"/>
              </a:rPr>
              <a:t>Nominacion</a:t>
            </a:r>
            <a:r>
              <a:rPr lang="es-MX" sz="800" dirty="0" smtClean="0">
                <a:latin typeface="Tahoma" charset="0"/>
              </a:rPr>
              <a:t> Moneda Origen</a:t>
            </a:r>
          </a:p>
          <a:p>
            <a:r>
              <a:rPr lang="es-MX" sz="800" dirty="0" smtClean="0">
                <a:latin typeface="Tahoma" charset="0"/>
              </a:rPr>
              <a:t>Tasa</a:t>
            </a:r>
          </a:p>
          <a:p>
            <a:r>
              <a:rPr lang="es-MX" sz="800" dirty="0" err="1" smtClean="0">
                <a:latin typeface="Tahoma" charset="0"/>
              </a:rPr>
              <a:t>Version</a:t>
            </a:r>
            <a:r>
              <a:rPr lang="es-MX" sz="800" dirty="0" smtClean="0">
                <a:latin typeface="Tahoma" charset="0"/>
              </a:rPr>
              <a:t> rectificativo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47" name="AutoShape 18"/>
          <p:cNvCxnSpPr>
            <a:cxnSpLocks noChangeShapeType="1"/>
            <a:stCxn id="57" idx="3"/>
            <a:endCxn id="46" idx="1"/>
          </p:cNvCxnSpPr>
          <p:nvPr/>
        </p:nvCxnSpPr>
        <p:spPr bwMode="auto">
          <a:xfrm>
            <a:off x="1618827" y="4373368"/>
            <a:ext cx="1625000" cy="3289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3643175" y="3583572"/>
            <a:ext cx="1198655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Entrega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56" name="AutoShape 18"/>
          <p:cNvCxnSpPr>
            <a:cxnSpLocks noChangeShapeType="1"/>
            <a:stCxn id="16" idx="2"/>
            <a:endCxn id="55" idx="0"/>
          </p:cNvCxnSpPr>
          <p:nvPr/>
        </p:nvCxnSpPr>
        <p:spPr bwMode="auto">
          <a:xfrm>
            <a:off x="3102317" y="1333679"/>
            <a:ext cx="1140186" cy="2249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18"/>
          <p:cNvCxnSpPr>
            <a:cxnSpLocks noChangeShapeType="1"/>
            <a:stCxn id="12" idx="2"/>
            <a:endCxn id="55" idx="0"/>
          </p:cNvCxnSpPr>
          <p:nvPr/>
        </p:nvCxnSpPr>
        <p:spPr bwMode="auto">
          <a:xfrm flipH="1">
            <a:off x="4242503" y="1651959"/>
            <a:ext cx="823139" cy="1931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2397538" y="3285564"/>
            <a:ext cx="950327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Entrega</a:t>
            </a:r>
            <a:endParaRPr lang="es-MX" sz="800" dirty="0">
              <a:latin typeface="Tahoma" charset="0"/>
            </a:endParaRP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2274899" y="2996952"/>
            <a:ext cx="1064715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</a:t>
            </a:r>
            <a:r>
              <a:rPr lang="es-MX" sz="800" dirty="0" err="1" smtClean="0">
                <a:latin typeface="Tahoma" charset="0"/>
              </a:rPr>
              <a:t>Presentacion</a:t>
            </a:r>
            <a:endParaRPr lang="es-MX" sz="800" dirty="0">
              <a:latin typeface="Tahoma" charset="0"/>
            </a:endParaRP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2267744" y="2708920"/>
            <a:ext cx="944489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Validación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77" name="AutoShape 18"/>
          <p:cNvCxnSpPr>
            <a:cxnSpLocks noChangeShapeType="1"/>
            <a:stCxn id="64" idx="3"/>
            <a:endCxn id="55" idx="0"/>
          </p:cNvCxnSpPr>
          <p:nvPr/>
        </p:nvCxnSpPr>
        <p:spPr bwMode="auto">
          <a:xfrm>
            <a:off x="3212233" y="2816642"/>
            <a:ext cx="1030270" cy="7669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" name="AutoShape 18"/>
          <p:cNvCxnSpPr>
            <a:cxnSpLocks noChangeShapeType="1"/>
            <a:stCxn id="63" idx="3"/>
            <a:endCxn id="55" idx="0"/>
          </p:cNvCxnSpPr>
          <p:nvPr/>
        </p:nvCxnSpPr>
        <p:spPr bwMode="auto">
          <a:xfrm>
            <a:off x="3339614" y="3104674"/>
            <a:ext cx="902889" cy="4788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" name="AutoShape 18"/>
          <p:cNvCxnSpPr>
            <a:cxnSpLocks noChangeShapeType="1"/>
            <a:stCxn id="62" idx="3"/>
            <a:endCxn id="55" idx="0"/>
          </p:cNvCxnSpPr>
          <p:nvPr/>
        </p:nvCxnSpPr>
        <p:spPr bwMode="auto">
          <a:xfrm>
            <a:off x="3347865" y="3393286"/>
            <a:ext cx="894638" cy="1902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" name="AutoShape 18"/>
          <p:cNvCxnSpPr>
            <a:cxnSpLocks noChangeShapeType="1"/>
            <a:stCxn id="55" idx="2"/>
            <a:endCxn id="46" idx="0"/>
          </p:cNvCxnSpPr>
          <p:nvPr/>
        </p:nvCxnSpPr>
        <p:spPr bwMode="auto">
          <a:xfrm>
            <a:off x="4242503" y="3799016"/>
            <a:ext cx="29320" cy="549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630757" y="4265646"/>
            <a:ext cx="988070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Moneda Origen</a:t>
            </a:r>
            <a:endParaRPr lang="es-MX" sz="800" dirty="0">
              <a:latin typeface="Tahoma" charset="0"/>
            </a:endParaRP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539552" y="4797732"/>
            <a:ext cx="988070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Tipo Plazo Fijo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60" name="AutoShape 18"/>
          <p:cNvCxnSpPr>
            <a:cxnSpLocks noChangeShapeType="1"/>
            <a:stCxn id="58" idx="3"/>
            <a:endCxn id="46" idx="1"/>
          </p:cNvCxnSpPr>
          <p:nvPr/>
        </p:nvCxnSpPr>
        <p:spPr bwMode="auto">
          <a:xfrm flipV="1">
            <a:off x="1527622" y="4702351"/>
            <a:ext cx="1716205" cy="203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505074" y="3799016"/>
            <a:ext cx="988070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Codigo</a:t>
            </a:r>
            <a:r>
              <a:rPr lang="es-MX" sz="800" dirty="0" smtClean="0">
                <a:latin typeface="Tahoma" charset="0"/>
              </a:rPr>
              <a:t> SSN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69" name="AutoShape 18"/>
          <p:cNvCxnSpPr>
            <a:cxnSpLocks noChangeShapeType="1"/>
            <a:stCxn id="68" idx="3"/>
            <a:endCxn id="46" idx="1"/>
          </p:cNvCxnSpPr>
          <p:nvPr/>
        </p:nvCxnSpPr>
        <p:spPr bwMode="auto">
          <a:xfrm>
            <a:off x="1493144" y="3906738"/>
            <a:ext cx="1750683" cy="795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" name="Rectangle 26"/>
          <p:cNvSpPr/>
          <p:nvPr/>
        </p:nvSpPr>
        <p:spPr>
          <a:xfrm>
            <a:off x="2555776" y="824238"/>
            <a:ext cx="1515896" cy="66054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angle 27"/>
          <p:cNvSpPr/>
          <p:nvPr/>
        </p:nvSpPr>
        <p:spPr>
          <a:xfrm>
            <a:off x="4427984" y="1196752"/>
            <a:ext cx="1515896" cy="66054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100429" y="2872553"/>
            <a:ext cx="1198655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Version</a:t>
            </a:r>
            <a:r>
              <a:rPr lang="es-MX" sz="800" dirty="0" smtClean="0">
                <a:latin typeface="Tahoma" charset="0"/>
              </a:rPr>
              <a:t> Rectificativo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30" name="AutoShape 18"/>
          <p:cNvCxnSpPr>
            <a:cxnSpLocks noChangeShapeType="1"/>
            <a:stCxn id="29" idx="1"/>
            <a:endCxn id="55" idx="0"/>
          </p:cNvCxnSpPr>
          <p:nvPr/>
        </p:nvCxnSpPr>
        <p:spPr bwMode="auto">
          <a:xfrm flipH="1">
            <a:off x="4242503" y="2980275"/>
            <a:ext cx="857926" cy="6032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4457764" y="1214042"/>
            <a:ext cx="94609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CRONOGRAMA</a:t>
            </a:r>
            <a:endParaRPr lang="es-ES" sz="800" b="1" dirty="0">
              <a:latin typeface="Tahoma" charset="0"/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2555776" y="837292"/>
            <a:ext cx="7601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COMPAÑIA</a:t>
            </a:r>
            <a:endParaRPr lang="es-ES" sz="8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271252" y="1436515"/>
            <a:ext cx="740908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Cronograma</a:t>
            </a:r>
            <a:endParaRPr lang="es-MX" sz="800" dirty="0">
              <a:latin typeface="Tahoma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329434" y="1118235"/>
            <a:ext cx="635110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Compañía</a:t>
            </a:r>
            <a:endParaRPr lang="es-MX" sz="800" dirty="0">
              <a:latin typeface="Tahoma" charset="0"/>
            </a:endParaRPr>
          </a:p>
        </p:txBody>
      </p:sp>
      <p:sp>
        <p:nvSpPr>
          <p:cNvPr id="51" name="Line 2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76200" y="457200"/>
            <a:ext cx="8958263" cy="365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CCCCFF"/>
              </a:gs>
              <a:gs pos="100000">
                <a:srgbClr val="000066"/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76200" y="0"/>
            <a:ext cx="26372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400" dirty="0" smtClean="0">
                <a:latin typeface="Times New Roman" charset="0"/>
              </a:rPr>
              <a:t>Modelo Inversiones</a:t>
            </a:r>
            <a:endParaRPr lang="es-ES" sz="2400" dirty="0">
              <a:latin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78127" y="1292499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Activo</a:t>
            </a:r>
            <a:endParaRPr lang="en-US" sz="800" dirty="0" smtClean="0"/>
          </a:p>
          <a:p>
            <a:r>
              <a:rPr lang="en-US" sz="800" dirty="0" err="1" smtClean="0"/>
              <a:t>Fecha</a:t>
            </a:r>
            <a:r>
              <a:rPr lang="en-US" sz="800" dirty="0" smtClean="0"/>
              <a:t> </a:t>
            </a:r>
            <a:r>
              <a:rPr lang="en-US" sz="800" dirty="0" err="1" smtClean="0"/>
              <a:t>Cronograma</a:t>
            </a:r>
            <a:endParaRPr lang="en-US" sz="800" dirty="0" smtClean="0"/>
          </a:p>
          <a:p>
            <a:r>
              <a:rPr lang="en-US" sz="800" dirty="0" smtClean="0"/>
              <a:t>Estado</a:t>
            </a:r>
          </a:p>
          <a:p>
            <a:r>
              <a:rPr lang="en-US" sz="800" dirty="0" err="1" smtClean="0"/>
              <a:t>Periodo</a:t>
            </a:r>
            <a:endParaRPr lang="en-US" sz="800" dirty="0" smtClean="0"/>
          </a:p>
          <a:p>
            <a:r>
              <a:rPr lang="en-US" sz="800" dirty="0" err="1" smtClean="0"/>
              <a:t>Tipo</a:t>
            </a:r>
            <a:r>
              <a:rPr lang="en-US" sz="800" dirty="0" smtClean="0"/>
              <a:t> </a:t>
            </a:r>
            <a:r>
              <a:rPr lang="en-US" sz="800" dirty="0" err="1" smtClean="0"/>
              <a:t>Entrega</a:t>
            </a:r>
            <a:endParaRPr lang="en-US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28210" y="788815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Código</a:t>
            </a:r>
            <a:r>
              <a:rPr lang="en-US" sz="800" dirty="0" smtClean="0"/>
              <a:t> </a:t>
            </a:r>
          </a:p>
          <a:p>
            <a:r>
              <a:rPr lang="en-US" sz="800" dirty="0" err="1" smtClean="0"/>
              <a:t>Descripcion</a:t>
            </a:r>
            <a:endParaRPr lang="en-US" sz="800" dirty="0" smtClean="0"/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3818097" y="4348408"/>
            <a:ext cx="2055992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Valor Contable – Inversiones</a:t>
            </a:r>
          </a:p>
        </p:txBody>
      </p:sp>
      <p:cxnSp>
        <p:nvCxnSpPr>
          <p:cNvPr id="47" name="AutoShape 18"/>
          <p:cNvCxnSpPr>
            <a:cxnSpLocks noChangeShapeType="1"/>
            <a:stCxn id="57" idx="3"/>
            <a:endCxn id="46" idx="1"/>
          </p:cNvCxnSpPr>
          <p:nvPr/>
        </p:nvCxnSpPr>
        <p:spPr bwMode="auto">
          <a:xfrm>
            <a:off x="2193097" y="4373368"/>
            <a:ext cx="1625000" cy="8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4217445" y="3583572"/>
            <a:ext cx="1198655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Entrega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56" name="AutoShape 18"/>
          <p:cNvCxnSpPr>
            <a:cxnSpLocks noChangeShapeType="1"/>
            <a:stCxn id="16" idx="2"/>
            <a:endCxn id="55" idx="0"/>
          </p:cNvCxnSpPr>
          <p:nvPr/>
        </p:nvCxnSpPr>
        <p:spPr bwMode="auto">
          <a:xfrm>
            <a:off x="3646989" y="1333679"/>
            <a:ext cx="1169784" cy="2249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18"/>
          <p:cNvCxnSpPr>
            <a:cxnSpLocks noChangeShapeType="1"/>
            <a:stCxn id="12" idx="2"/>
            <a:endCxn id="55" idx="0"/>
          </p:cNvCxnSpPr>
          <p:nvPr/>
        </p:nvCxnSpPr>
        <p:spPr bwMode="auto">
          <a:xfrm flipH="1">
            <a:off x="4816773" y="1651959"/>
            <a:ext cx="824933" cy="1931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2971808" y="3285564"/>
            <a:ext cx="950327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Entrega</a:t>
            </a:r>
            <a:endParaRPr lang="es-MX" sz="800" dirty="0">
              <a:latin typeface="Tahoma" charset="0"/>
            </a:endParaRP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2849169" y="2996952"/>
            <a:ext cx="1064715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</a:t>
            </a:r>
            <a:r>
              <a:rPr lang="es-MX" sz="800" dirty="0" err="1" smtClean="0">
                <a:latin typeface="Tahoma" charset="0"/>
              </a:rPr>
              <a:t>Presentacion</a:t>
            </a:r>
            <a:endParaRPr lang="es-MX" sz="800" dirty="0">
              <a:latin typeface="Tahoma" charset="0"/>
            </a:endParaRP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2842014" y="2708920"/>
            <a:ext cx="944489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Fecha Validación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77" name="AutoShape 18"/>
          <p:cNvCxnSpPr>
            <a:cxnSpLocks noChangeShapeType="1"/>
            <a:stCxn id="64" idx="3"/>
            <a:endCxn id="55" idx="0"/>
          </p:cNvCxnSpPr>
          <p:nvPr/>
        </p:nvCxnSpPr>
        <p:spPr bwMode="auto">
          <a:xfrm>
            <a:off x="3786503" y="2816642"/>
            <a:ext cx="1030270" cy="7669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" name="AutoShape 18"/>
          <p:cNvCxnSpPr>
            <a:cxnSpLocks noChangeShapeType="1"/>
            <a:stCxn id="63" idx="3"/>
            <a:endCxn id="55" idx="0"/>
          </p:cNvCxnSpPr>
          <p:nvPr/>
        </p:nvCxnSpPr>
        <p:spPr bwMode="auto">
          <a:xfrm>
            <a:off x="3913884" y="3104674"/>
            <a:ext cx="902889" cy="4788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" name="AutoShape 18"/>
          <p:cNvCxnSpPr>
            <a:cxnSpLocks noChangeShapeType="1"/>
            <a:stCxn id="62" idx="3"/>
            <a:endCxn id="55" idx="0"/>
          </p:cNvCxnSpPr>
          <p:nvPr/>
        </p:nvCxnSpPr>
        <p:spPr bwMode="auto">
          <a:xfrm>
            <a:off x="3922135" y="3393286"/>
            <a:ext cx="894638" cy="1902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" name="AutoShape 18"/>
          <p:cNvCxnSpPr>
            <a:cxnSpLocks noChangeShapeType="1"/>
            <a:stCxn id="55" idx="2"/>
            <a:endCxn id="46" idx="0"/>
          </p:cNvCxnSpPr>
          <p:nvPr/>
        </p:nvCxnSpPr>
        <p:spPr bwMode="auto">
          <a:xfrm>
            <a:off x="4816773" y="3799016"/>
            <a:ext cx="29320" cy="549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1205027" y="4265646"/>
            <a:ext cx="988070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Moneda Origen</a:t>
            </a:r>
            <a:endParaRPr lang="es-MX" sz="800" dirty="0">
              <a:latin typeface="Tahoma" charset="0"/>
            </a:endParaRP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1113822" y="4797732"/>
            <a:ext cx="988070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Tipo Especie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60" name="AutoShape 18"/>
          <p:cNvCxnSpPr>
            <a:cxnSpLocks noChangeShapeType="1"/>
            <a:stCxn id="58" idx="3"/>
            <a:endCxn id="46" idx="1"/>
          </p:cNvCxnSpPr>
          <p:nvPr/>
        </p:nvCxnSpPr>
        <p:spPr bwMode="auto">
          <a:xfrm flipV="1">
            <a:off x="2101892" y="4456130"/>
            <a:ext cx="1716205" cy="4493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1079344" y="3799016"/>
            <a:ext cx="988070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Codigo</a:t>
            </a:r>
            <a:r>
              <a:rPr lang="es-MX" sz="800" dirty="0" smtClean="0">
                <a:latin typeface="Tahoma" charset="0"/>
              </a:rPr>
              <a:t> SSN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69" name="AutoShape 18"/>
          <p:cNvCxnSpPr>
            <a:cxnSpLocks noChangeShapeType="1"/>
            <a:stCxn id="68" idx="3"/>
            <a:endCxn id="46" idx="1"/>
          </p:cNvCxnSpPr>
          <p:nvPr/>
        </p:nvCxnSpPr>
        <p:spPr bwMode="auto">
          <a:xfrm>
            <a:off x="2067414" y="3906738"/>
            <a:ext cx="1750683" cy="549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113822" y="5301788"/>
            <a:ext cx="988070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Tipo </a:t>
            </a:r>
            <a:r>
              <a:rPr lang="es-MX" sz="800" dirty="0" err="1" smtClean="0">
                <a:latin typeface="Tahoma" charset="0"/>
              </a:rPr>
              <a:t>SubEspecie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28" name="AutoShape 18"/>
          <p:cNvCxnSpPr>
            <a:cxnSpLocks noChangeShapeType="1"/>
            <a:stCxn id="27" idx="3"/>
            <a:endCxn id="46" idx="1"/>
          </p:cNvCxnSpPr>
          <p:nvPr/>
        </p:nvCxnSpPr>
        <p:spPr bwMode="auto">
          <a:xfrm flipV="1">
            <a:off x="2101892" y="4456130"/>
            <a:ext cx="1716205" cy="953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TextBox 30"/>
          <p:cNvSpPr txBox="1"/>
          <p:nvPr/>
        </p:nvSpPr>
        <p:spPr>
          <a:xfrm>
            <a:off x="179512" y="4437112"/>
            <a:ext cx="1095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AC –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Acciones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FF –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Fideicomiso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TP –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Titulos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Publicos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ON-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Obligaciones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Neg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FC –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Fondos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Comunes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OP -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Opciones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6588224" y="3105254"/>
            <a:ext cx="988070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IncisoK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33" name="AutoShape 18"/>
          <p:cNvCxnSpPr>
            <a:cxnSpLocks noChangeShapeType="1"/>
            <a:stCxn id="32" idx="1"/>
            <a:endCxn id="46" idx="3"/>
          </p:cNvCxnSpPr>
          <p:nvPr/>
        </p:nvCxnSpPr>
        <p:spPr bwMode="auto">
          <a:xfrm flipH="1">
            <a:off x="5874089" y="3212976"/>
            <a:ext cx="714135" cy="12431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58278" y="4030971"/>
            <a:ext cx="708848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Inversiones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41" name="AutoShape 18"/>
          <p:cNvCxnSpPr>
            <a:cxnSpLocks noChangeShapeType="1"/>
            <a:stCxn id="36" idx="1"/>
            <a:endCxn id="46" idx="3"/>
          </p:cNvCxnSpPr>
          <p:nvPr/>
        </p:nvCxnSpPr>
        <p:spPr bwMode="auto">
          <a:xfrm flipH="1">
            <a:off x="5874089" y="4138693"/>
            <a:ext cx="1084189" cy="317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" name="TextBox 42"/>
          <p:cNvSpPr txBox="1"/>
          <p:nvPr/>
        </p:nvSpPr>
        <p:spPr>
          <a:xfrm>
            <a:off x="7668344" y="3966155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ID: </a:t>
            </a:r>
            <a:r>
              <a:rPr lang="en-US" sz="800" dirty="0" err="1" smtClean="0"/>
              <a:t>Codigo</a:t>
            </a:r>
            <a:r>
              <a:rPr lang="en-US" sz="800" dirty="0" smtClean="0"/>
              <a:t> SSN + </a:t>
            </a:r>
            <a:r>
              <a:rPr lang="en-US" sz="800" dirty="0" err="1" smtClean="0"/>
              <a:t>Tipo</a:t>
            </a:r>
            <a:r>
              <a:rPr lang="en-US" sz="800" dirty="0" smtClean="0"/>
              <a:t> </a:t>
            </a:r>
            <a:r>
              <a:rPr lang="en-US" sz="800" dirty="0" err="1" smtClean="0"/>
              <a:t>Especie</a:t>
            </a:r>
            <a:endParaRPr lang="en-US" sz="800" dirty="0" smtClean="0"/>
          </a:p>
          <a:p>
            <a:r>
              <a:rPr lang="en-US" sz="800" dirty="0" err="1" smtClean="0"/>
              <a:t>Descripcion</a:t>
            </a:r>
            <a:endParaRPr lang="en-US" sz="800" dirty="0" smtClean="0"/>
          </a:p>
          <a:p>
            <a:r>
              <a:rPr lang="en-US" sz="800" dirty="0" smtClean="0"/>
              <a:t>ISIN</a:t>
            </a: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6876257" y="3573016"/>
            <a:ext cx="864095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País </a:t>
            </a:r>
            <a:r>
              <a:rPr lang="es-MX" sz="800" dirty="0" err="1" smtClean="0">
                <a:latin typeface="Tahoma" charset="0"/>
              </a:rPr>
              <a:t>Inversion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48" name="AutoShape 18"/>
          <p:cNvCxnSpPr>
            <a:cxnSpLocks noChangeShapeType="1"/>
            <a:stCxn id="44" idx="2"/>
            <a:endCxn id="36" idx="0"/>
          </p:cNvCxnSpPr>
          <p:nvPr/>
        </p:nvCxnSpPr>
        <p:spPr bwMode="auto">
          <a:xfrm>
            <a:off x="7308305" y="3788460"/>
            <a:ext cx="4397" cy="2425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7946347" y="3589417"/>
            <a:ext cx="1088115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Empresa </a:t>
            </a:r>
            <a:r>
              <a:rPr lang="es-MX" sz="800" dirty="0" err="1" smtClean="0">
                <a:latin typeface="Tahoma" charset="0"/>
              </a:rPr>
              <a:t>Inversion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50" name="AutoShape 18"/>
          <p:cNvCxnSpPr>
            <a:cxnSpLocks noChangeShapeType="1"/>
            <a:stCxn id="49" idx="2"/>
            <a:endCxn id="36" idx="0"/>
          </p:cNvCxnSpPr>
          <p:nvPr/>
        </p:nvCxnSpPr>
        <p:spPr bwMode="auto">
          <a:xfrm flipH="1">
            <a:off x="7312702" y="3804861"/>
            <a:ext cx="1177703" cy="2261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" name="TextBox 60"/>
          <p:cNvSpPr txBox="1"/>
          <p:nvPr/>
        </p:nvSpPr>
        <p:spPr>
          <a:xfrm>
            <a:off x="7812360" y="3356992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Identifica</a:t>
            </a:r>
            <a:r>
              <a:rPr lang="en-US" sz="800" dirty="0" smtClean="0"/>
              <a:t> </a:t>
            </a:r>
            <a:r>
              <a:rPr lang="en-US" sz="800" dirty="0" err="1" smtClean="0"/>
              <a:t>las</a:t>
            </a:r>
            <a:r>
              <a:rPr lang="en-US" sz="800" dirty="0" smtClean="0"/>
              <a:t> inversion YPF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28112" y="824238"/>
            <a:ext cx="1515896" cy="66054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ectangle 64"/>
          <p:cNvSpPr/>
          <p:nvPr/>
        </p:nvSpPr>
        <p:spPr>
          <a:xfrm>
            <a:off x="5000320" y="1196752"/>
            <a:ext cx="1515896" cy="66054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5654027" y="2636912"/>
            <a:ext cx="1198655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Version</a:t>
            </a:r>
            <a:r>
              <a:rPr lang="es-MX" sz="800" dirty="0" smtClean="0">
                <a:latin typeface="Tahoma" charset="0"/>
              </a:rPr>
              <a:t> Rectificativo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67" name="AutoShape 18"/>
          <p:cNvCxnSpPr>
            <a:cxnSpLocks noChangeShapeType="1"/>
            <a:stCxn id="66" idx="1"/>
            <a:endCxn id="55" idx="0"/>
          </p:cNvCxnSpPr>
          <p:nvPr/>
        </p:nvCxnSpPr>
        <p:spPr bwMode="auto">
          <a:xfrm flipH="1">
            <a:off x="4816773" y="2744634"/>
            <a:ext cx="837254" cy="83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6276929" y="4852610"/>
            <a:ext cx="1390197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Desc</a:t>
            </a:r>
            <a:r>
              <a:rPr lang="es-MX" sz="800" dirty="0" smtClean="0">
                <a:latin typeface="Tahoma" charset="0"/>
              </a:rPr>
              <a:t> Otras Inversiones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71" name="AutoShape 18"/>
          <p:cNvCxnSpPr>
            <a:cxnSpLocks noChangeShapeType="1"/>
            <a:stCxn id="70" idx="1"/>
            <a:endCxn id="46" idx="3"/>
          </p:cNvCxnSpPr>
          <p:nvPr/>
        </p:nvCxnSpPr>
        <p:spPr bwMode="auto">
          <a:xfrm flipH="1" flipV="1">
            <a:off x="5874089" y="4456130"/>
            <a:ext cx="402840" cy="504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000320" y="1218037"/>
            <a:ext cx="94609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CRONOGRAMA</a:t>
            </a:r>
            <a:endParaRPr lang="es-ES" sz="800" b="1" dirty="0">
              <a:latin typeface="Tahoma" charset="0"/>
            </a:endParaRPr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3121851" y="837292"/>
            <a:ext cx="7601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COMPAÑIA</a:t>
            </a:r>
            <a:endParaRPr lang="es-ES" sz="8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635123" y="2276466"/>
            <a:ext cx="660758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Juridiccion</a:t>
            </a:r>
            <a:endParaRPr lang="es-MX" sz="800" dirty="0">
              <a:latin typeface="Tahoma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936890" y="837292"/>
            <a:ext cx="635110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Compañía</a:t>
            </a:r>
            <a:endParaRPr lang="es-MX" sz="800" dirty="0">
              <a:latin typeface="Tahoma" charset="0"/>
            </a:endParaRPr>
          </a:p>
        </p:txBody>
      </p:sp>
      <p:sp>
        <p:nvSpPr>
          <p:cNvPr id="51" name="Line 2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76200" y="457200"/>
            <a:ext cx="8958263" cy="365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CCCCFF"/>
              </a:gs>
              <a:gs pos="100000">
                <a:srgbClr val="000066"/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76200" y="0"/>
            <a:ext cx="39356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400" dirty="0" smtClean="0">
                <a:latin typeface="Times New Roman" charset="0"/>
              </a:rPr>
              <a:t>Modelo Personal - Producción</a:t>
            </a:r>
            <a:endParaRPr lang="es-ES" sz="2400" dirty="0">
              <a:latin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67569" y="2210543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Descripcion</a:t>
            </a:r>
            <a:endParaRPr lang="en-US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548093" y="663079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Código</a:t>
            </a:r>
            <a:r>
              <a:rPr lang="en-US" sz="800" dirty="0" smtClean="0"/>
              <a:t> </a:t>
            </a:r>
          </a:p>
          <a:p>
            <a:r>
              <a:rPr lang="en-US" sz="800" dirty="0" err="1" smtClean="0"/>
              <a:t>Descripcion</a:t>
            </a:r>
            <a:endParaRPr lang="en-US" sz="800" dirty="0" smtClean="0"/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1534021" y="4221088"/>
            <a:ext cx="20559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Cantidad Locales</a:t>
            </a:r>
          </a:p>
          <a:p>
            <a:r>
              <a:rPr lang="es-MX" sz="800" dirty="0" smtClean="0">
                <a:latin typeface="Tahoma" charset="0"/>
              </a:rPr>
              <a:t>Cantidad Personal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56" name="AutoShape 18"/>
          <p:cNvCxnSpPr>
            <a:cxnSpLocks noChangeShapeType="1"/>
            <a:stCxn id="16" idx="2"/>
            <a:endCxn id="46" idx="0"/>
          </p:cNvCxnSpPr>
          <p:nvPr/>
        </p:nvCxnSpPr>
        <p:spPr bwMode="auto">
          <a:xfrm flipH="1">
            <a:off x="2562017" y="1052736"/>
            <a:ext cx="1692428" cy="31683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AutoShape 18"/>
          <p:cNvCxnSpPr>
            <a:cxnSpLocks noChangeShapeType="1"/>
            <a:stCxn id="12" idx="2"/>
            <a:endCxn id="46" idx="0"/>
          </p:cNvCxnSpPr>
          <p:nvPr/>
        </p:nvCxnSpPr>
        <p:spPr bwMode="auto">
          <a:xfrm flipH="1">
            <a:off x="2562017" y="2491910"/>
            <a:ext cx="1403485" cy="17291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613301" y="2993985"/>
            <a:ext cx="646331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Tipo Local</a:t>
            </a:r>
            <a:endParaRPr lang="es-MX" sz="800" dirty="0">
              <a:latin typeface="Tahoma" charset="0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4557631" y="3614083"/>
            <a:ext cx="332142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Dia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86" name="AutoShape 18"/>
          <p:cNvCxnSpPr>
            <a:cxnSpLocks noChangeShapeType="1"/>
            <a:stCxn id="65" idx="3"/>
            <a:endCxn id="46" idx="0"/>
          </p:cNvCxnSpPr>
          <p:nvPr/>
        </p:nvCxnSpPr>
        <p:spPr bwMode="auto">
          <a:xfrm>
            <a:off x="1259632" y="3101707"/>
            <a:ext cx="1302385" cy="1119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" name="AutoShape 18"/>
          <p:cNvCxnSpPr>
            <a:cxnSpLocks noChangeShapeType="1"/>
            <a:stCxn id="66" idx="1"/>
            <a:endCxn id="46" idx="0"/>
          </p:cNvCxnSpPr>
          <p:nvPr/>
        </p:nvCxnSpPr>
        <p:spPr bwMode="auto">
          <a:xfrm flipH="1">
            <a:off x="2562017" y="3721805"/>
            <a:ext cx="1995614" cy="4992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35496" y="2914908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Descripcion</a:t>
            </a:r>
            <a:endParaRPr lang="en-US" sz="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818996" y="315241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Matriz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Agencia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Sucursal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5976449" y="4282643"/>
            <a:ext cx="2055992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Produccion</a:t>
            </a:r>
            <a:r>
              <a:rPr lang="es-MX" sz="800" dirty="0" smtClean="0">
                <a:latin typeface="Tahoma" charset="0"/>
              </a:rPr>
              <a:t> ($)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67" name="AutoShape 18"/>
          <p:cNvCxnSpPr>
            <a:cxnSpLocks noChangeShapeType="1"/>
            <a:stCxn id="66" idx="3"/>
            <a:endCxn id="61" idx="0"/>
          </p:cNvCxnSpPr>
          <p:nvPr/>
        </p:nvCxnSpPr>
        <p:spPr bwMode="auto">
          <a:xfrm>
            <a:off x="4889773" y="3721805"/>
            <a:ext cx="2114672" cy="56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" name="AutoShape 18"/>
          <p:cNvCxnSpPr>
            <a:cxnSpLocks noChangeShapeType="1"/>
            <a:stCxn id="16" idx="2"/>
            <a:endCxn id="61" idx="0"/>
          </p:cNvCxnSpPr>
          <p:nvPr/>
        </p:nvCxnSpPr>
        <p:spPr bwMode="auto">
          <a:xfrm>
            <a:off x="4254445" y="1052736"/>
            <a:ext cx="2750000" cy="32299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3" name="Text Box 12"/>
          <p:cNvSpPr txBox="1">
            <a:spLocks noChangeArrowheads="1"/>
          </p:cNvSpPr>
          <p:nvPr/>
        </p:nvSpPr>
        <p:spPr bwMode="auto">
          <a:xfrm>
            <a:off x="6377137" y="1551287"/>
            <a:ext cx="974947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Ramo </a:t>
            </a:r>
            <a:r>
              <a:rPr lang="es-MX" sz="800" dirty="0" err="1" smtClean="0">
                <a:latin typeface="Tahoma" charset="0"/>
              </a:rPr>
              <a:t>Produccion</a:t>
            </a:r>
            <a:endParaRPr lang="es-MX" sz="800" dirty="0">
              <a:latin typeface="Tahom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99332" y="1472210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ID</a:t>
            </a:r>
          </a:p>
          <a:p>
            <a:r>
              <a:rPr lang="en-US" sz="800" dirty="0" err="1" smtClean="0"/>
              <a:t>Descripcion</a:t>
            </a:r>
            <a:endParaRPr lang="en-US" sz="8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7290682" y="1551287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Automotores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Incendio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6" name="AutoShape 18"/>
          <p:cNvCxnSpPr>
            <a:cxnSpLocks noChangeShapeType="1"/>
            <a:stCxn id="73" idx="2"/>
            <a:endCxn id="61" idx="0"/>
          </p:cNvCxnSpPr>
          <p:nvPr/>
        </p:nvCxnSpPr>
        <p:spPr bwMode="auto">
          <a:xfrm>
            <a:off x="6864611" y="1766731"/>
            <a:ext cx="139834" cy="2515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" name="AutoShape 18"/>
          <p:cNvCxnSpPr>
            <a:cxnSpLocks noChangeShapeType="1"/>
            <a:stCxn id="12" idx="2"/>
            <a:endCxn id="61" idx="0"/>
          </p:cNvCxnSpPr>
          <p:nvPr/>
        </p:nvCxnSpPr>
        <p:spPr bwMode="auto">
          <a:xfrm>
            <a:off x="3965502" y="2491910"/>
            <a:ext cx="3038943" cy="17907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" name="Rectangle 26"/>
          <p:cNvSpPr/>
          <p:nvPr/>
        </p:nvSpPr>
        <p:spPr>
          <a:xfrm>
            <a:off x="3560160" y="536206"/>
            <a:ext cx="1515896" cy="66054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3590013" y="536206"/>
            <a:ext cx="7601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ahoma" charset="0"/>
              </a:rPr>
              <a:t>COMPAÑIA</a:t>
            </a:r>
            <a:endParaRPr lang="es-ES" sz="8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 2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76200" y="457200"/>
            <a:ext cx="8958263" cy="365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CCCCFF"/>
              </a:gs>
              <a:gs pos="100000">
                <a:srgbClr val="000066"/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76200" y="457200"/>
            <a:ext cx="89582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76200" y="0"/>
            <a:ext cx="364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400" dirty="0" smtClean="0">
                <a:latin typeface="Times New Roman" charset="0"/>
              </a:rPr>
              <a:t>Modelo </a:t>
            </a:r>
            <a:r>
              <a:rPr lang="es-ES" sz="2400" dirty="0" err="1" smtClean="0">
                <a:latin typeface="Times New Roman" charset="0"/>
              </a:rPr>
              <a:t>IncisoK</a:t>
            </a:r>
            <a:r>
              <a:rPr lang="es-ES" sz="2400" dirty="0" smtClean="0">
                <a:latin typeface="Times New Roman" charset="0"/>
              </a:rPr>
              <a:t> - Umbrales</a:t>
            </a:r>
            <a:endParaRPr lang="es-ES" sz="2400" dirty="0">
              <a:latin typeface="Times New Roman" charset="0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1534021" y="4221088"/>
            <a:ext cx="2055992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smtClean="0">
                <a:latin typeface="Tahoma" charset="0"/>
              </a:rPr>
              <a:t>Porcentaje </a:t>
            </a:r>
            <a:r>
              <a:rPr lang="es-MX" sz="800" dirty="0" err="1" smtClean="0">
                <a:latin typeface="Tahoma" charset="0"/>
              </a:rPr>
              <a:t>Inversion</a:t>
            </a:r>
            <a:r>
              <a:rPr lang="es-MX" sz="800" dirty="0" smtClean="0">
                <a:latin typeface="Tahoma" charset="0"/>
              </a:rPr>
              <a:t> </a:t>
            </a:r>
            <a:r>
              <a:rPr lang="es-MX" sz="800" dirty="0" err="1" smtClean="0">
                <a:latin typeface="Tahoma" charset="0"/>
              </a:rPr>
              <a:t>Minomo</a:t>
            </a:r>
            <a:r>
              <a:rPr lang="es-MX" sz="800" dirty="0" smtClean="0">
                <a:latin typeface="Tahoma" charset="0"/>
              </a:rPr>
              <a:t> %</a:t>
            </a:r>
            <a:endParaRPr lang="es-MX" sz="800" dirty="0">
              <a:latin typeface="Tahoma" charset="0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4191129" y="2575647"/>
            <a:ext cx="364202" cy="2154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800" dirty="0" smtClean="0">
                <a:latin typeface="Tahoma" charset="0"/>
              </a:rPr>
              <a:t>Mes</a:t>
            </a:r>
            <a:endParaRPr lang="es-MX" sz="800" dirty="0">
              <a:latin typeface="Tahoma" charset="0"/>
            </a:endParaRPr>
          </a:p>
        </p:txBody>
      </p:sp>
      <p:cxnSp>
        <p:nvCxnSpPr>
          <p:cNvPr id="86" name="AutoShape 18"/>
          <p:cNvCxnSpPr>
            <a:cxnSpLocks noChangeShapeType="1"/>
            <a:stCxn id="28" idx="3"/>
            <a:endCxn id="46" idx="0"/>
          </p:cNvCxnSpPr>
          <p:nvPr/>
        </p:nvCxnSpPr>
        <p:spPr bwMode="auto">
          <a:xfrm>
            <a:off x="1791932" y="2575647"/>
            <a:ext cx="770085" cy="16454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" name="AutoShape 18"/>
          <p:cNvCxnSpPr>
            <a:cxnSpLocks noChangeShapeType="1"/>
            <a:stCxn id="66" idx="1"/>
            <a:endCxn id="46" idx="0"/>
          </p:cNvCxnSpPr>
          <p:nvPr/>
        </p:nvCxnSpPr>
        <p:spPr bwMode="auto">
          <a:xfrm flipH="1">
            <a:off x="2562017" y="2683369"/>
            <a:ext cx="1629112" cy="1537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894661" y="2406370"/>
            <a:ext cx="897271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800" dirty="0" err="1" smtClean="0">
                <a:latin typeface="Tahoma" charset="0"/>
              </a:rPr>
              <a:t>Segmentacion</a:t>
            </a:r>
            <a:r>
              <a:rPr lang="es-MX" sz="800" dirty="0" smtClean="0">
                <a:latin typeface="Tahoma" charset="0"/>
              </a:rPr>
              <a:t> </a:t>
            </a:r>
            <a:r>
              <a:rPr lang="es-MX" sz="800" dirty="0" err="1" smtClean="0">
                <a:latin typeface="Tahoma" charset="0"/>
              </a:rPr>
              <a:t>Compañia</a:t>
            </a:r>
            <a:endParaRPr lang="es-MX" sz="800" dirty="0">
              <a:latin typeface="Tahom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520" y="2348880"/>
            <a:ext cx="60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Generales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Vida</a:t>
            </a:r>
          </a:p>
          <a:p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Retiro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ART 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TPP</a:t>
            </a:r>
          </a:p>
        </p:txBody>
      </p:sp>
    </p:spTree>
    <p:extLst>
      <p:ext uri="{BB962C8B-B14F-4D97-AF65-F5344CB8AC3E}">
        <p14:creationId xmlns:p14="http://schemas.microsoft.com/office/powerpoint/2010/main" val="28274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536</Words>
  <Application>Microsoft Office PowerPoint</Application>
  <PresentationFormat>On-screen Show (4:3)</PresentationFormat>
  <Paragraphs>247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Amadeus America 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Constanza Garcia</dc:creator>
  <cp:lastModifiedBy>Lucien, Denise</cp:lastModifiedBy>
  <cp:revision>126</cp:revision>
  <dcterms:created xsi:type="dcterms:W3CDTF">2012-08-17T21:29:28Z</dcterms:created>
  <dcterms:modified xsi:type="dcterms:W3CDTF">2013-08-22T19:43:33Z</dcterms:modified>
</cp:coreProperties>
</file>