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Poppins ExtraBold"/>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1CD4EA-B3C3-49B1-9282-B9101AF47A9E}">
  <a:tblStyle styleId="{E21CD4EA-B3C3-49B1-9282-B9101AF47A9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oppinsExtraBold-boldItalic.fntdata"/><Relationship Id="rId10" Type="http://schemas.openxmlformats.org/officeDocument/2006/relationships/slide" Target="slides/slide5.xml"/><Relationship Id="rId21" Type="http://schemas.openxmlformats.org/officeDocument/2006/relationships/font" Target="fonts/PoppinsExtraBo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ad79ba9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31ad79ba9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ad79ba9c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31ad79ba9cc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ad79ba9c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31ad79ba9cc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ad79ba9c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31ad79ba9cc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ad79ba9cc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31ad79ba9cc_0_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ad79ba9cc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31ad79ba9cc_0_4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ad79ba9cc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1ad79ba9cc_0_5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ad79ba9cc_0_5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ad79ba9cc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ad79ba9cc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31ad79ba9cc_0_6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1.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3.png"/><Relationship Id="rId9"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5.png"/><Relationship Id="rId8"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3"/>
          <p:cNvSpPr txBox="1"/>
          <p:nvPr/>
        </p:nvSpPr>
        <p:spPr>
          <a:xfrm>
            <a:off x="1" y="16826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a:t>
            </a:r>
            <a:r>
              <a:rPr b="1" lang="es-CL" sz="4400">
                <a:solidFill>
                  <a:schemeClr val="dk1"/>
                </a:solidFill>
                <a:latin typeface="Calibri"/>
                <a:ea typeface="Calibri"/>
                <a:cs typeface="Calibri"/>
                <a:sym typeface="Calibri"/>
              </a:rPr>
              <a:t>Pa'Abajo APP</a:t>
            </a:r>
            <a:r>
              <a:rPr b="0" i="0" lang="es-CL"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PORTAFOLIO DE TÍTULO</a:t>
            </a:r>
            <a:endParaRPr b="0" i="0" sz="2400" u="none" cap="none" strike="noStrike">
              <a:solidFill>
                <a:schemeClr val="dk1"/>
              </a:solidFill>
              <a:latin typeface="Calibri"/>
              <a:ea typeface="Calibri"/>
              <a:cs typeface="Calibri"/>
              <a:sym typeface="Calibri"/>
            </a:endParaRPr>
          </a:p>
        </p:txBody>
      </p:sp>
      <p:pic>
        <p:nvPicPr>
          <p:cNvPr id="86" name="Google Shape;86;p13"/>
          <p:cNvPicPr preferRelativeResize="0"/>
          <p:nvPr/>
        </p:nvPicPr>
        <p:blipFill>
          <a:blip r:embed="rId4">
            <a:alphaModFix/>
          </a:blip>
          <a:stretch>
            <a:fillRect/>
          </a:stretch>
        </p:blipFill>
        <p:spPr>
          <a:xfrm>
            <a:off x="4748825" y="3215114"/>
            <a:ext cx="2492250" cy="2492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EscuelaIT Duoc UC - Escuela de Informática y Telecomunicaciones Duoc UC - Duoc  UC | LinkedIn" id="175" name="Google Shape;175;p2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6" name="Google Shape;176;p2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77" name="Google Shape;177;p22"/>
          <p:cNvSpPr txBox="1"/>
          <p:nvPr/>
        </p:nvSpPr>
        <p:spPr>
          <a:xfrm>
            <a:off x="-157650" y="992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78" name="Google Shape;178;p2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9" name="Google Shape;179;p22"/>
          <p:cNvPicPr preferRelativeResize="0"/>
          <p:nvPr/>
        </p:nvPicPr>
        <p:blipFill>
          <a:blip r:embed="rId4">
            <a:alphaModFix/>
          </a:blip>
          <a:stretch>
            <a:fillRect/>
          </a:stretch>
        </p:blipFill>
        <p:spPr>
          <a:xfrm>
            <a:off x="2454739" y="1742024"/>
            <a:ext cx="7375124" cy="4878325"/>
          </a:xfrm>
          <a:prstGeom prst="rect">
            <a:avLst/>
          </a:prstGeom>
          <a:noFill/>
          <a:ln>
            <a:noFill/>
          </a:ln>
        </p:spPr>
      </p:pic>
      <p:pic>
        <p:nvPicPr>
          <p:cNvPr id="180" name="Google Shape;180;p22"/>
          <p:cNvPicPr preferRelativeResize="0"/>
          <p:nvPr/>
        </p:nvPicPr>
        <p:blipFill>
          <a:blip r:embed="rId5">
            <a:alphaModFix/>
          </a:blip>
          <a:stretch>
            <a:fillRect/>
          </a:stretch>
        </p:blipFill>
        <p:spPr>
          <a:xfrm>
            <a:off x="272888" y="1362873"/>
            <a:ext cx="1341425" cy="1341425"/>
          </a:xfrm>
          <a:prstGeom prst="rect">
            <a:avLst/>
          </a:prstGeom>
          <a:noFill/>
          <a:ln>
            <a:noFill/>
          </a:ln>
        </p:spPr>
      </p:pic>
      <p:sp>
        <p:nvSpPr>
          <p:cNvPr id="181" name="Google Shape;181;p22"/>
          <p:cNvSpPr txBox="1"/>
          <p:nvPr/>
        </p:nvSpPr>
        <p:spPr>
          <a:xfrm>
            <a:off x="301300" y="2704300"/>
            <a:ext cx="12846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Draw.io</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EscuelaIT Duoc UC - Escuela de Informática y Telecomunicaciones Duoc UC - Duoc  UC | LinkedIn" id="186" name="Google Shape;186;p2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7" name="Google Shape;187;p2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88" name="Google Shape;188;p23"/>
          <p:cNvSpPr txBox="1"/>
          <p:nvPr/>
        </p:nvSpPr>
        <p:spPr>
          <a:xfrm>
            <a:off x="48175" y="992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89" name="Google Shape;189;p2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90" name="Google Shape;190;p23"/>
          <p:cNvSpPr txBox="1"/>
          <p:nvPr/>
        </p:nvSpPr>
        <p:spPr>
          <a:xfrm>
            <a:off x="1235924" y="2248025"/>
            <a:ext cx="2849700" cy="37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CL" sz="2100">
                <a:solidFill>
                  <a:srgbClr val="553868"/>
                </a:solidFill>
                <a:latin typeface="Poppins ExtraBold"/>
                <a:ea typeface="Poppins ExtraBold"/>
                <a:cs typeface="Poppins ExtraBold"/>
                <a:sym typeface="Poppins ExtraBold"/>
              </a:rPr>
              <a:t>Android Studio</a:t>
            </a:r>
            <a:endParaRPr sz="2100">
              <a:solidFill>
                <a:srgbClr val="553868"/>
              </a:solidFill>
              <a:latin typeface="Poppins ExtraBold"/>
              <a:ea typeface="Poppins ExtraBold"/>
              <a:cs typeface="Poppins ExtraBold"/>
              <a:sym typeface="Poppins ExtraBold"/>
            </a:endParaRPr>
          </a:p>
        </p:txBody>
      </p:sp>
      <p:sp>
        <p:nvSpPr>
          <p:cNvPr id="191" name="Google Shape;191;p23"/>
          <p:cNvSpPr txBox="1"/>
          <p:nvPr/>
        </p:nvSpPr>
        <p:spPr>
          <a:xfrm>
            <a:off x="5106900" y="2248013"/>
            <a:ext cx="1978200" cy="37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CL" sz="2100">
                <a:solidFill>
                  <a:srgbClr val="553868"/>
                </a:solidFill>
                <a:latin typeface="Poppins ExtraBold"/>
                <a:ea typeface="Poppins ExtraBold"/>
                <a:cs typeface="Poppins ExtraBold"/>
                <a:sym typeface="Poppins ExtraBold"/>
              </a:rPr>
              <a:t>FireBase</a:t>
            </a:r>
            <a:endParaRPr sz="2100">
              <a:solidFill>
                <a:srgbClr val="553868"/>
              </a:solidFill>
              <a:latin typeface="Poppins ExtraBold"/>
              <a:ea typeface="Poppins ExtraBold"/>
              <a:cs typeface="Poppins ExtraBold"/>
              <a:sym typeface="Poppins ExtraBold"/>
            </a:endParaRPr>
          </a:p>
        </p:txBody>
      </p:sp>
      <p:sp>
        <p:nvSpPr>
          <p:cNvPr id="192" name="Google Shape;192;p23"/>
          <p:cNvSpPr txBox="1"/>
          <p:nvPr/>
        </p:nvSpPr>
        <p:spPr>
          <a:xfrm>
            <a:off x="7983000" y="2248025"/>
            <a:ext cx="3007200" cy="37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CL" sz="2100">
                <a:solidFill>
                  <a:srgbClr val="553868"/>
                </a:solidFill>
                <a:latin typeface="Poppins ExtraBold"/>
                <a:ea typeface="Poppins ExtraBold"/>
                <a:cs typeface="Poppins ExtraBold"/>
                <a:sym typeface="Poppins ExtraBold"/>
              </a:rPr>
              <a:t>Google Maps API</a:t>
            </a:r>
            <a:endParaRPr sz="2100">
              <a:solidFill>
                <a:srgbClr val="553868"/>
              </a:solidFill>
              <a:latin typeface="Poppins ExtraBold"/>
              <a:ea typeface="Poppins ExtraBold"/>
              <a:cs typeface="Poppins ExtraBold"/>
              <a:sym typeface="Poppins ExtraBold"/>
            </a:endParaRPr>
          </a:p>
        </p:txBody>
      </p:sp>
      <p:sp>
        <p:nvSpPr>
          <p:cNvPr id="193" name="Google Shape;193;p23"/>
          <p:cNvSpPr txBox="1"/>
          <p:nvPr/>
        </p:nvSpPr>
        <p:spPr>
          <a:xfrm>
            <a:off x="1671677" y="4468000"/>
            <a:ext cx="1978200" cy="37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CL" sz="2100">
                <a:solidFill>
                  <a:srgbClr val="553868"/>
                </a:solidFill>
                <a:latin typeface="Poppins ExtraBold"/>
                <a:ea typeface="Poppins ExtraBold"/>
                <a:cs typeface="Poppins ExtraBold"/>
                <a:sym typeface="Poppins ExtraBold"/>
              </a:rPr>
              <a:t>Figma</a:t>
            </a:r>
            <a:endParaRPr sz="2100">
              <a:solidFill>
                <a:srgbClr val="553868"/>
              </a:solidFill>
              <a:latin typeface="Poppins ExtraBold"/>
              <a:ea typeface="Poppins ExtraBold"/>
              <a:cs typeface="Poppins ExtraBold"/>
              <a:sym typeface="Poppins ExtraBold"/>
            </a:endParaRPr>
          </a:p>
        </p:txBody>
      </p:sp>
      <p:sp>
        <p:nvSpPr>
          <p:cNvPr id="194" name="Google Shape;194;p23"/>
          <p:cNvSpPr txBox="1"/>
          <p:nvPr/>
        </p:nvSpPr>
        <p:spPr>
          <a:xfrm>
            <a:off x="5155063" y="4468000"/>
            <a:ext cx="1978200" cy="37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CL" sz="2100">
                <a:solidFill>
                  <a:srgbClr val="553868"/>
                </a:solidFill>
                <a:latin typeface="Poppins ExtraBold"/>
                <a:ea typeface="Poppins ExtraBold"/>
                <a:cs typeface="Poppins ExtraBold"/>
                <a:sym typeface="Poppins ExtraBold"/>
              </a:rPr>
              <a:t>Azure</a:t>
            </a:r>
            <a:endParaRPr sz="2100">
              <a:solidFill>
                <a:srgbClr val="553868"/>
              </a:solidFill>
              <a:latin typeface="Poppins ExtraBold"/>
              <a:ea typeface="Poppins ExtraBold"/>
              <a:cs typeface="Poppins ExtraBold"/>
              <a:sym typeface="Poppins ExtraBold"/>
            </a:endParaRPr>
          </a:p>
        </p:txBody>
      </p:sp>
      <p:sp>
        <p:nvSpPr>
          <p:cNvPr id="195" name="Google Shape;195;p23"/>
          <p:cNvSpPr txBox="1"/>
          <p:nvPr/>
        </p:nvSpPr>
        <p:spPr>
          <a:xfrm>
            <a:off x="8497523" y="4468000"/>
            <a:ext cx="1978200" cy="37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CL" sz="2100">
                <a:solidFill>
                  <a:srgbClr val="553868"/>
                </a:solidFill>
                <a:latin typeface="Poppins ExtraBold"/>
                <a:ea typeface="Poppins ExtraBold"/>
                <a:cs typeface="Poppins ExtraBold"/>
                <a:sym typeface="Poppins ExtraBold"/>
              </a:rPr>
              <a:t>Discord</a:t>
            </a:r>
            <a:endParaRPr sz="2100">
              <a:solidFill>
                <a:srgbClr val="553868"/>
              </a:solidFill>
              <a:latin typeface="Poppins ExtraBold"/>
              <a:ea typeface="Poppins ExtraBold"/>
              <a:cs typeface="Poppins ExtraBold"/>
              <a:sym typeface="Poppins ExtraBold"/>
            </a:endParaRPr>
          </a:p>
        </p:txBody>
      </p:sp>
      <p:pic>
        <p:nvPicPr>
          <p:cNvPr id="196" name="Google Shape;196;p23"/>
          <p:cNvPicPr preferRelativeResize="0"/>
          <p:nvPr/>
        </p:nvPicPr>
        <p:blipFill>
          <a:blip r:embed="rId4">
            <a:alphaModFix/>
          </a:blip>
          <a:stretch>
            <a:fillRect/>
          </a:stretch>
        </p:blipFill>
        <p:spPr>
          <a:xfrm>
            <a:off x="8835175" y="4999250"/>
            <a:ext cx="1302851" cy="1302851"/>
          </a:xfrm>
          <a:prstGeom prst="rect">
            <a:avLst/>
          </a:prstGeom>
          <a:noFill/>
          <a:ln>
            <a:noFill/>
          </a:ln>
        </p:spPr>
      </p:pic>
      <p:pic>
        <p:nvPicPr>
          <p:cNvPr id="197" name="Google Shape;197;p23"/>
          <p:cNvPicPr preferRelativeResize="0"/>
          <p:nvPr/>
        </p:nvPicPr>
        <p:blipFill>
          <a:blip r:embed="rId5">
            <a:alphaModFix/>
          </a:blip>
          <a:stretch>
            <a:fillRect/>
          </a:stretch>
        </p:blipFill>
        <p:spPr>
          <a:xfrm>
            <a:off x="8892750" y="2870873"/>
            <a:ext cx="1187700" cy="1187675"/>
          </a:xfrm>
          <a:prstGeom prst="rect">
            <a:avLst/>
          </a:prstGeom>
          <a:noFill/>
          <a:ln>
            <a:noFill/>
          </a:ln>
        </p:spPr>
      </p:pic>
      <p:pic>
        <p:nvPicPr>
          <p:cNvPr id="198" name="Google Shape;198;p23"/>
          <p:cNvPicPr preferRelativeResize="0"/>
          <p:nvPr/>
        </p:nvPicPr>
        <p:blipFill>
          <a:blip r:embed="rId6">
            <a:alphaModFix/>
          </a:blip>
          <a:stretch>
            <a:fillRect/>
          </a:stretch>
        </p:blipFill>
        <p:spPr>
          <a:xfrm>
            <a:off x="5429050" y="2625113"/>
            <a:ext cx="1353200" cy="1353200"/>
          </a:xfrm>
          <a:prstGeom prst="rect">
            <a:avLst/>
          </a:prstGeom>
          <a:noFill/>
          <a:ln>
            <a:noFill/>
          </a:ln>
        </p:spPr>
      </p:pic>
      <p:pic>
        <p:nvPicPr>
          <p:cNvPr id="199" name="Google Shape;199;p23"/>
          <p:cNvPicPr preferRelativeResize="0"/>
          <p:nvPr/>
        </p:nvPicPr>
        <p:blipFill>
          <a:blip r:embed="rId7">
            <a:alphaModFix/>
          </a:blip>
          <a:stretch>
            <a:fillRect/>
          </a:stretch>
        </p:blipFill>
        <p:spPr>
          <a:xfrm>
            <a:off x="2066925" y="2790625"/>
            <a:ext cx="1187700" cy="1187700"/>
          </a:xfrm>
          <a:prstGeom prst="rect">
            <a:avLst/>
          </a:prstGeom>
          <a:noFill/>
          <a:ln>
            <a:noFill/>
          </a:ln>
        </p:spPr>
      </p:pic>
      <p:pic>
        <p:nvPicPr>
          <p:cNvPr id="200" name="Google Shape;200;p23"/>
          <p:cNvPicPr preferRelativeResize="0"/>
          <p:nvPr/>
        </p:nvPicPr>
        <p:blipFill>
          <a:blip r:embed="rId8">
            <a:alphaModFix/>
          </a:blip>
          <a:stretch>
            <a:fillRect/>
          </a:stretch>
        </p:blipFill>
        <p:spPr>
          <a:xfrm>
            <a:off x="5592100" y="4964050"/>
            <a:ext cx="1104148" cy="1104148"/>
          </a:xfrm>
          <a:prstGeom prst="rect">
            <a:avLst/>
          </a:prstGeom>
          <a:noFill/>
          <a:ln>
            <a:noFill/>
          </a:ln>
        </p:spPr>
      </p:pic>
      <p:pic>
        <p:nvPicPr>
          <p:cNvPr id="201" name="Google Shape;201;p23"/>
          <p:cNvPicPr preferRelativeResize="0"/>
          <p:nvPr/>
        </p:nvPicPr>
        <p:blipFill>
          <a:blip r:embed="rId9">
            <a:alphaModFix/>
          </a:blip>
          <a:stretch>
            <a:fillRect/>
          </a:stretch>
        </p:blipFill>
        <p:spPr>
          <a:xfrm>
            <a:off x="2009351" y="4999240"/>
            <a:ext cx="1302851" cy="13028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EscuelaIT Duoc UC - Escuela de Informática y Telecomunicaciones Duoc UC - Duoc  UC | LinkedIn" id="206" name="Google Shape;206;p2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7" name="Google Shape;207;p24"/>
          <p:cNvSpPr txBox="1"/>
          <p:nvPr/>
        </p:nvSpPr>
        <p:spPr>
          <a:xfrm>
            <a:off x="0" y="844025"/>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sp>
        <p:nvSpPr>
          <p:cNvPr id="208" name="Google Shape;208;p24"/>
          <p:cNvSpPr/>
          <p:nvPr/>
        </p:nvSpPr>
        <p:spPr>
          <a:xfrm>
            <a:off x="950850" y="1879600"/>
            <a:ext cx="10290300" cy="4335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chemeClr val="dk1"/>
              </a:solidFill>
              <a:latin typeface="Calibri"/>
              <a:ea typeface="Calibri"/>
              <a:cs typeface="Calibri"/>
              <a:sym typeface="Calibri"/>
            </a:endParaRPr>
          </a:p>
          <a:p>
            <a:pPr indent="0" lvl="0" marL="457200" rtl="0" algn="just">
              <a:lnSpc>
                <a:spcPct val="150000"/>
              </a:lnSpc>
              <a:spcBef>
                <a:spcPts val="1200"/>
              </a:spcBef>
              <a:spcAft>
                <a:spcPts val="0"/>
              </a:spcAft>
              <a:buNone/>
            </a:pPr>
            <a:r>
              <a:rPr lang="es-CL">
                <a:solidFill>
                  <a:srgbClr val="434343"/>
                </a:solidFill>
              </a:rPr>
              <a:t>1.Cuenta developer para habilitar maps.</a:t>
            </a:r>
            <a:endParaRPr>
              <a:solidFill>
                <a:srgbClr val="434343"/>
              </a:solidFill>
            </a:endParaRPr>
          </a:p>
          <a:p>
            <a:pPr indent="0" lvl="0" marL="457200" rtl="0" algn="just">
              <a:lnSpc>
                <a:spcPct val="150000"/>
              </a:lnSpc>
              <a:spcBef>
                <a:spcPts val="1200"/>
              </a:spcBef>
              <a:spcAft>
                <a:spcPts val="0"/>
              </a:spcAft>
              <a:buNone/>
            </a:pPr>
            <a:r>
              <a:rPr lang="es-CL">
                <a:solidFill>
                  <a:srgbClr val="434343"/>
                </a:solidFill>
              </a:rPr>
              <a:t>2.Vincular el proyecto con la api de Google.</a:t>
            </a:r>
            <a:endParaRPr>
              <a:solidFill>
                <a:srgbClr val="434343"/>
              </a:solidFill>
            </a:endParaRPr>
          </a:p>
          <a:p>
            <a:pPr indent="0" lvl="0" marL="457200" rtl="0" algn="just">
              <a:lnSpc>
                <a:spcPct val="150000"/>
              </a:lnSpc>
              <a:spcBef>
                <a:spcPts val="1200"/>
              </a:spcBef>
              <a:spcAft>
                <a:spcPts val="0"/>
              </a:spcAft>
              <a:buNone/>
            </a:pPr>
            <a:r>
              <a:rPr lang="es-CL">
                <a:solidFill>
                  <a:srgbClr val="434343"/>
                </a:solidFill>
              </a:rPr>
              <a:t>3.G</a:t>
            </a:r>
            <a:r>
              <a:rPr lang="es-CL">
                <a:solidFill>
                  <a:srgbClr val="434343"/>
                </a:solidFill>
              </a:rPr>
              <a:t>estión</a:t>
            </a:r>
            <a:r>
              <a:rPr lang="es-CL">
                <a:solidFill>
                  <a:srgbClr val="434343"/>
                </a:solidFill>
              </a:rPr>
              <a:t> de permisos para diferentes versiones de Android.</a:t>
            </a:r>
            <a:endParaRPr>
              <a:solidFill>
                <a:srgbClr val="434343"/>
              </a:solidFill>
            </a:endParaRPr>
          </a:p>
          <a:p>
            <a:pPr indent="0" lvl="0" marL="457200" rtl="0" algn="just">
              <a:lnSpc>
                <a:spcPct val="150000"/>
              </a:lnSpc>
              <a:spcBef>
                <a:spcPts val="1200"/>
              </a:spcBef>
              <a:spcAft>
                <a:spcPts val="0"/>
              </a:spcAft>
              <a:buNone/>
            </a:pPr>
            <a:r>
              <a:rPr lang="es-CL">
                <a:solidFill>
                  <a:srgbClr val="434343"/>
                </a:solidFill>
              </a:rPr>
              <a:t>4.Versiones y compatibilidades de dependencias.</a:t>
            </a:r>
            <a:endParaRPr>
              <a:solidFill>
                <a:srgbClr val="434343"/>
              </a:solidFill>
            </a:endParaRPr>
          </a:p>
          <a:p>
            <a:pPr indent="0" lvl="0" marL="457200" rtl="0" algn="just">
              <a:lnSpc>
                <a:spcPct val="150000"/>
              </a:lnSpc>
              <a:spcBef>
                <a:spcPts val="1200"/>
              </a:spcBef>
              <a:spcAft>
                <a:spcPts val="0"/>
              </a:spcAft>
              <a:buNone/>
            </a:pPr>
            <a:r>
              <a:rPr lang="es-CL">
                <a:solidFill>
                  <a:srgbClr val="434343"/>
                </a:solidFill>
              </a:rPr>
              <a:t>5.G</a:t>
            </a:r>
            <a:r>
              <a:rPr lang="es-CL">
                <a:solidFill>
                  <a:srgbClr val="434343"/>
                </a:solidFill>
              </a:rPr>
              <a:t>eneración</a:t>
            </a:r>
            <a:r>
              <a:rPr lang="es-CL">
                <a:solidFill>
                  <a:srgbClr val="434343"/>
                </a:solidFill>
              </a:rPr>
              <a:t> del trazado de la ruta.</a:t>
            </a:r>
            <a:endParaRPr>
              <a:solidFill>
                <a:srgbClr val="434343"/>
              </a:solidFill>
            </a:endParaRPr>
          </a:p>
          <a:p>
            <a:pPr indent="0" lvl="0" marL="457200" rtl="0" algn="just">
              <a:lnSpc>
                <a:spcPct val="150000"/>
              </a:lnSpc>
              <a:spcBef>
                <a:spcPts val="1200"/>
              </a:spcBef>
              <a:spcAft>
                <a:spcPts val="0"/>
              </a:spcAft>
              <a:buNone/>
            </a:pPr>
            <a:r>
              <a:rPr lang="es-CL">
                <a:solidFill>
                  <a:srgbClr val="434343"/>
                </a:solidFill>
              </a:rPr>
              <a:t>6.Guardar la </a:t>
            </a:r>
            <a:r>
              <a:rPr lang="es-CL">
                <a:solidFill>
                  <a:srgbClr val="434343"/>
                </a:solidFill>
              </a:rPr>
              <a:t>geolocalización</a:t>
            </a:r>
            <a:r>
              <a:rPr lang="es-CL">
                <a:solidFill>
                  <a:srgbClr val="434343"/>
                </a:solidFill>
              </a:rPr>
              <a:t> periódicamente.</a:t>
            </a:r>
            <a:endParaRPr>
              <a:solidFill>
                <a:srgbClr val="434343"/>
              </a:solidFill>
            </a:endParaRPr>
          </a:p>
          <a:p>
            <a:pPr indent="0" lvl="0" marL="457200" rtl="0" algn="just">
              <a:lnSpc>
                <a:spcPct val="150000"/>
              </a:lnSpc>
              <a:spcBef>
                <a:spcPts val="1200"/>
              </a:spcBef>
              <a:spcAft>
                <a:spcPts val="0"/>
              </a:spcAft>
              <a:buNone/>
            </a:pPr>
            <a:r>
              <a:rPr lang="es-CL">
                <a:solidFill>
                  <a:srgbClr val="434343"/>
                </a:solidFill>
              </a:rPr>
              <a:t>7.M</a:t>
            </a:r>
            <a:r>
              <a:rPr lang="es-CL">
                <a:solidFill>
                  <a:srgbClr val="434343"/>
                </a:solidFill>
              </a:rPr>
              <a:t>anejo de index con sus contains responsivas.</a:t>
            </a:r>
            <a:endParaRPr>
              <a:solidFill>
                <a:srgbClr val="434343"/>
              </a:solidFill>
            </a:endParaRPr>
          </a:p>
          <a:p>
            <a:pPr indent="0" lvl="0" marL="457200" rtl="0" algn="just">
              <a:lnSpc>
                <a:spcPct val="150000"/>
              </a:lnSpc>
              <a:spcBef>
                <a:spcPts val="1200"/>
              </a:spcBef>
              <a:spcAft>
                <a:spcPts val="0"/>
              </a:spcAft>
              <a:buNone/>
            </a:pPr>
            <a:r>
              <a:t/>
            </a:r>
            <a:endParaRPr>
              <a:solidFill>
                <a:srgbClr val="434343"/>
              </a:solidFill>
            </a:endParaRPr>
          </a:p>
          <a:p>
            <a:pPr indent="0" lvl="0" marL="457200" rtl="0" algn="just">
              <a:lnSpc>
                <a:spcPct val="150000"/>
              </a:lnSpc>
              <a:spcBef>
                <a:spcPts val="1200"/>
              </a:spcBef>
              <a:spcAft>
                <a:spcPts val="0"/>
              </a:spcAft>
              <a:buNone/>
            </a:pPr>
            <a:r>
              <a:t/>
            </a:r>
            <a:endParaRPr>
              <a:solidFill>
                <a:srgbClr val="434343"/>
              </a:solidFill>
            </a:endParaRPr>
          </a:p>
          <a:p>
            <a:pPr indent="0" lvl="0" marL="457200" rtl="0" algn="just">
              <a:lnSpc>
                <a:spcPct val="150000"/>
              </a:lnSpc>
              <a:spcBef>
                <a:spcPts val="1200"/>
              </a:spcBef>
              <a:spcAft>
                <a:spcPts val="1200"/>
              </a:spcAft>
              <a:buNone/>
            </a:pPr>
            <a:r>
              <a:t/>
            </a:r>
            <a:endParaRPr sz="11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EscuelaIT Duoc UC - Escuela de Informática y Telecomunicaciones Duoc UC - Duoc  UC | LinkedIn" id="213" name="Google Shape;213;p2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4" name="Google Shape;214;p25"/>
          <p:cNvSpPr txBox="1"/>
          <p:nvPr/>
        </p:nvSpPr>
        <p:spPr>
          <a:xfrm>
            <a:off x="1" y="3044245"/>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EscuelaIT Duoc UC - Escuela de Informática y Telecomunicaciones Duoc UC - Duoc  UC | LinkedIn" id="219" name="Google Shape;219;p2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20" name="Google Shape;220;p26"/>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*Exposición del sistema</a:t>
            </a:r>
            <a:endParaRPr sz="2400">
              <a:solidFill>
                <a:srgbClr val="75707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EscuelaIT Duoc UC - Escuela de Informática y Telecomunicaciones Duoc UC - Duoc  UC | LinkedIn" id="225" name="Google Shape;225;p2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26" name="Google Shape;226;p27"/>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EscuelaIT Duoc UC - Escuela de Informática y Telecomunicaciones Duoc UC - Duoc  UC | LinkedIn" id="91" name="Google Shape;91;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92" name="Google Shape;92;p14"/>
          <p:cNvGrpSpPr/>
          <p:nvPr/>
        </p:nvGrpSpPr>
        <p:grpSpPr>
          <a:xfrm>
            <a:off x="4121025" y="1358525"/>
            <a:ext cx="7633553" cy="5342544"/>
            <a:chOff x="0" y="-1"/>
            <a:chExt cx="7633553" cy="4350606"/>
          </a:xfrm>
        </p:grpSpPr>
        <p:sp>
          <p:nvSpPr>
            <p:cNvPr id="93" name="Google Shape;93;p14"/>
            <p:cNvSpPr/>
            <p:nvPr/>
          </p:nvSpPr>
          <p:spPr>
            <a:xfrm>
              <a:off x="0" y="0"/>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nvSpPr>
          <p:spPr>
            <a:xfrm>
              <a:off x="1662650" y="-1"/>
              <a:ext cx="5970900" cy="13005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Pablo Valdivia</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Product  Owner, Team Scrum</a:t>
              </a:r>
              <a:endParaRPr sz="2000">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Función: M</a:t>
              </a:r>
              <a:r>
                <a:rPr lang="es-CL" sz="2000">
                  <a:solidFill>
                    <a:schemeClr val="lt1"/>
                  </a:solidFill>
                  <a:latin typeface="Calibri"/>
                  <a:ea typeface="Calibri"/>
                  <a:cs typeface="Calibri"/>
                  <a:sym typeface="Calibri"/>
                </a:rPr>
                <a:t>aximizar el valor del producto entregado por el equipo.</a:t>
              </a:r>
              <a:endParaRPr sz="2000">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a:t>
              </a:r>
              <a:endParaRPr sz="2000">
                <a:solidFill>
                  <a:schemeClr val="lt1"/>
                </a:solidFill>
                <a:latin typeface="Calibri"/>
                <a:ea typeface="Calibri"/>
                <a:cs typeface="Calibri"/>
                <a:sym typeface="Calibri"/>
              </a:endParaRPr>
            </a:p>
            <a:p>
              <a:pPr indent="0" lvl="0" marL="914400" marR="0" rtl="0" algn="l">
                <a:lnSpc>
                  <a:spcPct val="90000"/>
                </a:lnSpc>
                <a:spcBef>
                  <a:spcPts val="300"/>
                </a:spcBef>
                <a:spcAft>
                  <a:spcPts val="0"/>
                </a:spcAft>
                <a:buNone/>
              </a:pPr>
              <a:r>
                <a:t/>
              </a:r>
              <a:endParaRPr sz="2000">
                <a:solidFill>
                  <a:schemeClr val="lt1"/>
                </a:solidFill>
                <a:latin typeface="Calibri"/>
                <a:ea typeface="Calibri"/>
                <a:cs typeface="Calibri"/>
                <a:sym typeface="Calibri"/>
              </a:endParaRPr>
            </a:p>
          </p:txBody>
        </p:sp>
        <p:sp>
          <p:nvSpPr>
            <p:cNvPr id="95" name="Google Shape;95;p14"/>
            <p:cNvSpPr/>
            <p:nvPr/>
          </p:nvSpPr>
          <p:spPr>
            <a:xfrm>
              <a:off x="135954" y="135954"/>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0" y="1495502"/>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nvSpPr>
          <p:spPr>
            <a:xfrm>
              <a:off x="1662650" y="1495500"/>
              <a:ext cx="5855700" cy="13005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Javiera Becerra</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Team Scrum</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Función: Parte grupo multinacional que trabaja para entregar incrementos del producto en cada sprint.</a:t>
              </a:r>
              <a:endParaRPr sz="2000">
                <a:solidFill>
                  <a:schemeClr val="lt1"/>
                </a:solidFill>
                <a:latin typeface="Calibri"/>
                <a:ea typeface="Calibri"/>
                <a:cs typeface="Calibri"/>
                <a:sym typeface="Calibri"/>
              </a:endParaRPr>
            </a:p>
            <a:p>
              <a:pPr indent="-355600" lvl="1" marL="914400" rtl="0" algn="l">
                <a:lnSpc>
                  <a:spcPct val="90000"/>
                </a:lnSpc>
                <a:spcBef>
                  <a:spcPts val="300"/>
                </a:spcBef>
                <a:spcAft>
                  <a:spcPts val="0"/>
                </a:spcAft>
                <a:buClr>
                  <a:schemeClr val="lt1"/>
                </a:buClr>
                <a:buSzPts val="2000"/>
                <a:buFont typeface="Calibri"/>
                <a:buChar char="•"/>
              </a:pPr>
              <a:r>
                <a:t/>
              </a:r>
              <a:endParaRPr sz="2000">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 </a:t>
              </a:r>
              <a:endParaRPr b="0" i="0" sz="2000" u="none" cap="none" strike="noStrike">
                <a:solidFill>
                  <a:schemeClr val="lt1"/>
                </a:solidFill>
                <a:latin typeface="Calibri"/>
                <a:ea typeface="Calibri"/>
                <a:cs typeface="Calibri"/>
                <a:sym typeface="Calibri"/>
              </a:endParaRPr>
            </a:p>
          </p:txBody>
        </p:sp>
        <p:sp>
          <p:nvSpPr>
            <p:cNvPr id="98" name="Google Shape;98;p14"/>
            <p:cNvSpPr/>
            <p:nvPr/>
          </p:nvSpPr>
          <p:spPr>
            <a:xfrm>
              <a:off x="135954" y="1631559"/>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0" y="2991005"/>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txBox="1"/>
            <p:nvPr/>
          </p:nvSpPr>
          <p:spPr>
            <a:xfrm>
              <a:off x="1662653" y="2991005"/>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Matias Berrios</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Scrum Master, Team Scrum</a:t>
              </a:r>
              <a:endParaRPr b="0" i="0" sz="2000" u="none" cap="none" strike="noStrike">
                <a:solidFill>
                  <a:schemeClr val="lt1"/>
                </a:solidFill>
                <a:latin typeface="Calibri"/>
                <a:ea typeface="Calibri"/>
                <a:cs typeface="Calibri"/>
                <a:sym typeface="Calibri"/>
              </a:endParaRPr>
            </a:p>
            <a:p>
              <a:pPr indent="0" lvl="0" marL="0" rtl="0" algn="l">
                <a:lnSpc>
                  <a:spcPct val="90000"/>
                </a:lnSpc>
                <a:spcBef>
                  <a:spcPts val="300"/>
                </a:spcBef>
                <a:spcAft>
                  <a:spcPts val="0"/>
                </a:spcAft>
                <a:buNone/>
              </a:pPr>
              <a:r>
                <a:rPr lang="es-CL" sz="2000">
                  <a:solidFill>
                    <a:schemeClr val="lt1"/>
                  </a:solidFill>
                  <a:latin typeface="Calibri"/>
                  <a:ea typeface="Calibri"/>
                  <a:cs typeface="Calibri"/>
                  <a:sym typeface="Calibri"/>
                </a:rPr>
                <a:t>Función: Facilitador dentro del equipo.</a:t>
              </a:r>
              <a:endParaRPr b="0" i="0" sz="2000" u="none" cap="none" strike="noStrike">
                <a:solidFill>
                  <a:schemeClr val="lt1"/>
                </a:solidFill>
                <a:latin typeface="Calibri"/>
                <a:ea typeface="Calibri"/>
                <a:cs typeface="Calibri"/>
                <a:sym typeface="Calibri"/>
              </a:endParaRPr>
            </a:p>
          </p:txBody>
        </p:sp>
        <p:sp>
          <p:nvSpPr>
            <p:cNvPr id="101" name="Google Shape;101;p14"/>
            <p:cNvSpPr/>
            <p:nvPr/>
          </p:nvSpPr>
          <p:spPr>
            <a:xfrm>
              <a:off x="135954" y="3126960"/>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4"/>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b="0" i="0" lang="es-CL" sz="1800" u="none" cap="none" strike="noStrike">
                <a:solidFill>
                  <a:srgbClr val="757070"/>
                </a:solidFill>
                <a:latin typeface="Calibri"/>
                <a:ea typeface="Calibri"/>
                <a:cs typeface="Calibri"/>
                <a:sym typeface="Calibri"/>
              </a:rPr>
              <a:t>”</a:t>
            </a:r>
            <a:endParaRPr sz="1800"/>
          </a:p>
        </p:txBody>
      </p:sp>
      <p:sp>
        <p:nvSpPr>
          <p:cNvPr id="103" name="Google Shape;103;p14"/>
          <p:cNvSpPr txBox="1"/>
          <p:nvPr/>
        </p:nvSpPr>
        <p:spPr>
          <a:xfrm>
            <a:off x="238327" y="3058616"/>
            <a:ext cx="3609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04" name="Google Shape;104;p14"/>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EscuelaIT Duoc UC - Escuela de Informática y Telecomunicaciones Duoc UC - Duoc  UC | LinkedIn" id="109" name="Google Shape;109;p1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0" name="Google Shape;110;p15"/>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11" name="Google Shape;111;p15"/>
          <p:cNvSpPr txBox="1"/>
          <p:nvPr/>
        </p:nvSpPr>
        <p:spPr>
          <a:xfrm>
            <a:off x="0" y="1130849"/>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12" name="Google Shape;112;p15"/>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13" name="Google Shape;113;p15"/>
          <p:cNvSpPr/>
          <p:nvPr/>
        </p:nvSpPr>
        <p:spPr>
          <a:xfrm>
            <a:off x="714909" y="2169769"/>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s-CL" sz="1100">
                <a:solidFill>
                  <a:schemeClr val="dk1"/>
                </a:solidFill>
              </a:rPr>
              <a:t>Los pasajeros de transporte público frecuentemente se pasan de su destino debido a varias razones: quedarse dormidos, falta de conocimiento de la ruta, o simplemente por distracción. Esto provoca inconvenientes significativos, como pérdida de tiempo, desorientación, y estrés, especialmente en ciudades grandes.</a:t>
            </a:r>
            <a:endParaRPr sz="1100">
              <a:solidFill>
                <a:schemeClr val="dk1"/>
              </a:solidFill>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p:txBody>
      </p:sp>
      <p:sp>
        <p:nvSpPr>
          <p:cNvPr id="114" name="Google Shape;114;p15"/>
          <p:cNvSpPr/>
          <p:nvPr/>
        </p:nvSpPr>
        <p:spPr>
          <a:xfrm>
            <a:off x="6912104" y="2117300"/>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rtl="0" algn="just">
              <a:lnSpc>
                <a:spcPct val="150000"/>
              </a:lnSpc>
              <a:spcBef>
                <a:spcPts val="1200"/>
              </a:spcBef>
              <a:spcAft>
                <a:spcPts val="1200"/>
              </a:spcAft>
              <a:buClr>
                <a:schemeClr val="dk1"/>
              </a:buClr>
              <a:buSzPts val="1100"/>
              <a:buFont typeface="Arial"/>
              <a:buNone/>
            </a:pPr>
            <a:r>
              <a:rPr lang="es-CL" sz="1100">
                <a:solidFill>
                  <a:srgbClr val="434343"/>
                </a:solidFill>
              </a:rPr>
              <a:t>El proyecto de esta aplicación móvil, enfocada en mejorar la experiencia de usuarios de transporte público,este proyecto busca resolver el problema de los pasajeros que se pasan de su destino durante sus viajes. Esta situación es común y afecta a personas que, por quedarse dormidas, no conocer bien la ruta, o simplemente distraerse, pierden su parada y enfrentan inconvenientes, como pérdida de tiempo y desorientación. La app pretende ofrecer una solución práctica, mediante la geolocalización y alarmas personalizadas que avisen al usuario cuando esté cerca de su destino, evitando estos problemas.</a:t>
            </a:r>
            <a:endParaRPr sz="1800">
              <a:solidFill>
                <a:schemeClr val="dk1"/>
              </a:solidFill>
              <a:latin typeface="Calibri"/>
              <a:ea typeface="Calibri"/>
              <a:cs typeface="Calibri"/>
              <a:sym typeface="Calibri"/>
            </a:endParaRPr>
          </a:p>
        </p:txBody>
      </p:sp>
      <p:sp>
        <p:nvSpPr>
          <p:cNvPr id="115" name="Google Shape;115;p15"/>
          <p:cNvSpPr/>
          <p:nvPr/>
        </p:nvSpPr>
        <p:spPr>
          <a:xfrm>
            <a:off x="5456903" y="3736258"/>
            <a:ext cx="1140600" cy="757200"/>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EscuelaIT Duoc UC - Escuela de Informática y Telecomunicaciones Duoc UC - Duoc  UC | LinkedIn" id="120" name="Google Shape;120;p1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1" name="Google Shape;121;p16"/>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22" name="Google Shape;122;p16"/>
          <p:cNvSpPr txBox="1"/>
          <p:nvPr/>
        </p:nvSpPr>
        <p:spPr>
          <a:xfrm>
            <a:off x="0" y="1286779"/>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23" name="Google Shape;123;p16"/>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24" name="Google Shape;124;p16"/>
          <p:cNvSpPr txBox="1"/>
          <p:nvPr/>
        </p:nvSpPr>
        <p:spPr>
          <a:xfrm>
            <a:off x="-75024" y="3737271"/>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5" name="Google Shape;125;p16"/>
          <p:cNvSpPr/>
          <p:nvPr/>
        </p:nvSpPr>
        <p:spPr>
          <a:xfrm>
            <a:off x="550200" y="1966301"/>
            <a:ext cx="11091600" cy="16767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50000"/>
              </a:lnSpc>
              <a:spcBef>
                <a:spcPts val="0"/>
              </a:spcBef>
              <a:spcAft>
                <a:spcPts val="0"/>
              </a:spcAft>
              <a:buSzPts val="1100"/>
              <a:buNone/>
            </a:pPr>
            <a:r>
              <a:t/>
            </a:r>
            <a:endParaRPr sz="1800">
              <a:solidFill>
                <a:schemeClr val="dk1"/>
              </a:solidFill>
            </a:endParaRPr>
          </a:p>
          <a:p>
            <a:pPr indent="0" lvl="0" marL="0" rtl="0" algn="just">
              <a:lnSpc>
                <a:spcPct val="150000"/>
              </a:lnSpc>
              <a:spcBef>
                <a:spcPts val="800"/>
              </a:spcBef>
              <a:spcAft>
                <a:spcPts val="0"/>
              </a:spcAft>
              <a:buClr>
                <a:schemeClr val="dk1"/>
              </a:buClr>
              <a:buSzPts val="1100"/>
              <a:buFont typeface="Arial"/>
              <a:buNone/>
            </a:pPr>
            <a:r>
              <a:rPr lang="es-CL" sz="1100">
                <a:solidFill>
                  <a:schemeClr val="dk1"/>
                </a:solidFill>
              </a:rPr>
              <a:t>Desarrollar una aplicación móvil que garantice una llegada segura de los usuarios a sus destinos en transporte público mediante alertas de proximidad al destino, evitando que se pasen de su parada.</a:t>
            </a:r>
            <a:endParaRPr sz="1100">
              <a:solidFill>
                <a:schemeClr val="dk1"/>
              </a:solidFill>
            </a:endParaRPr>
          </a:p>
          <a:p>
            <a:pPr indent="0" lvl="0" marL="0" marR="0" rtl="0" algn="ctr">
              <a:spcBef>
                <a:spcPts val="800"/>
              </a:spcBef>
              <a:spcAft>
                <a:spcPts val="0"/>
              </a:spcAft>
              <a:buNone/>
            </a:pPr>
            <a:r>
              <a:t/>
            </a:r>
            <a:endParaRPr sz="1800">
              <a:solidFill>
                <a:schemeClr val="dk1"/>
              </a:solidFill>
              <a:latin typeface="Calibri"/>
              <a:ea typeface="Calibri"/>
              <a:cs typeface="Calibri"/>
              <a:sym typeface="Calibri"/>
            </a:endParaRPr>
          </a:p>
        </p:txBody>
      </p:sp>
      <p:sp>
        <p:nvSpPr>
          <p:cNvPr id="126" name="Google Shape;126;p16"/>
          <p:cNvSpPr/>
          <p:nvPr/>
        </p:nvSpPr>
        <p:spPr>
          <a:xfrm>
            <a:off x="614525" y="4383774"/>
            <a:ext cx="10962900" cy="19239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Implementar un sistema de geolocalización en tiempo real para rastrear la ubicación del usuario durante su viaje en transporte público.</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Desarrollar notificaciones y alarmas personalizables que avisen al usuario a medida que se acerque a su destino.</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Diseñar una interfaz de usuario intuitiva que permita a los usuarios configurar fácilmente su punto de partida y destino.</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Incorporar un botón de emergencia que permita al usuario enviar su ubicación a contactos de confianza o servicios de emergencia.</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Guardar y gestionar un historial de viajes y rutas frecuentes para facilitar el uso repetido de la aplicación.</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Garantizar la privacidad y seguridad de los datos del usuario mediante la implementación de medidas de protección adecuadas.</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Realizar pruebas de usuario exhaustivas para asegurar la funcionalidad y la usabilidad de la aplicación en diferentes dispositivos y escenarios.</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EscuelaIT Duoc UC - Escuela de Informática y Telecomunicaciones Duoc UC - Duoc  UC | LinkedIn" id="131" name="Google Shape;131;p1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2" name="Google Shape;132;p17"/>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33" name="Google Shape;133;p17"/>
          <p:cNvSpPr txBox="1"/>
          <p:nvPr/>
        </p:nvSpPr>
        <p:spPr>
          <a:xfrm>
            <a:off x="0" y="992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34" name="Google Shape;134;p17"/>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35" name="Google Shape;135;p17"/>
          <p:cNvSpPr/>
          <p:nvPr/>
        </p:nvSpPr>
        <p:spPr>
          <a:xfrm>
            <a:off x="527700" y="2117300"/>
            <a:ext cx="5713200" cy="44493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2800" u="sng">
              <a:solidFill>
                <a:schemeClr val="dk1"/>
              </a:solidFill>
              <a:latin typeface="Calibri"/>
              <a:ea typeface="Calibri"/>
              <a:cs typeface="Calibri"/>
              <a:sym typeface="Calibri"/>
            </a:endParaRPr>
          </a:p>
          <a:p>
            <a:pPr indent="0" lvl="0" marL="0" rtl="0" algn="ctr">
              <a:spcBef>
                <a:spcPts val="0"/>
              </a:spcBef>
              <a:spcAft>
                <a:spcPts val="0"/>
              </a:spcAft>
              <a:buNone/>
            </a:pPr>
            <a:r>
              <a:rPr lang="es-CL" sz="2800" u="sng">
                <a:solidFill>
                  <a:schemeClr val="dk1"/>
                </a:solidFill>
                <a:latin typeface="Calibri"/>
                <a:ea typeface="Calibri"/>
                <a:cs typeface="Calibri"/>
                <a:sym typeface="Calibri"/>
              </a:rPr>
              <a:t>Alcances</a:t>
            </a:r>
            <a:endParaRPr sz="2800" u="sng">
              <a:solidFill>
                <a:schemeClr val="dk1"/>
              </a:solidFill>
              <a:latin typeface="Calibri"/>
              <a:ea typeface="Calibri"/>
              <a:cs typeface="Calibri"/>
              <a:sym typeface="Calibri"/>
            </a:endParaRPr>
          </a:p>
          <a:p>
            <a:pPr indent="0" lvl="0" marL="0" rtl="0" algn="ctr">
              <a:spcBef>
                <a:spcPts val="0"/>
              </a:spcBef>
              <a:spcAft>
                <a:spcPts val="0"/>
              </a:spcAft>
              <a:buNone/>
            </a:pPr>
            <a:r>
              <a:t/>
            </a:r>
            <a:endParaRPr sz="2800" u="sng">
              <a:solidFill>
                <a:schemeClr val="dk1"/>
              </a:solidFill>
              <a:latin typeface="Calibri"/>
              <a:ea typeface="Calibri"/>
              <a:cs typeface="Calibri"/>
              <a:sym typeface="Calibri"/>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Desarrollar una aplicación móvil que permita a los usuarios de transporte público establecer un punto de partida y un destino.</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Implementar geolocalización en tiempo real para rastrear la ubicación del usuario durante su viaje.</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Crear un sistema de notificaciones y alertas personalizadas que avisen al usuario cuando esté cerca de su parada de destino.</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Incorporar funcionalidades adicionales, como el historial de rutas, guardar rutas frecuentes y un botón de emergencia para mayor seguridad.</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Desarrollar un diseño de interfaz de usuario (UI/UX) intuitivo y fácil de usar para mejorar la experiencia de los usuarios.</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Integrar Google Maps API para obtener datos de ubicación y rutas.</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Almacenar información en tiempo real usando una base de datos como Firebase para un acceso rápido y seguro.</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Realizar pruebas de usuario para garantizar que la aplicación funcione correctamente antes de su lanzamiento.</a:t>
            </a:r>
            <a:endParaRPr sz="1000">
              <a:solidFill>
                <a:schemeClr val="dk1"/>
              </a:solidFill>
            </a:endParaRPr>
          </a:p>
          <a:p>
            <a:pPr indent="0" lvl="0" marL="0" rtl="0" algn="just">
              <a:lnSpc>
                <a:spcPct val="150000"/>
              </a:lnSpc>
              <a:spcBef>
                <a:spcPts val="800"/>
              </a:spcBef>
              <a:spcAft>
                <a:spcPts val="0"/>
              </a:spcAft>
              <a:buSzPts val="1100"/>
              <a:buNone/>
            </a:pPr>
            <a:r>
              <a:t/>
            </a:r>
            <a:endParaRPr sz="1100">
              <a:solidFill>
                <a:schemeClr val="dk1"/>
              </a:solidFill>
            </a:endParaRPr>
          </a:p>
          <a:p>
            <a:pPr indent="0" lvl="0" marL="0" marR="0" rtl="0" algn="ctr">
              <a:spcBef>
                <a:spcPts val="800"/>
              </a:spcBef>
              <a:spcAft>
                <a:spcPts val="0"/>
              </a:spcAft>
              <a:buNone/>
            </a:pPr>
            <a:r>
              <a:t/>
            </a:r>
            <a:endParaRPr sz="1800">
              <a:solidFill>
                <a:schemeClr val="dk1"/>
              </a:solidFill>
              <a:latin typeface="Calibri"/>
              <a:ea typeface="Calibri"/>
              <a:cs typeface="Calibri"/>
              <a:sym typeface="Calibri"/>
            </a:endParaRPr>
          </a:p>
        </p:txBody>
      </p:sp>
      <p:sp>
        <p:nvSpPr>
          <p:cNvPr id="136" name="Google Shape;136;p17"/>
          <p:cNvSpPr/>
          <p:nvPr/>
        </p:nvSpPr>
        <p:spPr>
          <a:xfrm>
            <a:off x="6544450" y="2117300"/>
            <a:ext cx="5151300" cy="46512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Limitaciones</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298450" lvl="0" marL="457200" rtl="0" algn="just">
              <a:lnSpc>
                <a:spcPct val="150000"/>
              </a:lnSpc>
              <a:spcBef>
                <a:spcPts val="1200"/>
              </a:spcBef>
              <a:spcAft>
                <a:spcPts val="0"/>
              </a:spcAft>
              <a:buClr>
                <a:srgbClr val="434343"/>
              </a:buClr>
              <a:buSzPts val="1100"/>
              <a:buChar char="●"/>
            </a:pPr>
            <a:r>
              <a:rPr lang="es-CL" sz="1100">
                <a:solidFill>
                  <a:srgbClr val="434343"/>
                </a:solidFill>
              </a:rPr>
              <a:t>Limitación de tiempo: El proyecto se desarrollará dentro del semestre académico, por lo que la disponibilidad de tiempo será de entre 12 y 16 semanas. Esto significa que algunas funcionalidades avanzadas pueden no ser incluidas en la versión inicial.</a:t>
            </a:r>
            <a:endParaRPr sz="1100">
              <a:solidFill>
                <a:srgbClr val="434343"/>
              </a:solidFill>
            </a:endParaRPr>
          </a:p>
          <a:p>
            <a:pPr indent="-298450" lvl="0" marL="457200" rtl="0" algn="just">
              <a:lnSpc>
                <a:spcPct val="150000"/>
              </a:lnSpc>
              <a:spcBef>
                <a:spcPts val="0"/>
              </a:spcBef>
              <a:spcAft>
                <a:spcPts val="0"/>
              </a:spcAft>
              <a:buClr>
                <a:srgbClr val="434343"/>
              </a:buClr>
              <a:buSzPts val="1100"/>
              <a:buChar char="●"/>
            </a:pPr>
            <a:r>
              <a:rPr lang="es-CL" sz="1100">
                <a:solidFill>
                  <a:srgbClr val="434343"/>
                </a:solidFill>
              </a:rPr>
              <a:t>Recursos limitados: El equipo solo cuenta con un número limitado de horas de trabajo semanal (entre 5 a 10 horas por persona). Además, el acceso a dispositivos móviles para pruebas puede ser limitado.</a:t>
            </a:r>
            <a:endParaRPr sz="1100">
              <a:solidFill>
                <a:srgbClr val="434343"/>
              </a:solidFill>
            </a:endParaRPr>
          </a:p>
          <a:p>
            <a:pPr indent="-298450" lvl="0" marL="457200" rtl="0" algn="just">
              <a:lnSpc>
                <a:spcPct val="150000"/>
              </a:lnSpc>
              <a:spcBef>
                <a:spcPts val="0"/>
              </a:spcBef>
              <a:spcAft>
                <a:spcPts val="0"/>
              </a:spcAft>
              <a:buClr>
                <a:srgbClr val="434343"/>
              </a:buClr>
              <a:buSzPts val="1100"/>
              <a:buChar char="●"/>
            </a:pPr>
            <a:r>
              <a:rPr lang="es-CL" sz="1100">
                <a:solidFill>
                  <a:srgbClr val="434343"/>
                </a:solidFill>
              </a:rPr>
              <a:t>Dependencia de APIs externas: La aplicación dependerá de la API de Google Maps para la geolocalización. Problemas de disponibilidad o cambios en esta API podrían afectar el funcionamiento del sistema.</a:t>
            </a:r>
            <a:endParaRPr sz="1100">
              <a:solidFill>
                <a:srgbClr val="434343"/>
              </a:solidFill>
            </a:endParaRPr>
          </a:p>
          <a:p>
            <a:pPr indent="0" lvl="0" marL="457200" rtl="0" algn="just">
              <a:lnSpc>
                <a:spcPct val="150000"/>
              </a:lnSpc>
              <a:spcBef>
                <a:spcPts val="1200"/>
              </a:spcBef>
              <a:spcAft>
                <a:spcPts val="1200"/>
              </a:spcAft>
              <a:buNone/>
            </a:pPr>
            <a:r>
              <a:t/>
            </a:r>
            <a:endParaRPr sz="11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EscuelaIT Duoc UC - Escuela de Informática y Telecomunicaciones Duoc UC - Duoc  UC | LinkedIn" id="141" name="Google Shape;141;p1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2" name="Google Shape;142;p18"/>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43" name="Google Shape;143;p18"/>
          <p:cNvSpPr txBox="1"/>
          <p:nvPr/>
        </p:nvSpPr>
        <p:spPr>
          <a:xfrm>
            <a:off x="0" y="1432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44" name="Google Shape;144;p18"/>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45" name="Google Shape;145;p18"/>
          <p:cNvSpPr/>
          <p:nvPr/>
        </p:nvSpPr>
        <p:spPr>
          <a:xfrm>
            <a:off x="550200" y="2236400"/>
            <a:ext cx="11091600" cy="40068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lang="es-CL" sz="1100">
                <a:solidFill>
                  <a:srgbClr val="434343"/>
                </a:solidFill>
              </a:rPr>
              <a:t>Se utilizará la metodología ágil Scrum para el desarrollo del Proyecto APT. Esta metodología es adecuada ya que permite trabajar en sprints, ciclos cortos de desarrollo que fomentan incrementos funcionales continuos del producto. El uso de Scrum facilita la adaptación a cambios, ya que cada sprint permite revisar y ajustar las funcionalidades según los comentarios y necesidades del usuario. Además, mejora la colaboración dentro del equipo al definir claramente roles, tareas y responsabilidades.</a:t>
            </a:r>
            <a:endParaRPr sz="1100">
              <a:solidFill>
                <a:srgbClr val="434343"/>
              </a:solidFill>
            </a:endParaRPr>
          </a:p>
          <a:p>
            <a:pPr indent="0" lvl="0" marL="0" rtl="0" algn="just">
              <a:lnSpc>
                <a:spcPct val="150000"/>
              </a:lnSpc>
              <a:spcBef>
                <a:spcPts val="1200"/>
              </a:spcBef>
              <a:spcAft>
                <a:spcPts val="0"/>
              </a:spcAft>
              <a:buClr>
                <a:schemeClr val="dk1"/>
              </a:buClr>
              <a:buSzPts val="1100"/>
              <a:buFont typeface="Arial"/>
              <a:buNone/>
            </a:pPr>
            <a:r>
              <a:rPr lang="es-CL" sz="1100">
                <a:solidFill>
                  <a:srgbClr val="434343"/>
                </a:solidFill>
              </a:rPr>
              <a:t>El equipo se reunirá dos veces por semana, los sábados y domingos, para revisar el progreso, definir tareas y responsabilidades, y hacer ajustes necesarios. Estas reuniones garantizan una comunicación constante y efectiva, permitiendo hacer ajustes rápidos y eficientes a medida que avanza el desarrollo.</a:t>
            </a:r>
            <a:endParaRPr sz="1100">
              <a:solidFill>
                <a:srgbClr val="434343"/>
              </a:solidFill>
            </a:endParaRPr>
          </a:p>
          <a:p>
            <a:pPr indent="0" lvl="0" marL="0" rtl="0" algn="just">
              <a:lnSpc>
                <a:spcPct val="150000"/>
              </a:lnSpc>
              <a:spcBef>
                <a:spcPts val="1200"/>
              </a:spcBef>
              <a:spcAft>
                <a:spcPts val="0"/>
              </a:spcAft>
              <a:buClr>
                <a:schemeClr val="dk1"/>
              </a:buClr>
              <a:buSzPts val="1100"/>
              <a:buFont typeface="Arial"/>
              <a:buNone/>
            </a:pPr>
            <a:r>
              <a:rPr b="1" lang="es-CL" sz="1100">
                <a:solidFill>
                  <a:srgbClr val="434343"/>
                </a:solidFill>
              </a:rPr>
              <a:t>¿Por qué usar esta metodología?</a:t>
            </a:r>
            <a:endParaRPr b="1" sz="1100">
              <a:solidFill>
                <a:srgbClr val="434343"/>
              </a:solidFill>
            </a:endParaRPr>
          </a:p>
          <a:p>
            <a:pPr indent="0" lvl="0" marL="0" rtl="0" algn="just">
              <a:lnSpc>
                <a:spcPct val="150000"/>
              </a:lnSpc>
              <a:spcBef>
                <a:spcPts val="1200"/>
              </a:spcBef>
              <a:spcAft>
                <a:spcPts val="0"/>
              </a:spcAft>
              <a:buClr>
                <a:schemeClr val="dk1"/>
              </a:buClr>
              <a:buSzPts val="1100"/>
              <a:buFont typeface="Arial"/>
              <a:buNone/>
            </a:pPr>
            <a:r>
              <a:rPr lang="es-CL" sz="1100">
                <a:solidFill>
                  <a:srgbClr val="434343"/>
                </a:solidFill>
              </a:rPr>
              <a:t> Scrum es ideal para este proyecto porque facilita la entrega de un producto funcional desde las primeras etapas de desarrollo y mejora continuamente con cada iteración. Esto permite responder rápidamente a las necesidades cambiantes de los usuarios y asegura un producto final de alta calidad que cumple con los objetivos planteados. Además, al utilizar herramientas como Azure DevOps, se puede gestionar y seguir de manera efectiva cada sprint, optimizando el flujo de trabajo y la productividad del equipo.</a:t>
            </a:r>
            <a:endParaRPr sz="1100">
              <a:solidFill>
                <a:schemeClr val="dk1"/>
              </a:solidFill>
            </a:endParaRPr>
          </a:p>
          <a:p>
            <a:pPr indent="0" lvl="0" marL="0" marR="0" rtl="0" algn="ctr">
              <a:spcBef>
                <a:spcPts val="12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descr="EscuelaIT Duoc UC - Escuela de Informática y Telecomunicaciones Duoc UC - Duoc  UC | LinkedIn" id="150" name="Google Shape;150;p1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1" name="Google Shape;151;p19"/>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52" name="Google Shape;152;p19"/>
          <p:cNvSpPr txBox="1"/>
          <p:nvPr/>
        </p:nvSpPr>
        <p:spPr>
          <a:xfrm>
            <a:off x="-37524" y="800506"/>
            <a:ext cx="12192000" cy="892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rPr lang="es-CL" sz="1600">
                <a:solidFill>
                  <a:srgbClr val="757070"/>
                </a:solidFill>
                <a:latin typeface="Calibri"/>
                <a:ea typeface="Calibri"/>
                <a:cs typeface="Calibri"/>
                <a:sym typeface="Calibri"/>
              </a:rPr>
              <a:t>* Utilizar cronograma de inicio, indicando el cumplimiento al término del proyecto </a:t>
            </a:r>
            <a:endParaRPr sz="1000">
              <a:solidFill>
                <a:srgbClr val="757070"/>
              </a:solidFill>
              <a:latin typeface="Calibri"/>
              <a:ea typeface="Calibri"/>
              <a:cs typeface="Calibri"/>
              <a:sym typeface="Calibri"/>
            </a:endParaRPr>
          </a:p>
        </p:txBody>
      </p:sp>
      <p:cxnSp>
        <p:nvCxnSpPr>
          <p:cNvPr id="153" name="Google Shape;153;p19"/>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154" name="Google Shape;154;p19"/>
          <p:cNvGraphicFramePr/>
          <p:nvPr/>
        </p:nvGraphicFramePr>
        <p:xfrm>
          <a:off x="237771" y="1755292"/>
          <a:ext cx="3000000" cy="3000000"/>
        </p:xfrm>
        <a:graphic>
          <a:graphicData uri="http://schemas.openxmlformats.org/drawingml/2006/table">
            <a:tbl>
              <a:tblPr>
                <a:noFill/>
                <a:tableStyleId>{E21CD4EA-B3C3-49B1-9282-B9101AF47A9E}</a:tableStyleId>
              </a:tblPr>
              <a:tblGrid>
                <a:gridCol w="1311300"/>
                <a:gridCol w="520225"/>
                <a:gridCol w="507625"/>
                <a:gridCol w="510550"/>
                <a:gridCol w="510550"/>
                <a:gridCol w="507625"/>
                <a:gridCol w="507625"/>
                <a:gridCol w="507625"/>
                <a:gridCol w="507625"/>
                <a:gridCol w="507625"/>
                <a:gridCol w="507625"/>
                <a:gridCol w="507625"/>
                <a:gridCol w="509575"/>
                <a:gridCol w="509575"/>
                <a:gridCol w="509575"/>
                <a:gridCol w="509575"/>
                <a:gridCol w="509575"/>
                <a:gridCol w="382850"/>
                <a:gridCol w="509575"/>
                <a:gridCol w="509575"/>
                <a:gridCol w="382850"/>
              </a:tblGrid>
              <a:tr h="646300">
                <a:tc row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Actividad</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2EFD9"/>
                    </a:solidFill>
                  </a:tcPr>
                </a:tc>
                <a:tc hMerge="1"/>
                <a:tc hMerge="1"/>
                <a:tc hMerge="1"/>
                <a:tc gridSpan="12">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hMerge="1"/>
                <a:tc hMerge="1"/>
                <a:tc hMerge="1"/>
                <a:tc hMerge="1"/>
                <a:tc hMerge="1"/>
                <a:tc hMerge="1"/>
                <a:tc hMerge="1"/>
                <a:tc hMerge="1"/>
                <a:tc hMerge="1"/>
                <a:tc hMerge="1"/>
                <a:tc hMerge="1"/>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5"/>
                    </a:solidFill>
                  </a:tcPr>
                </a:tc>
                <a:tc hMerge="1"/>
                <a:tc hMerge="1"/>
                <a:tc hMerge="1"/>
              </a:tr>
              <a:tr h="2101250">
                <a:tc v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9</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10</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25950">
                <a:tc>
                  <a:txBody>
                    <a:bodyPr/>
                    <a:lstStyle/>
                    <a:p>
                      <a:pPr indent="0" lvl="0" marL="0" rtl="0" algn="just">
                        <a:lnSpc>
                          <a:spcPct val="150000"/>
                        </a:lnSpc>
                        <a:spcBef>
                          <a:spcPts val="0"/>
                        </a:spcBef>
                        <a:spcAft>
                          <a:spcPts val="800"/>
                        </a:spcAft>
                        <a:buNone/>
                      </a:pPr>
                      <a:r>
                        <a:rPr b="1" lang="es-CL" sz="1100"/>
                        <a:t>Análisis del Caso</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3C47D"/>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3C47D"/>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25950">
                <a:tc>
                  <a:txBody>
                    <a:bodyPr/>
                    <a:lstStyle/>
                    <a:p>
                      <a:pPr indent="0" lvl="0" marL="0" marR="0" rtl="0" algn="just">
                        <a:lnSpc>
                          <a:spcPct val="150000"/>
                        </a:lnSpc>
                        <a:spcBef>
                          <a:spcPts val="0"/>
                        </a:spcBef>
                        <a:spcAft>
                          <a:spcPts val="800"/>
                        </a:spcAft>
                        <a:buNone/>
                      </a:pPr>
                      <a:r>
                        <a:rPr b="1" lang="es-CL" sz="1100"/>
                        <a:t>Definición de Visión y Pilares</a:t>
                      </a:r>
                      <a:endParaRPr b="1" i="1" sz="1100" u="none" cap="none" strike="noStrike">
                        <a:solidFill>
                          <a:srgbClr val="548DD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25950">
                <a:tc>
                  <a:txBody>
                    <a:bodyPr/>
                    <a:lstStyle/>
                    <a:p>
                      <a:pPr indent="0" lvl="0" marL="0" marR="0" rtl="0" algn="just">
                        <a:lnSpc>
                          <a:spcPct val="150000"/>
                        </a:lnSpc>
                        <a:spcBef>
                          <a:spcPts val="0"/>
                        </a:spcBef>
                        <a:spcAft>
                          <a:spcPts val="800"/>
                        </a:spcAft>
                        <a:buNone/>
                      </a:pPr>
                      <a:r>
                        <a:rPr b="1" lang="es-CL" sz="1100"/>
                        <a:t>Épicas Historias de Usuario</a:t>
                      </a:r>
                      <a:endParaRPr b="1" i="1" sz="1100" u="none" cap="none" strike="noStrike">
                        <a:solidFill>
                          <a:srgbClr val="548DD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6AA84F"/>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66075">
                <a:tc>
                  <a:txBody>
                    <a:bodyPr/>
                    <a:lstStyle/>
                    <a:p>
                      <a:pPr indent="0" lvl="0" marL="0" rtl="0" algn="just">
                        <a:lnSpc>
                          <a:spcPct val="150000"/>
                        </a:lnSpc>
                        <a:spcBef>
                          <a:spcPts val="0"/>
                        </a:spcBef>
                        <a:spcAft>
                          <a:spcPts val="800"/>
                        </a:spcAft>
                        <a:buNone/>
                      </a:pPr>
                      <a:r>
                        <a:rPr b="1" lang="es-CL" sz="1100"/>
                        <a:t>Administración Inicial</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7F6000"/>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aphicFrame>
        <p:nvGraphicFramePr>
          <p:cNvPr id="159" name="Google Shape;159;p20"/>
          <p:cNvGraphicFramePr/>
          <p:nvPr/>
        </p:nvGraphicFramePr>
        <p:xfrm>
          <a:off x="373971" y="412667"/>
          <a:ext cx="3000000" cy="3000000"/>
        </p:xfrm>
        <a:graphic>
          <a:graphicData uri="http://schemas.openxmlformats.org/drawingml/2006/table">
            <a:tbl>
              <a:tblPr>
                <a:noFill/>
                <a:tableStyleId>{E21CD4EA-B3C3-49B1-9282-B9101AF47A9E}</a:tableStyleId>
              </a:tblPr>
              <a:tblGrid>
                <a:gridCol w="1593725"/>
                <a:gridCol w="616950"/>
                <a:gridCol w="616950"/>
                <a:gridCol w="616950"/>
                <a:gridCol w="616950"/>
                <a:gridCol w="616950"/>
                <a:gridCol w="616950"/>
                <a:gridCol w="616950"/>
                <a:gridCol w="619325"/>
                <a:gridCol w="619325"/>
                <a:gridCol w="619325"/>
                <a:gridCol w="619325"/>
                <a:gridCol w="619325"/>
                <a:gridCol w="465325"/>
                <a:gridCol w="619325"/>
                <a:gridCol w="619325"/>
                <a:gridCol w="465325"/>
              </a:tblGrid>
              <a:tr h="569225">
                <a:tc row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Actividad</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gridSpan="12">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hMerge="1"/>
                <a:tc hMerge="1"/>
                <a:tc hMerge="1"/>
                <a:tc hMerge="1"/>
                <a:tc hMerge="1"/>
                <a:tc hMerge="1"/>
                <a:tc hMerge="1"/>
                <a:tc hMerge="1"/>
                <a:tc hMerge="1"/>
                <a:tc hMerge="1"/>
                <a:tc hMerge="1"/>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5"/>
                    </a:solidFill>
                  </a:tcPr>
                </a:tc>
                <a:tc hMerge="1"/>
                <a:tc hMerge="1"/>
                <a:tc hMerge="1"/>
              </a:tr>
              <a:tr h="586650">
                <a:tc v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9</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10</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51325">
                <a:tc>
                  <a:txBody>
                    <a:bodyPr/>
                    <a:lstStyle/>
                    <a:p>
                      <a:pPr indent="0" lvl="0" marL="0" rtl="0" algn="just">
                        <a:lnSpc>
                          <a:spcPct val="150000"/>
                        </a:lnSpc>
                        <a:spcBef>
                          <a:spcPts val="0"/>
                        </a:spcBef>
                        <a:spcAft>
                          <a:spcPts val="800"/>
                        </a:spcAft>
                        <a:buClr>
                          <a:schemeClr val="dk1"/>
                        </a:buClr>
                        <a:buSzPts val="1100"/>
                        <a:buFont typeface="Arial"/>
                        <a:buNone/>
                      </a:pPr>
                      <a:r>
                        <a:rPr b="1" i="1" lang="es-CL" sz="1100">
                          <a:solidFill>
                            <a:srgbClr val="434343"/>
                          </a:solidFill>
                        </a:rPr>
                        <a:t>Sprint 1: Diseño de Wireframes</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00FF00"/>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00FF00"/>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4100">
                <a:tc>
                  <a:txBody>
                    <a:bodyPr/>
                    <a:lstStyle/>
                    <a:p>
                      <a:pPr indent="0" lvl="0" marL="0" rtl="0" algn="just">
                        <a:lnSpc>
                          <a:spcPct val="150000"/>
                        </a:lnSpc>
                        <a:spcBef>
                          <a:spcPts val="0"/>
                        </a:spcBef>
                        <a:spcAft>
                          <a:spcPts val="800"/>
                        </a:spcAft>
                        <a:buNone/>
                      </a:pPr>
                      <a:r>
                        <a:rPr b="1" lang="es-CL" sz="1100"/>
                        <a:t>Sprint2: Implementación de Geolocalización</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BF9000"/>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BF9000"/>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15700">
                <a:tc>
                  <a:txBody>
                    <a:bodyPr/>
                    <a:lstStyle/>
                    <a:p>
                      <a:pPr indent="0" lvl="0" marL="0" rtl="0" algn="just">
                        <a:lnSpc>
                          <a:spcPct val="150000"/>
                        </a:lnSpc>
                        <a:spcBef>
                          <a:spcPts val="0"/>
                        </a:spcBef>
                        <a:spcAft>
                          <a:spcPts val="800"/>
                        </a:spcAft>
                        <a:buNone/>
                      </a:pPr>
                      <a:r>
                        <a:rPr b="1" lang="es-CL" sz="1100"/>
                        <a:t>Sprint3: Desarrollo de Notificaciones</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1C232"/>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1C232"/>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4100">
                <a:tc>
                  <a:txBody>
                    <a:bodyPr/>
                    <a:lstStyle/>
                    <a:p>
                      <a:pPr indent="0" lvl="0" marL="0" rtl="0" algn="just">
                        <a:lnSpc>
                          <a:spcPct val="150000"/>
                        </a:lnSpc>
                        <a:spcBef>
                          <a:spcPts val="0"/>
                        </a:spcBef>
                        <a:spcAft>
                          <a:spcPts val="800"/>
                        </a:spcAft>
                        <a:buNone/>
                      </a:pPr>
                      <a:r>
                        <a:rPr b="1" lang="es-CL" sz="1100"/>
                        <a:t>Sprint4: Implementación de Boton de panico</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E599"/>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E599"/>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86650">
                <a:tc>
                  <a:txBody>
                    <a:bodyPr/>
                    <a:lstStyle/>
                    <a:p>
                      <a:pPr indent="0" lvl="0" marL="0" rtl="0" algn="just">
                        <a:lnSpc>
                          <a:spcPct val="150000"/>
                        </a:lnSpc>
                        <a:spcBef>
                          <a:spcPts val="0"/>
                        </a:spcBef>
                        <a:spcAft>
                          <a:spcPts val="800"/>
                        </a:spcAft>
                        <a:buNone/>
                      </a:pPr>
                      <a:r>
                        <a:rPr b="1" lang="es-CL" sz="1100"/>
                        <a:t>Ajustes Basados en Feedback</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00"/>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00"/>
                    </a:solidFill>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00"/>
                    </a:solidFill>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08900">
                <a:tc>
                  <a:txBody>
                    <a:bodyPr/>
                    <a:lstStyle/>
                    <a:p>
                      <a:pPr indent="0" lvl="0" marL="0" rtl="0" algn="just">
                        <a:lnSpc>
                          <a:spcPct val="150000"/>
                        </a:lnSpc>
                        <a:spcBef>
                          <a:spcPts val="0"/>
                        </a:spcBef>
                        <a:spcAft>
                          <a:spcPts val="800"/>
                        </a:spcAft>
                        <a:buClr>
                          <a:schemeClr val="dk1"/>
                        </a:buClr>
                        <a:buSzPts val="1100"/>
                        <a:buFont typeface="Arial"/>
                        <a:buNone/>
                      </a:pPr>
                      <a:r>
                        <a:rPr b="1" lang="es-CL" sz="1100">
                          <a:solidFill>
                            <a:schemeClr val="dk1"/>
                          </a:solidFill>
                        </a:rPr>
                        <a:t>Presentación Final del Proyecto</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0000"/>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0000"/>
                    </a:solidFill>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EscuelaIT Duoc UC - Escuela de Informática y Telecomunicaciones Duoc UC - Duoc  UC | LinkedIn" id="164" name="Google Shape;164;p2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5" name="Google Shape;165;p21"/>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66" name="Google Shape;166;p21"/>
          <p:cNvSpPr txBox="1"/>
          <p:nvPr/>
        </p:nvSpPr>
        <p:spPr>
          <a:xfrm>
            <a:off x="0" y="908242"/>
            <a:ext cx="121920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t/>
            </a:r>
            <a:endParaRPr/>
          </a:p>
        </p:txBody>
      </p:sp>
      <p:cxnSp>
        <p:nvCxnSpPr>
          <p:cNvPr id="167" name="Google Shape;167;p21"/>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pic>
        <p:nvPicPr>
          <p:cNvPr id="168" name="Google Shape;168;p21"/>
          <p:cNvPicPr preferRelativeResize="0"/>
          <p:nvPr/>
        </p:nvPicPr>
        <p:blipFill>
          <a:blip r:embed="rId4">
            <a:alphaModFix/>
          </a:blip>
          <a:stretch>
            <a:fillRect/>
          </a:stretch>
        </p:blipFill>
        <p:spPr>
          <a:xfrm>
            <a:off x="1870113" y="2205075"/>
            <a:ext cx="8451776" cy="4005125"/>
          </a:xfrm>
          <a:prstGeom prst="rect">
            <a:avLst/>
          </a:prstGeom>
          <a:noFill/>
          <a:ln>
            <a:noFill/>
          </a:ln>
        </p:spPr>
      </p:pic>
      <p:pic>
        <p:nvPicPr>
          <p:cNvPr id="169" name="Google Shape;169;p21"/>
          <p:cNvPicPr preferRelativeResize="0"/>
          <p:nvPr/>
        </p:nvPicPr>
        <p:blipFill>
          <a:blip r:embed="rId5">
            <a:alphaModFix/>
          </a:blip>
          <a:stretch>
            <a:fillRect/>
          </a:stretch>
        </p:blipFill>
        <p:spPr>
          <a:xfrm>
            <a:off x="220363" y="992898"/>
            <a:ext cx="1341425" cy="1341425"/>
          </a:xfrm>
          <a:prstGeom prst="rect">
            <a:avLst/>
          </a:prstGeom>
          <a:noFill/>
          <a:ln>
            <a:noFill/>
          </a:ln>
        </p:spPr>
      </p:pic>
      <p:sp>
        <p:nvSpPr>
          <p:cNvPr id="170" name="Google Shape;170;p21"/>
          <p:cNvSpPr txBox="1"/>
          <p:nvPr/>
        </p:nvSpPr>
        <p:spPr>
          <a:xfrm>
            <a:off x="220438" y="2294750"/>
            <a:ext cx="134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Draw.io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