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62" r:id="rId4"/>
    <p:sldId id="261" r:id="rId6"/>
    <p:sldId id="259" r:id="rId7"/>
    <p:sldId id="260" r:id="rId8"/>
    <p:sldId id="257" r:id="rId9"/>
    <p:sldId id="258" r:id="rId10"/>
    <p:sldId id="278" r:id="rId11"/>
    <p:sldId id="263" r:id="rId12"/>
    <p:sldId id="264" r:id="rId13"/>
    <p:sldId id="265" r:id="rId14"/>
    <p:sldId id="266" r:id="rId15"/>
    <p:sldId id="267" r:id="rId16"/>
    <p:sldId id="268" r:id="rId17"/>
    <p:sldId id="270" r:id="rId18"/>
    <p:sldId id="271" r:id="rId19"/>
    <p:sldId id="272" r:id="rId20"/>
    <p:sldId id="273" r:id="rId21"/>
    <p:sldId id="290" r:id="rId22"/>
    <p:sldId id="291"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sym typeface="+mn-ea"/>
              </a:rPr>
              <a:t>El pensamiento lógico y orgánico de Pascal lo llevó a construir el antepasado remoto de las computadoras, la primera calculadora.</a:t>
            </a:r>
            <a:endParaRPr lang="es-AR" altLang="en-GB"/>
          </a:p>
          <a:p>
            <a:r>
              <a:rPr lang="es-AR" altLang="en-GB">
                <a:sym typeface="+mn-ea"/>
              </a:rPr>
              <a:t>Lo hizo por un motivo, ayudar a su padre en su trabajo. Todo lo que se programe en base al sistema de verdad (logica) debe tener un sentido real. El no tenerlo significa carecer de propósito para que exista.</a:t>
            </a:r>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En el nivel cuántico existen constantes universales en sintonía fina, que de tener otros valores, no harían posible la vida y la existencia del espacio , del tiempo y la materia. Esto se despliega en la existencia a través de la vibración de las partículas cuánticas. La musica es esa vibración y la materia es esa vibración.</a:t>
            </a:r>
            <a:br>
              <a:rPr lang="es-AR" altLang="en-GB"/>
            </a:br>
            <a:r>
              <a:rPr lang="es-AR" altLang="en-GB"/>
              <a:t>Tiempo espacio y materia están interrelacionados físicamente en el modelo estándar y en el cuántico. Y es muy fácil representarlo digitalmente. Analogicamente a través de arte. Digitalmente a través de archivos.</a:t>
            </a:r>
            <a:endParaRPr lang="es-AR" altLang="en-GB"/>
          </a:p>
          <a:p>
            <a:r>
              <a:rPr lang="es-AR" altLang="en-GB"/>
              <a:t>Existe el Diseñador, vovler a Aristóteles con el Unico Motor Inmóvil</a:t>
            </a:r>
            <a:endParaRPr lang="es-AR" alt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Vemos analogías de sus abstracciones entre el tejido a máximo nivel de los supercumuloa galácticos y tienen el mismo díseño que las redes neuronales de nuestro cerebro, que evolucionó para permitirnos tener el lenguaje y pensar, distinguirnos de los animales.</a:t>
            </a:r>
            <a:endParaRPr lang="es-AR" altLang="en-GB"/>
          </a:p>
          <a:p>
            <a:r>
              <a:rPr lang="es-AR" altLang="en-GB"/>
              <a:t>El universo observable está conformado por una red cósmica de 100 mil millones de galaxias aproximadamente y el cerebro humano tiene una una red neuronal con una cantidad similar de neuronas. Cada uno de nosotros alberga dentro de sí una complejidad similar a la del universo visible. </a:t>
            </a:r>
            <a:endParaRPr lang="es-AR" alt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Esto es una red neuronal.</a:t>
            </a:r>
            <a:endParaRPr lang="es-AR" altLang="en-GB"/>
          </a:p>
          <a:p>
            <a:r>
              <a:rPr lang="es-AR" altLang="en-GB"/>
              <a:t>Una abstracción utilizada en la Inteligencia Artificial.</a:t>
            </a:r>
            <a:endParaRPr lang="es-AR" altLang="en-GB"/>
          </a:p>
          <a:p>
            <a:r>
              <a:rPr lang="es-AR" altLang="en-GB"/>
              <a:t>Tenemos que ser concientes de nuestra existencia indivisible entre espíritu y materia.</a:t>
            </a:r>
            <a:endParaRPr lang="es-AR" altLang="en-GB"/>
          </a:p>
          <a:p>
            <a:r>
              <a:rPr lang="es-AR" altLang="en-GB"/>
              <a:t>Para situarse sobre el punto de disrupción de la tecnologia, hay que entenderla a su nivel más profundo, metafísico, en el cual la IA no puede reemplazarnos. La IA ha llegado a los LLM (large language models).</a:t>
            </a:r>
            <a:endParaRPr lang="es-AR" altLang="en-GB"/>
          </a:p>
          <a:p>
            <a:r>
              <a:rPr lang="es-AR" altLang="en-GB"/>
              <a:t>Algunos algoritmos han sido diseñados para dominar el pensamiento hasta la química humana (dopamina, serotonina), son los algoritmos sociales.</a:t>
            </a:r>
            <a:endParaRPr lang="es-AR" altLang="en-GB"/>
          </a:p>
          <a:p>
            <a:r>
              <a:rPr lang="es-AR" altLang="en-GB"/>
              <a:t>Es necesaria la evolucion hacia la fusión del pensamiento lógico y orgánico.</a:t>
            </a:r>
            <a:endParaRPr lang="es-AR" alt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sym typeface="+mn-ea"/>
              </a:rPr>
              <a:t>Real: </a:t>
            </a:r>
            <a:r>
              <a:rPr>
                <a:sym typeface="+mn-ea"/>
              </a:rPr>
              <a:t>Produce y almacena emoción, arte y amor. Es lo que existe físicamente </a:t>
            </a:r>
            <a:r>
              <a:rPr lang="es-AR">
                <a:sym typeface="+mn-ea"/>
              </a:rPr>
              <a:t>en el universo</a:t>
            </a:r>
            <a:endParaRPr lang="es-AR">
              <a:sym typeface="+mn-ea"/>
            </a:endParaRPr>
          </a:p>
          <a:p>
            <a:r>
              <a:rPr lang="es-AR" altLang="en-GB"/>
              <a:t>Digital: </a:t>
            </a:r>
            <a:r>
              <a:rPr>
                <a:sym typeface="+mn-ea"/>
              </a:rPr>
              <a:t>Produce y almacena información, lógica y razonamiento</a:t>
            </a:r>
            <a:r>
              <a:rPr lang="es-AR">
                <a:sym typeface="+mn-ea"/>
              </a:rPr>
              <a:t>. </a:t>
            </a:r>
            <a:r>
              <a:rPr>
                <a:sym typeface="+mn-ea"/>
              </a:rPr>
              <a:t>Existe dentro del real, digitalmente representado</a:t>
            </a:r>
            <a:endParaRPr lang="es-AR" alt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No es posible el 100% de conversión, por eso existe la resolución (Bits, HD).</a:t>
            </a:r>
            <a:endParaRPr lang="es-AR" alt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hyperlink" Target="https://es.wikipedia.org/wiki/Tabla_de_verdad" TargetMode="External"/><Relationship Id="rId1" Type="http://schemas.openxmlformats.org/officeDocument/2006/relationships/hyperlink" Target="https://www.coursera.org/learn/logic-introdu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lang="en-US" sz="4800"/>
              <a:t>S</a:t>
            </a:r>
            <a:r>
              <a:rPr lang="es-AR" altLang="en-US" sz="4800"/>
              <a:t>í</a:t>
            </a:r>
            <a:r>
              <a:rPr lang="en-US" sz="4800"/>
              <a:t> y no</a:t>
            </a:r>
            <a:endParaRPr lang="en-US" sz="4800"/>
          </a:p>
          <a:p>
            <a:pPr marL="342900" indent="-342900">
              <a:buFont typeface="Arial" panose="020B0604020202020204" pitchFamily="34" charset="0"/>
              <a:buChar char="•"/>
            </a:pPr>
            <a:r>
              <a:rPr lang="en-US" sz="4800">
                <a:sym typeface="+mn-ea"/>
              </a:rPr>
              <a:t>La presencia de energía</a:t>
            </a:r>
            <a:r>
              <a:rPr lang="es-AR" altLang="en-US" sz="4800">
                <a:sym typeface="+mn-ea"/>
              </a:rPr>
              <a:t> (verdad)</a:t>
            </a:r>
            <a:r>
              <a:rPr lang="en-US" sz="4800">
                <a:sym typeface="+mn-ea"/>
              </a:rPr>
              <a:t> y su ausencia</a:t>
            </a:r>
            <a:r>
              <a:rPr lang="es-AR" altLang="en-US" sz="4800">
                <a:sym typeface="+mn-ea"/>
              </a:rPr>
              <a:t> (falsedad)</a:t>
            </a:r>
            <a:endParaRPr lang="en-US" sz="4800"/>
          </a:p>
          <a:p>
            <a:pPr marL="342900" indent="-342900">
              <a:buFont typeface="Arial" panose="020B0604020202020204" pitchFamily="34" charset="0"/>
              <a:buChar char="•"/>
            </a:pPr>
            <a:r>
              <a:rPr lang="en-US" sz="4800"/>
              <a:t>Lógica vs relativismo</a:t>
            </a:r>
            <a:endParaRPr lang="en-US" sz="4800"/>
          </a:p>
          <a:p>
            <a:pPr marL="342900" indent="-342900">
              <a:buFont typeface="Arial" panose="020B0604020202020204" pitchFamily="34" charset="0"/>
              <a:buChar char="•"/>
            </a:pPr>
            <a:r>
              <a:rPr lang="es-AR" altLang="en-US" sz="4800"/>
              <a:t>El origen y base de la computación</a:t>
            </a:r>
            <a:endParaRPr lang="en-US" sz="4800"/>
          </a:p>
          <a:p>
            <a:pPr marL="342900" indent="-342900">
              <a:buFont typeface="Arial" panose="020B0604020202020204" pitchFamily="34" charset="0"/>
              <a:buChar char="•"/>
            </a:pPr>
            <a:endParaRPr lang="en-US"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0" name="Picture 99"/>
          <p:cNvPicPr/>
          <p:nvPr/>
        </p:nvPicPr>
        <p:blipFill>
          <a:blip r:embed="rId1"/>
          <a:stretch>
            <a:fillRect/>
          </a:stretch>
        </p:blipFill>
        <p:spPr>
          <a:xfrm>
            <a:off x="3489960" y="1983740"/>
            <a:ext cx="4750435" cy="43268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sz="4800"/>
              <a:t> </a:t>
            </a:r>
            <a:r>
              <a:rPr lang="es-AR" sz="4800"/>
              <a:t>Un bit puede tener como valor a un 0 o un 1</a:t>
            </a:r>
            <a:r>
              <a:rPr sz="4800"/>
              <a:t> </a:t>
            </a:r>
            <a:endParaRPr lang="es-AR" sz="4800"/>
          </a:p>
          <a:p>
            <a:pPr marL="342900" indent="-342900">
              <a:buFont typeface="Arial" panose="020B0604020202020204" pitchFamily="34" charset="0"/>
              <a:buChar char="•"/>
            </a:pPr>
            <a:r>
              <a:rPr lang="es-AR" sz="4800"/>
              <a:t>Un byte son 8 bits</a:t>
            </a:r>
            <a:endParaRPr lang="es-AR" sz="4800"/>
          </a:p>
          <a:p>
            <a:pPr marL="342900" indent="-342900">
              <a:buFont typeface="Arial" panose="020B0604020202020204" pitchFamily="34" charset="0"/>
              <a:buChar char="•"/>
            </a:pPr>
            <a:r>
              <a:rPr lang="es-AR" sz="4800"/>
              <a:t>Un kilobyte son 1 000 bytes</a:t>
            </a:r>
            <a:endParaRPr lang="es-AR" sz="4800"/>
          </a:p>
          <a:p>
            <a:pPr marL="342900" indent="-342900">
              <a:buFont typeface="Arial" panose="020B0604020202020204" pitchFamily="34" charset="0"/>
              <a:buChar char="•"/>
            </a:pPr>
            <a:r>
              <a:rPr lang="es-AR" sz="4800"/>
              <a:t>Un megabyte son 1 000 000 bytes</a:t>
            </a:r>
            <a:endParaRPr lang="es-AR" sz="4800"/>
          </a:p>
          <a:p>
            <a:pPr marL="342900" indent="-342900">
              <a:buFont typeface="Arial" panose="020B0604020202020204" pitchFamily="34" charset="0"/>
              <a:buChar char="•"/>
            </a:pPr>
            <a:r>
              <a:rPr lang="es-AR" sz="4800"/>
              <a:t>Un gigabyte son 1 000 000 000 bytes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 name="Picture 101"/>
          <p:cNvPicPr/>
          <p:nvPr/>
        </p:nvPicPr>
        <p:blipFill>
          <a:blip r:embed="rId1"/>
          <a:stretch>
            <a:fillRect/>
          </a:stretch>
        </p:blipFill>
        <p:spPr>
          <a:xfrm>
            <a:off x="2743835" y="1719580"/>
            <a:ext cx="6525260" cy="495744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 name="Picture 102"/>
          <p:cNvPicPr/>
          <p:nvPr/>
        </p:nvPicPr>
        <p:blipFill>
          <a:blip r:embed="rId1"/>
          <a:stretch>
            <a:fillRect/>
          </a:stretch>
        </p:blipFill>
        <p:spPr>
          <a:xfrm>
            <a:off x="2350135" y="2007235"/>
            <a:ext cx="7102475" cy="44164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Abstracción</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Se utiliza un nivel de abstracción para representar algo digitalmente</a:t>
            </a:r>
            <a:endParaRPr lang="es-AR" sz="4800"/>
          </a:p>
          <a:p>
            <a:pPr marL="342900" indent="-342900">
              <a:buFont typeface="Arial" panose="020B0604020202020204" pitchFamily="34" charset="0"/>
              <a:buChar char="•"/>
            </a:pPr>
            <a:r>
              <a:rPr lang="es-AR" sz="4800"/>
              <a:t>Creamos modelos digitales basados en la realidad analógica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Abstracción</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Física estándar</a:t>
            </a:r>
            <a:endParaRPr lang="es-AR" sz="4800"/>
          </a:p>
          <a:p>
            <a:pPr marL="342900" indent="-342900">
              <a:buFont typeface="Arial" panose="020B0604020202020204" pitchFamily="34" charset="0"/>
              <a:buChar char="•"/>
            </a:pPr>
            <a:r>
              <a:rPr lang="es-AR" sz="4800"/>
              <a:t>Física cuántica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a:t>
            </a:r>
            <a:endParaRPr lang="es-AR" altLang="en-US" sz="6400" b="1" dirty="0"/>
          </a:p>
        </p:txBody>
      </p:sp>
      <p:sp>
        <p:nvSpPr>
          <p:cNvPr id="3" name="Subtitle 2"/>
          <p:cNvSpPr>
            <a:spLocks noGrp="1"/>
          </p:cNvSpPr>
          <p:nvPr>
            <p:ph type="subTitle" idx="1"/>
          </p:nvPr>
        </p:nvSpPr>
        <p:spPr>
          <a:xfrm>
            <a:off x="0" y="2176780"/>
            <a:ext cx="12094210" cy="3910965"/>
          </a:xfrm>
        </p:spPr>
        <p:txBody>
          <a:bodyPr>
            <a:noAutofit/>
          </a:bodyPr>
          <a:lstStyle/>
          <a:p>
            <a:pPr marL="342900" indent="-342900">
              <a:buFont typeface="Arial" panose="020B0604020202020204" pitchFamily="34" charset="0"/>
              <a:buChar char="•"/>
            </a:pPr>
            <a:r>
              <a:rPr lang="es-AR" sz="4800"/>
              <a:t>Sintonía fina de constantes universales</a:t>
            </a:r>
            <a:endParaRPr lang="es-AR" sz="4800"/>
          </a:p>
          <a:p>
            <a:pPr marL="342900" indent="-342900">
              <a:buFont typeface="Arial" panose="020B0604020202020204" pitchFamily="34" charset="0"/>
              <a:buChar char="•"/>
            </a:pPr>
            <a:r>
              <a:rPr lang="es-AR" sz="4800"/>
              <a:t>Vibración de las partículas cuánticas</a:t>
            </a:r>
            <a:endParaRPr lang="es-AR" sz="4800"/>
          </a:p>
          <a:p>
            <a:pPr marL="342900" indent="-342900">
              <a:buFont typeface="Arial" panose="020B0604020202020204" pitchFamily="34" charset="0"/>
              <a:buChar char="•"/>
            </a:pPr>
            <a:r>
              <a:rPr lang="es-AR" sz="4800"/>
              <a:t>Existencia del tiempo, espacio y materia</a:t>
            </a:r>
            <a:endParaRPr lang="es-AR" sz="4800"/>
          </a:p>
          <a:p>
            <a:pPr marL="342900" indent="-342900">
              <a:buFont typeface="Arial" panose="020B0604020202020204" pitchFamily="34" charset="0"/>
              <a:buChar char="•"/>
            </a:pPr>
            <a:r>
              <a:rPr lang="es-AR" sz="4800"/>
              <a:t>Diseñador</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 y Abstracción</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6" name="Picture 105"/>
          <p:cNvPicPr/>
          <p:nvPr/>
        </p:nvPicPr>
        <p:blipFill>
          <a:blip r:embed="rId1"/>
          <a:stretch>
            <a:fillRect/>
          </a:stretch>
        </p:blipFill>
        <p:spPr>
          <a:xfrm>
            <a:off x="6248400" y="2226310"/>
            <a:ext cx="5037455" cy="3841750"/>
          </a:xfrm>
          <a:prstGeom prst="rect">
            <a:avLst/>
          </a:prstGeom>
          <a:noFill/>
          <a:ln w="9525">
            <a:noFill/>
          </a:ln>
        </p:spPr>
      </p:pic>
      <p:sp>
        <p:nvSpPr>
          <p:cNvPr id="6" name="Text Box 5"/>
          <p:cNvSpPr txBox="1"/>
          <p:nvPr/>
        </p:nvSpPr>
        <p:spPr>
          <a:xfrm>
            <a:off x="7711440" y="3470910"/>
            <a:ext cx="2650490" cy="368300"/>
          </a:xfrm>
          <a:prstGeom prst="rect">
            <a:avLst/>
          </a:prstGeom>
          <a:noFill/>
        </p:spPr>
        <p:txBody>
          <a:bodyPr wrap="square" rtlCol="0">
            <a:spAutoFit/>
          </a:bodyPr>
          <a:p>
            <a:r>
              <a:rPr lang="es-AR" altLang="en-GB">
                <a:solidFill>
                  <a:schemeClr val="bg1"/>
                </a:solidFill>
              </a:rPr>
              <a:t>Supercúmulos de Galaxias</a:t>
            </a:r>
            <a:endParaRPr lang="es-AR" altLang="en-GB">
              <a:solidFill>
                <a:schemeClr val="bg1"/>
              </a:solidFill>
            </a:endParaRPr>
          </a:p>
        </p:txBody>
      </p:sp>
      <p:sp>
        <p:nvSpPr>
          <p:cNvPr id="7" name="Text Box 6"/>
          <p:cNvSpPr txBox="1"/>
          <p:nvPr/>
        </p:nvSpPr>
        <p:spPr>
          <a:xfrm>
            <a:off x="6657975" y="5240020"/>
            <a:ext cx="2650490" cy="368300"/>
          </a:xfrm>
          <a:prstGeom prst="rect">
            <a:avLst/>
          </a:prstGeom>
          <a:noFill/>
        </p:spPr>
        <p:txBody>
          <a:bodyPr wrap="square" rtlCol="0">
            <a:spAutoFit/>
          </a:bodyPr>
          <a:p>
            <a:r>
              <a:rPr lang="es-AR" altLang="en-GB">
                <a:solidFill>
                  <a:schemeClr val="bg1"/>
                </a:solidFill>
              </a:rPr>
              <a:t>Cúmulos de Galaxias</a:t>
            </a:r>
            <a:endParaRPr lang="es-AR" altLang="en-GB">
              <a:solidFill>
                <a:schemeClr val="bg1"/>
              </a:solidFill>
            </a:endParaRPr>
          </a:p>
        </p:txBody>
      </p:sp>
      <p:cxnSp>
        <p:nvCxnSpPr>
          <p:cNvPr id="8" name="Straight Connector 7"/>
          <p:cNvCxnSpPr/>
          <p:nvPr/>
        </p:nvCxnSpPr>
        <p:spPr>
          <a:xfrm>
            <a:off x="6694170" y="3163570"/>
            <a:ext cx="2103755" cy="3244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6" idx="0"/>
          </p:cNvCxnSpPr>
          <p:nvPr/>
        </p:nvCxnSpPr>
        <p:spPr>
          <a:xfrm flipH="1">
            <a:off x="9036685" y="3197225"/>
            <a:ext cx="650240" cy="273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327265" y="5027295"/>
            <a:ext cx="427355" cy="273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8284845" y="4736465"/>
            <a:ext cx="34290" cy="530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0" name="Picture 99"/>
          <p:cNvPicPr/>
          <p:nvPr/>
        </p:nvPicPr>
        <p:blipFill>
          <a:blip r:embed="rId2">
            <a:lum bright="-30000" contrast="-24000"/>
          </a:blip>
          <a:stretch>
            <a:fillRect/>
          </a:stretch>
        </p:blipFill>
        <p:spPr>
          <a:xfrm>
            <a:off x="774700" y="2226310"/>
            <a:ext cx="5327650" cy="38417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 y Abstracción</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7" name="Picture 106"/>
          <p:cNvPicPr/>
          <p:nvPr/>
        </p:nvPicPr>
        <p:blipFill>
          <a:blip r:embed="rId1"/>
          <a:stretch>
            <a:fillRect/>
          </a:stretch>
        </p:blipFill>
        <p:spPr>
          <a:xfrm>
            <a:off x="2114550" y="2011680"/>
            <a:ext cx="7416165" cy="430403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¿Porque importa como pensamos? </a:t>
            </a:r>
            <a:endParaRPr lang="es-AR" sz="4800"/>
          </a:p>
          <a:p>
            <a:pPr>
              <a:buFont typeface="Arial" panose="020B0604020202020204" pitchFamily="34" charset="0"/>
            </a:pPr>
            <a:r>
              <a:rPr lang="es-AR" sz="4800"/>
              <a:t>Cómo modelamos la realidad en un medio digital, es como lo pensamos en nuestra mente, en nuestro lenguaje, en nuestra abstracción. Esto define si entendemos o no lo que tenemos que hacer.</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sz="4800"/>
              <a:t> </a:t>
            </a:r>
            <a:r>
              <a:rPr lang="es-AR" sz="4800"/>
              <a:t>Pascal crea la primera calculadora en base a ruedas y engranajes. Es el antepasado de remoto de las actuales computadoras.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marL="342900" indent="-342900">
              <a:buFont typeface="Arial" panose="020B0604020202020204" pitchFamily="34" charset="0"/>
              <a:buChar char="•"/>
            </a:pPr>
            <a:r>
              <a:rPr lang="es-AR" sz="4800"/>
              <a:t>¿Para qué lo hacemos? Un requerimiento, una implementación, un modelo y un programa sirven en tanto y en cuanto satisfagan una necesidad, en cuanto le sirva a quien lo necesita. Esto decide si sirve o no, si es verdadero o falso, necesario o prescindible, si lo hago o no lo hago.</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marL="342900" indent="-342900">
              <a:buFont typeface="Arial" panose="020B0604020202020204" pitchFamily="34" charset="0"/>
              <a:buChar char="•"/>
            </a:pPr>
            <a:r>
              <a:rPr lang="es-AR" sz="4800"/>
              <a:t>Lo mismo que se necesita aprender para ser un buen programador, es lo mismo que se necesita para ser una persona consciente de la lógica y la emoción, capaz de tomar buenas desiciones y tener buenos pensamientos que le permitan abrirse un camino. Por eso aprendemos lenguajes de programación.</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Recursos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a:buFont typeface="Arial" panose="020B0604020202020204" pitchFamily="34" charset="0"/>
            </a:pPr>
            <a:r>
              <a:rPr lang="es-AR" sz="4800">
                <a:hlinkClick r:id="rId1" action="ppaction://hlinkfile"/>
              </a:rPr>
              <a:t>https://www.coursera.org/learn/logic-introduction</a:t>
            </a:r>
            <a:endParaRPr lang="es-AR" sz="4800">
              <a:hlinkClick r:id="rId1" action="ppaction://hlinkfile"/>
            </a:endParaRPr>
          </a:p>
          <a:p>
            <a:pPr>
              <a:buFont typeface="Arial" panose="020B0604020202020204" pitchFamily="34" charset="0"/>
            </a:pPr>
            <a:endParaRPr lang="es-AR" sz="4800"/>
          </a:p>
          <a:p>
            <a:pPr>
              <a:buFont typeface="Arial" panose="020B0604020202020204" pitchFamily="34" charset="0"/>
            </a:pPr>
            <a:r>
              <a:rPr lang="es-AR" sz="4800">
                <a:hlinkClick r:id="rId2" action="ppaction://hlinkfile"/>
              </a:rPr>
              <a:t>https://es.wikipedia.org/wiki/Tabla_de_verdad</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354330" y="1586230"/>
            <a:ext cx="11304270" cy="5348605"/>
          </a:xfrm>
        </p:spPr>
        <p:txBody>
          <a:bodyPr>
            <a:noAutofit/>
          </a:bodyPr>
          <a:lstStyle/>
          <a:p>
            <a:pPr marL="342900" indent="-342900">
              <a:buFont typeface="Arial" panose="020B0604020202020204" pitchFamily="34" charset="0"/>
              <a:buChar char="•"/>
            </a:pPr>
            <a:r>
              <a:rPr lang="es-AR" sz="4800"/>
              <a:t>Aristóteles  define el silogismo  «un discurso (logos) en el cual, establecidas ciertas cosas, resulta necesariamente de ellas, por ser lo que son, otra cosa diferente». El silogismo es una inferencia en la que una conclusión se sigue necesariamente de otras dos proposiciones, las "premisas"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925320"/>
            <a:ext cx="11304270" cy="4831715"/>
          </a:xfrm>
        </p:spPr>
        <p:txBody>
          <a:bodyPr>
            <a:noAutofit/>
          </a:bodyPr>
          <a:lstStyle/>
          <a:p>
            <a:pPr marL="342900" indent="-342900">
              <a:buFont typeface="Arial" panose="020B0604020202020204" pitchFamily="34" charset="0"/>
              <a:buChar char="•"/>
            </a:pPr>
            <a:r>
              <a:rPr sz="4800"/>
              <a:t> George Boole public</a:t>
            </a:r>
            <a:r>
              <a:rPr lang="es-AR" sz="4800"/>
              <a:t>a </a:t>
            </a:r>
            <a:r>
              <a:rPr lang="es-AR" sz="4800"/>
              <a:t>“</a:t>
            </a:r>
            <a:r>
              <a:rPr sz="4800"/>
              <a:t>Las leyes del pensamiento</a:t>
            </a:r>
            <a:r>
              <a:rPr lang="es-AR" sz="4800"/>
              <a:t>”</a:t>
            </a:r>
            <a:r>
              <a:rPr sz="4800"/>
              <a:t>. </a:t>
            </a:r>
            <a:r>
              <a:rPr lang="es-AR" sz="4800"/>
              <a:t>Ve l</a:t>
            </a:r>
            <a:r>
              <a:rPr sz="4800"/>
              <a:t>a lógica como un cálculo en el que los valores de verdad se representan mediante el 0 (falsedad) y el 1 (verdad), y a los que se les aplican operaciones matemáticas como la suma y la multiplicación.</a:t>
            </a:r>
            <a:endParaRP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764665"/>
            <a:ext cx="11304270" cy="4831715"/>
          </a:xfrm>
        </p:spPr>
        <p:txBody>
          <a:bodyPr>
            <a:noAutofit/>
          </a:bodyPr>
          <a:lstStyle/>
          <a:p>
            <a:pPr marL="342900" indent="-342900">
              <a:buFont typeface="Arial" panose="020B0604020202020204" pitchFamily="34" charset="0"/>
              <a:buChar char="•"/>
            </a:pPr>
            <a:r>
              <a:rPr sz="4800"/>
              <a:t> De Morgan publica </a:t>
            </a:r>
            <a:r>
              <a:rPr lang="es-AR" sz="4800"/>
              <a:t>sus leyes</a:t>
            </a:r>
            <a:r>
              <a:rPr sz="4800"/>
              <a:t> e intenta generalizar la noción de silogismo.</a:t>
            </a:r>
            <a:endParaRPr sz="4800"/>
          </a:p>
          <a:p>
            <a:pPr marL="342900" indent="-342900">
              <a:buFont typeface="Arial" panose="020B0604020202020204" pitchFamily="34" charset="0"/>
              <a:buChar char="•"/>
            </a:pPr>
            <a:r>
              <a:rPr lang="es-AR" sz="4800"/>
              <a:t>V</a:t>
            </a:r>
            <a:r>
              <a:rPr sz="4800"/>
              <a:t>enn, </a:t>
            </a:r>
            <a:r>
              <a:rPr lang="es-AR" sz="4800"/>
              <a:t>publica</a:t>
            </a:r>
            <a:r>
              <a:rPr sz="4800"/>
              <a:t> </a:t>
            </a:r>
            <a:r>
              <a:rPr lang="es-AR" sz="4800"/>
              <a:t>sus</a:t>
            </a:r>
            <a:r>
              <a:rPr sz="4800"/>
              <a:t> famosos diagramas</a:t>
            </a:r>
            <a:r>
              <a:rPr lang="es-AR" sz="4800"/>
              <a:t>.</a:t>
            </a:r>
            <a:endParaRPr lang="es-AR" sz="4800"/>
          </a:p>
          <a:p>
            <a:pPr marL="342900" indent="-342900">
              <a:buFont typeface="Arial" panose="020B0604020202020204" pitchFamily="34" charset="0"/>
              <a:buChar char="•"/>
            </a:pPr>
            <a:r>
              <a:rPr lang="es-AR" sz="4800"/>
              <a:t>Frege ofrece por primera vez un sistema completo de lógica de predicados. También desarrolla la idea de un lenguaje formal y define la noción de prueba.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425065"/>
            <a:ext cx="11304270" cy="4159250"/>
          </a:xfrm>
        </p:spPr>
        <p:txBody>
          <a:bodyPr>
            <a:noAutofit/>
          </a:bodyPr>
          <a:lstStyle/>
          <a:p>
            <a:pPr marL="342900" indent="-342900">
              <a:buFont typeface="Arial" panose="020B0604020202020204" pitchFamily="34" charset="0"/>
              <a:buChar char="•"/>
            </a:pPr>
            <a:r>
              <a:rPr sz="4800"/>
              <a:t>Cuando ustedes digan «sí», que sea sí, y cuando digan «no», que sea no. Todo lo que se dice de más, viene del Maligno.</a:t>
            </a:r>
            <a:r>
              <a:rPr lang="es-AR" sz="4800"/>
              <a:t> </a:t>
            </a:r>
            <a:br>
              <a:rPr lang="es-AR" sz="4800"/>
            </a:br>
            <a:br>
              <a:rPr lang="es-AR" sz="4800"/>
            </a:br>
            <a:r>
              <a:rPr lang="es-AR" sz="4800"/>
              <a:t>Mt 5, 37</a:t>
            </a:r>
            <a:endParaRPr sz="4800"/>
          </a:p>
          <a:p>
            <a:pPr marL="342900" indent="-342900">
              <a:buFont typeface="Arial" panose="020B0604020202020204" pitchFamily="34" charset="0"/>
              <a:buChar char="•"/>
            </a:pPr>
            <a:endParaRPr lang="en-US"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sz="4800"/>
              <a:t> </a:t>
            </a:r>
            <a:r>
              <a:rPr lang="es-AR" sz="4800"/>
              <a:t>“E</a:t>
            </a:r>
            <a:r>
              <a:rPr sz="4800"/>
              <a:t>l deslumbramiento engañoso del relativismo, que oculta el esplendor de la verdad y, removiendo la tierra bajo nuestros pies, nos lleva a las arenas movedizas de la confusión y la desesperación</a:t>
            </a:r>
            <a:r>
              <a:rPr lang="es-AR" sz="4800"/>
              <a:t>”. P. Francisco</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774825"/>
            <a:ext cx="11304270" cy="4809490"/>
          </a:xfrm>
        </p:spPr>
        <p:txBody>
          <a:bodyPr>
            <a:noAutofit/>
          </a:bodyPr>
          <a:lstStyle/>
          <a:p>
            <a:pPr fontAlgn="auto">
              <a:spcAft>
                <a:spcPts val="1200"/>
              </a:spcAft>
              <a:buFont typeface="Arial" panose="020B0604020202020204" pitchFamily="34" charset="0"/>
            </a:pPr>
            <a:r>
              <a:rPr lang="es-AR" sz="4800">
                <a:sym typeface="+mn-ea"/>
              </a:rPr>
              <a:t>«</a:t>
            </a:r>
            <a:r>
              <a:rPr lang="es-AR" sz="4800">
                <a:sym typeface="+mn-ea"/>
              </a:rPr>
              <a:t>Si no actúas como piensas, terminarás pensando como actúas</a:t>
            </a:r>
            <a:r>
              <a:rPr lang="es-AR" sz="4800">
                <a:sym typeface="+mn-ea"/>
              </a:rPr>
              <a:t>»                         </a:t>
            </a:r>
            <a:br>
              <a:rPr lang="es-AR" sz="4800">
                <a:sym typeface="+mn-ea"/>
              </a:rPr>
            </a:br>
            <a:r>
              <a:rPr lang="es-AR" sz="4800">
                <a:sym typeface="+mn-ea"/>
              </a:rPr>
              <a:t>«</a:t>
            </a:r>
            <a:r>
              <a:rPr lang="es-AR" sz="4800"/>
              <a:t>Aquel que duda y no investiga, se torna no sólo infeliz, sino también injusto</a:t>
            </a:r>
            <a:r>
              <a:rPr lang="es-AR" sz="4800">
                <a:sym typeface="+mn-ea"/>
              </a:rPr>
              <a:t>»</a:t>
            </a:r>
            <a:endParaRPr lang="es-AR" sz="4800"/>
          </a:p>
          <a:p>
            <a:pPr fontAlgn="auto">
              <a:spcAft>
                <a:spcPts val="1200"/>
              </a:spcAft>
              <a:buFont typeface="Arial" panose="020B0604020202020204" pitchFamily="34" charset="0"/>
            </a:pPr>
            <a:r>
              <a:rPr lang="es-AR" sz="4800"/>
              <a:t>«Dios y la verdad son inseparables»</a:t>
            </a:r>
            <a:br>
              <a:rPr lang="es-AR" sz="4800"/>
            </a:br>
            <a:br>
              <a:rPr lang="es-AR" sz="4800"/>
            </a:br>
            <a:r>
              <a:rPr lang="es-AR" sz="4800"/>
              <a:t>Blas Pascal</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sp>
        <p:nvSpPr>
          <p:cNvPr id="3" name="Subtitle 2"/>
          <p:cNvSpPr>
            <a:spLocks noGrp="1"/>
          </p:cNvSpPr>
          <p:nvPr>
            <p:ph type="subTitle" idx="1"/>
          </p:nvPr>
        </p:nvSpPr>
        <p:spPr>
          <a:xfrm>
            <a:off x="0" y="3031490"/>
            <a:ext cx="12094210" cy="2919095"/>
          </a:xfrm>
        </p:spPr>
        <p:txBody>
          <a:bodyPr>
            <a:noAutofit/>
          </a:bodyPr>
          <a:lstStyle/>
          <a:p>
            <a:pPr marL="342900" indent="-342900">
              <a:buFont typeface="Arial" panose="020B0604020202020204" pitchFamily="34" charset="0"/>
              <a:buChar char="•"/>
            </a:pPr>
            <a:r>
              <a:rPr sz="4800"/>
              <a:t> El mundo real / analógico. </a:t>
            </a:r>
            <a:endParaRPr lang="es-AR" sz="4800"/>
          </a:p>
          <a:p>
            <a:pPr marL="342900" indent="-342900">
              <a:buFont typeface="Arial" panose="020B0604020202020204" pitchFamily="34" charset="0"/>
              <a:buChar char="•"/>
            </a:pPr>
            <a:r>
              <a:rPr sz="4800"/>
              <a:t>El mundo </a:t>
            </a:r>
            <a:r>
              <a:rPr lang="es-AR" sz="4800"/>
              <a:t>artificial</a:t>
            </a:r>
            <a:r>
              <a:rPr lang="es-AR" sz="4800"/>
              <a:t> / digital</a:t>
            </a:r>
            <a:r>
              <a:rPr sz="4800"/>
              <a:t>.  </a:t>
            </a:r>
            <a:endParaRP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3425</Words>
  <Application>WPS Presentation</Application>
  <PresentationFormat>Widescreen</PresentationFormat>
  <Paragraphs>103</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Introducción a la Lógica</vt:lpstr>
      <vt:lpstr>Introducción a la Lógica</vt:lpstr>
      <vt:lpstr>Introducción a la Lógica</vt:lpstr>
      <vt:lpstr>Introducción a la Lógica</vt:lpstr>
      <vt:lpstr>Introducción a la Lógica</vt:lpstr>
      <vt:lpstr>Introducción a la Lógica</vt:lpstr>
      <vt:lpstr>Introducción a la Lógica</vt:lpstr>
      <vt:lpstr>Introducción a la Lógica</vt:lpstr>
      <vt:lpstr>Analógico y Digital</vt:lpstr>
      <vt:lpstr>Analógico y Digital</vt:lpstr>
      <vt:lpstr>Analógico y Digital</vt:lpstr>
      <vt:lpstr>Analógico y Digital</vt:lpstr>
      <vt:lpstr>Analógico y Digital</vt:lpstr>
      <vt:lpstr>Abstracción</vt:lpstr>
      <vt:lpstr>Abstracción</vt:lpstr>
      <vt:lpstr>Diseño</vt:lpstr>
      <vt:lpstr>Diseño y Abstracción</vt:lpstr>
      <vt:lpstr>Diseño y Abstracción</vt:lpstr>
      <vt:lpstr>Conclusiones</vt:lpstr>
      <vt:lpstr>Conclusiones</vt:lpstr>
      <vt:lpstr>Conclusiones</vt:lpstr>
      <vt:lpstr>Recursos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Lógica</dc:title>
  <dc:creator/>
  <cp:lastModifiedBy>MD</cp:lastModifiedBy>
  <cp:revision>34</cp:revision>
  <dcterms:created xsi:type="dcterms:W3CDTF">2023-06-17T18:29:00Z</dcterms:created>
  <dcterms:modified xsi:type="dcterms:W3CDTF">2023-07-10T21:04:35Z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095382FEEEAB496FB3584DDAC6EBB2F6</vt:lpwstr>
  </property>
  <property fmtid="{D5CDD505-2E9C-101B-9397-08002B2CF9AE}" pid="3" name="KSOProductBuildVer">
    <vt:lpwstr>2057-11.2.0.11537</vt:lpwstr>
  </property>
</Properties>
</file>