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352" r:id="rId2"/>
    <p:sldId id="307" r:id="rId3"/>
    <p:sldId id="295" r:id="rId4"/>
    <p:sldId id="296" r:id="rId5"/>
    <p:sldId id="297" r:id="rId6"/>
    <p:sldId id="298" r:id="rId7"/>
    <p:sldId id="299" r:id="rId8"/>
    <p:sldId id="317" r:id="rId9"/>
    <p:sldId id="318" r:id="rId10"/>
    <p:sldId id="301" r:id="rId11"/>
    <p:sldId id="302" r:id="rId12"/>
    <p:sldId id="355" r:id="rId13"/>
    <p:sldId id="300" r:id="rId14"/>
    <p:sldId id="354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1616">
          <p15:clr>
            <a:srgbClr val="A4A3A4"/>
          </p15:clr>
        </p15:guide>
        <p15:guide id="3" pos="975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3" autoAdjust="0"/>
    <p:restoredTop sz="94458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1253"/>
        <p:guide orient="horz" pos="1616"/>
        <p:guide pos="975"/>
        <p:guide pos="7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fld id="{D1DE448A-8B2F-4168-B23E-708D4A6F07CE}" type="slidenum">
              <a:rPr lang="es-ES_tradnl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49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Times New Roman" pitchFamily="18" charset="0"/>
              </a:defRPr>
            </a:lvl1pPr>
          </a:lstStyle>
          <a:p>
            <a:fld id="{88EB83C1-5F13-4CE3-AC82-C40AA802FE8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607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11901-E6C7-4BC5-8177-E237F0BB2E7E}" type="slidenum">
              <a:rPr lang="es-ES"/>
              <a:pPr/>
              <a:t>1</a:t>
            </a:fld>
            <a:endParaRPr lang="es-E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1C8C6-2E27-46B5-89C9-D541250B20EA}" type="slidenum">
              <a:rPr lang="es-ES"/>
              <a:pPr/>
              <a:t>10</a:t>
            </a:fld>
            <a:endParaRPr lang="es-E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06B1B-0294-489E-A29A-54CDFE7BDF08}" type="slidenum">
              <a:rPr lang="es-ES"/>
              <a:pPr/>
              <a:t>11</a:t>
            </a:fld>
            <a:endParaRPr lang="es-E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19329-2E43-48D9-8249-0A817095A323}" type="slidenum">
              <a:rPr lang="es-ES"/>
              <a:pPr/>
              <a:t>13</a:t>
            </a:fld>
            <a:endParaRPr lang="es-E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19329-2E43-48D9-8249-0A817095A323}" type="slidenum">
              <a:rPr lang="es-ES"/>
              <a:pPr/>
              <a:t>14</a:t>
            </a:fld>
            <a:endParaRPr lang="es-E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4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A5F5A-CF77-49FE-985C-1FB3A24F5A8D}" type="slidenum">
              <a:rPr lang="es-ES"/>
              <a:pPr/>
              <a:t>2</a:t>
            </a:fld>
            <a:endParaRPr lang="es-E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794BE-D228-4FB2-BFE5-DB0DBAF6620C}" type="slidenum">
              <a:rPr lang="es-ES"/>
              <a:pPr/>
              <a:t>3</a:t>
            </a:fld>
            <a:endParaRPr lang="es-E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A0AE7-FFC4-4284-A472-204C1498236B}" type="slidenum">
              <a:rPr lang="es-ES"/>
              <a:pPr/>
              <a:t>4</a:t>
            </a:fld>
            <a:endParaRPr lang="es-E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E4DFE-79B2-42AE-9A81-F44E96482CA2}" type="slidenum">
              <a:rPr lang="es-ES"/>
              <a:pPr/>
              <a:t>5</a:t>
            </a:fld>
            <a:endParaRPr lang="es-E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88C0D-0535-4F21-9A95-735BAFBD721E}" type="slidenum">
              <a:rPr lang="es-ES"/>
              <a:pPr/>
              <a:t>6</a:t>
            </a:fld>
            <a:endParaRPr lang="es-E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2E61F-4337-49B8-A9FB-C19DDF83DA9F}" type="slidenum">
              <a:rPr lang="es-ES"/>
              <a:pPr/>
              <a:t>7</a:t>
            </a:fld>
            <a:endParaRPr lang="es-E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AA10B-3785-429D-8B93-CC14DF9C1DB3}" type="slidenum">
              <a:rPr lang="es-ES"/>
              <a:pPr/>
              <a:t>8</a:t>
            </a:fld>
            <a:endParaRPr lang="es-E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6C091-0756-4E16-9957-02F1F2B3DA42}" type="slidenum">
              <a:rPr lang="es-ES"/>
              <a:pPr/>
              <a:t>9</a:t>
            </a:fld>
            <a:endParaRPr lang="es-E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A69BD7-1B68-47D0-AC4F-B7827992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DF4-02D5-4D6E-8365-CB3EAB1B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2C2D-DB1F-4D21-8658-D7CF7F1B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D37A92-80DA-4E8F-ADA9-826E1F4D85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C585DD-2CB6-40B2-8437-8A1D55C6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064110-6E40-4FE5-BF1C-ACECD242F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6FF4-556E-4060-8367-F35FAD285C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E84F-E3BA-4A21-B7A1-5648295DB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2F5A49-0DA4-4E4E-ABF9-2BDD2C68F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7BC-831A-4A56-920D-4FD1E5609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55C6E6-D470-4D5E-87B7-A684D5BE5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977E29-50BA-44B9-8E89-87000D46F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1FA19D-0316-4B2D-9DCB-79D3D3EB0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078632"/>
          </a:xfrm>
        </p:spPr>
        <p:txBody>
          <a:bodyPr>
            <a:noAutofit/>
          </a:bodyPr>
          <a:lstStyle/>
          <a:p>
            <a:pPr algn="ctr"/>
            <a:r>
              <a:rPr lang="en" sz="2800" dirty="0"/>
              <a:t>HTML,PHP,MYSQL</a:t>
            </a:r>
            <a:endParaRPr lang="es-ES_tradnl" sz="28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712" y="4365104"/>
            <a:ext cx="6605587" cy="1066800"/>
          </a:xfrm>
        </p:spPr>
        <p:txBody>
          <a:bodyPr/>
          <a:lstStyle/>
          <a:p>
            <a:pPr algn="r"/>
            <a:r>
              <a:rPr lang="es-ES" sz="1400" dirty="0"/>
              <a:t>bases de datos MySQL en PHP</a:t>
            </a:r>
            <a:endParaRPr lang="es-ES_tradnl" sz="1400" dirty="0"/>
          </a:p>
        </p:txBody>
      </p:sp>
      <p:pic>
        <p:nvPicPr>
          <p:cNvPr id="186372" name="Picture 4" descr="logo-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2244105"/>
            <a:ext cx="1143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373" name="Picture 5" descr="logo-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1190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279775" y="5661248"/>
            <a:ext cx="5180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ES" sz="1800" dirty="0" err="1"/>
              <a:t>CCyD</a:t>
            </a:r>
            <a:r>
              <a:rPr kumimoji="0" lang="es-ES" sz="1800" dirty="0"/>
              <a:t> - Maria Alejandra Buquete </a:t>
            </a:r>
          </a:p>
        </p:txBody>
      </p:sp>
    </p:spTree>
    <p:extLst>
      <p:ext uri="{BB962C8B-B14F-4D97-AF65-F5344CB8AC3E}">
        <p14:creationId xmlns:p14="http://schemas.microsoft.com/office/powerpoint/2010/main" val="153613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20013" cy="2592387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sz="2000"/>
              <a:t>Obtención de las filas:</a:t>
            </a:r>
            <a:br>
              <a:rPr lang="es-ES_tradnl" sz="2000"/>
            </a:br>
            <a:br>
              <a:rPr lang="es-ES_tradnl" sz="2000"/>
            </a:br>
            <a:r>
              <a:rPr lang="es-ES_tradnl" sz="1600">
                <a:latin typeface="Courier New" pitchFamily="49" charset="0"/>
              </a:rPr>
              <a:t>$nfilas = mysql_num_rows ($consulta);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if ($nfilas &gt; 0)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{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   for ($i=0; $i&lt;$nfilas; $i++)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   {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      $fila = mysql_fetch_array ($consulta);</a:t>
            </a:r>
            <a:br>
              <a:rPr lang="es-ES_tradnl" sz="1600" i="1">
                <a:latin typeface="Courier New" pitchFamily="49" charset="0"/>
              </a:rPr>
            </a:br>
            <a:r>
              <a:rPr lang="es-ES_tradnl" sz="1600" i="1">
                <a:latin typeface="Courier New" pitchFamily="49" charset="0"/>
              </a:rPr>
              <a:t>      procesar fila i-ésima de los resultados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   }</a:t>
            </a:r>
            <a:br>
              <a:rPr lang="es-ES_tradnl" sz="1600">
                <a:latin typeface="Courier New" pitchFamily="49" charset="0"/>
              </a:rPr>
            </a:br>
            <a:r>
              <a:rPr lang="es-ES_tradnl" sz="1600">
                <a:latin typeface="Courier New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B2E83-A965-43B6-A7A6-9804A948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286250"/>
            <a:ext cx="4248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 dirty="0"/>
              <a:t>Acceso a bases de datos MySQL</a:t>
            </a:r>
            <a:endParaRPr lang="es-ES_tradnl" sz="40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989138"/>
            <a:ext cx="8367911" cy="4032250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Obtener los resultados: </a:t>
            </a:r>
            <a:br>
              <a:rPr lang="es-ES_tradnl" sz="2000" dirty="0"/>
            </a:br>
            <a:r>
              <a:rPr lang="es-ES_tradnl" sz="2000" b="1" dirty="0" err="1"/>
              <a:t>mysql_num_rows</a:t>
            </a:r>
            <a:r>
              <a:rPr lang="es-ES_tradnl" sz="2000" b="1" dirty="0"/>
              <a:t>(), </a:t>
            </a:r>
            <a:r>
              <a:rPr lang="es-ES_tradnl" sz="2000" b="1" dirty="0" err="1"/>
              <a:t>mysql_fetch_array</a:t>
            </a:r>
            <a:r>
              <a:rPr lang="es-ES_tradnl" sz="2000" b="1" dirty="0"/>
              <a:t>()</a:t>
            </a:r>
            <a:endParaRPr lang="es-ES_tradnl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/>
              <a:t>Para acceder a un campo determinado de una fila se usa la siguiente sintaxis:</a:t>
            </a:r>
            <a:br>
              <a:rPr lang="es-ES_tradnl" sz="1800" dirty="0"/>
            </a:br>
            <a:endParaRPr lang="es-ES_tradnl" sz="18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sz="1600" dirty="0">
                <a:latin typeface="Courier New" pitchFamily="49" charset="0"/>
              </a:rPr>
              <a:t>	$fila[“</a:t>
            </a:r>
            <a:r>
              <a:rPr lang="es-ES_tradnl" sz="1600" dirty="0" err="1">
                <a:latin typeface="Courier New" pitchFamily="49" charset="0"/>
              </a:rPr>
              <a:t>nombre_campo</a:t>
            </a:r>
            <a:r>
              <a:rPr lang="es-ES_tradnl" sz="1600" dirty="0">
                <a:latin typeface="Courier New" pitchFamily="49" charset="0"/>
              </a:rPr>
              <a:t>”]	// por ser un array asociativo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sz="1600" dirty="0">
                <a:latin typeface="Courier New" pitchFamily="49" charset="0"/>
              </a:rPr>
              <a:t>	$fila[$i]		// $i=índice del campo desde 0</a:t>
            </a:r>
          </a:p>
          <a:p>
            <a:pPr marL="1789113" lvl="2" indent="-360363">
              <a:lnSpc>
                <a:spcPct val="80000"/>
              </a:lnSpc>
              <a:buFontTx/>
              <a:buNone/>
            </a:pPr>
            <a:endParaRPr lang="es-ES_tradnl" sz="1600" dirty="0">
              <a:latin typeface="Courier New" pitchFamily="49" charset="0"/>
            </a:endParaRPr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Ejemplo: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600" dirty="0" err="1">
                <a:latin typeface="Courier New" pitchFamily="49" charset="0"/>
              </a:rPr>
              <a:t>for</a:t>
            </a:r>
            <a:r>
              <a:rPr lang="es-ES_tradnl" sz="1600" dirty="0">
                <a:latin typeface="Courier New" pitchFamily="49" charset="0"/>
              </a:rPr>
              <a:t> ($i=0; $i&lt;$</a:t>
            </a:r>
            <a:r>
              <a:rPr lang="es-ES_tradnl" sz="1600" dirty="0" err="1">
                <a:latin typeface="Courier New" pitchFamily="49" charset="0"/>
              </a:rPr>
              <a:t>nfilas</a:t>
            </a:r>
            <a:r>
              <a:rPr lang="es-ES_tradnl" sz="1600" dirty="0">
                <a:latin typeface="Courier New" pitchFamily="49" charset="0"/>
              </a:rPr>
              <a:t>; $i++)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{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   $fila = </a:t>
            </a:r>
            <a:r>
              <a:rPr lang="es-ES_tradnl" sz="1600" dirty="0" err="1">
                <a:latin typeface="Courier New" pitchFamily="49" charset="0"/>
              </a:rPr>
              <a:t>mysql_fetch_array</a:t>
            </a:r>
            <a:r>
              <a:rPr lang="es-ES_tradnl" sz="1600" dirty="0">
                <a:latin typeface="Courier New" pitchFamily="49" charset="0"/>
              </a:rPr>
              <a:t> ($consulta);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   </a:t>
            </a:r>
            <a:r>
              <a:rPr lang="es-ES_tradnl" sz="1600" dirty="0" err="1">
                <a:latin typeface="Courier New" pitchFamily="49" charset="0"/>
              </a:rPr>
              <a:t>print</a:t>
            </a:r>
            <a:r>
              <a:rPr lang="es-ES_tradnl" sz="1600" dirty="0">
                <a:latin typeface="Courier New" pitchFamily="49" charset="0"/>
              </a:rPr>
              <a:t> “Título: “ . $fila[“titulo”];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   </a:t>
            </a:r>
            <a:r>
              <a:rPr lang="es-ES_tradnl" sz="1600" dirty="0" err="1">
                <a:latin typeface="Courier New" pitchFamily="49" charset="0"/>
              </a:rPr>
              <a:t>print</a:t>
            </a:r>
            <a:r>
              <a:rPr lang="es-ES_tradnl" sz="1600" dirty="0">
                <a:latin typeface="Courier New" pitchFamily="49" charset="0"/>
              </a:rPr>
              <a:t> “Fecha: “ . $fila[“fecha”];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s-ES_tradnl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_tradnl" sz="2800" b="1" dirty="0" err="1">
                <a:solidFill>
                  <a:srgbClr val="FF0000"/>
                </a:solidFill>
                <a:latin typeface="Courier New" pitchFamily="49" charset="0"/>
              </a:rPr>
              <a:t>mysqli_fetch_array</a:t>
            </a:r>
            <a:r>
              <a:rPr lang="es-ES_tradnl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marL="357188" indent="-357188">
              <a:lnSpc>
                <a:spcPct val="80000"/>
              </a:lnSpc>
            </a:pPr>
            <a:endParaRPr lang="es-ES_tradnl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A8402-FF8D-4E9E-8C5D-4C6080BF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/>
              <a:t>Acceso a bases de datos MySQL</a:t>
            </a:r>
            <a:br>
              <a:rPr lang="es-ES" sz="3200" dirty="0"/>
            </a:br>
            <a:r>
              <a:rPr lang="es-ES" sz="3200" dirty="0"/>
              <a:t>Estilo OO </a:t>
            </a:r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070AF-8489-4ECB-96E1-93DD59D4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6294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431088" cy="2671762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Cerrar la conexión con el servidor de bases de datos: </a:t>
            </a:r>
            <a:r>
              <a:rPr lang="es-ES_tradnl" sz="2000" b="1" dirty="0" err="1"/>
              <a:t>mysql_close</a:t>
            </a:r>
            <a:r>
              <a:rPr lang="es-ES_tradnl" sz="2000" b="1" dirty="0"/>
              <a:t>()</a:t>
            </a:r>
            <a:br>
              <a:rPr lang="es-ES_tradnl" sz="2000" b="1" dirty="0"/>
            </a:br>
            <a:r>
              <a:rPr lang="es-ES_tradnl" sz="2000" b="1" dirty="0" err="1"/>
              <a:t>mysqli_close</a:t>
            </a:r>
            <a:r>
              <a:rPr lang="es-ES_tradnl" sz="2000" b="1" dirty="0"/>
              <a:t>()</a:t>
            </a:r>
            <a:br>
              <a:rPr lang="es-ES_tradnl" sz="2000" b="1" dirty="0"/>
            </a:br>
            <a:endParaRPr lang="es-ES_tradnl" sz="2000" b="1" dirty="0"/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mysql_close</a:t>
            </a:r>
            <a:r>
              <a:rPr lang="es-ES_tradnl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($</a:t>
            </a:r>
            <a:r>
              <a:rPr lang="es-ES_tradnl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conexion</a:t>
            </a:r>
            <a:r>
              <a:rPr lang="es-ES_tradnl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</a:t>
            </a:r>
            <a:r>
              <a:rPr lang="es-ES_tradnl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mysqli_close</a:t>
            </a:r>
            <a:r>
              <a:rPr lang="es-ES_tradnl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($</a:t>
            </a:r>
            <a:r>
              <a:rPr lang="es-ES_tradnl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obj_conexion</a:t>
            </a:r>
            <a:r>
              <a:rPr lang="es-ES_tradnl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);</a:t>
            </a:r>
            <a:br>
              <a:rPr lang="es-ES_tradnl" sz="1600" dirty="0">
                <a:latin typeface="Courier New" pitchFamily="49" charset="0"/>
              </a:rPr>
            </a:br>
            <a:endParaRPr lang="es-ES_tradnl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431088" cy="2671762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Capturando errores: </a:t>
            </a:r>
            <a:br>
              <a:rPr lang="es-ES_tradnl" sz="2000" dirty="0"/>
            </a:br>
            <a:r>
              <a:rPr lang="es-AR" sz="2000" b="1" dirty="0" err="1"/>
              <a:t>mysqli_error</a:t>
            </a:r>
            <a:r>
              <a:rPr lang="es-AR" sz="2000" b="1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s-ES_tradnl" sz="2000" b="1" dirty="0"/>
            </a:br>
            <a:endParaRPr lang="es-ES_tradnl" sz="2000" b="1" dirty="0"/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AR" sz="1600" b="1" dirty="0" err="1"/>
              <a:t>mysqli_error</a:t>
            </a:r>
            <a:r>
              <a:rPr lang="es-AR" sz="1600" b="1" dirty="0"/>
              <a:t>($</a:t>
            </a:r>
            <a:r>
              <a:rPr lang="es-AR" sz="1600" b="1" dirty="0" err="1"/>
              <a:t>obj_conexion</a:t>
            </a:r>
            <a:r>
              <a:rPr lang="es-AR" sz="1600" b="1" dirty="0"/>
              <a:t>);</a:t>
            </a:r>
            <a:br>
              <a:rPr lang="es-ES_tradnl" sz="1600" dirty="0">
                <a:latin typeface="Courier New" pitchFamily="49" charset="0"/>
              </a:rPr>
            </a:br>
            <a:endParaRPr lang="es-ES_tradnl" sz="1600" dirty="0">
              <a:latin typeface="Courier New" pitchFamily="49" charset="0"/>
            </a:endParaRPr>
          </a:p>
          <a:p>
            <a:r>
              <a:rPr lang="es-ES_tradnl" sz="2000" dirty="0"/>
              <a:t>Ejemplo</a:t>
            </a:r>
            <a:br>
              <a:rPr lang="es-ES_tradnl" sz="2000" dirty="0"/>
            </a:br>
            <a:br>
              <a:rPr lang="es-ES_tradnl" sz="2000" dirty="0"/>
            </a:br>
            <a:r>
              <a:rPr lang="es-AR" sz="15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AR" sz="15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"Error al insertar el usuario: " . </a:t>
            </a:r>
            <a:r>
              <a:rPr lang="es-AR" sz="15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mysqli_error</a:t>
            </a:r>
            <a:r>
              <a:rPr lang="es-AR" sz="15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AR" sz="15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obj_conexion</a:t>
            </a:r>
            <a:r>
              <a:rPr lang="es-AR" sz="15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AR" sz="19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357188" indent="-357188">
              <a:lnSpc>
                <a:spcPct val="80000"/>
              </a:lnSpc>
            </a:pPr>
            <a:endParaRPr lang="es-ES_tradnl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0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>
            <a:normAutofit fontScale="90000"/>
          </a:bodyPr>
          <a:lstStyle/>
          <a:p>
            <a:r>
              <a:rPr lang="es-ES" sz="4000"/>
              <a:t>Funciones de PHP para el acceso a bases de datos MySQL</a:t>
            </a:r>
            <a:endParaRPr lang="es-ES_tradnl" sz="40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431088" cy="2160587"/>
          </a:xfrm>
        </p:spPr>
        <p:txBody>
          <a:bodyPr/>
          <a:lstStyle/>
          <a:p>
            <a:pPr marL="357188" indent="-357188">
              <a:lnSpc>
                <a:spcPct val="90000"/>
              </a:lnSpc>
            </a:pPr>
            <a:r>
              <a:rPr lang="es-ES_tradnl" sz="2000"/>
              <a:t>Los pasos para acceder desde PHP a una base de datos son los siguientes:</a:t>
            </a:r>
            <a:endParaRPr lang="es-ES" sz="2000"/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Conectar con el servidor de bases de datos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Seleccionar una base de datos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Enviar la instrucción SQL a la base de datos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Obtener y procesar los resultados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Cerrar la conexión con el servidor de bases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431088" cy="3527425"/>
          </a:xfrm>
        </p:spPr>
        <p:txBody>
          <a:bodyPr/>
          <a:lstStyle/>
          <a:p>
            <a:pPr marL="357188" indent="-357188">
              <a:lnSpc>
                <a:spcPct val="90000"/>
              </a:lnSpc>
            </a:pPr>
            <a:r>
              <a:rPr lang="es-ES_tradnl" sz="2000"/>
              <a:t>Las funciones concretas de MySQL que realizan estas operaciones</a:t>
            </a:r>
            <a:r>
              <a:rPr lang="es-ES" sz="2000"/>
              <a:t> son: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Conectar con el servidor de bases de datos:</a:t>
            </a:r>
          </a:p>
          <a:p>
            <a:pPr marL="1789113" lvl="2" indent="-360363">
              <a:lnSpc>
                <a:spcPct val="90000"/>
              </a:lnSpc>
            </a:pPr>
            <a:r>
              <a:rPr lang="es-ES_tradnl" sz="1600"/>
              <a:t> </a:t>
            </a:r>
            <a:r>
              <a:rPr lang="es-ES_tradnl" sz="1600" b="1"/>
              <a:t>mysql_connect()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Seleccionar una base de datos:</a:t>
            </a:r>
          </a:p>
          <a:p>
            <a:pPr marL="1789113" lvl="2" indent="-360363">
              <a:lnSpc>
                <a:spcPct val="90000"/>
              </a:lnSpc>
            </a:pPr>
            <a:r>
              <a:rPr lang="es-ES_tradnl" sz="1600" b="1"/>
              <a:t>mysql_select_db()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Enviar la instrucción SQL a la base de datos:</a:t>
            </a:r>
          </a:p>
          <a:p>
            <a:pPr marL="1789113" lvl="2" indent="-360363">
              <a:lnSpc>
                <a:spcPct val="90000"/>
              </a:lnSpc>
            </a:pPr>
            <a:r>
              <a:rPr lang="es-ES_tradnl" sz="1600"/>
              <a:t> </a:t>
            </a:r>
            <a:r>
              <a:rPr lang="es-ES_tradnl" sz="1600" b="1"/>
              <a:t>mysql_query()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Obtener y procesar los resultados:</a:t>
            </a:r>
          </a:p>
          <a:p>
            <a:pPr marL="1789113" lvl="2" indent="-360363">
              <a:lnSpc>
                <a:spcPct val="90000"/>
              </a:lnSpc>
            </a:pPr>
            <a:r>
              <a:rPr lang="es-ES_tradnl" sz="1600" b="1"/>
              <a:t>mysql_num_rows() y mysql_fetch_array()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/>
              <a:t>Cerrar la conexión con el servidor de bases de datos:</a:t>
            </a:r>
          </a:p>
          <a:p>
            <a:pPr marL="1789113" lvl="2" indent="-360363">
              <a:lnSpc>
                <a:spcPct val="90000"/>
              </a:lnSpc>
            </a:pPr>
            <a:r>
              <a:rPr lang="es-ES_tradnl" sz="1600" b="1"/>
              <a:t> mysql_close()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05725" cy="3384550"/>
          </a:xfrm>
        </p:spPr>
        <p:txBody>
          <a:bodyPr>
            <a:normAutofit fontScale="925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Conectar con el servidor de bases de datos: </a:t>
            </a:r>
            <a:r>
              <a:rPr lang="es-ES_tradnl" sz="2000" b="1" dirty="0" err="1"/>
              <a:t>mysql_connect</a:t>
            </a:r>
            <a:r>
              <a:rPr lang="es-ES_tradnl" sz="2000" b="1" dirty="0"/>
              <a:t>()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/>
              <a:t>Devuelve un identificador de la conexión en caso de éxito y false en caso contrario</a:t>
            </a:r>
          </a:p>
          <a:p>
            <a:pPr marL="1073150" lvl="1" indent="-357188">
              <a:lnSpc>
                <a:spcPct val="80000"/>
              </a:lnSpc>
            </a:pPr>
            <a:endParaRPr lang="es-ES_tradnl" sz="1800" dirty="0"/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600" dirty="0">
                <a:latin typeface="Courier New" pitchFamily="49" charset="0"/>
              </a:rPr>
              <a:t>$</a:t>
            </a:r>
            <a:r>
              <a:rPr lang="es-ES_tradnl" sz="1600" dirty="0" err="1">
                <a:latin typeface="Courier New" pitchFamily="49" charset="0"/>
              </a:rPr>
              <a:t>conexion</a:t>
            </a:r>
            <a:r>
              <a:rPr lang="es-ES_tradnl" sz="1600" dirty="0">
                <a:latin typeface="Courier New" pitchFamily="49" charset="0"/>
              </a:rPr>
              <a:t> = </a:t>
            </a:r>
            <a:r>
              <a:rPr lang="es-ES_tradnl" sz="1900" b="1" i="1" dirty="0" err="1">
                <a:latin typeface="Courier New" pitchFamily="49" charset="0"/>
              </a:rPr>
              <a:t>mysql_connect</a:t>
            </a:r>
            <a:r>
              <a:rPr lang="es-ES_tradnl" sz="1900" b="1" i="1" dirty="0">
                <a:latin typeface="Courier New" pitchFamily="49" charset="0"/>
              </a:rPr>
              <a:t> </a:t>
            </a:r>
            <a:r>
              <a:rPr lang="es-ES_tradnl" sz="1600" dirty="0">
                <a:latin typeface="Courier New" pitchFamily="49" charset="0"/>
              </a:rPr>
              <a:t>(servidor, </a:t>
            </a:r>
            <a:r>
              <a:rPr lang="es-ES_tradnl" sz="1600" dirty="0" err="1">
                <a:latin typeface="Courier New" pitchFamily="49" charset="0"/>
              </a:rPr>
              <a:t>username</a:t>
            </a:r>
            <a:r>
              <a:rPr lang="es-ES_tradnl" sz="1600" dirty="0">
                <a:latin typeface="Courier New" pitchFamily="49" charset="0"/>
              </a:rPr>
              <a:t>, </a:t>
            </a:r>
            <a:r>
              <a:rPr lang="es-ES_tradnl" sz="1600" dirty="0" err="1">
                <a:latin typeface="Courier New" pitchFamily="49" charset="0"/>
              </a:rPr>
              <a:t>password</a:t>
            </a:r>
            <a:r>
              <a:rPr lang="es-ES_tradnl" sz="1600" dirty="0">
                <a:latin typeface="Courier New" pitchFamily="49" charset="0"/>
              </a:rPr>
              <a:t>);</a:t>
            </a:r>
            <a:br>
              <a:rPr lang="es-ES_tradnl" sz="1600" dirty="0">
                <a:latin typeface="Courier New" pitchFamily="49" charset="0"/>
              </a:rPr>
            </a:br>
            <a:endParaRPr lang="es-ES_tradnl" sz="1600" dirty="0">
              <a:latin typeface="Courier New" pitchFamily="49" charset="0"/>
            </a:endParaRPr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Ejemplo: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400" dirty="0">
                <a:latin typeface="Courier New" pitchFamily="49" charset="0"/>
              </a:rPr>
              <a:t>$</a:t>
            </a:r>
            <a:r>
              <a:rPr lang="es-ES_tradnl" sz="1400" dirty="0" err="1">
                <a:latin typeface="Courier New" pitchFamily="49" charset="0"/>
              </a:rPr>
              <a:t>conexion</a:t>
            </a:r>
            <a:r>
              <a:rPr lang="es-ES_tradnl" sz="1400" dirty="0">
                <a:latin typeface="Courier New" pitchFamily="49" charset="0"/>
              </a:rPr>
              <a:t> = </a:t>
            </a:r>
            <a:r>
              <a:rPr lang="es-ES_tradnl" sz="1400" dirty="0" err="1">
                <a:latin typeface="Courier New" pitchFamily="49" charset="0"/>
              </a:rPr>
              <a:t>mysql_connect</a:t>
            </a:r>
            <a:r>
              <a:rPr lang="es-ES_tradnl" sz="1400" dirty="0">
                <a:latin typeface="Courier New" pitchFamily="49" charset="0"/>
              </a:rPr>
              <a:t> (“localhost”, “</a:t>
            </a:r>
            <a:r>
              <a:rPr lang="es-ES_tradnl" sz="1400" dirty="0" err="1">
                <a:latin typeface="Courier New" pitchFamily="49" charset="0"/>
              </a:rPr>
              <a:t>cursophp</a:t>
            </a:r>
            <a:r>
              <a:rPr lang="es-ES_tradnl" sz="1400" dirty="0">
                <a:latin typeface="Courier New" pitchFamily="49" charset="0"/>
              </a:rPr>
              <a:t>”, “”)</a:t>
            </a:r>
            <a:br>
              <a:rPr lang="es-ES_tradnl" sz="1400" dirty="0">
                <a:latin typeface="Courier New" pitchFamily="49" charset="0"/>
              </a:rPr>
            </a:br>
            <a:r>
              <a:rPr lang="es-ES_tradnl" sz="1400" dirty="0">
                <a:latin typeface="Courier New" pitchFamily="49" charset="0"/>
              </a:rPr>
              <a:t>   </a:t>
            </a:r>
            <a:r>
              <a:rPr lang="es-ES_tradnl" sz="1400" dirty="0" err="1">
                <a:latin typeface="Courier New" pitchFamily="49" charset="0"/>
              </a:rPr>
              <a:t>or</a:t>
            </a:r>
            <a:r>
              <a:rPr lang="es-ES_tradnl" sz="1400" dirty="0">
                <a:latin typeface="Courier New" pitchFamily="49" charset="0"/>
              </a:rPr>
              <a:t> die (“No se puede conectar con el servidor”);</a:t>
            </a:r>
          </a:p>
          <a:p>
            <a:pPr marL="357188" indent="-357188">
              <a:lnSpc>
                <a:spcPct val="80000"/>
              </a:lnSpc>
              <a:buFont typeface="Monotype Sorts" pitchFamily="2" charset="2"/>
              <a:buNone/>
            </a:pPr>
            <a:r>
              <a:rPr lang="es-ES_tradnl" sz="1400" dirty="0">
                <a:latin typeface="Courier New" pitchFamily="49" charset="0"/>
              </a:rPr>
              <a:t>	$</a:t>
            </a:r>
            <a:r>
              <a:rPr lang="es-ES_tradnl" sz="1400" dirty="0" err="1">
                <a:latin typeface="Courier New" pitchFamily="49" charset="0"/>
              </a:rPr>
              <a:t>conexion</a:t>
            </a:r>
            <a:r>
              <a:rPr lang="es-ES_tradnl" sz="1400" dirty="0">
                <a:latin typeface="Courier New" pitchFamily="49" charset="0"/>
              </a:rPr>
              <a:t> = </a:t>
            </a:r>
            <a:r>
              <a:rPr lang="es-ES_tradnl" sz="1400" dirty="0" err="1">
                <a:latin typeface="Courier New" pitchFamily="49" charset="0"/>
              </a:rPr>
              <a:t>mysql_connect</a:t>
            </a:r>
            <a:r>
              <a:rPr lang="es-ES_tradnl" sz="1400" dirty="0">
                <a:latin typeface="Courier New" pitchFamily="49" charset="0"/>
              </a:rPr>
              <a:t> (“localhost”, “</a:t>
            </a:r>
            <a:r>
              <a:rPr lang="es-ES_tradnl" sz="1400" dirty="0" err="1">
                <a:latin typeface="Courier New" pitchFamily="49" charset="0"/>
              </a:rPr>
              <a:t>cursophp</a:t>
            </a:r>
            <a:r>
              <a:rPr lang="es-ES_tradnl" sz="1400" dirty="0">
                <a:latin typeface="Courier New" pitchFamily="49" charset="0"/>
              </a:rPr>
              <a:t>-ad”, “</a:t>
            </a:r>
            <a:r>
              <a:rPr lang="es-ES_tradnl" sz="1400" dirty="0" err="1">
                <a:latin typeface="Courier New" pitchFamily="49" charset="0"/>
              </a:rPr>
              <a:t>php.hph</a:t>
            </a:r>
            <a:r>
              <a:rPr lang="es-ES_tradnl" sz="1400" dirty="0">
                <a:latin typeface="Courier New" pitchFamily="49" charset="0"/>
              </a:rPr>
              <a:t>”)</a:t>
            </a:r>
            <a:br>
              <a:rPr lang="es-ES_tradnl" sz="1400" dirty="0">
                <a:latin typeface="Courier New" pitchFamily="49" charset="0"/>
              </a:rPr>
            </a:br>
            <a:r>
              <a:rPr lang="es-ES_tradnl" sz="1400" dirty="0">
                <a:latin typeface="Courier New" pitchFamily="49" charset="0"/>
              </a:rPr>
              <a:t>   </a:t>
            </a:r>
            <a:r>
              <a:rPr lang="es-ES_tradnl" sz="1400" dirty="0" err="1">
                <a:latin typeface="Courier New" pitchFamily="49" charset="0"/>
              </a:rPr>
              <a:t>or</a:t>
            </a:r>
            <a:r>
              <a:rPr lang="es-ES_tradnl" sz="1400" dirty="0">
                <a:latin typeface="Courier New" pitchFamily="49" charset="0"/>
              </a:rPr>
              <a:t> die (“No se puede conectar con el servidor”);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35DD5-8095-46DD-B9AE-55FDA667D8CA}"/>
              </a:ext>
            </a:extLst>
          </p:cNvPr>
          <p:cNvSpPr txBox="1"/>
          <p:nvPr/>
        </p:nvSpPr>
        <p:spPr>
          <a:xfrm>
            <a:off x="251520" y="6099179"/>
            <a:ext cx="8496944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A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obj_conexion</a:t>
            </a:r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s-AR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s-AR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_tradnl" sz="1600" b="1" dirty="0">
                <a:solidFill>
                  <a:srgbClr val="FF0000"/>
                </a:solidFill>
                <a:latin typeface="Courier New" pitchFamily="49" charset="0"/>
              </a:rPr>
              <a:t>servidor, </a:t>
            </a:r>
            <a:r>
              <a:rPr lang="es-ES_tradnl" sz="1600" b="1" dirty="0" err="1">
                <a:solidFill>
                  <a:srgbClr val="FF0000"/>
                </a:solidFill>
                <a:latin typeface="Courier New" pitchFamily="49" charset="0"/>
              </a:rPr>
              <a:t>username</a:t>
            </a:r>
            <a:r>
              <a:rPr lang="es-ES_tradnl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s-ES_tradnl" sz="1600" b="1" dirty="0" err="1">
                <a:solidFill>
                  <a:srgbClr val="FF0000"/>
                </a:solidFill>
                <a:latin typeface="Courier New" pitchFamily="49" charset="0"/>
              </a:rPr>
              <a:t>password</a:t>
            </a:r>
            <a:r>
              <a:rPr lang="es-ES_tradnl" sz="1600" b="1" dirty="0">
                <a:solidFill>
                  <a:srgbClr val="FF0000"/>
                </a:solidFill>
                <a:latin typeface="Courier New" pitchFamily="49" charset="0"/>
              </a:rPr>
              <a:t>, BD)</a:t>
            </a:r>
            <a:endParaRPr lang="es-AR" sz="16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838D3-3A3D-4330-9144-75E99577B885}"/>
              </a:ext>
            </a:extLst>
          </p:cNvPr>
          <p:cNvSpPr/>
          <p:nvPr/>
        </p:nvSpPr>
        <p:spPr>
          <a:xfrm>
            <a:off x="247395" y="5589588"/>
            <a:ext cx="7638630" cy="5355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Improvement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 a </a:t>
            </a:r>
            <a:r>
              <a:rPr lang="en-US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partir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 de php 4.1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05725" cy="287972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Seleccionar una base de datos: </a:t>
            </a:r>
            <a:r>
              <a:rPr lang="es-ES_tradnl" sz="2000" b="1" dirty="0" err="1"/>
              <a:t>mysql_select_db</a:t>
            </a:r>
            <a:r>
              <a:rPr lang="es-ES_tradnl" sz="2000" b="1" dirty="0"/>
              <a:t>()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/>
              <a:t>Devuelve true en caso de éxito y false en caso contrario</a:t>
            </a:r>
            <a:br>
              <a:rPr lang="es-ES_tradnl" sz="1800" dirty="0"/>
            </a:br>
            <a:endParaRPr lang="es-ES_tradnl" sz="1800" dirty="0"/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2000" b="1" dirty="0" err="1">
                <a:latin typeface="Courier New" pitchFamily="49" charset="0"/>
              </a:rPr>
              <a:t>mysql_select_db</a:t>
            </a:r>
            <a:r>
              <a:rPr lang="es-ES_tradnl" sz="2000" b="1" dirty="0">
                <a:latin typeface="Courier New" pitchFamily="49" charset="0"/>
              </a:rPr>
              <a:t> (</a:t>
            </a:r>
            <a:r>
              <a:rPr lang="es-ES_tradnl" sz="2000" b="1" dirty="0" err="1">
                <a:latin typeface="Courier New" pitchFamily="49" charset="0"/>
              </a:rPr>
              <a:t>database</a:t>
            </a:r>
            <a:r>
              <a:rPr lang="es-ES_tradnl" sz="2000" b="1" dirty="0">
                <a:latin typeface="Courier New" pitchFamily="49" charset="0"/>
              </a:rPr>
              <a:t>);</a:t>
            </a:r>
            <a:br>
              <a:rPr lang="es-ES_tradnl" sz="1800" dirty="0">
                <a:latin typeface="Courier New" pitchFamily="49" charset="0"/>
              </a:rPr>
            </a:br>
            <a:endParaRPr lang="es-ES_tradnl" sz="1800" dirty="0">
              <a:latin typeface="Courier New" pitchFamily="49" charset="0"/>
            </a:endParaRPr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Ejemplo: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600" dirty="0" err="1">
                <a:latin typeface="Courier New" pitchFamily="49" charset="0"/>
              </a:rPr>
              <a:t>mysql_select_db</a:t>
            </a:r>
            <a:r>
              <a:rPr lang="es-ES_tradnl" sz="1600" dirty="0">
                <a:latin typeface="Courier New" pitchFamily="49" charset="0"/>
              </a:rPr>
              <a:t> (“</a:t>
            </a:r>
            <a:r>
              <a:rPr lang="es-ES_tradnl" sz="1600" dirty="0" err="1">
                <a:latin typeface="Courier New" pitchFamily="49" charset="0"/>
              </a:rPr>
              <a:t>lindavista</a:t>
            </a:r>
            <a:r>
              <a:rPr lang="es-ES_tradnl" sz="1600" dirty="0">
                <a:latin typeface="Courier New" pitchFamily="49" charset="0"/>
              </a:rPr>
              <a:t>”)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   </a:t>
            </a:r>
            <a:r>
              <a:rPr lang="es-ES_tradnl" sz="1600" dirty="0" err="1">
                <a:latin typeface="Courier New" pitchFamily="49" charset="0"/>
              </a:rPr>
              <a:t>or</a:t>
            </a:r>
            <a:r>
              <a:rPr lang="es-ES_tradnl" sz="1600" dirty="0">
                <a:latin typeface="Courier New" pitchFamily="49" charset="0"/>
              </a:rPr>
              <a:t> die (“No se puede seleccionar la base de datos”);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976F0-54A6-4563-B0E4-18F40B9E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079354"/>
            <a:ext cx="8504657" cy="8961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FE7094-8911-4D65-AB71-9A95056E464D}"/>
              </a:ext>
            </a:extLst>
          </p:cNvPr>
          <p:cNvSpPr/>
          <p:nvPr/>
        </p:nvSpPr>
        <p:spPr>
          <a:xfrm>
            <a:off x="5007723" y="1269990"/>
            <a:ext cx="3168352" cy="1870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33762-BFAC-4C93-B1E2-48EA4038A9B6}"/>
              </a:ext>
            </a:extLst>
          </p:cNvPr>
          <p:cNvSpPr txBox="1"/>
          <p:nvPr/>
        </p:nvSpPr>
        <p:spPr>
          <a:xfrm>
            <a:off x="5724128" y="326893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No se usa mas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86FAB8-22EC-40E5-9108-B6D935F271BB}"/>
              </a:ext>
            </a:extLst>
          </p:cNvPr>
          <p:cNvCxnSpPr/>
          <p:nvPr/>
        </p:nvCxnSpPr>
        <p:spPr>
          <a:xfrm flipH="1" flipV="1">
            <a:off x="6732240" y="2348880"/>
            <a:ext cx="288032" cy="90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AECAD9-28DA-4F85-B6B0-7B435D246329}"/>
              </a:ext>
            </a:extLst>
          </p:cNvPr>
          <p:cNvSpPr/>
          <p:nvPr/>
        </p:nvSpPr>
        <p:spPr>
          <a:xfrm>
            <a:off x="7367960" y="5373216"/>
            <a:ext cx="808116" cy="707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67940C-CABC-441C-8579-BB681D326ED0}"/>
              </a:ext>
            </a:extLst>
          </p:cNvPr>
          <p:cNvCxnSpPr>
            <a:cxnSpLocks/>
          </p:cNvCxnSpPr>
          <p:nvPr/>
        </p:nvCxnSpPr>
        <p:spPr>
          <a:xfrm>
            <a:off x="7367960" y="4503674"/>
            <a:ext cx="365051" cy="122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340B80-A4B3-48C7-912E-8905C93A85D4}"/>
              </a:ext>
            </a:extLst>
          </p:cNvPr>
          <p:cNvSpPr txBox="1"/>
          <p:nvPr/>
        </p:nvSpPr>
        <p:spPr>
          <a:xfrm>
            <a:off x="6113935" y="4143976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Se usa mas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05725" cy="3816350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90000"/>
              </a:lnSpc>
            </a:pPr>
            <a:r>
              <a:rPr lang="es-ES_tradnl" sz="2000" dirty="0"/>
              <a:t>Enviar la instrucción SQL a la base de datos: </a:t>
            </a:r>
            <a:r>
              <a:rPr lang="es-ES_tradnl" sz="2000" b="1" dirty="0" err="1"/>
              <a:t>mysql_query</a:t>
            </a:r>
            <a:r>
              <a:rPr lang="es-ES_tradnl" sz="2000" b="1" dirty="0"/>
              <a:t>()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sz="1800" dirty="0"/>
              <a:t>Devuelve un identificador o true (dependiendo de la instrucción) si la instrucción se ejecuta correctamente y false en caso contrario</a:t>
            </a:r>
            <a:br>
              <a:rPr lang="es-ES_tradnl" sz="1800" dirty="0"/>
            </a:br>
            <a:endParaRPr lang="es-ES_tradnl" sz="1800" dirty="0"/>
          </a:p>
          <a:p>
            <a:pPr marL="357188" indent="-357188">
              <a:lnSpc>
                <a:spcPct val="9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600" dirty="0">
                <a:latin typeface="Courier New" pitchFamily="49" charset="0"/>
              </a:rPr>
              <a:t>$consulta = </a:t>
            </a:r>
            <a:r>
              <a:rPr lang="es-ES_tradnl" sz="1800" b="1" dirty="0" err="1">
                <a:latin typeface="Courier New" pitchFamily="49" charset="0"/>
              </a:rPr>
              <a:t>mysql_query</a:t>
            </a:r>
            <a:r>
              <a:rPr lang="es-ES_tradnl" sz="1800" b="1" dirty="0">
                <a:latin typeface="Courier New" pitchFamily="49" charset="0"/>
              </a:rPr>
              <a:t> (instrucción, $</a:t>
            </a:r>
            <a:r>
              <a:rPr lang="es-ES_tradnl" sz="1800" b="1" dirty="0" err="1">
                <a:latin typeface="Courier New" pitchFamily="49" charset="0"/>
              </a:rPr>
              <a:t>conexion</a:t>
            </a:r>
            <a:r>
              <a:rPr lang="es-ES_tradnl" sz="1800" b="1" dirty="0">
                <a:latin typeface="Courier New" pitchFamily="49" charset="0"/>
              </a:rPr>
              <a:t>);</a:t>
            </a:r>
            <a:br>
              <a:rPr lang="es-ES_tradnl" sz="1600" dirty="0">
                <a:latin typeface="Courier New" pitchFamily="49" charset="0"/>
              </a:rPr>
            </a:br>
            <a:endParaRPr lang="es-ES_tradnl" sz="1600" dirty="0">
              <a:latin typeface="Courier New" pitchFamily="49" charset="0"/>
            </a:endParaRPr>
          </a:p>
          <a:p>
            <a:pPr marL="357188" indent="-357188">
              <a:lnSpc>
                <a:spcPct val="90000"/>
              </a:lnSpc>
            </a:pPr>
            <a:r>
              <a:rPr lang="es-ES_tradnl" sz="2000" dirty="0"/>
              <a:t>Ejemplo: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2000" dirty="0">
                <a:latin typeface="Courier New" pitchFamily="49" charset="0"/>
              </a:rPr>
              <a:t>$consulta = </a:t>
            </a:r>
            <a:r>
              <a:rPr lang="es-ES_tradnl" sz="2000" dirty="0" err="1">
                <a:latin typeface="Courier New" pitchFamily="49" charset="0"/>
              </a:rPr>
              <a:t>mysql_query</a:t>
            </a:r>
            <a:r>
              <a:rPr lang="es-ES_tradnl" sz="2000" dirty="0">
                <a:latin typeface="Courier New" pitchFamily="49" charset="0"/>
              </a:rPr>
              <a:t> (“</a:t>
            </a:r>
            <a:r>
              <a:rPr lang="es-ES_tradnl" sz="2000" dirty="0" err="1">
                <a:latin typeface="Courier New" pitchFamily="49" charset="0"/>
              </a:rPr>
              <a:t>select</a:t>
            </a:r>
            <a:r>
              <a:rPr lang="es-ES_tradnl" sz="2000" dirty="0">
                <a:latin typeface="Courier New" pitchFamily="49" charset="0"/>
              </a:rPr>
              <a:t> * </a:t>
            </a:r>
            <a:r>
              <a:rPr lang="es-ES_tradnl" sz="2000" dirty="0" err="1">
                <a:latin typeface="Courier New" pitchFamily="49" charset="0"/>
              </a:rPr>
              <a:t>from</a:t>
            </a:r>
            <a:r>
              <a:rPr lang="es-ES_tradnl" sz="2000" dirty="0">
                <a:latin typeface="Courier New" pitchFamily="49" charset="0"/>
              </a:rPr>
              <a:t> noticias”, $</a:t>
            </a:r>
            <a:r>
              <a:rPr lang="es-ES_tradnl" sz="2000" dirty="0" err="1">
                <a:latin typeface="Courier New" pitchFamily="49" charset="0"/>
              </a:rPr>
              <a:t>conexion</a:t>
            </a:r>
            <a:r>
              <a:rPr lang="es-ES_tradnl" sz="2000" dirty="0">
                <a:latin typeface="Courier New" pitchFamily="49" charset="0"/>
              </a:rPr>
              <a:t>)</a:t>
            </a:r>
            <a:br>
              <a:rPr lang="es-ES_tradnl" sz="2000" dirty="0">
                <a:latin typeface="Courier New" pitchFamily="49" charset="0"/>
              </a:rPr>
            </a:br>
            <a:r>
              <a:rPr lang="es-ES_tradnl" sz="2000" dirty="0">
                <a:latin typeface="Courier New" pitchFamily="49" charset="0"/>
              </a:rPr>
              <a:t>   </a:t>
            </a:r>
            <a:r>
              <a:rPr lang="es-ES_tradnl" sz="2000" dirty="0" err="1">
                <a:latin typeface="Courier New" pitchFamily="49" charset="0"/>
              </a:rPr>
              <a:t>or</a:t>
            </a:r>
            <a:r>
              <a:rPr lang="es-ES_tradnl" sz="2000" dirty="0">
                <a:latin typeface="Courier New" pitchFamily="49" charset="0"/>
              </a:rPr>
              <a:t> die (“Fallo en la consulta”);</a:t>
            </a:r>
            <a:endParaRPr lang="es-ES_tradnl" sz="1400" dirty="0"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95B44-9C21-4B2F-9943-967A56251F43}"/>
              </a:ext>
            </a:extLst>
          </p:cNvPr>
          <p:cNvSpPr txBox="1"/>
          <p:nvPr/>
        </p:nvSpPr>
        <p:spPr>
          <a:xfrm>
            <a:off x="2915816" y="4581128"/>
            <a:ext cx="457200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s-AR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AR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obj_conexion</a:t>
            </a:r>
            <a:r>
              <a:rPr lang="es-AR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 $</a:t>
            </a:r>
            <a:r>
              <a:rPr lang="es-AR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s-AR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20013" cy="3671887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sz="2000" dirty="0"/>
              <a:t>Obtener y procesar los resultados: </a:t>
            </a:r>
            <a:br>
              <a:rPr lang="es-ES_tradnl" sz="2000" dirty="0"/>
            </a:br>
            <a:r>
              <a:rPr lang="es-ES_tradnl" sz="2000" b="1" dirty="0" err="1"/>
              <a:t>mysql_num_rows</a:t>
            </a:r>
            <a:r>
              <a:rPr lang="es-ES_tradnl" sz="2000" b="1" dirty="0"/>
              <a:t>(), </a:t>
            </a:r>
            <a:r>
              <a:rPr lang="es-ES_tradnl" sz="2000" b="1" dirty="0" err="1"/>
              <a:t>mysql_fetch_array</a:t>
            </a:r>
            <a:r>
              <a:rPr lang="es-ES_tradnl" sz="2000" b="1" dirty="0"/>
              <a:t>()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/>
              <a:t>En el caso de que la instrucción enviada produzca unos resultados, </a:t>
            </a:r>
            <a:r>
              <a:rPr lang="es-ES_tradnl" sz="1800" dirty="0" err="1"/>
              <a:t>mysql_query</a:t>
            </a:r>
            <a:r>
              <a:rPr lang="es-ES_tradnl" sz="1800" dirty="0"/>
              <a:t>() devuelve las filas de la tabla afectadas por la instrucción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 err="1"/>
              <a:t>mysql_num_rows</a:t>
            </a:r>
            <a:r>
              <a:rPr lang="es-ES_tradnl" sz="1800" dirty="0"/>
              <a:t>() devuelve el número de filas afectadas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1800" dirty="0"/>
              <a:t>Para obtener las distintas filas del resultado se utiliza la función </a:t>
            </a:r>
            <a:r>
              <a:rPr lang="es-ES_tradnl" sz="1800" dirty="0" err="1"/>
              <a:t>mysql_fetch_array</a:t>
            </a:r>
            <a:r>
              <a:rPr lang="es-ES_tradnl" sz="1800" dirty="0"/>
              <a:t>(), que obtiene una fila del resultado en un array asociativo cada vez que se invoca</a:t>
            </a:r>
            <a:br>
              <a:rPr lang="es-ES_tradnl" sz="1800" dirty="0"/>
            </a:br>
            <a:endParaRPr lang="es-ES_tradnl" sz="1800" dirty="0"/>
          </a:p>
          <a:p>
            <a:pPr marL="357188" indent="-357188">
              <a:lnSpc>
                <a:spcPct val="80000"/>
              </a:lnSpc>
            </a:pPr>
            <a:r>
              <a:rPr lang="es-ES_tradnl" sz="2000" dirty="0"/>
              <a:t>Sintaxis:</a:t>
            </a:r>
            <a:br>
              <a:rPr lang="es-ES_tradnl" sz="2000" dirty="0"/>
            </a:br>
            <a:br>
              <a:rPr lang="es-ES_tradnl" sz="2000" dirty="0"/>
            </a:br>
            <a:r>
              <a:rPr lang="es-ES_tradnl" sz="1600" dirty="0">
                <a:latin typeface="Courier New" pitchFamily="49" charset="0"/>
              </a:rPr>
              <a:t>$</a:t>
            </a:r>
            <a:r>
              <a:rPr lang="es-ES_tradnl" sz="1600" dirty="0" err="1">
                <a:latin typeface="Courier New" pitchFamily="49" charset="0"/>
              </a:rPr>
              <a:t>nfilas</a:t>
            </a:r>
            <a:r>
              <a:rPr lang="es-ES_tradnl" sz="1600" dirty="0">
                <a:latin typeface="Courier New" pitchFamily="49" charset="0"/>
              </a:rPr>
              <a:t> = </a:t>
            </a:r>
            <a:r>
              <a:rPr lang="es-ES_tradnl" sz="1600" dirty="0" err="1">
                <a:latin typeface="Courier New" pitchFamily="49" charset="0"/>
              </a:rPr>
              <a:t>mysql_num_rows</a:t>
            </a:r>
            <a:r>
              <a:rPr lang="es-ES_tradnl" sz="1600" dirty="0">
                <a:latin typeface="Courier New" pitchFamily="49" charset="0"/>
              </a:rPr>
              <a:t> ($consulta);</a:t>
            </a:r>
            <a:br>
              <a:rPr lang="es-ES_tradnl" sz="1600" dirty="0">
                <a:latin typeface="Courier New" pitchFamily="49" charset="0"/>
              </a:rPr>
            </a:br>
            <a:r>
              <a:rPr lang="es-ES_tradnl" sz="1600" dirty="0">
                <a:latin typeface="Courier New" pitchFamily="49" charset="0"/>
              </a:rPr>
              <a:t>$fila = </a:t>
            </a:r>
            <a:r>
              <a:rPr lang="es-ES_tradnl" sz="1600" dirty="0" err="1">
                <a:latin typeface="Courier New" pitchFamily="49" charset="0"/>
              </a:rPr>
              <a:t>mysql_fetch_array</a:t>
            </a:r>
            <a:r>
              <a:rPr lang="es-ES_tradnl" sz="1600" dirty="0">
                <a:latin typeface="Courier New" pitchFamily="49" charset="0"/>
              </a:rPr>
              <a:t> ($consulta);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20013" cy="576262"/>
          </a:xfrm>
        </p:spPr>
        <p:txBody>
          <a:bodyPr/>
          <a:lstStyle/>
          <a:p>
            <a:pPr marL="357188" indent="-357188"/>
            <a:r>
              <a:rPr lang="es-ES_tradnl" sz="2000"/>
              <a:t>Ejemplo:</a:t>
            </a:r>
            <a:endParaRPr lang="es-ES_tradnl" sz="2000">
              <a:latin typeface="Courier New" pitchFamily="49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979613" y="30702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1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916238" y="30702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1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47813" y="2565400"/>
            <a:ext cx="5832475" cy="4302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979613" y="29987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916238" y="29987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6084888" y="29972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6084888" y="30686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05/02/2004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1547813" y="2708275"/>
            <a:ext cx="24495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600" b="1"/>
              <a:t>noticias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1547813" y="29972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1547813" y="3068638"/>
            <a:ext cx="4318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1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1979613" y="35020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2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2916238" y="35020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2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1979613" y="34305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2916238" y="34305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6084888" y="34290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6084888" y="35004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05/02/2004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1547813" y="34290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1547813" y="3500438"/>
            <a:ext cx="4318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2</a:t>
            </a:r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1979613" y="39338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3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2916238" y="39338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3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1979613" y="38623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2916238" y="38623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6084888" y="38608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6084888" y="39322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04/02/2004</a:t>
            </a: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1547813" y="38608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1547813" y="3932238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3</a:t>
            </a:r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1979613" y="43656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4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2916238" y="43656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4</a:t>
            </a:r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1979613" y="42941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2916238" y="42941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6084888" y="42926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6084888" y="43640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01/02/2004</a:t>
            </a:r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1547813" y="42926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1547813" y="4364038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4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1979613" y="47974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5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2916238" y="47974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5</a:t>
            </a:r>
          </a:p>
        </p:txBody>
      </p:sp>
      <p:sp>
        <p:nvSpPr>
          <p:cNvPr id="97320" name="Rectangle 40"/>
          <p:cNvSpPr>
            <a:spLocks noChangeArrowheads="1"/>
          </p:cNvSpPr>
          <p:nvPr/>
        </p:nvSpPr>
        <p:spPr bwMode="auto">
          <a:xfrm>
            <a:off x="1979613" y="47259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2916238" y="47259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6084888" y="47244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6084888" y="47958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31/01/2004</a:t>
            </a:r>
          </a:p>
        </p:txBody>
      </p:sp>
      <p:sp>
        <p:nvSpPr>
          <p:cNvPr id="97324" name="Rectangle 44"/>
          <p:cNvSpPr>
            <a:spLocks noChangeArrowheads="1"/>
          </p:cNvSpPr>
          <p:nvPr/>
        </p:nvSpPr>
        <p:spPr bwMode="auto">
          <a:xfrm>
            <a:off x="1547813" y="47244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1547813" y="4795838"/>
            <a:ext cx="431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5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1547813" y="5516563"/>
            <a:ext cx="69977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800"/>
              <a:t>Instrucción:</a:t>
            </a:r>
          </a:p>
          <a:p>
            <a:pPr lvl="1">
              <a:buClrTx/>
              <a:buSzTx/>
              <a:buFontTx/>
              <a:buNone/>
            </a:pPr>
            <a:r>
              <a:rPr lang="es-ES" sz="1600">
                <a:latin typeface="Courier New" pitchFamily="49" charset="0"/>
              </a:rPr>
              <a:t>select * from noticias where categoria=“promociones”</a:t>
            </a: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4643438" y="2997200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4643438" y="3068638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ofertas</a:t>
            </a:r>
          </a:p>
        </p:txBody>
      </p:sp>
      <p:sp>
        <p:nvSpPr>
          <p:cNvPr id="97329" name="Rectangle 49"/>
          <p:cNvSpPr>
            <a:spLocks noChangeArrowheads="1"/>
          </p:cNvSpPr>
          <p:nvPr/>
        </p:nvSpPr>
        <p:spPr bwMode="auto">
          <a:xfrm>
            <a:off x="4643438" y="3862388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4643438" y="39338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  <p:sp>
        <p:nvSpPr>
          <p:cNvPr id="97331" name="Rectangle 51"/>
          <p:cNvSpPr>
            <a:spLocks noChangeArrowheads="1"/>
          </p:cNvSpPr>
          <p:nvPr/>
        </p:nvSpPr>
        <p:spPr bwMode="auto">
          <a:xfrm>
            <a:off x="4643438" y="4725988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4643438" y="47974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  <p:sp>
        <p:nvSpPr>
          <p:cNvPr id="97333" name="Rectangle 53"/>
          <p:cNvSpPr>
            <a:spLocks noChangeArrowheads="1"/>
          </p:cNvSpPr>
          <p:nvPr/>
        </p:nvSpPr>
        <p:spPr bwMode="auto">
          <a:xfrm>
            <a:off x="4643438" y="4294188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4643438" y="43656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costas</a:t>
            </a:r>
          </a:p>
        </p:txBody>
      </p:sp>
      <p:sp>
        <p:nvSpPr>
          <p:cNvPr id="97335" name="Rectangle 55"/>
          <p:cNvSpPr>
            <a:spLocks noChangeArrowheads="1"/>
          </p:cNvSpPr>
          <p:nvPr/>
        </p:nvSpPr>
        <p:spPr bwMode="auto">
          <a:xfrm>
            <a:off x="4643438" y="3430588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4643438" y="35020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1979613" y="4725988"/>
            <a:ext cx="936625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916238" y="4725988"/>
            <a:ext cx="17272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1979613" y="3430588"/>
            <a:ext cx="936625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1979613" y="3862388"/>
            <a:ext cx="936625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916238" y="3862388"/>
            <a:ext cx="17272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916238" y="3430588"/>
            <a:ext cx="17272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316038"/>
          </a:xfrm>
        </p:spPr>
        <p:txBody>
          <a:bodyPr/>
          <a:lstStyle/>
          <a:p>
            <a:r>
              <a:rPr lang="es-ES" sz="4000"/>
              <a:t>Acceso a bases de datos MySQL</a:t>
            </a:r>
            <a:endParaRPr lang="es-ES_tradnl" sz="40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20013" cy="576262"/>
          </a:xfrm>
        </p:spPr>
        <p:txBody>
          <a:bodyPr/>
          <a:lstStyle/>
          <a:p>
            <a:pPr marL="357188" indent="-357188"/>
            <a:r>
              <a:rPr lang="es-ES_tradnl" sz="2000"/>
              <a:t>Ejemplo:</a:t>
            </a:r>
            <a:endParaRPr lang="es-ES_tradnl" sz="2000">
              <a:latin typeface="Courier New" pitchFamily="49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79613" y="30702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1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916238" y="30702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1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547813" y="2565400"/>
            <a:ext cx="5832475" cy="4302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979613" y="29987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916238" y="29987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084888" y="29972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084888" y="30686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05/02/2004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547813" y="2708275"/>
            <a:ext cx="24495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600" b="1"/>
              <a:t>noticias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547813" y="29972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1547813" y="3068638"/>
            <a:ext cx="4318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1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979613" y="35020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2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2916238" y="35020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2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6084888" y="3429000"/>
            <a:ext cx="12954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6084888" y="35004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05/02/2004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547813" y="3429000"/>
            <a:ext cx="4318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1547813" y="3500438"/>
            <a:ext cx="4318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2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1979613" y="39338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3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2916238" y="39338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3</a:t>
            </a: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6084888" y="3860800"/>
            <a:ext cx="12954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084888" y="39322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04/02/2004</a:t>
            </a: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547813" y="3860800"/>
            <a:ext cx="4318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547813" y="3932238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3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979613" y="43656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4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2916238" y="43656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4</a:t>
            </a:r>
          </a:p>
        </p:txBody>
      </p:sp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1979613" y="4294188"/>
            <a:ext cx="9366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2916238" y="4294188"/>
            <a:ext cx="1727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6084888" y="4292600"/>
            <a:ext cx="12954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084888" y="43640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01/02/2004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547813" y="4292600"/>
            <a:ext cx="4318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1547813" y="4364038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4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979613" y="4797425"/>
            <a:ext cx="86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Título 5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2916238" y="4797425"/>
            <a:ext cx="16557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Texto 5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6084888" y="4724400"/>
            <a:ext cx="12954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6084888" y="4795838"/>
            <a:ext cx="1223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31/01/2004</a:t>
            </a:r>
          </a:p>
        </p:txBody>
      </p: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1547813" y="4724400"/>
            <a:ext cx="43180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1547813" y="4795838"/>
            <a:ext cx="431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5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1547813" y="5516563"/>
            <a:ext cx="69977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800"/>
              <a:t>Instrucción:</a:t>
            </a:r>
          </a:p>
          <a:p>
            <a:pPr lvl="1">
              <a:buClrTx/>
              <a:buSzTx/>
              <a:buFontTx/>
              <a:buNone/>
            </a:pPr>
            <a:r>
              <a:rPr lang="es-ES" sz="1600">
                <a:latin typeface="Courier New" pitchFamily="49" charset="0"/>
              </a:rPr>
              <a:t>select * from noticias where categoria=“promociones”</a:t>
            </a:r>
          </a:p>
        </p:txBody>
      </p: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4643438" y="2997200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52" name="Text Box 48"/>
          <p:cNvSpPr txBox="1">
            <a:spLocks noChangeArrowheads="1"/>
          </p:cNvSpPr>
          <p:nvPr/>
        </p:nvSpPr>
        <p:spPr bwMode="auto">
          <a:xfrm>
            <a:off x="4643438" y="3068638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ofertas</a:t>
            </a:r>
          </a:p>
        </p:txBody>
      </p:sp>
      <p:sp>
        <p:nvSpPr>
          <p:cNvPr id="98353" name="Rectangle 49"/>
          <p:cNvSpPr>
            <a:spLocks noChangeArrowheads="1"/>
          </p:cNvSpPr>
          <p:nvPr/>
        </p:nvSpPr>
        <p:spPr bwMode="auto">
          <a:xfrm>
            <a:off x="4643438" y="3862388"/>
            <a:ext cx="144145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54" name="Text Box 50"/>
          <p:cNvSpPr txBox="1">
            <a:spLocks noChangeArrowheads="1"/>
          </p:cNvSpPr>
          <p:nvPr/>
        </p:nvSpPr>
        <p:spPr bwMode="auto">
          <a:xfrm>
            <a:off x="4643438" y="39338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  <p:sp>
        <p:nvSpPr>
          <p:cNvPr id="98355" name="Rectangle 51"/>
          <p:cNvSpPr>
            <a:spLocks noChangeArrowheads="1"/>
          </p:cNvSpPr>
          <p:nvPr/>
        </p:nvSpPr>
        <p:spPr bwMode="auto">
          <a:xfrm>
            <a:off x="4643438" y="4725988"/>
            <a:ext cx="144145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4643438" y="47974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  <p:sp>
        <p:nvSpPr>
          <p:cNvPr id="98357" name="Rectangle 53"/>
          <p:cNvSpPr>
            <a:spLocks noChangeArrowheads="1"/>
          </p:cNvSpPr>
          <p:nvPr/>
        </p:nvSpPr>
        <p:spPr bwMode="auto">
          <a:xfrm>
            <a:off x="4643438" y="4294188"/>
            <a:ext cx="14414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58" name="Text Box 54"/>
          <p:cNvSpPr txBox="1">
            <a:spLocks noChangeArrowheads="1"/>
          </p:cNvSpPr>
          <p:nvPr/>
        </p:nvSpPr>
        <p:spPr bwMode="auto">
          <a:xfrm>
            <a:off x="4643438" y="43656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costas</a:t>
            </a:r>
          </a:p>
        </p:txBody>
      </p:sp>
      <p:sp>
        <p:nvSpPr>
          <p:cNvPr id="98359" name="Rectangle 55"/>
          <p:cNvSpPr>
            <a:spLocks noChangeArrowheads="1"/>
          </p:cNvSpPr>
          <p:nvPr/>
        </p:nvSpPr>
        <p:spPr bwMode="auto">
          <a:xfrm>
            <a:off x="4643438" y="3430588"/>
            <a:ext cx="1441450" cy="431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8360" name="Text Box 56"/>
          <p:cNvSpPr txBox="1">
            <a:spLocks noChangeArrowheads="1"/>
          </p:cNvSpPr>
          <p:nvPr/>
        </p:nvSpPr>
        <p:spPr bwMode="auto">
          <a:xfrm>
            <a:off x="4643438" y="3502025"/>
            <a:ext cx="1441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600"/>
              <a:t>promociones</a:t>
            </a:r>
          </a:p>
        </p:txBody>
      </p:sp>
      <p:sp>
        <p:nvSpPr>
          <p:cNvPr id="98361" name="Text Box 57"/>
          <p:cNvSpPr txBox="1">
            <a:spLocks noChangeArrowheads="1"/>
          </p:cNvSpPr>
          <p:nvPr/>
        </p:nvSpPr>
        <p:spPr bwMode="auto">
          <a:xfrm>
            <a:off x="7859713" y="4005263"/>
            <a:ext cx="12842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600">
                <a:latin typeface="Courier New" pitchFamily="49" charset="0"/>
              </a:rPr>
              <a:t>$consulta</a:t>
            </a:r>
          </a:p>
        </p:txBody>
      </p:sp>
      <p:sp>
        <p:nvSpPr>
          <p:cNvPr id="98362" name="Line 58"/>
          <p:cNvSpPr>
            <a:spLocks noChangeShapeType="1"/>
          </p:cNvSpPr>
          <p:nvPr/>
        </p:nvSpPr>
        <p:spPr bwMode="auto">
          <a:xfrm flipH="1" flipV="1">
            <a:off x="7451725" y="3644900"/>
            <a:ext cx="431800" cy="4333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8363" name="Line 59"/>
          <p:cNvSpPr>
            <a:spLocks noChangeShapeType="1"/>
          </p:cNvSpPr>
          <p:nvPr/>
        </p:nvSpPr>
        <p:spPr bwMode="auto">
          <a:xfrm flipH="1" flipV="1">
            <a:off x="7451725" y="4149725"/>
            <a:ext cx="43338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8364" name="Line 60"/>
          <p:cNvSpPr>
            <a:spLocks noChangeShapeType="1"/>
          </p:cNvSpPr>
          <p:nvPr/>
        </p:nvSpPr>
        <p:spPr bwMode="auto">
          <a:xfrm flipH="1">
            <a:off x="7451725" y="4221163"/>
            <a:ext cx="4333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8365" name="Text Box 61"/>
          <p:cNvSpPr txBox="1">
            <a:spLocks noChangeArrowheads="1"/>
          </p:cNvSpPr>
          <p:nvPr/>
        </p:nvSpPr>
        <p:spPr bwMode="auto">
          <a:xfrm>
            <a:off x="7859713" y="4508500"/>
            <a:ext cx="12842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s-ES" sz="1600">
                <a:latin typeface="Courier New" pitchFamily="49" charset="0"/>
              </a:rPr>
              <a:t>$nfilas=3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1484</TotalTime>
  <Words>1058</Words>
  <Application>Microsoft Office PowerPoint</Application>
  <PresentationFormat>On-screen Show (4:3)</PresentationFormat>
  <Paragraphs>146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Century Schoolbook</vt:lpstr>
      <vt:lpstr>Consolas</vt:lpstr>
      <vt:lpstr>Courier New</vt:lpstr>
      <vt:lpstr>Monotype Sorts</vt:lpstr>
      <vt:lpstr>Times New Roman</vt:lpstr>
      <vt:lpstr>Wingdings</vt:lpstr>
      <vt:lpstr>Wingdings 2</vt:lpstr>
      <vt:lpstr>Mirador</vt:lpstr>
      <vt:lpstr>HTML,PHP,MYSQL</vt:lpstr>
      <vt:lpstr>Funciones de PHP para el 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</vt:lpstr>
      <vt:lpstr>Acceso a bases de datos MySQL Estilo OO </vt:lpstr>
      <vt:lpstr>Acceso a bases de datos MySQL</vt:lpstr>
      <vt:lpstr>Acceso a bases de datos MySQL</vt:lpstr>
    </vt:vector>
  </TitlesOfParts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sitios web con PHP y MySQL</dc:title>
  <dc:subject>Tema 4: Acceso a bases de datos MySQL en PHP</dc:subject>
  <dc:creator>José Mariano González Romano</dc:creator>
  <cp:keywords>php, mysql</cp:keywords>
  <dc:description>Obra sujeta a licencia Creative Commons</dc:description>
  <cp:lastModifiedBy>Maria Alejandra Buquete</cp:lastModifiedBy>
  <cp:revision>227</cp:revision>
  <cp:lastPrinted>2000-12-14T12:27:17Z</cp:lastPrinted>
  <dcterms:created xsi:type="dcterms:W3CDTF">1601-01-01T00:00:00Z</dcterms:created>
  <dcterms:modified xsi:type="dcterms:W3CDTF">2020-08-13T13:10:32Z</dcterms:modified>
</cp:coreProperties>
</file>