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8b1d49899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58b1d49899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8b1d49899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58b1d49899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58b1d49899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58b1d4989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58b1d4989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58b1d4989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8b1d4989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8b1d4989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58b1d49899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58b1d49899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11708" y="17070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Trabajo </a:t>
            </a:r>
            <a:r>
              <a:rPr lang="es-419"/>
              <a:t>Práctico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MonoBola</a:t>
            </a:r>
            <a:endParaRPr/>
          </a:p>
        </p:txBody>
      </p:sp>
      <p:pic>
        <p:nvPicPr>
          <p:cNvPr id="129" name="Google Shape;12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2725" y="1954850"/>
            <a:ext cx="4314454" cy="261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Efectos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6021400" y="1504475"/>
            <a:ext cx="2850300" cy="3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-316071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-419" sz="2900"/>
              <a:t>Blinn Phong</a:t>
            </a:r>
            <a:endParaRPr sz="2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-316071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-419" sz="2900"/>
              <a:t>PBR</a:t>
            </a:r>
            <a:endParaRPr sz="29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-316071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-419" sz="2900"/>
              <a:t>Environmental</a:t>
            </a:r>
            <a:r>
              <a:rPr lang="es-419" sz="2900"/>
              <a:t> Map</a:t>
            </a:r>
            <a:endParaRPr sz="29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-316071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-419" sz="2900"/>
              <a:t>Shadow Map</a:t>
            </a:r>
            <a:endParaRPr sz="29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900" y="1659500"/>
            <a:ext cx="5299899" cy="259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69150" y="852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Shaders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1944725" y="1506875"/>
            <a:ext cx="1785900" cy="11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PBR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0463" y="2364425"/>
            <a:ext cx="1743075" cy="15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3730625" y="1506875"/>
            <a:ext cx="1785900" cy="11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Blinn Phong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 txBox="1"/>
          <p:nvPr>
            <p:ph idx="1" type="body"/>
          </p:nvPr>
        </p:nvSpPr>
        <p:spPr>
          <a:xfrm>
            <a:off x="5750338" y="1506875"/>
            <a:ext cx="1785900" cy="11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2400"/>
              <a:t>Skybox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Problemas</a:t>
            </a:r>
            <a:endParaRPr/>
          </a:p>
        </p:txBody>
      </p:sp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4706950" y="1435925"/>
            <a:ext cx="3672000" cy="28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</a:t>
            </a:r>
            <a:r>
              <a:rPr lang="es-419"/>
              <a:t>Cómo</a:t>
            </a:r>
            <a:r>
              <a:rPr lang="es-419"/>
              <a:t> Mezclar los Efectos?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Primero calcular la profundidad del mundo.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Luego </a:t>
            </a:r>
            <a:r>
              <a:rPr lang="es-419"/>
              <a:t>género</a:t>
            </a:r>
            <a:r>
              <a:rPr lang="es-419"/>
              <a:t> el </a:t>
            </a:r>
            <a:r>
              <a:rPr lang="es-419"/>
              <a:t>environmental</a:t>
            </a:r>
            <a:r>
              <a:rPr lang="es-419"/>
              <a:t> map.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Finalmente </a:t>
            </a:r>
            <a:r>
              <a:rPr lang="es-419"/>
              <a:t>dibujó</a:t>
            </a:r>
            <a:r>
              <a:rPr lang="es-419"/>
              <a:t> cada modelo </a:t>
            </a:r>
            <a:r>
              <a:rPr lang="es-419"/>
              <a:t>según</a:t>
            </a:r>
            <a:r>
              <a:rPr lang="es-419"/>
              <a:t> el shader</a:t>
            </a:r>
            <a:endParaRPr/>
          </a:p>
        </p:txBody>
      </p:sp>
      <p:pic>
        <p:nvPicPr>
          <p:cNvPr id="152" name="Google Shape;152;p16"/>
          <p:cNvPicPr preferRelativeResize="0"/>
          <p:nvPr/>
        </p:nvPicPr>
        <p:blipFill rotWithShape="1">
          <a:blip r:embed="rId3">
            <a:alphaModFix/>
          </a:blip>
          <a:srcRect b="0" l="0" r="0" t="4388"/>
          <a:stretch/>
        </p:blipFill>
        <p:spPr>
          <a:xfrm>
            <a:off x="633400" y="1524396"/>
            <a:ext cx="3611277" cy="19617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16"/>
          <p:cNvCxnSpPr/>
          <p:nvPr/>
        </p:nvCxnSpPr>
        <p:spPr>
          <a:xfrm flipH="1">
            <a:off x="5028250" y="2947525"/>
            <a:ext cx="550200" cy="37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16"/>
          <p:cNvCxnSpPr/>
          <p:nvPr/>
        </p:nvCxnSpPr>
        <p:spPr>
          <a:xfrm>
            <a:off x="7250100" y="2947525"/>
            <a:ext cx="335700" cy="30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p16"/>
          <p:cNvSpPr txBox="1"/>
          <p:nvPr/>
        </p:nvSpPr>
        <p:spPr>
          <a:xfrm>
            <a:off x="4706950" y="3276125"/>
            <a:ext cx="664500" cy="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Calibri"/>
                <a:ea typeface="Calibri"/>
                <a:cs typeface="Calibri"/>
                <a:sym typeface="Calibri"/>
              </a:rPr>
              <a:t>PBR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6"/>
          <p:cNvSpPr txBox="1"/>
          <p:nvPr/>
        </p:nvSpPr>
        <p:spPr>
          <a:xfrm>
            <a:off x="7312000" y="3311725"/>
            <a:ext cx="1173900" cy="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Calibri"/>
                <a:ea typeface="Calibri"/>
                <a:cs typeface="Calibri"/>
                <a:sym typeface="Calibri"/>
              </a:rPr>
              <a:t>Blinn Phong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7" name="Google Shape;157;p16"/>
          <p:cNvCxnSpPr/>
          <p:nvPr/>
        </p:nvCxnSpPr>
        <p:spPr>
          <a:xfrm>
            <a:off x="7781150" y="3569025"/>
            <a:ext cx="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16"/>
          <p:cNvSpPr txBox="1"/>
          <p:nvPr/>
        </p:nvSpPr>
        <p:spPr>
          <a:xfrm>
            <a:off x="3220750" y="3768975"/>
            <a:ext cx="3500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Calibri"/>
                <a:ea typeface="Calibri"/>
                <a:cs typeface="Calibri"/>
                <a:sym typeface="Calibri"/>
              </a:rPr>
              <a:t>Cálculo</a:t>
            </a:r>
            <a:r>
              <a:rPr lang="es-419">
                <a:latin typeface="Calibri"/>
                <a:ea typeface="Calibri"/>
                <a:cs typeface="Calibri"/>
                <a:sym typeface="Calibri"/>
              </a:rPr>
              <a:t> depth del pixel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Calibri"/>
                <a:ea typeface="Calibri"/>
                <a:cs typeface="Calibri"/>
                <a:sym typeface="Calibri"/>
              </a:rPr>
              <a:t>Cálculo</a:t>
            </a:r>
            <a:r>
              <a:rPr lang="es-419">
                <a:latin typeface="Calibri"/>
                <a:ea typeface="Calibri"/>
                <a:cs typeface="Calibri"/>
                <a:sym typeface="Calibri"/>
              </a:rPr>
              <a:t> PBR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Calibri"/>
                <a:ea typeface="Calibri"/>
                <a:cs typeface="Calibri"/>
                <a:sym typeface="Calibri"/>
              </a:rPr>
              <a:t>Calculo </a:t>
            </a:r>
            <a:r>
              <a:rPr lang="es-419">
                <a:latin typeface="Calibri"/>
                <a:ea typeface="Calibri"/>
                <a:cs typeface="Calibri"/>
                <a:sym typeface="Calibri"/>
              </a:rPr>
              <a:t>Environmental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Calibri"/>
                <a:ea typeface="Calibri"/>
                <a:cs typeface="Calibri"/>
                <a:sym typeface="Calibri"/>
              </a:rPr>
              <a:t>Combino</a:t>
            </a:r>
            <a:r>
              <a:rPr lang="es-419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419">
                <a:latin typeface="Calibri"/>
                <a:ea typeface="Calibri"/>
                <a:cs typeface="Calibri"/>
                <a:sym typeface="Calibri"/>
              </a:rPr>
              <a:t>InShadow con</a:t>
            </a:r>
            <a:r>
              <a:rPr lang="es-419">
                <a:latin typeface="Calibri"/>
                <a:ea typeface="Calibri"/>
                <a:cs typeface="Calibri"/>
                <a:sym typeface="Calibri"/>
              </a:rPr>
              <a:t> PBR + </a:t>
            </a:r>
            <a:r>
              <a:rPr lang="es-419">
                <a:latin typeface="Calibri"/>
                <a:ea typeface="Calibri"/>
                <a:cs typeface="Calibri"/>
                <a:sym typeface="Calibri"/>
              </a:rPr>
              <a:t>Environmental</a:t>
            </a:r>
            <a:r>
              <a:rPr lang="es-419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6623625" y="3958175"/>
            <a:ext cx="2340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Calibri"/>
                <a:ea typeface="Calibri"/>
                <a:cs typeface="Calibri"/>
                <a:sym typeface="Calibri"/>
              </a:rPr>
              <a:t>Cálculo depth del pixel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Calibri"/>
                <a:ea typeface="Calibri"/>
                <a:cs typeface="Calibri"/>
                <a:sym typeface="Calibri"/>
              </a:rPr>
              <a:t>Cálculo</a:t>
            </a:r>
            <a:r>
              <a:rPr lang="es-419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419">
                <a:latin typeface="Calibri"/>
                <a:ea typeface="Calibri"/>
                <a:cs typeface="Calibri"/>
                <a:sym typeface="Calibri"/>
              </a:rPr>
              <a:t>Blinn Phong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Calibri"/>
                <a:ea typeface="Calibri"/>
                <a:cs typeface="Calibri"/>
                <a:sym typeface="Calibri"/>
              </a:rPr>
              <a:t>Combino InShadow con Blinn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0" name="Google Shape;160;p16"/>
          <p:cNvCxnSpPr/>
          <p:nvPr/>
        </p:nvCxnSpPr>
        <p:spPr>
          <a:xfrm>
            <a:off x="4971100" y="3569025"/>
            <a:ext cx="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Colisiones</a:t>
            </a:r>
            <a:endParaRPr/>
          </a:p>
        </p:txBody>
      </p:sp>
      <p:pic>
        <p:nvPicPr>
          <p:cNvPr id="166" name="Google Shape;16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225" y="2200674"/>
            <a:ext cx="2748251" cy="192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2425" y="2200675"/>
            <a:ext cx="2021775" cy="202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7"/>
          <p:cNvSpPr txBox="1"/>
          <p:nvPr/>
        </p:nvSpPr>
        <p:spPr>
          <a:xfrm>
            <a:off x="957175" y="1598175"/>
            <a:ext cx="185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Calibri"/>
                <a:ea typeface="Calibri"/>
                <a:cs typeface="Calibri"/>
                <a:sym typeface="Calibri"/>
              </a:rPr>
              <a:t>Oriented Bounding Box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7"/>
          <p:cNvSpPr txBox="1"/>
          <p:nvPr/>
        </p:nvSpPr>
        <p:spPr>
          <a:xfrm>
            <a:off x="5833200" y="1750575"/>
            <a:ext cx="185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s-419">
                <a:latin typeface="Calibri"/>
                <a:ea typeface="Calibri"/>
                <a:cs typeface="Calibri"/>
                <a:sym typeface="Calibri"/>
              </a:rPr>
              <a:t>ounding Sphere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42876" y="1952600"/>
            <a:ext cx="1927149" cy="19271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cxnSp>
        <p:nvCxnSpPr>
          <p:cNvPr id="171" name="Google Shape;171;p17"/>
          <p:cNvCxnSpPr/>
          <p:nvPr/>
        </p:nvCxnSpPr>
        <p:spPr>
          <a:xfrm>
            <a:off x="3496150" y="1886825"/>
            <a:ext cx="2163000" cy="201420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17"/>
          <p:cNvCxnSpPr/>
          <p:nvPr/>
        </p:nvCxnSpPr>
        <p:spPr>
          <a:xfrm flipH="1">
            <a:off x="3590950" y="1906500"/>
            <a:ext cx="2176800" cy="203370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Problemas</a:t>
            </a:r>
            <a:endParaRPr/>
          </a:p>
        </p:txBody>
      </p:sp>
      <p:pic>
        <p:nvPicPr>
          <p:cNvPr id="178" name="Google Shape;17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9375" y="1951100"/>
            <a:ext cx="5080775" cy="200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8"/>
          <p:cNvSpPr txBox="1"/>
          <p:nvPr/>
        </p:nvSpPr>
        <p:spPr>
          <a:xfrm>
            <a:off x="2754750" y="1550900"/>
            <a:ext cx="36345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Calibri"/>
                <a:ea typeface="Calibri"/>
                <a:cs typeface="Calibri"/>
                <a:sym typeface="Calibri"/>
              </a:rPr>
              <a:t>¿Como colisionar con un Puente?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825" y="1531273"/>
            <a:ext cx="7450525" cy="188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9"/>
          <p:cNvSpPr/>
          <p:nvPr/>
        </p:nvSpPr>
        <p:spPr>
          <a:xfrm>
            <a:off x="760375" y="1873725"/>
            <a:ext cx="7794000" cy="641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