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5" r:id="rId8"/>
    <p:sldId id="258" r:id="rId9"/>
    <p:sldId id="262" r:id="rId10"/>
    <p:sldId id="263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2F4B2"/>
    <a:srgbClr val="FFFFB3"/>
    <a:srgbClr val="CED21C"/>
    <a:srgbClr val="F4AAF4"/>
    <a:srgbClr val="EDCCCB"/>
    <a:srgbClr val="E9C2C1"/>
    <a:srgbClr val="F9D3F9"/>
    <a:srgbClr val="F7C1F7"/>
    <a:srgbClr val="EFF1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F803-2825-45C2-9215-4584C552B867}" type="datetimeFigureOut">
              <a:rPr lang="es-AR" smtClean="0"/>
              <a:pPr/>
              <a:t>06/04/2020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5A2B-1012-4A60-89E8-069F5974CE4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Sobico\Downloads\Recording_36.m4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37.m4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38.m4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39.m4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46.m4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42.m4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43.m4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obico\Downloads\Recording_47.m4a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5976664"/>
          </a:xfr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s-AR" sz="4800" b="1" dirty="0" smtClean="0"/>
              <a:t>Los Pronom</a:t>
            </a:r>
            <a:r>
              <a:rPr lang="es-AR" b="1" dirty="0" smtClean="0"/>
              <a:t>bres</a:t>
            </a:r>
            <a:br>
              <a:rPr lang="es-AR" b="1" dirty="0" smtClean="0"/>
            </a:br>
            <a:r>
              <a:rPr lang="es-AR" b="1" dirty="0"/>
              <a:t/>
            </a:r>
            <a:br>
              <a:rPr lang="es-AR" b="1" dirty="0"/>
            </a:b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3573016"/>
            <a:ext cx="6400800" cy="1440160"/>
          </a:xfr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s-AR" b="1" dirty="0" smtClean="0">
                <a:solidFill>
                  <a:schemeClr val="bg1"/>
                </a:solidFill>
              </a:rPr>
              <a:t>Una explicación para facilitar la lectura de textos escritos en inglés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4" name="Recording_36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028384" y="62068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AR" sz="2800" u="sng" dirty="0" smtClean="0"/>
              <a:t>Actividad 3</a:t>
            </a:r>
            <a:r>
              <a:rPr lang="es-AR" sz="2800" dirty="0" smtClean="0"/>
              <a:t>: Encuentren los pronombres en el texto. Ubiquen sus referentes. Transcriban la información en su registro. 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925144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sz="3500" b="1" dirty="0" smtClean="0"/>
              <a:t>Metal containers </a:t>
            </a:r>
          </a:p>
          <a:p>
            <a:pPr algn="just">
              <a:buNone/>
            </a:pPr>
            <a:endParaRPr lang="en-US" sz="3500" b="1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3500" dirty="0" smtClean="0"/>
              <a:t>There are two basic types of metal cans: those that are sealed using a ‘double seam’ and are used to make canned foods; and those that have push-on lids or screw-caps that are used to pack dried foods (e.g. milk or coffee powder, dried yeast) or cooking oils respectively. Double-seamed cans are made from tinplated steel or </a:t>
            </a:r>
            <a:r>
              <a:rPr lang="en-US" sz="3500" dirty="0" err="1" smtClean="0"/>
              <a:t>aluminium</a:t>
            </a:r>
            <a:r>
              <a:rPr lang="en-US" sz="3500" dirty="0" smtClean="0"/>
              <a:t> and are lined with specific lacquers for different types of food. Cans have a number of advantages over other types of container: when sealed with a double-seam they provide total protection of the contents; they are tamperproof; and they can be made in a wide range of shapes and sizes. However, the high cost of metal and the high manufacturing costs make cans expensive compared to other containers. </a:t>
            </a:r>
            <a:endParaRPr lang="es-AR"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AR" sz="4000" b="1" dirty="0" smtClean="0"/>
              <a:t>¿Cómo funcionan los pronombres en los textos escritos? </a:t>
            </a:r>
            <a:endParaRPr lang="es-AR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s-AR" sz="3600" u="sng" dirty="0" smtClean="0"/>
              <a:t>Características principales</a:t>
            </a:r>
            <a:r>
              <a:rPr lang="es-AR" sz="3600" dirty="0" smtClean="0"/>
              <a:t>:</a:t>
            </a:r>
          </a:p>
          <a:p>
            <a:pPr marL="514350" indent="-514350">
              <a:buAutoNum type="arabicParenR"/>
            </a:pPr>
            <a:r>
              <a:rPr lang="es-AR" dirty="0" smtClean="0">
                <a:solidFill>
                  <a:srgbClr val="0070C0"/>
                </a:solidFill>
              </a:rPr>
              <a:t>No tienen significado propio.</a:t>
            </a:r>
          </a:p>
          <a:p>
            <a:pPr marL="514350" indent="-514350"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Ejemplos:</a:t>
            </a:r>
          </a:p>
          <a:p>
            <a:pPr>
              <a:buNone/>
            </a:pPr>
            <a:r>
              <a:rPr lang="es-AR" dirty="0" smtClean="0"/>
              <a:t>a.-</a:t>
            </a:r>
            <a:r>
              <a:rPr lang="es-AR" i="1" u="sng" dirty="0" smtClean="0"/>
              <a:t>Esto</a:t>
            </a:r>
            <a:r>
              <a:rPr lang="es-AR" i="1" dirty="0" smtClean="0"/>
              <a:t> significa que no podremos avanzar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pPr>
              <a:buNone/>
            </a:pPr>
            <a:r>
              <a:rPr lang="es-AR" dirty="0" err="1" smtClean="0"/>
              <a:t>b.-</a:t>
            </a:r>
            <a:r>
              <a:rPr lang="es-AR" i="1" u="sng" dirty="0" err="1" smtClean="0"/>
              <a:t>This</a:t>
            </a:r>
            <a:r>
              <a:rPr lang="es-AR" i="1" dirty="0" smtClean="0"/>
              <a:t> </a:t>
            </a:r>
            <a:r>
              <a:rPr lang="es-AR" i="1" dirty="0" err="1" smtClean="0"/>
              <a:t>will</a:t>
            </a:r>
            <a:r>
              <a:rPr lang="es-AR" i="1" dirty="0" smtClean="0"/>
              <a:t> </a:t>
            </a:r>
            <a:r>
              <a:rPr lang="es-AR" i="1" dirty="0" err="1" smtClean="0"/>
              <a:t>be</a:t>
            </a:r>
            <a:r>
              <a:rPr lang="es-AR" i="1" dirty="0" smtClean="0"/>
              <a:t> </a:t>
            </a:r>
            <a:r>
              <a:rPr lang="es-AR" i="1" dirty="0" err="1" smtClean="0"/>
              <a:t>explained</a:t>
            </a:r>
            <a:r>
              <a:rPr lang="es-AR" i="1" dirty="0" smtClean="0"/>
              <a:t> in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next</a:t>
            </a:r>
            <a:r>
              <a:rPr lang="es-AR" i="1" dirty="0" smtClean="0"/>
              <a:t> </a:t>
            </a:r>
            <a:r>
              <a:rPr lang="es-AR" i="1" dirty="0" err="1" smtClean="0"/>
              <a:t>chapter</a:t>
            </a:r>
            <a:r>
              <a:rPr lang="es-AR" dirty="0" smtClean="0"/>
              <a:t>.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</p:txBody>
      </p:sp>
      <p:pic>
        <p:nvPicPr>
          <p:cNvPr id="4" name="Recording_37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44408" y="9807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4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AR" sz="3600" dirty="0" smtClean="0"/>
              <a:t>Características de los pronombres (cont.)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AR" dirty="0" smtClean="0">
                <a:solidFill>
                  <a:srgbClr val="0070C0"/>
                </a:solidFill>
              </a:rPr>
              <a:t>2) Referencia anafórica. El referente de cada pronombre se encuentra en el mismo texto.</a:t>
            </a:r>
          </a:p>
          <a:p>
            <a:pPr>
              <a:buNone/>
            </a:pPr>
            <a:endParaRPr lang="es-AR" dirty="0"/>
          </a:p>
          <a:p>
            <a:pPr>
              <a:buNone/>
            </a:pPr>
            <a:r>
              <a:rPr lang="es-AR" dirty="0" smtClean="0">
                <a:ln>
                  <a:solidFill>
                    <a:srgbClr val="FF0000"/>
                  </a:solidFill>
                </a:ln>
              </a:rPr>
              <a:t>Se trabajó mucho tiempo en el proyecto</a:t>
            </a:r>
            <a:r>
              <a:rPr lang="es-AR" dirty="0" smtClean="0"/>
              <a:t>. </a:t>
            </a:r>
            <a:r>
              <a:rPr lang="es-AR" u="sng" dirty="0" smtClean="0"/>
              <a:t>Esto</a:t>
            </a:r>
            <a:r>
              <a:rPr lang="es-AR" dirty="0" smtClean="0"/>
              <a:t> hizo que los resultados fueran óptimos. </a:t>
            </a:r>
          </a:p>
          <a:p>
            <a:endParaRPr lang="es-AR" dirty="0"/>
          </a:p>
          <a:p>
            <a:pPr>
              <a:buNone/>
            </a:pP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Water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expands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as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it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freezes</a:t>
            </a:r>
            <a:r>
              <a:rPr lang="es-AR" dirty="0" smtClean="0"/>
              <a:t>. </a:t>
            </a:r>
            <a:r>
              <a:rPr lang="es-AR" u="sng" dirty="0" err="1" smtClean="0"/>
              <a:t>This</a:t>
            </a:r>
            <a:r>
              <a:rPr lang="es-AR" dirty="0" smtClean="0"/>
              <a:t> </a:t>
            </a:r>
            <a:r>
              <a:rPr lang="es-AR" dirty="0" err="1" smtClean="0"/>
              <a:t>means</a:t>
            </a:r>
            <a:r>
              <a:rPr lang="es-AR" dirty="0" smtClean="0"/>
              <a:t> </a:t>
            </a:r>
            <a:r>
              <a:rPr lang="es-AR" dirty="0" err="1" smtClean="0"/>
              <a:t>that</a:t>
            </a:r>
            <a:r>
              <a:rPr lang="es-AR" dirty="0" smtClean="0"/>
              <a:t> ice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less</a:t>
            </a:r>
            <a:r>
              <a:rPr lang="es-AR" dirty="0" smtClean="0"/>
              <a:t> dense </a:t>
            </a:r>
            <a:r>
              <a:rPr lang="es-AR" dirty="0" err="1" smtClean="0"/>
              <a:t>than</a:t>
            </a:r>
            <a:r>
              <a:rPr lang="es-AR" dirty="0" smtClean="0"/>
              <a:t> </a:t>
            </a:r>
            <a:r>
              <a:rPr lang="es-AR" dirty="0" err="1" smtClean="0"/>
              <a:t>water</a:t>
            </a:r>
            <a:r>
              <a:rPr lang="es-AR" dirty="0" smtClean="0"/>
              <a:t> and ice </a:t>
            </a:r>
            <a:r>
              <a:rPr lang="es-AR" dirty="0" err="1" smtClean="0"/>
              <a:t>floats</a:t>
            </a:r>
            <a:r>
              <a:rPr lang="es-AR" dirty="0" smtClean="0"/>
              <a:t> </a:t>
            </a:r>
            <a:r>
              <a:rPr lang="es-AR" dirty="0" err="1" smtClean="0"/>
              <a:t>on</a:t>
            </a:r>
            <a:r>
              <a:rPr lang="es-AR" dirty="0" smtClean="0"/>
              <a:t> </a:t>
            </a:r>
            <a:r>
              <a:rPr lang="es-AR" dirty="0" err="1" smtClean="0"/>
              <a:t>water</a:t>
            </a:r>
            <a:r>
              <a:rPr lang="es-AR" dirty="0" smtClean="0"/>
              <a:t>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4" name="Recording_38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88424" y="404664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7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AR" sz="3600" dirty="0" smtClean="0"/>
              <a:t>Características de los pronombres. Referencia anafórica. (cont.)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s-AR" dirty="0" smtClean="0"/>
              <a:t>Más ejemplos de la referencia anafórica:</a:t>
            </a:r>
          </a:p>
          <a:p>
            <a:endParaRPr lang="es-AR" dirty="0"/>
          </a:p>
          <a:p>
            <a:pPr>
              <a:buNone/>
            </a:pPr>
            <a:r>
              <a:rPr lang="es-AR" dirty="0" smtClean="0"/>
              <a:t>a.- </a:t>
            </a:r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flask</a:t>
            </a:r>
            <a:r>
              <a:rPr lang="es-AR" dirty="0" smtClean="0"/>
              <a:t> </a:t>
            </a:r>
            <a:r>
              <a:rPr lang="es-AR" dirty="0" err="1" smtClean="0"/>
              <a:t>contains</a:t>
            </a:r>
            <a:r>
              <a:rPr lang="es-AR" dirty="0" smtClean="0"/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three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calcium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chloride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pellets</a:t>
            </a:r>
            <a:r>
              <a:rPr lang="es-AR" dirty="0" smtClean="0"/>
              <a:t>. </a:t>
            </a:r>
            <a:r>
              <a:rPr lang="es-AR" u="sng" dirty="0" err="1" smtClean="0"/>
              <a:t>They</a:t>
            </a:r>
            <a:r>
              <a:rPr lang="es-AR" dirty="0" smtClean="0"/>
              <a:t> are </a:t>
            </a:r>
            <a:r>
              <a:rPr lang="es-AR" dirty="0" err="1" smtClean="0"/>
              <a:t>hot</a:t>
            </a:r>
            <a:r>
              <a:rPr lang="es-AR" dirty="0" smtClean="0"/>
              <a:t>. </a:t>
            </a:r>
          </a:p>
          <a:p>
            <a:endParaRPr lang="es-AR" dirty="0"/>
          </a:p>
          <a:p>
            <a:pPr>
              <a:buNone/>
            </a:pPr>
            <a:r>
              <a:rPr lang="es-AR" dirty="0">
                <a:solidFill>
                  <a:sysClr val="windowText" lastClr="000000"/>
                </a:solidFill>
              </a:rPr>
              <a:t>b</a:t>
            </a:r>
            <a:r>
              <a:rPr lang="es-AR" dirty="0" smtClean="0">
                <a:solidFill>
                  <a:sysClr val="windowText" lastClr="000000"/>
                </a:solidFill>
              </a:rPr>
              <a:t>.-</a:t>
            </a:r>
            <a:r>
              <a:rPr lang="es-AR" dirty="0" smtClean="0">
                <a:ln>
                  <a:solidFill>
                    <a:srgbClr val="FF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The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AR" dirty="0" err="1" smtClean="0">
                <a:ln>
                  <a:solidFill>
                    <a:srgbClr val="FF0000"/>
                  </a:solidFill>
                </a:ln>
              </a:rPr>
              <a:t>flask</a:t>
            </a:r>
            <a:r>
              <a:rPr lang="es-AR" dirty="0" smtClean="0">
                <a:ln>
                  <a:solidFill>
                    <a:srgbClr val="FF0000"/>
                  </a:solidFill>
                </a:ln>
              </a:rPr>
              <a:t> </a:t>
            </a:r>
            <a:r>
              <a:rPr lang="es-AR" dirty="0" err="1" smtClean="0"/>
              <a:t>contains</a:t>
            </a:r>
            <a:r>
              <a:rPr lang="es-AR" dirty="0" smtClean="0"/>
              <a:t> </a:t>
            </a:r>
            <a:r>
              <a:rPr lang="es-AR" dirty="0" err="1" smtClean="0"/>
              <a:t>three</a:t>
            </a:r>
            <a:r>
              <a:rPr lang="es-AR" dirty="0" smtClean="0"/>
              <a:t> </a:t>
            </a:r>
            <a:r>
              <a:rPr lang="es-AR" dirty="0" err="1" smtClean="0"/>
              <a:t>calcium</a:t>
            </a:r>
            <a:r>
              <a:rPr lang="es-AR" dirty="0" smtClean="0"/>
              <a:t> </a:t>
            </a:r>
            <a:r>
              <a:rPr lang="es-AR" dirty="0" err="1" smtClean="0"/>
              <a:t>chloride</a:t>
            </a:r>
            <a:r>
              <a:rPr lang="es-AR" dirty="0" smtClean="0"/>
              <a:t> pellets. </a:t>
            </a:r>
            <a:r>
              <a:rPr lang="es-AR" u="sng" dirty="0" err="1" smtClean="0"/>
              <a:t>It</a:t>
            </a:r>
            <a:r>
              <a:rPr lang="es-AR" dirty="0" smtClean="0"/>
              <a:t>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hot</a:t>
            </a:r>
            <a:r>
              <a:rPr lang="es-AR" dirty="0" smtClean="0"/>
              <a:t>. 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4" name="Recording_39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44408" y="90872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2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AR" sz="3600" dirty="0" smtClean="0"/>
              <a:t>Características de los pronombres (cont.)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>
              <a:buNone/>
            </a:pPr>
            <a:r>
              <a:rPr lang="es-AR" dirty="0" smtClean="0">
                <a:solidFill>
                  <a:srgbClr val="0070C0"/>
                </a:solidFill>
              </a:rPr>
              <a:t>3) Indican número y a veces género. </a:t>
            </a:r>
          </a:p>
          <a:p>
            <a:endParaRPr lang="es-AR" dirty="0" smtClean="0"/>
          </a:p>
          <a:p>
            <a:r>
              <a:rPr lang="es-AR" sz="2800" dirty="0" smtClean="0"/>
              <a:t>D</a:t>
            </a:r>
            <a:r>
              <a:rPr lang="es-AR" sz="2800" dirty="0" smtClean="0"/>
              <a:t>os </a:t>
            </a:r>
            <a:r>
              <a:rPr lang="es-AR" sz="2800" dirty="0" smtClean="0"/>
              <a:t>pronombres que </a:t>
            </a:r>
            <a:r>
              <a:rPr lang="es-AR" sz="2800" dirty="0" smtClean="0"/>
              <a:t>se </a:t>
            </a:r>
            <a:r>
              <a:rPr lang="es-AR" sz="2800" dirty="0" smtClean="0"/>
              <a:t>utilizan </a:t>
            </a:r>
            <a:r>
              <a:rPr lang="es-AR" sz="2800" dirty="0" smtClean="0"/>
              <a:t>con mucha frecuencia en </a:t>
            </a:r>
            <a:r>
              <a:rPr lang="es-AR" sz="2800" dirty="0" smtClean="0"/>
              <a:t>los textos técnicos son IT y THEY</a:t>
            </a:r>
            <a:r>
              <a:rPr lang="es-AR" sz="2800" dirty="0" smtClean="0"/>
              <a:t>.</a:t>
            </a:r>
            <a:endParaRPr lang="es-AR" sz="1200" dirty="0" smtClean="0"/>
          </a:p>
          <a:p>
            <a:pPr>
              <a:buNone/>
            </a:pPr>
            <a:r>
              <a:rPr lang="es-AR" sz="2800" dirty="0" smtClean="0"/>
              <a:t> </a:t>
            </a:r>
            <a:endParaRPr lang="es-AR" sz="2800" dirty="0" smtClean="0"/>
          </a:p>
          <a:p>
            <a:r>
              <a:rPr lang="es-AR" sz="2800" dirty="0" smtClean="0"/>
              <a:t>IT es singular y THEY es plural</a:t>
            </a:r>
            <a:r>
              <a:rPr lang="es-AR" sz="2800" dirty="0" smtClean="0"/>
              <a:t>.</a:t>
            </a:r>
            <a:endParaRPr lang="es-AR" sz="1200" dirty="0" smtClean="0"/>
          </a:p>
          <a:p>
            <a:pPr>
              <a:buNone/>
            </a:pPr>
            <a:endParaRPr lang="es-AR" sz="2800" dirty="0" smtClean="0"/>
          </a:p>
          <a:p>
            <a:r>
              <a:rPr lang="es-AR" sz="2800" dirty="0" smtClean="0"/>
              <a:t>Ambos son neutros en cuanto al género.</a:t>
            </a:r>
            <a:endParaRPr lang="es-AR" sz="2800" dirty="0"/>
          </a:p>
        </p:txBody>
      </p:sp>
      <p:pic>
        <p:nvPicPr>
          <p:cNvPr id="5" name="Recording_46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88424" y="1052736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9D3F9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AR" sz="3600" dirty="0" smtClean="0"/>
              <a:t>Los pronombres más utilizados en los textos técnicos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solidFill>
            <a:srgbClr val="EDCCCB"/>
          </a:solidFill>
          <a:ln>
            <a:solidFill>
              <a:srgbClr val="F4AAF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s-AR" sz="3600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.)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They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(pl.)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s-AR" sz="3600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.)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That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s-AR" sz="3600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.)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These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(pl.) 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Those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(pl.)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s-AR" sz="3600" b="1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Which</a:t>
            </a:r>
            <a:r>
              <a:rPr lang="es-AR" sz="3600" b="1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s-AR" sz="3600" dirty="0" err="1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sing</a:t>
            </a:r>
            <a:r>
              <a:rPr lang="es-AR" sz="3600" dirty="0" smtClean="0">
                <a:ln w="1800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 y pl.)</a:t>
            </a:r>
            <a:endParaRPr lang="es-AR" sz="3600" dirty="0" smtClean="0">
              <a:ln w="18000">
                <a:solidFill>
                  <a:schemeClr val="accent2">
                    <a:lumMod val="50000"/>
                  </a:schemeClr>
                </a:solidFill>
                <a:prstDash val="solid"/>
                <a:miter lim="800000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None/>
            </a:pPr>
            <a:endParaRPr lang="es-AR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Recording_42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16416" y="9807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rgbClr val="FFFFDD"/>
          </a:solidFill>
          <a:ln>
            <a:solidFill>
              <a:srgbClr val="CED21C"/>
            </a:solidFill>
          </a:ln>
        </p:spPr>
        <p:txBody>
          <a:bodyPr>
            <a:normAutofit/>
          </a:bodyPr>
          <a:lstStyle/>
          <a:p>
            <a:r>
              <a:rPr lang="es-AR" sz="3600" b="1" dirty="0" smtClean="0"/>
              <a:t>THESE, THOSE y WHICH</a:t>
            </a:r>
            <a:endParaRPr lang="es-AR" sz="3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896544"/>
          </a:xfrm>
          <a:solidFill>
            <a:srgbClr val="F2F4B2"/>
          </a:solidFill>
          <a:ln>
            <a:solidFill>
              <a:srgbClr val="CED21C"/>
            </a:solidFill>
          </a:ln>
        </p:spPr>
        <p:txBody>
          <a:bodyPr>
            <a:normAutofit fontScale="92500"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THESE y THOSE son dos pronombres que tienen referencia plural. </a:t>
            </a:r>
          </a:p>
          <a:p>
            <a:pPr>
              <a:buNone/>
            </a:pPr>
            <a:r>
              <a:rPr lang="es-AR" sz="2800" dirty="0" err="1" smtClean="0"/>
              <a:t>Some</a:t>
            </a:r>
            <a:r>
              <a:rPr lang="es-AR" sz="2800" dirty="0" smtClean="0"/>
              <a:t> </a:t>
            </a:r>
            <a:r>
              <a:rPr lang="es-AR" sz="2800" dirty="0" err="1" smtClean="0"/>
              <a:t>forms</a:t>
            </a:r>
            <a:r>
              <a:rPr lang="es-AR" sz="2800" dirty="0" smtClean="0"/>
              <a:t> of </a:t>
            </a:r>
            <a:r>
              <a:rPr lang="es-AR" sz="2800" dirty="0" err="1" smtClean="0"/>
              <a:t>packaging</a:t>
            </a:r>
            <a:r>
              <a:rPr lang="es-AR" sz="2800" dirty="0" smtClean="0"/>
              <a:t> use </a:t>
            </a:r>
            <a:r>
              <a:rPr lang="es-AR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industrial </a:t>
            </a:r>
            <a:r>
              <a:rPr lang="es-AR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materials</a:t>
            </a:r>
            <a:r>
              <a:rPr lang="es-AR" sz="2800" dirty="0" smtClean="0"/>
              <a:t>. </a:t>
            </a:r>
            <a:r>
              <a:rPr lang="es-AR" sz="2800" u="sng" dirty="0" err="1" smtClean="0"/>
              <a:t>These</a:t>
            </a:r>
            <a:r>
              <a:rPr lang="es-AR" sz="2800" dirty="0" smtClean="0"/>
              <a:t> </a:t>
            </a:r>
            <a:r>
              <a:rPr lang="es-AR" sz="2800" dirty="0" err="1" smtClean="0"/>
              <a:t>have</a:t>
            </a:r>
            <a:r>
              <a:rPr lang="es-AR" sz="2800" dirty="0" smtClean="0"/>
              <a:t> </a:t>
            </a:r>
            <a:r>
              <a:rPr lang="es-AR" sz="2800" dirty="0" err="1" smtClean="0"/>
              <a:t>to</a:t>
            </a:r>
            <a:r>
              <a:rPr lang="es-AR" sz="2800" dirty="0" smtClean="0"/>
              <a:t> </a:t>
            </a:r>
            <a:r>
              <a:rPr lang="es-AR" sz="2800" dirty="0" err="1" smtClean="0"/>
              <a:t>be</a:t>
            </a:r>
            <a:r>
              <a:rPr lang="es-AR" sz="2800" dirty="0" smtClean="0"/>
              <a:t> </a:t>
            </a:r>
            <a:r>
              <a:rPr lang="es-AR" sz="2800" dirty="0" err="1" smtClean="0"/>
              <a:t>imported</a:t>
            </a:r>
            <a:r>
              <a:rPr lang="es-AR" sz="2800" dirty="0" smtClean="0"/>
              <a:t>.</a:t>
            </a:r>
          </a:p>
          <a:p>
            <a:pPr>
              <a:buNone/>
            </a:pPr>
            <a:endParaRPr lang="es-AR" sz="2800" dirty="0" smtClean="0"/>
          </a:p>
          <a:p>
            <a:r>
              <a:rPr lang="es-AR" dirty="0" smtClean="0"/>
              <a:t>WHICH es un pronombre que tiene referencia singular y </a:t>
            </a:r>
            <a:r>
              <a:rPr lang="es-AR" dirty="0" smtClean="0"/>
              <a:t>plural</a:t>
            </a:r>
            <a:r>
              <a:rPr lang="es-AR" dirty="0" smtClean="0"/>
              <a:t>;</a:t>
            </a:r>
            <a:r>
              <a:rPr lang="es-AR" dirty="0" smtClean="0"/>
              <a:t> </a:t>
            </a:r>
            <a:r>
              <a:rPr lang="es-AR" dirty="0" smtClean="0"/>
              <a:t>también une dos conceptos en una sola oración.</a:t>
            </a:r>
          </a:p>
          <a:p>
            <a:pPr>
              <a:buNone/>
            </a:pPr>
            <a:r>
              <a:rPr lang="es-AR" sz="2800" dirty="0" err="1" smtClean="0"/>
              <a:t>Some</a:t>
            </a:r>
            <a:r>
              <a:rPr lang="es-AR" sz="2800" dirty="0" smtClean="0"/>
              <a:t> </a:t>
            </a:r>
            <a:r>
              <a:rPr lang="es-AR" sz="2800" dirty="0" err="1" smtClean="0"/>
              <a:t>forms</a:t>
            </a:r>
            <a:r>
              <a:rPr lang="es-AR" sz="2800" dirty="0" smtClean="0"/>
              <a:t> of </a:t>
            </a:r>
            <a:r>
              <a:rPr lang="es-AR" sz="2800" dirty="0" err="1" smtClean="0"/>
              <a:t>packaging</a:t>
            </a:r>
            <a:r>
              <a:rPr lang="es-AR" sz="2800" dirty="0" smtClean="0"/>
              <a:t> use </a:t>
            </a:r>
            <a:r>
              <a:rPr lang="es-AR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industrial </a:t>
            </a:r>
            <a:r>
              <a:rPr lang="es-AR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materials</a:t>
            </a:r>
            <a:r>
              <a:rPr lang="es-AR" sz="2800" dirty="0" smtClean="0"/>
              <a:t>, </a:t>
            </a:r>
            <a:r>
              <a:rPr lang="es-AR" sz="2800" u="sng" dirty="0" err="1" smtClean="0"/>
              <a:t>which</a:t>
            </a:r>
            <a:r>
              <a:rPr lang="es-AR" sz="2800" dirty="0" smtClean="0"/>
              <a:t> </a:t>
            </a:r>
            <a:r>
              <a:rPr lang="es-AR" sz="2800" dirty="0" err="1" smtClean="0"/>
              <a:t>have</a:t>
            </a:r>
            <a:r>
              <a:rPr lang="es-AR" sz="2800" dirty="0" smtClean="0"/>
              <a:t> </a:t>
            </a:r>
            <a:r>
              <a:rPr lang="es-AR" sz="2800" dirty="0" err="1" smtClean="0"/>
              <a:t>to</a:t>
            </a:r>
            <a:r>
              <a:rPr lang="es-AR" sz="2800" dirty="0" smtClean="0"/>
              <a:t> </a:t>
            </a:r>
            <a:r>
              <a:rPr lang="es-AR" sz="2800" dirty="0" err="1" smtClean="0"/>
              <a:t>be</a:t>
            </a:r>
            <a:r>
              <a:rPr lang="es-AR" sz="2800" dirty="0" smtClean="0"/>
              <a:t> </a:t>
            </a:r>
            <a:r>
              <a:rPr lang="es-AR" sz="2800" dirty="0" err="1" smtClean="0"/>
              <a:t>imported</a:t>
            </a:r>
            <a:r>
              <a:rPr lang="es-AR" sz="2800" dirty="0" smtClean="0"/>
              <a:t>. </a:t>
            </a:r>
            <a:endParaRPr lang="es-AR" sz="2800" dirty="0"/>
          </a:p>
        </p:txBody>
      </p:sp>
      <p:pic>
        <p:nvPicPr>
          <p:cNvPr id="4" name="Recording_43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16416" y="404664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9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s-AR" sz="3600" dirty="0" smtClean="0"/>
              <a:t>Realicen las siguientes actividades. Escriban los resultados en un documento de </a:t>
            </a:r>
            <a:r>
              <a:rPr lang="es-AR" sz="3600" i="1" dirty="0" smtClean="0"/>
              <a:t>W</a:t>
            </a:r>
            <a:r>
              <a:rPr lang="es-AR" sz="3600" i="1" dirty="0" smtClean="0"/>
              <a:t>ord</a:t>
            </a:r>
            <a:r>
              <a:rPr lang="es-AR" sz="3600" dirty="0" smtClean="0"/>
              <a:t>. </a:t>
            </a:r>
            <a:endParaRPr lang="es-AR" sz="3600" dirty="0"/>
          </a:p>
        </p:txBody>
      </p:sp>
      <p:pic>
        <p:nvPicPr>
          <p:cNvPr id="7" name="6 Marcador de contenido" descr="IMG_20200405_10481820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8922" y="1600200"/>
            <a:ext cx="8046156" cy="4925144"/>
          </a:xfrm>
        </p:spPr>
      </p:pic>
      <p:pic>
        <p:nvPicPr>
          <p:cNvPr id="5" name="Recording_47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316416" y="98072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s-AR" sz="3600" u="sng" dirty="0" smtClean="0"/>
              <a:t>Actividad 2</a:t>
            </a:r>
            <a:r>
              <a:rPr lang="es-AR" sz="3600" dirty="0" smtClean="0"/>
              <a:t>: </a:t>
            </a:r>
            <a:r>
              <a:rPr lang="es-AR" sz="3600" dirty="0" smtClean="0"/>
              <a:t>Encuentren los referentes de los 2 pronombres subrayados. </a:t>
            </a:r>
            <a:r>
              <a:rPr lang="es-AR" sz="3600" dirty="0" smtClean="0"/>
              <a:t>T</a:t>
            </a:r>
            <a:r>
              <a:rPr lang="es-AR" sz="3600" dirty="0" smtClean="0"/>
              <a:t>ranscríbanlos </a:t>
            </a:r>
            <a:r>
              <a:rPr lang="es-AR" sz="3600" dirty="0" smtClean="0"/>
              <a:t>en</a:t>
            </a:r>
            <a:r>
              <a:rPr lang="es-AR" sz="3600" dirty="0" smtClean="0"/>
              <a:t> sus registros.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9971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Types of packaging materials - traditional materials </a:t>
            </a:r>
          </a:p>
          <a:p>
            <a:pPr algn="just">
              <a:buNone/>
            </a:pPr>
            <a:r>
              <a:rPr lang="en-US" sz="2400" dirty="0" smtClean="0"/>
              <a:t>These materials have been used since the earliest times for domestic storage and local sales of foods. However, with the exception of glazed pottery, </a:t>
            </a:r>
            <a:r>
              <a:rPr lang="en-US" sz="2400" u="sng" dirty="0" smtClean="0"/>
              <a:t>they</a:t>
            </a:r>
            <a:r>
              <a:rPr lang="en-US" sz="2400" dirty="0" smtClean="0"/>
              <a:t> have poor barrier properties and are only used to contain foods and keep them clean. </a:t>
            </a:r>
            <a:r>
              <a:rPr lang="en-US" sz="2400" u="sng" dirty="0" smtClean="0"/>
              <a:t>They</a:t>
            </a:r>
            <a:r>
              <a:rPr lang="en-US" sz="2400" dirty="0" smtClean="0"/>
              <a:t> are also unsuited to the needs of commercial production processes and are considered by many customers to be less attractive than the newer ‘industrial’ materials.</a:t>
            </a:r>
            <a:endParaRPr lang="es-A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589</Words>
  <Application>Microsoft Office PowerPoint</Application>
  <PresentationFormat>Presentación en pantalla (4:3)</PresentationFormat>
  <Paragraphs>58</Paragraphs>
  <Slides>10</Slides>
  <Notes>0</Notes>
  <HiddenSlides>0</HiddenSlides>
  <MMClips>8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Los Pronombres    </vt:lpstr>
      <vt:lpstr>¿Cómo funcionan los pronombres en los textos escritos? </vt:lpstr>
      <vt:lpstr>Características de los pronombres (cont.)</vt:lpstr>
      <vt:lpstr>Características de los pronombres. Referencia anafórica. (cont.)</vt:lpstr>
      <vt:lpstr>Características de los pronombres (cont.)</vt:lpstr>
      <vt:lpstr>Los pronombres más utilizados en los textos técnicos</vt:lpstr>
      <vt:lpstr>THESE, THOSE y WHICH</vt:lpstr>
      <vt:lpstr>Realicen las siguientes actividades. Escriban los resultados en un documento de Word. </vt:lpstr>
      <vt:lpstr>Actividad 2: Encuentren los referentes de los 2 pronombres subrayados. Transcríbanlos en sus registros.</vt:lpstr>
      <vt:lpstr>Actividad 3: Encuentren los pronombres en el texto. Ubiquen sus referentes. Transcriban la información en su registro.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Pronombres</dc:title>
  <dc:creator>Sobico</dc:creator>
  <cp:lastModifiedBy>Sobico</cp:lastModifiedBy>
  <cp:revision>42</cp:revision>
  <dcterms:created xsi:type="dcterms:W3CDTF">2020-04-05T13:22:02Z</dcterms:created>
  <dcterms:modified xsi:type="dcterms:W3CDTF">2020-04-06T13:36:50Z</dcterms:modified>
</cp:coreProperties>
</file>