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71" r:id="rId4"/>
    <p:sldId id="263" r:id="rId5"/>
    <p:sldId id="267" r:id="rId6"/>
    <p:sldId id="265" r:id="rId7"/>
    <p:sldId id="268" r:id="rId8"/>
    <p:sldId id="264" r:id="rId9"/>
    <p:sldId id="272" r:id="rId10"/>
    <p:sldId id="282" r:id="rId11"/>
    <p:sldId id="283" r:id="rId12"/>
    <p:sldId id="269" r:id="rId13"/>
    <p:sldId id="273" r:id="rId14"/>
    <p:sldId id="274" r:id="rId15"/>
    <p:sldId id="275" r:id="rId16"/>
    <p:sldId id="276" r:id="rId17"/>
    <p:sldId id="277" r:id="rId18"/>
    <p:sldId id="284" r:id="rId19"/>
    <p:sldId id="279" r:id="rId20"/>
    <p:sldId id="280" r:id="rId21"/>
    <p:sldId id="285" r:id="rId22"/>
    <p:sldId id="278" r:id="rId23"/>
    <p:sldId id="287" r:id="rId24"/>
    <p:sldId id="281" r:id="rId25"/>
    <p:sldId id="288" r:id="rId26"/>
    <p:sldId id="286" r:id="rId27"/>
    <p:sldId id="292" r:id="rId28"/>
    <p:sldId id="293" r:id="rId29"/>
    <p:sldId id="289" r:id="rId30"/>
    <p:sldId id="290"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A68E7-F7F5-4CEA-8B7A-1A8AFCB9E1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593800-B4A4-418C-850F-498BC5997C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E9805D-1511-4489-BA88-BBF257E39E37}"/>
              </a:ext>
            </a:extLst>
          </p:cNvPr>
          <p:cNvSpPr>
            <a:spLocks noGrp="1"/>
          </p:cNvSpPr>
          <p:nvPr>
            <p:ph type="dt" sz="half" idx="10"/>
          </p:nvPr>
        </p:nvSpPr>
        <p:spPr/>
        <p:txBody>
          <a:bodyPr/>
          <a:lstStyle/>
          <a:p>
            <a:fld id="{8512FA57-850D-4B6E-A7B0-0130DA43C93E}" type="datetimeFigureOut">
              <a:rPr lang="en-US" smtClean="0"/>
              <a:t>4/18/2022</a:t>
            </a:fld>
            <a:endParaRPr lang="en-US"/>
          </a:p>
        </p:txBody>
      </p:sp>
      <p:sp>
        <p:nvSpPr>
          <p:cNvPr id="5" name="Footer Placeholder 4">
            <a:extLst>
              <a:ext uri="{FF2B5EF4-FFF2-40B4-BE49-F238E27FC236}">
                <a16:creationId xmlns:a16="http://schemas.microsoft.com/office/drawing/2014/main" id="{8E4A0936-7F82-4A4A-BA38-2B0E3C667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531A5-7309-4CE7-A3ED-849BB58C5BE2}"/>
              </a:ext>
            </a:extLst>
          </p:cNvPr>
          <p:cNvSpPr>
            <a:spLocks noGrp="1"/>
          </p:cNvSpPr>
          <p:nvPr>
            <p:ph type="sldNum" sz="quarter" idx="12"/>
          </p:nvPr>
        </p:nvSpPr>
        <p:spPr/>
        <p:txBody>
          <a:bodyPr/>
          <a:lstStyle/>
          <a:p>
            <a:fld id="{2319EB91-A3C6-4321-B423-84F42B1B4269}" type="slidenum">
              <a:rPr lang="en-US" smtClean="0"/>
              <a:t>‹#›</a:t>
            </a:fld>
            <a:endParaRPr lang="en-US"/>
          </a:p>
        </p:txBody>
      </p:sp>
    </p:spTree>
    <p:extLst>
      <p:ext uri="{BB962C8B-B14F-4D97-AF65-F5344CB8AC3E}">
        <p14:creationId xmlns:p14="http://schemas.microsoft.com/office/powerpoint/2010/main" val="2840817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60EDA-9263-4DB1-8197-81B701B3BE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DD3839-1E1A-4770-893A-8664ABBE3A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8BAD2-F4EB-46EB-B781-6A72057D5EA8}"/>
              </a:ext>
            </a:extLst>
          </p:cNvPr>
          <p:cNvSpPr>
            <a:spLocks noGrp="1"/>
          </p:cNvSpPr>
          <p:nvPr>
            <p:ph type="dt" sz="half" idx="10"/>
          </p:nvPr>
        </p:nvSpPr>
        <p:spPr/>
        <p:txBody>
          <a:bodyPr/>
          <a:lstStyle/>
          <a:p>
            <a:fld id="{8512FA57-850D-4B6E-A7B0-0130DA43C93E}" type="datetimeFigureOut">
              <a:rPr lang="en-US" smtClean="0"/>
              <a:t>4/18/2022</a:t>
            </a:fld>
            <a:endParaRPr lang="en-US"/>
          </a:p>
        </p:txBody>
      </p:sp>
      <p:sp>
        <p:nvSpPr>
          <p:cNvPr id="5" name="Footer Placeholder 4">
            <a:extLst>
              <a:ext uri="{FF2B5EF4-FFF2-40B4-BE49-F238E27FC236}">
                <a16:creationId xmlns:a16="http://schemas.microsoft.com/office/drawing/2014/main" id="{86F48FBD-2F84-4BA3-88AA-2BD0FA938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C897FB-A036-471E-9FB2-EBE1C0C07E01}"/>
              </a:ext>
            </a:extLst>
          </p:cNvPr>
          <p:cNvSpPr>
            <a:spLocks noGrp="1"/>
          </p:cNvSpPr>
          <p:nvPr>
            <p:ph type="sldNum" sz="quarter" idx="12"/>
          </p:nvPr>
        </p:nvSpPr>
        <p:spPr/>
        <p:txBody>
          <a:bodyPr/>
          <a:lstStyle/>
          <a:p>
            <a:fld id="{2319EB91-A3C6-4321-B423-84F42B1B4269}" type="slidenum">
              <a:rPr lang="en-US" smtClean="0"/>
              <a:t>‹#›</a:t>
            </a:fld>
            <a:endParaRPr lang="en-US"/>
          </a:p>
        </p:txBody>
      </p:sp>
    </p:spTree>
    <p:extLst>
      <p:ext uri="{BB962C8B-B14F-4D97-AF65-F5344CB8AC3E}">
        <p14:creationId xmlns:p14="http://schemas.microsoft.com/office/powerpoint/2010/main" val="340634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9A819D-7DF7-4083-A092-2303A42060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39B41B-D643-47B7-8A6B-5A4F89D581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F9A02-6453-4C36-918A-8382C92ED0B8}"/>
              </a:ext>
            </a:extLst>
          </p:cNvPr>
          <p:cNvSpPr>
            <a:spLocks noGrp="1"/>
          </p:cNvSpPr>
          <p:nvPr>
            <p:ph type="dt" sz="half" idx="10"/>
          </p:nvPr>
        </p:nvSpPr>
        <p:spPr/>
        <p:txBody>
          <a:bodyPr/>
          <a:lstStyle/>
          <a:p>
            <a:fld id="{8512FA57-850D-4B6E-A7B0-0130DA43C93E}" type="datetimeFigureOut">
              <a:rPr lang="en-US" smtClean="0"/>
              <a:t>4/18/2022</a:t>
            </a:fld>
            <a:endParaRPr lang="en-US"/>
          </a:p>
        </p:txBody>
      </p:sp>
      <p:sp>
        <p:nvSpPr>
          <p:cNvPr id="5" name="Footer Placeholder 4">
            <a:extLst>
              <a:ext uri="{FF2B5EF4-FFF2-40B4-BE49-F238E27FC236}">
                <a16:creationId xmlns:a16="http://schemas.microsoft.com/office/drawing/2014/main" id="{FA816AA9-5B15-49EE-AE11-920F64FFB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63199-ADBF-47CE-A08B-882E222D0AEA}"/>
              </a:ext>
            </a:extLst>
          </p:cNvPr>
          <p:cNvSpPr>
            <a:spLocks noGrp="1"/>
          </p:cNvSpPr>
          <p:nvPr>
            <p:ph type="sldNum" sz="quarter" idx="12"/>
          </p:nvPr>
        </p:nvSpPr>
        <p:spPr/>
        <p:txBody>
          <a:bodyPr/>
          <a:lstStyle/>
          <a:p>
            <a:fld id="{2319EB91-A3C6-4321-B423-84F42B1B4269}" type="slidenum">
              <a:rPr lang="en-US" smtClean="0"/>
              <a:t>‹#›</a:t>
            </a:fld>
            <a:endParaRPr lang="en-US"/>
          </a:p>
        </p:txBody>
      </p:sp>
    </p:spTree>
    <p:extLst>
      <p:ext uri="{BB962C8B-B14F-4D97-AF65-F5344CB8AC3E}">
        <p14:creationId xmlns:p14="http://schemas.microsoft.com/office/powerpoint/2010/main" val="3176468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42C1F-8CF6-41C5-B179-1FAAC15166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0545D5-354B-4BA3-AF2E-5A31CFF750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E6B838-DE05-480A-B53F-0F2B84F390DC}"/>
              </a:ext>
            </a:extLst>
          </p:cNvPr>
          <p:cNvSpPr>
            <a:spLocks noGrp="1"/>
          </p:cNvSpPr>
          <p:nvPr>
            <p:ph type="dt" sz="half" idx="10"/>
          </p:nvPr>
        </p:nvSpPr>
        <p:spPr/>
        <p:txBody>
          <a:bodyPr/>
          <a:lstStyle/>
          <a:p>
            <a:fld id="{8512FA57-850D-4B6E-A7B0-0130DA43C93E}" type="datetimeFigureOut">
              <a:rPr lang="en-US" smtClean="0"/>
              <a:t>4/18/2022</a:t>
            </a:fld>
            <a:endParaRPr lang="en-US"/>
          </a:p>
        </p:txBody>
      </p:sp>
      <p:sp>
        <p:nvSpPr>
          <p:cNvPr id="5" name="Footer Placeholder 4">
            <a:extLst>
              <a:ext uri="{FF2B5EF4-FFF2-40B4-BE49-F238E27FC236}">
                <a16:creationId xmlns:a16="http://schemas.microsoft.com/office/drawing/2014/main" id="{5EE2B29A-2B1C-455B-9AB1-E245C7A34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6D68B-8BE6-4DD6-B387-142762AAB9FB}"/>
              </a:ext>
            </a:extLst>
          </p:cNvPr>
          <p:cNvSpPr>
            <a:spLocks noGrp="1"/>
          </p:cNvSpPr>
          <p:nvPr>
            <p:ph type="sldNum" sz="quarter" idx="12"/>
          </p:nvPr>
        </p:nvSpPr>
        <p:spPr/>
        <p:txBody>
          <a:bodyPr/>
          <a:lstStyle/>
          <a:p>
            <a:fld id="{2319EB91-A3C6-4321-B423-84F42B1B4269}" type="slidenum">
              <a:rPr lang="en-US" smtClean="0"/>
              <a:t>‹#›</a:t>
            </a:fld>
            <a:endParaRPr lang="en-US"/>
          </a:p>
        </p:txBody>
      </p:sp>
    </p:spTree>
    <p:extLst>
      <p:ext uri="{BB962C8B-B14F-4D97-AF65-F5344CB8AC3E}">
        <p14:creationId xmlns:p14="http://schemas.microsoft.com/office/powerpoint/2010/main" val="411925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86694-9A24-4DC4-9022-FA8518A82A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7E9BB8-A21A-4B4F-870C-85460A68B5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E060A8-8381-42FA-B033-910D95409F0F}"/>
              </a:ext>
            </a:extLst>
          </p:cNvPr>
          <p:cNvSpPr>
            <a:spLocks noGrp="1"/>
          </p:cNvSpPr>
          <p:nvPr>
            <p:ph type="dt" sz="half" idx="10"/>
          </p:nvPr>
        </p:nvSpPr>
        <p:spPr/>
        <p:txBody>
          <a:bodyPr/>
          <a:lstStyle/>
          <a:p>
            <a:fld id="{8512FA57-850D-4B6E-A7B0-0130DA43C93E}" type="datetimeFigureOut">
              <a:rPr lang="en-US" smtClean="0"/>
              <a:t>4/18/2022</a:t>
            </a:fld>
            <a:endParaRPr lang="en-US"/>
          </a:p>
        </p:txBody>
      </p:sp>
      <p:sp>
        <p:nvSpPr>
          <p:cNvPr id="5" name="Footer Placeholder 4">
            <a:extLst>
              <a:ext uri="{FF2B5EF4-FFF2-40B4-BE49-F238E27FC236}">
                <a16:creationId xmlns:a16="http://schemas.microsoft.com/office/drawing/2014/main" id="{7FD0C37A-1AF4-4DE1-BD5E-7300501CB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A7B33-9D99-4595-A0AF-580F273340EA}"/>
              </a:ext>
            </a:extLst>
          </p:cNvPr>
          <p:cNvSpPr>
            <a:spLocks noGrp="1"/>
          </p:cNvSpPr>
          <p:nvPr>
            <p:ph type="sldNum" sz="quarter" idx="12"/>
          </p:nvPr>
        </p:nvSpPr>
        <p:spPr/>
        <p:txBody>
          <a:bodyPr/>
          <a:lstStyle/>
          <a:p>
            <a:fld id="{2319EB91-A3C6-4321-B423-84F42B1B4269}" type="slidenum">
              <a:rPr lang="en-US" smtClean="0"/>
              <a:t>‹#›</a:t>
            </a:fld>
            <a:endParaRPr lang="en-US"/>
          </a:p>
        </p:txBody>
      </p:sp>
    </p:spTree>
    <p:extLst>
      <p:ext uri="{BB962C8B-B14F-4D97-AF65-F5344CB8AC3E}">
        <p14:creationId xmlns:p14="http://schemas.microsoft.com/office/powerpoint/2010/main" val="358900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D7D3-D5E8-44D4-84AE-D74DE6DAD7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88E5E8-1926-45B9-89DB-A1146A066E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924A8F-7952-4AE5-A352-4756C8BF93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841603-676F-4102-B85A-0F625592C16E}"/>
              </a:ext>
            </a:extLst>
          </p:cNvPr>
          <p:cNvSpPr>
            <a:spLocks noGrp="1"/>
          </p:cNvSpPr>
          <p:nvPr>
            <p:ph type="dt" sz="half" idx="10"/>
          </p:nvPr>
        </p:nvSpPr>
        <p:spPr/>
        <p:txBody>
          <a:bodyPr/>
          <a:lstStyle/>
          <a:p>
            <a:fld id="{8512FA57-850D-4B6E-A7B0-0130DA43C93E}" type="datetimeFigureOut">
              <a:rPr lang="en-US" smtClean="0"/>
              <a:t>4/18/2022</a:t>
            </a:fld>
            <a:endParaRPr lang="en-US"/>
          </a:p>
        </p:txBody>
      </p:sp>
      <p:sp>
        <p:nvSpPr>
          <p:cNvPr id="6" name="Footer Placeholder 5">
            <a:extLst>
              <a:ext uri="{FF2B5EF4-FFF2-40B4-BE49-F238E27FC236}">
                <a16:creationId xmlns:a16="http://schemas.microsoft.com/office/drawing/2014/main" id="{40CF821B-5C45-42FF-83AD-FD1AC30A80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3CF6E3-3447-4E81-8EA2-2B1AFF31219F}"/>
              </a:ext>
            </a:extLst>
          </p:cNvPr>
          <p:cNvSpPr>
            <a:spLocks noGrp="1"/>
          </p:cNvSpPr>
          <p:nvPr>
            <p:ph type="sldNum" sz="quarter" idx="12"/>
          </p:nvPr>
        </p:nvSpPr>
        <p:spPr/>
        <p:txBody>
          <a:bodyPr/>
          <a:lstStyle/>
          <a:p>
            <a:fld id="{2319EB91-A3C6-4321-B423-84F42B1B4269}" type="slidenum">
              <a:rPr lang="en-US" smtClean="0"/>
              <a:t>‹#›</a:t>
            </a:fld>
            <a:endParaRPr lang="en-US"/>
          </a:p>
        </p:txBody>
      </p:sp>
    </p:spTree>
    <p:extLst>
      <p:ext uri="{BB962C8B-B14F-4D97-AF65-F5344CB8AC3E}">
        <p14:creationId xmlns:p14="http://schemas.microsoft.com/office/powerpoint/2010/main" val="3922581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71124-4F7B-4E26-910C-35C85954F7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3793E8-F30B-4983-BC70-83D9F897CA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745F27-9BD4-4233-93F0-3D3E564681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4563F-6568-4195-A730-78D5F12F88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0A5C3C-E025-4C64-BE5A-3370A8A8D6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454E6F-FF02-409D-B208-8E30BC7E15E9}"/>
              </a:ext>
            </a:extLst>
          </p:cNvPr>
          <p:cNvSpPr>
            <a:spLocks noGrp="1"/>
          </p:cNvSpPr>
          <p:nvPr>
            <p:ph type="dt" sz="half" idx="10"/>
          </p:nvPr>
        </p:nvSpPr>
        <p:spPr/>
        <p:txBody>
          <a:bodyPr/>
          <a:lstStyle/>
          <a:p>
            <a:fld id="{8512FA57-850D-4B6E-A7B0-0130DA43C93E}" type="datetimeFigureOut">
              <a:rPr lang="en-US" smtClean="0"/>
              <a:t>4/18/2022</a:t>
            </a:fld>
            <a:endParaRPr lang="en-US"/>
          </a:p>
        </p:txBody>
      </p:sp>
      <p:sp>
        <p:nvSpPr>
          <p:cNvPr id="8" name="Footer Placeholder 7">
            <a:extLst>
              <a:ext uri="{FF2B5EF4-FFF2-40B4-BE49-F238E27FC236}">
                <a16:creationId xmlns:a16="http://schemas.microsoft.com/office/drawing/2014/main" id="{FE0C7B84-D7EA-41FB-BC2E-B6AAD8E108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390A4E-D0E8-4981-BCCA-2FF79B143930}"/>
              </a:ext>
            </a:extLst>
          </p:cNvPr>
          <p:cNvSpPr>
            <a:spLocks noGrp="1"/>
          </p:cNvSpPr>
          <p:nvPr>
            <p:ph type="sldNum" sz="quarter" idx="12"/>
          </p:nvPr>
        </p:nvSpPr>
        <p:spPr/>
        <p:txBody>
          <a:bodyPr/>
          <a:lstStyle/>
          <a:p>
            <a:fld id="{2319EB91-A3C6-4321-B423-84F42B1B4269}" type="slidenum">
              <a:rPr lang="en-US" smtClean="0"/>
              <a:t>‹#›</a:t>
            </a:fld>
            <a:endParaRPr lang="en-US"/>
          </a:p>
        </p:txBody>
      </p:sp>
    </p:spTree>
    <p:extLst>
      <p:ext uri="{BB962C8B-B14F-4D97-AF65-F5344CB8AC3E}">
        <p14:creationId xmlns:p14="http://schemas.microsoft.com/office/powerpoint/2010/main" val="2900126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BC85-91B4-4B6F-B28D-22E3CD0494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DD8623-4EA9-45A3-BCD8-13DFD2F78AC3}"/>
              </a:ext>
            </a:extLst>
          </p:cNvPr>
          <p:cNvSpPr>
            <a:spLocks noGrp="1"/>
          </p:cNvSpPr>
          <p:nvPr>
            <p:ph type="dt" sz="half" idx="10"/>
          </p:nvPr>
        </p:nvSpPr>
        <p:spPr/>
        <p:txBody>
          <a:bodyPr/>
          <a:lstStyle/>
          <a:p>
            <a:fld id="{8512FA57-850D-4B6E-A7B0-0130DA43C93E}" type="datetimeFigureOut">
              <a:rPr lang="en-US" smtClean="0"/>
              <a:t>4/18/2022</a:t>
            </a:fld>
            <a:endParaRPr lang="en-US"/>
          </a:p>
        </p:txBody>
      </p:sp>
      <p:sp>
        <p:nvSpPr>
          <p:cNvPr id="4" name="Footer Placeholder 3">
            <a:extLst>
              <a:ext uri="{FF2B5EF4-FFF2-40B4-BE49-F238E27FC236}">
                <a16:creationId xmlns:a16="http://schemas.microsoft.com/office/drawing/2014/main" id="{04B8BF6E-1DCA-4E11-8CC5-E379FE83A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D0CDDA-EF24-415F-BE45-D77CE4214BC0}"/>
              </a:ext>
            </a:extLst>
          </p:cNvPr>
          <p:cNvSpPr>
            <a:spLocks noGrp="1"/>
          </p:cNvSpPr>
          <p:nvPr>
            <p:ph type="sldNum" sz="quarter" idx="12"/>
          </p:nvPr>
        </p:nvSpPr>
        <p:spPr/>
        <p:txBody>
          <a:bodyPr/>
          <a:lstStyle/>
          <a:p>
            <a:fld id="{2319EB91-A3C6-4321-B423-84F42B1B4269}" type="slidenum">
              <a:rPr lang="en-US" smtClean="0"/>
              <a:t>‹#›</a:t>
            </a:fld>
            <a:endParaRPr lang="en-US"/>
          </a:p>
        </p:txBody>
      </p:sp>
    </p:spTree>
    <p:extLst>
      <p:ext uri="{BB962C8B-B14F-4D97-AF65-F5344CB8AC3E}">
        <p14:creationId xmlns:p14="http://schemas.microsoft.com/office/powerpoint/2010/main" val="3916763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8B9ECC-FED4-407B-8339-65D8BFC970B8}"/>
              </a:ext>
            </a:extLst>
          </p:cNvPr>
          <p:cNvSpPr>
            <a:spLocks noGrp="1"/>
          </p:cNvSpPr>
          <p:nvPr>
            <p:ph type="dt" sz="half" idx="10"/>
          </p:nvPr>
        </p:nvSpPr>
        <p:spPr/>
        <p:txBody>
          <a:bodyPr/>
          <a:lstStyle/>
          <a:p>
            <a:fld id="{8512FA57-850D-4B6E-A7B0-0130DA43C93E}" type="datetimeFigureOut">
              <a:rPr lang="en-US" smtClean="0"/>
              <a:t>4/18/2022</a:t>
            </a:fld>
            <a:endParaRPr lang="en-US"/>
          </a:p>
        </p:txBody>
      </p:sp>
      <p:sp>
        <p:nvSpPr>
          <p:cNvPr id="3" name="Footer Placeholder 2">
            <a:extLst>
              <a:ext uri="{FF2B5EF4-FFF2-40B4-BE49-F238E27FC236}">
                <a16:creationId xmlns:a16="http://schemas.microsoft.com/office/drawing/2014/main" id="{1D7E6CF9-CDE0-4524-8B16-9D77200507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E806E3-4019-406D-B4FF-0F647FD0B62A}"/>
              </a:ext>
            </a:extLst>
          </p:cNvPr>
          <p:cNvSpPr>
            <a:spLocks noGrp="1"/>
          </p:cNvSpPr>
          <p:nvPr>
            <p:ph type="sldNum" sz="quarter" idx="12"/>
          </p:nvPr>
        </p:nvSpPr>
        <p:spPr/>
        <p:txBody>
          <a:bodyPr/>
          <a:lstStyle/>
          <a:p>
            <a:fld id="{2319EB91-A3C6-4321-B423-84F42B1B4269}" type="slidenum">
              <a:rPr lang="en-US" smtClean="0"/>
              <a:t>‹#›</a:t>
            </a:fld>
            <a:endParaRPr lang="en-US"/>
          </a:p>
        </p:txBody>
      </p:sp>
    </p:spTree>
    <p:extLst>
      <p:ext uri="{BB962C8B-B14F-4D97-AF65-F5344CB8AC3E}">
        <p14:creationId xmlns:p14="http://schemas.microsoft.com/office/powerpoint/2010/main" val="314349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F274E-62CD-4676-A929-D493994FF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69CFB1-F85E-4771-B74B-AA2A5245FE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5F1242-E78E-4928-9731-3020C6C87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C3D74-CFEF-41B7-91B3-D0D1B8EAF974}"/>
              </a:ext>
            </a:extLst>
          </p:cNvPr>
          <p:cNvSpPr>
            <a:spLocks noGrp="1"/>
          </p:cNvSpPr>
          <p:nvPr>
            <p:ph type="dt" sz="half" idx="10"/>
          </p:nvPr>
        </p:nvSpPr>
        <p:spPr/>
        <p:txBody>
          <a:bodyPr/>
          <a:lstStyle/>
          <a:p>
            <a:fld id="{8512FA57-850D-4B6E-A7B0-0130DA43C93E}" type="datetimeFigureOut">
              <a:rPr lang="en-US" smtClean="0"/>
              <a:t>4/18/2022</a:t>
            </a:fld>
            <a:endParaRPr lang="en-US"/>
          </a:p>
        </p:txBody>
      </p:sp>
      <p:sp>
        <p:nvSpPr>
          <p:cNvPr id="6" name="Footer Placeholder 5">
            <a:extLst>
              <a:ext uri="{FF2B5EF4-FFF2-40B4-BE49-F238E27FC236}">
                <a16:creationId xmlns:a16="http://schemas.microsoft.com/office/drawing/2014/main" id="{0B7287D7-A477-4328-B642-D648E08F2D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A11D84-4802-492B-B5DB-3F5050779E2E}"/>
              </a:ext>
            </a:extLst>
          </p:cNvPr>
          <p:cNvSpPr>
            <a:spLocks noGrp="1"/>
          </p:cNvSpPr>
          <p:nvPr>
            <p:ph type="sldNum" sz="quarter" idx="12"/>
          </p:nvPr>
        </p:nvSpPr>
        <p:spPr/>
        <p:txBody>
          <a:bodyPr/>
          <a:lstStyle/>
          <a:p>
            <a:fld id="{2319EB91-A3C6-4321-B423-84F42B1B4269}" type="slidenum">
              <a:rPr lang="en-US" smtClean="0"/>
              <a:t>‹#›</a:t>
            </a:fld>
            <a:endParaRPr lang="en-US"/>
          </a:p>
        </p:txBody>
      </p:sp>
    </p:spTree>
    <p:extLst>
      <p:ext uri="{BB962C8B-B14F-4D97-AF65-F5344CB8AC3E}">
        <p14:creationId xmlns:p14="http://schemas.microsoft.com/office/powerpoint/2010/main" val="1954219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424D-9846-42ED-9C89-28FDAB0F27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F66622-184C-4088-ADA5-A62CD986B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BF408B-25E9-449B-BBE7-43D43C8093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7F419A-2757-40D4-ADB8-40844C3B85D5}"/>
              </a:ext>
            </a:extLst>
          </p:cNvPr>
          <p:cNvSpPr>
            <a:spLocks noGrp="1"/>
          </p:cNvSpPr>
          <p:nvPr>
            <p:ph type="dt" sz="half" idx="10"/>
          </p:nvPr>
        </p:nvSpPr>
        <p:spPr/>
        <p:txBody>
          <a:bodyPr/>
          <a:lstStyle/>
          <a:p>
            <a:fld id="{8512FA57-850D-4B6E-A7B0-0130DA43C93E}" type="datetimeFigureOut">
              <a:rPr lang="en-US" smtClean="0"/>
              <a:t>4/18/2022</a:t>
            </a:fld>
            <a:endParaRPr lang="en-US"/>
          </a:p>
        </p:txBody>
      </p:sp>
      <p:sp>
        <p:nvSpPr>
          <p:cNvPr id="6" name="Footer Placeholder 5">
            <a:extLst>
              <a:ext uri="{FF2B5EF4-FFF2-40B4-BE49-F238E27FC236}">
                <a16:creationId xmlns:a16="http://schemas.microsoft.com/office/drawing/2014/main" id="{BAAA27E4-CC6C-4F0F-8211-7BDDF7A8C0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AE8E3F-0A7C-4EE0-AE0C-4AFC68A3AE33}"/>
              </a:ext>
            </a:extLst>
          </p:cNvPr>
          <p:cNvSpPr>
            <a:spLocks noGrp="1"/>
          </p:cNvSpPr>
          <p:nvPr>
            <p:ph type="sldNum" sz="quarter" idx="12"/>
          </p:nvPr>
        </p:nvSpPr>
        <p:spPr/>
        <p:txBody>
          <a:bodyPr/>
          <a:lstStyle/>
          <a:p>
            <a:fld id="{2319EB91-A3C6-4321-B423-84F42B1B4269}" type="slidenum">
              <a:rPr lang="en-US" smtClean="0"/>
              <a:t>‹#›</a:t>
            </a:fld>
            <a:endParaRPr lang="en-US"/>
          </a:p>
        </p:txBody>
      </p:sp>
    </p:spTree>
    <p:extLst>
      <p:ext uri="{BB962C8B-B14F-4D97-AF65-F5344CB8AC3E}">
        <p14:creationId xmlns:p14="http://schemas.microsoft.com/office/powerpoint/2010/main" val="3894350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172169-9986-48A2-BF06-FCA9CFB78B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58E3A6-559F-4C33-B1CC-5E4B54125E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F9301F-4DC2-40DA-A5A2-58BC587D65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2FA57-850D-4B6E-A7B0-0130DA43C93E}" type="datetimeFigureOut">
              <a:rPr lang="en-US" smtClean="0"/>
              <a:t>4/18/2022</a:t>
            </a:fld>
            <a:endParaRPr lang="en-US"/>
          </a:p>
        </p:txBody>
      </p:sp>
      <p:sp>
        <p:nvSpPr>
          <p:cNvPr id="5" name="Footer Placeholder 4">
            <a:extLst>
              <a:ext uri="{FF2B5EF4-FFF2-40B4-BE49-F238E27FC236}">
                <a16:creationId xmlns:a16="http://schemas.microsoft.com/office/drawing/2014/main" id="{10B2C563-84BD-4F52-9707-84BF1437E4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D16D4D-E24A-4595-85F5-5EDD80F8A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19EB91-A3C6-4321-B423-84F42B1B4269}" type="slidenum">
              <a:rPr lang="en-US" smtClean="0"/>
              <a:t>‹#›</a:t>
            </a:fld>
            <a:endParaRPr lang="en-US"/>
          </a:p>
        </p:txBody>
      </p:sp>
    </p:spTree>
    <p:extLst>
      <p:ext uri="{BB962C8B-B14F-4D97-AF65-F5344CB8AC3E}">
        <p14:creationId xmlns:p14="http://schemas.microsoft.com/office/powerpoint/2010/main" val="2828132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www.w3schools.com/html/html_comments.asp"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www.w3schools.com/tags/ref_charactersets.as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7.gi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cssref/css_selectors.asp"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developer.mozilla.org/es/docs/Web/CSS/CSS_Selectors" TargetMode="External"/><Relationship Id="rId5" Type="http://schemas.openxmlformats.org/officeDocument/2006/relationships/image" Target="../media/image2.png"/><Relationship Id="rId4" Type="http://schemas.openxmlformats.org/officeDocument/2006/relationships/image" Target="../media/image17.gif"/></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w3schools.com/css/css_pseudo_classes.asp"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w3schools.com/cssref/default.asp"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w3schools.com/css/css_units.asp" TargetMode="Externa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www.w3schools.com/css/css3_variables.asp"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w3schools.com/cssref/css_functions.asp" TargetMode="Externa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s://www.w3schools.com/css/css_comments.asp"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www.w3schools.com/cssref/css_functions.asp"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www.w3schools.com/css/css_grid.asp" TargetMode="External"/><Relationship Id="rId3" Type="http://schemas.openxmlformats.org/officeDocument/2006/relationships/image" Target="../media/image2.png"/><Relationship Id="rId7" Type="http://schemas.openxmlformats.org/officeDocument/2006/relationships/hyperlink" Target="https://css-tricks.com/snippets/css/complete-guide-grid/"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hyperlink" Target="https://www.w3schools.com/css/css3_flexbox.asp" TargetMode="External"/><Relationship Id="rId10" Type="http://schemas.openxmlformats.org/officeDocument/2006/relationships/hyperlink" Target="https://cssgridgarden.com/#es" TargetMode="External"/><Relationship Id="rId4" Type="http://schemas.openxmlformats.org/officeDocument/2006/relationships/hyperlink" Target="https://css-tricks.com/snippets/css/a-guide-to-flexbox/" TargetMode="External"/><Relationship Id="rId9" Type="http://schemas.openxmlformats.org/officeDocument/2006/relationships/hyperlink" Target="https://flexboxfroggy.com/#e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www.w3schools.com/css/css_rwd_intro.asp"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hyperlink" Target="https://www.w3schools.com/css/css_rwd_viewport.asp"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s://www.w3schools.com/css/css_rwd_viewport.asp"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hyperlink" Target="https://2021.stateofcss.com/es-ES/technologies/css-framework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s://2021.stateofcss.com/es-ES/technologies/pre-post-processor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getbootstrap.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w3schools.com/tags/ref_byfunc.asp"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datatracker.ietf.org/doc/html/rfc1866" TargetMode="Externa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w3schools.com/tags/ref_attributes.asp" TargetMode="Externa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4;p24">
            <a:extLst>
              <a:ext uri="{FF2B5EF4-FFF2-40B4-BE49-F238E27FC236}">
                <a16:creationId xmlns:a16="http://schemas.microsoft.com/office/drawing/2014/main" id="{030230C1-5D82-41E4-896D-F7DB9F2BDC93}"/>
              </a:ext>
            </a:extLst>
          </p:cNvPr>
          <p:cNvSpPr/>
          <p:nvPr/>
        </p:nvSpPr>
        <p:spPr>
          <a:xfrm>
            <a:off x="0" y="-1"/>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2" name="Title 1">
            <a:extLst>
              <a:ext uri="{FF2B5EF4-FFF2-40B4-BE49-F238E27FC236}">
                <a16:creationId xmlns:a16="http://schemas.microsoft.com/office/drawing/2014/main" id="{C5050F4F-F2E9-4DFC-A829-62575F3C9CFC}"/>
              </a:ext>
            </a:extLst>
          </p:cNvPr>
          <p:cNvSpPr>
            <a:spLocks noGrp="1"/>
          </p:cNvSpPr>
          <p:nvPr>
            <p:ph type="ctrTitle"/>
          </p:nvPr>
        </p:nvSpPr>
        <p:spPr>
          <a:xfrm>
            <a:off x="1948665" y="858928"/>
            <a:ext cx="8719335" cy="998888"/>
          </a:xfrm>
        </p:spPr>
        <p:txBody>
          <a:bodyPr>
            <a:normAutofit fontScale="90000"/>
          </a:bodyPr>
          <a:lstStyle/>
          <a:p>
            <a:r>
              <a:rPr lang="en-US" b="1" i="0" dirty="0">
                <a:solidFill>
                  <a:srgbClr val="FFFFFF"/>
                </a:solidFill>
                <a:effectLst/>
                <a:latin typeface="-apple-system"/>
              </a:rPr>
              <a:t>¿</a:t>
            </a:r>
            <a:r>
              <a:rPr lang="es-CL" b="1" i="0" noProof="1">
                <a:solidFill>
                  <a:srgbClr val="FFFFFF"/>
                </a:solidFill>
                <a:effectLst/>
                <a:latin typeface="-apple-system"/>
              </a:rPr>
              <a:t>Qué</a:t>
            </a:r>
            <a:r>
              <a:rPr lang="en-US" b="1" i="0" dirty="0">
                <a:solidFill>
                  <a:srgbClr val="FFFFFF"/>
                </a:solidFill>
                <a:effectLst/>
                <a:latin typeface="-apple-system"/>
              </a:rPr>
              <a:t> es </a:t>
            </a:r>
            <a:r>
              <a:rPr lang="es-CL" b="1" i="0" dirty="0">
                <a:solidFill>
                  <a:srgbClr val="FFFFFF"/>
                </a:solidFill>
                <a:effectLst/>
                <a:latin typeface="-apple-system"/>
              </a:rPr>
              <a:t>el</a:t>
            </a:r>
            <a:r>
              <a:rPr lang="en-US" b="1" i="0" dirty="0">
                <a:solidFill>
                  <a:srgbClr val="FFFFFF"/>
                </a:solidFill>
                <a:effectLst/>
                <a:latin typeface="-apple-system"/>
              </a:rPr>
              <a:t> Internet? </a:t>
            </a:r>
            <a:br>
              <a:rPr lang="en-US" b="1" i="0" dirty="0">
                <a:solidFill>
                  <a:srgbClr val="FFFFFF"/>
                </a:solidFill>
                <a:effectLst/>
                <a:latin typeface="-apple-system"/>
              </a:rPr>
            </a:br>
            <a:endParaRPr lang="en-US" dirty="0"/>
          </a:p>
        </p:txBody>
      </p:sp>
      <p:sp>
        <p:nvSpPr>
          <p:cNvPr id="3" name="Subtitle 2">
            <a:extLst>
              <a:ext uri="{FF2B5EF4-FFF2-40B4-BE49-F238E27FC236}">
                <a16:creationId xmlns:a16="http://schemas.microsoft.com/office/drawing/2014/main" id="{053C0103-B860-490F-9B0D-33B804BA2A01}"/>
              </a:ext>
            </a:extLst>
          </p:cNvPr>
          <p:cNvSpPr>
            <a:spLocks noGrp="1"/>
          </p:cNvSpPr>
          <p:nvPr>
            <p:ph type="subTitle" idx="1"/>
          </p:nvPr>
        </p:nvSpPr>
        <p:spPr>
          <a:xfrm>
            <a:off x="1524000" y="1814913"/>
            <a:ext cx="9144000" cy="1655762"/>
          </a:xfrm>
        </p:spPr>
        <p:txBody>
          <a:bodyPr>
            <a:normAutofit lnSpcReduction="10000"/>
          </a:bodyPr>
          <a:lstStyle/>
          <a:p>
            <a:r>
              <a:rPr lang="es-ES" b="1" i="0" dirty="0">
                <a:solidFill>
                  <a:srgbClr val="202124"/>
                </a:solidFill>
                <a:effectLst/>
                <a:latin typeface="arial" panose="020B0604020202020204" pitchFamily="34" charset="0"/>
              </a:rPr>
              <a:t>Internet</a:t>
            </a:r>
            <a:r>
              <a:rPr lang="es-ES" b="0" i="0" dirty="0">
                <a:solidFill>
                  <a:srgbClr val="202124"/>
                </a:solidFill>
                <a:effectLst/>
                <a:latin typeface="arial" panose="020B0604020202020204" pitchFamily="34" charset="0"/>
              </a:rPr>
              <a:t> es una red de computadoras interconectadas a nivel mundial en forma de tela de araña. Consiste de servidores (o "nodos") que proveen información a aproximadamente 100 millones de personas que </a:t>
            </a:r>
            <a:r>
              <a:rPr lang="es-CL" b="0" i="0" dirty="0">
                <a:solidFill>
                  <a:srgbClr val="202124"/>
                </a:solidFill>
                <a:effectLst/>
                <a:latin typeface="arial" panose="020B0604020202020204" pitchFamily="34" charset="0"/>
              </a:rPr>
              <a:t>están</a:t>
            </a:r>
            <a:r>
              <a:rPr lang="es-ES" b="0" i="0" dirty="0">
                <a:solidFill>
                  <a:srgbClr val="202124"/>
                </a:solidFill>
                <a:effectLst/>
                <a:latin typeface="arial" panose="020B0604020202020204" pitchFamily="34" charset="0"/>
              </a:rPr>
              <a:t> conectadas entre ellas a través de las redes de telefonía y cable.</a:t>
            </a:r>
            <a:endParaRPr lang="en-US" dirty="0"/>
          </a:p>
        </p:txBody>
      </p:sp>
      <p:pic>
        <p:nvPicPr>
          <p:cNvPr id="4" name="Google Shape;193;p24">
            <a:extLst>
              <a:ext uri="{FF2B5EF4-FFF2-40B4-BE49-F238E27FC236}">
                <a16:creationId xmlns:a16="http://schemas.microsoft.com/office/drawing/2014/main" id="{9952BF7C-4826-4037-A217-AECA96E37028}"/>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6" name="Google Shape;201;p24">
            <a:extLst>
              <a:ext uri="{FF2B5EF4-FFF2-40B4-BE49-F238E27FC236}">
                <a16:creationId xmlns:a16="http://schemas.microsoft.com/office/drawing/2014/main" id="{78E59ED4-A49B-4A00-AB1B-0924A0E11B79}"/>
              </a:ext>
            </a:extLst>
          </p:cNvPr>
          <p:cNvPicPr preferRelativeResize="0"/>
          <p:nvPr/>
        </p:nvPicPr>
        <p:blipFill>
          <a:blip r:embed="rId3">
            <a:alphaModFix/>
          </a:blip>
          <a:stretch>
            <a:fillRect/>
          </a:stretch>
        </p:blipFill>
        <p:spPr>
          <a:xfrm>
            <a:off x="270724" y="172021"/>
            <a:ext cx="1403964" cy="998888"/>
          </a:xfrm>
          <a:prstGeom prst="rect">
            <a:avLst/>
          </a:prstGeom>
          <a:noFill/>
          <a:ln>
            <a:noFill/>
          </a:ln>
        </p:spPr>
      </p:pic>
      <p:pic>
        <p:nvPicPr>
          <p:cNvPr id="1028" name="Picture 4" descr="Plantilla - Cómo hacer un mapa de redes en trabajo social | El Blog de  Daniel">
            <a:extLst>
              <a:ext uri="{FF2B5EF4-FFF2-40B4-BE49-F238E27FC236}">
                <a16:creationId xmlns:a16="http://schemas.microsoft.com/office/drawing/2014/main" id="{99DE086F-D670-4C9F-B954-E025E29472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701" y="3358388"/>
            <a:ext cx="6390526" cy="317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963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4;p24">
            <a:extLst>
              <a:ext uri="{FF2B5EF4-FFF2-40B4-BE49-F238E27FC236}">
                <a16:creationId xmlns:a16="http://schemas.microsoft.com/office/drawing/2014/main" id="{674B1D3F-48E9-4C6A-8523-AE43087E68B7}"/>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09AA614D-D872-431D-ADF3-326FA2F3FAE5}"/>
              </a:ext>
            </a:extLst>
          </p:cNvPr>
          <p:cNvSpPr>
            <a:spLocks noGrp="1"/>
          </p:cNvSpPr>
          <p:nvPr>
            <p:ph type="title"/>
          </p:nvPr>
        </p:nvSpPr>
        <p:spPr>
          <a:xfrm>
            <a:off x="2198670" y="365125"/>
            <a:ext cx="9155130" cy="693113"/>
          </a:xfrm>
        </p:spPr>
        <p:txBody>
          <a:bodyPr>
            <a:normAutofit fontScale="90000"/>
          </a:bodyPr>
          <a:lstStyle/>
          <a:p>
            <a:pPr algn="ctr"/>
            <a:r>
              <a:rPr lang="es-CL" dirty="0">
                <a:solidFill>
                  <a:schemeClr val="bg1"/>
                </a:solidFill>
              </a:rPr>
              <a:t>Comentario en HTML</a:t>
            </a:r>
            <a:endParaRPr lang="en-US" dirty="0">
              <a:solidFill>
                <a:schemeClr val="bg1"/>
              </a:solidFill>
            </a:endParaRPr>
          </a:p>
        </p:txBody>
      </p:sp>
      <p:pic>
        <p:nvPicPr>
          <p:cNvPr id="4" name="Google Shape;193;p24">
            <a:extLst>
              <a:ext uri="{FF2B5EF4-FFF2-40B4-BE49-F238E27FC236}">
                <a16:creationId xmlns:a16="http://schemas.microsoft.com/office/drawing/2014/main" id="{271E09E3-E303-4783-A210-FEA29E1E1905}"/>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6" name="Google Shape;201;p24">
            <a:extLst>
              <a:ext uri="{FF2B5EF4-FFF2-40B4-BE49-F238E27FC236}">
                <a16:creationId xmlns:a16="http://schemas.microsoft.com/office/drawing/2014/main" id="{158254A2-6A8D-4837-B590-1B23CB63756D}"/>
              </a:ext>
            </a:extLst>
          </p:cNvPr>
          <p:cNvPicPr preferRelativeResize="0"/>
          <p:nvPr/>
        </p:nvPicPr>
        <p:blipFill>
          <a:blip r:embed="rId3">
            <a:alphaModFix/>
          </a:blip>
          <a:stretch>
            <a:fillRect/>
          </a:stretch>
        </p:blipFill>
        <p:spPr>
          <a:xfrm>
            <a:off x="270724" y="172021"/>
            <a:ext cx="1403964" cy="998888"/>
          </a:xfrm>
          <a:prstGeom prst="rect">
            <a:avLst/>
          </a:prstGeom>
          <a:noFill/>
          <a:ln>
            <a:noFill/>
          </a:ln>
        </p:spPr>
      </p:pic>
      <p:sp>
        <p:nvSpPr>
          <p:cNvPr id="7" name="Content Placeholder 6">
            <a:extLst>
              <a:ext uri="{FF2B5EF4-FFF2-40B4-BE49-F238E27FC236}">
                <a16:creationId xmlns:a16="http://schemas.microsoft.com/office/drawing/2014/main" id="{E646CCAF-1C9F-4D48-8C2D-223DAB6200E2}"/>
              </a:ext>
            </a:extLst>
          </p:cNvPr>
          <p:cNvSpPr>
            <a:spLocks noGrp="1"/>
          </p:cNvSpPr>
          <p:nvPr>
            <p:ph idx="1"/>
          </p:nvPr>
        </p:nvSpPr>
        <p:spPr>
          <a:xfrm>
            <a:off x="838200" y="5671335"/>
            <a:ext cx="8911975" cy="505628"/>
          </a:xfrm>
        </p:spPr>
        <p:txBody>
          <a:bodyPr/>
          <a:lstStyle/>
          <a:p>
            <a:pPr marL="0" indent="0">
              <a:buNone/>
            </a:pPr>
            <a:r>
              <a:rPr lang="es-CL" dirty="0">
                <a:hlinkClick r:id="rId4"/>
              </a:rPr>
              <a:t>https://www.w3schools.com/html/html_comments.asp</a:t>
            </a:r>
            <a:endParaRPr lang="es-CL" dirty="0"/>
          </a:p>
        </p:txBody>
      </p:sp>
      <p:pic>
        <p:nvPicPr>
          <p:cNvPr id="11" name="Picture 10">
            <a:extLst>
              <a:ext uri="{FF2B5EF4-FFF2-40B4-BE49-F238E27FC236}">
                <a16:creationId xmlns:a16="http://schemas.microsoft.com/office/drawing/2014/main" id="{548CCF4B-4751-48DE-93BC-F6D4B27E35FC}"/>
              </a:ext>
            </a:extLst>
          </p:cNvPr>
          <p:cNvPicPr>
            <a:picLocks noChangeAspect="1"/>
          </p:cNvPicPr>
          <p:nvPr/>
        </p:nvPicPr>
        <p:blipFill>
          <a:blip r:embed="rId5"/>
          <a:stretch>
            <a:fillRect/>
          </a:stretch>
        </p:blipFill>
        <p:spPr>
          <a:xfrm>
            <a:off x="1560175" y="1860265"/>
            <a:ext cx="7424057" cy="2346885"/>
          </a:xfrm>
          <a:prstGeom prst="rect">
            <a:avLst/>
          </a:prstGeom>
        </p:spPr>
      </p:pic>
    </p:spTree>
    <p:extLst>
      <p:ext uri="{BB962C8B-B14F-4D97-AF65-F5344CB8AC3E}">
        <p14:creationId xmlns:p14="http://schemas.microsoft.com/office/powerpoint/2010/main" val="1518100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4;p24">
            <a:extLst>
              <a:ext uri="{FF2B5EF4-FFF2-40B4-BE49-F238E27FC236}">
                <a16:creationId xmlns:a16="http://schemas.microsoft.com/office/drawing/2014/main" id="{674B1D3F-48E9-4C6A-8523-AE43087E68B7}"/>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09AA614D-D872-431D-ADF3-326FA2F3FAE5}"/>
              </a:ext>
            </a:extLst>
          </p:cNvPr>
          <p:cNvSpPr>
            <a:spLocks noGrp="1"/>
          </p:cNvSpPr>
          <p:nvPr>
            <p:ph type="title"/>
          </p:nvPr>
        </p:nvSpPr>
        <p:spPr>
          <a:xfrm>
            <a:off x="2198670" y="365125"/>
            <a:ext cx="9155130" cy="693113"/>
          </a:xfrm>
        </p:spPr>
        <p:txBody>
          <a:bodyPr>
            <a:normAutofit fontScale="90000"/>
          </a:bodyPr>
          <a:lstStyle/>
          <a:p>
            <a:pPr algn="ctr"/>
            <a:r>
              <a:rPr lang="en-US" b="0" i="0" dirty="0">
                <a:solidFill>
                  <a:schemeClr val="bg1"/>
                </a:solidFill>
                <a:effectLst/>
                <a:latin typeface="Segoe UI" panose="020B0502040204020203" pitchFamily="34" charset="0"/>
              </a:rPr>
              <a:t>HTML Character Sets</a:t>
            </a:r>
          </a:p>
        </p:txBody>
      </p:sp>
      <p:pic>
        <p:nvPicPr>
          <p:cNvPr id="4" name="Google Shape;193;p24">
            <a:extLst>
              <a:ext uri="{FF2B5EF4-FFF2-40B4-BE49-F238E27FC236}">
                <a16:creationId xmlns:a16="http://schemas.microsoft.com/office/drawing/2014/main" id="{271E09E3-E303-4783-A210-FEA29E1E1905}"/>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6" name="Google Shape;201;p24">
            <a:extLst>
              <a:ext uri="{FF2B5EF4-FFF2-40B4-BE49-F238E27FC236}">
                <a16:creationId xmlns:a16="http://schemas.microsoft.com/office/drawing/2014/main" id="{158254A2-6A8D-4837-B590-1B23CB63756D}"/>
              </a:ext>
            </a:extLst>
          </p:cNvPr>
          <p:cNvPicPr preferRelativeResize="0"/>
          <p:nvPr/>
        </p:nvPicPr>
        <p:blipFill>
          <a:blip r:embed="rId3">
            <a:alphaModFix/>
          </a:blip>
          <a:stretch>
            <a:fillRect/>
          </a:stretch>
        </p:blipFill>
        <p:spPr>
          <a:xfrm>
            <a:off x="270724" y="172021"/>
            <a:ext cx="1403964" cy="998888"/>
          </a:xfrm>
          <a:prstGeom prst="rect">
            <a:avLst/>
          </a:prstGeom>
          <a:noFill/>
          <a:ln>
            <a:noFill/>
          </a:ln>
        </p:spPr>
      </p:pic>
      <p:sp>
        <p:nvSpPr>
          <p:cNvPr id="7" name="Content Placeholder 6">
            <a:extLst>
              <a:ext uri="{FF2B5EF4-FFF2-40B4-BE49-F238E27FC236}">
                <a16:creationId xmlns:a16="http://schemas.microsoft.com/office/drawing/2014/main" id="{E646CCAF-1C9F-4D48-8C2D-223DAB6200E2}"/>
              </a:ext>
            </a:extLst>
          </p:cNvPr>
          <p:cNvSpPr>
            <a:spLocks noGrp="1"/>
          </p:cNvSpPr>
          <p:nvPr>
            <p:ph idx="1"/>
          </p:nvPr>
        </p:nvSpPr>
        <p:spPr>
          <a:xfrm>
            <a:off x="838200" y="5671335"/>
            <a:ext cx="8911975" cy="505628"/>
          </a:xfrm>
        </p:spPr>
        <p:txBody>
          <a:bodyPr/>
          <a:lstStyle/>
          <a:p>
            <a:pPr marL="0" indent="0">
              <a:buNone/>
            </a:pPr>
            <a:r>
              <a:rPr lang="es-CL" dirty="0">
                <a:hlinkClick r:id="rId4"/>
              </a:rPr>
              <a:t>https://www.w3schools.com/tags/ref_charactersets.asp</a:t>
            </a:r>
            <a:endParaRPr lang="es-CL" dirty="0"/>
          </a:p>
        </p:txBody>
      </p:sp>
      <p:pic>
        <p:nvPicPr>
          <p:cNvPr id="1026" name="Picture 2" descr="The Absolute Minimum Every Software Developer Absolutely, Positively Must  Know About Unicode and Character Sets (No Excuses!) – Joel on Software">
            <a:extLst>
              <a:ext uri="{FF2B5EF4-FFF2-40B4-BE49-F238E27FC236}">
                <a16:creationId xmlns:a16="http://schemas.microsoft.com/office/drawing/2014/main" id="{A605B3BE-8272-464D-8A69-FADD4C7F8D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0499" y="1723498"/>
            <a:ext cx="4889909" cy="3865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194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94;p24">
            <a:extLst>
              <a:ext uri="{FF2B5EF4-FFF2-40B4-BE49-F238E27FC236}">
                <a16:creationId xmlns:a16="http://schemas.microsoft.com/office/drawing/2014/main" id="{CB1D4731-8CD4-4657-B9DB-A827B31851E3}"/>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2E2680AB-A91B-4407-9544-36C478C6F210}"/>
              </a:ext>
            </a:extLst>
          </p:cNvPr>
          <p:cNvSpPr>
            <a:spLocks noGrp="1"/>
          </p:cNvSpPr>
          <p:nvPr>
            <p:ph type="title"/>
          </p:nvPr>
        </p:nvSpPr>
        <p:spPr>
          <a:xfrm>
            <a:off x="1945412" y="162022"/>
            <a:ext cx="9869869" cy="1325563"/>
          </a:xfrm>
        </p:spPr>
        <p:txBody>
          <a:bodyPr>
            <a:normAutofit/>
          </a:bodyPr>
          <a:lstStyle/>
          <a:p>
            <a:pPr algn="ctr"/>
            <a:r>
              <a:rPr lang="es-CL" sz="4000" dirty="0" err="1">
                <a:solidFill>
                  <a:schemeClr val="bg1"/>
                </a:solidFill>
              </a:rPr>
              <a:t>css</a:t>
            </a:r>
            <a:endParaRPr lang="es-CL" sz="4000" dirty="0">
              <a:solidFill>
                <a:schemeClr val="bg1"/>
              </a:solidFill>
            </a:endParaRPr>
          </a:p>
        </p:txBody>
      </p:sp>
      <p:pic>
        <p:nvPicPr>
          <p:cNvPr id="8194" name="Picture 2" descr="Distribuir elementos equitativos horizontalmente con CSS &amp; Responsive">
            <a:extLst>
              <a:ext uri="{FF2B5EF4-FFF2-40B4-BE49-F238E27FC236}">
                <a16:creationId xmlns:a16="http://schemas.microsoft.com/office/drawing/2014/main" id="{E534340E-C9D9-47A5-8D8C-660F8BA27D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1624" y="2010267"/>
            <a:ext cx="4958981" cy="2742218"/>
          </a:xfrm>
          <a:prstGeom prst="rect">
            <a:avLst/>
          </a:prstGeom>
          <a:noFill/>
          <a:extLst>
            <a:ext uri="{909E8E84-426E-40DD-AFC4-6F175D3DCCD1}">
              <a14:hiddenFill xmlns:a14="http://schemas.microsoft.com/office/drawing/2010/main">
                <a:solidFill>
                  <a:srgbClr val="FFFFFF"/>
                </a:solidFill>
              </a14:hiddenFill>
            </a:ext>
          </a:extLst>
        </p:spPr>
      </p:pic>
      <p:pic>
        <p:nvPicPr>
          <p:cNvPr id="8" name="Google Shape;193;p24">
            <a:extLst>
              <a:ext uri="{FF2B5EF4-FFF2-40B4-BE49-F238E27FC236}">
                <a16:creationId xmlns:a16="http://schemas.microsoft.com/office/drawing/2014/main" id="{A962F2B4-714E-4FCA-8A5D-0F6A33FE0DE7}"/>
              </a:ext>
            </a:extLst>
          </p:cNvPr>
          <p:cNvPicPr preferRelativeResize="0"/>
          <p:nvPr/>
        </p:nvPicPr>
        <p:blipFill>
          <a:blip r:embed="rId3">
            <a:alphaModFix/>
          </a:blip>
          <a:stretch>
            <a:fillRect/>
          </a:stretch>
        </p:blipFill>
        <p:spPr>
          <a:xfrm>
            <a:off x="10668000" y="5598175"/>
            <a:ext cx="1342326" cy="1259825"/>
          </a:xfrm>
          <a:prstGeom prst="rect">
            <a:avLst/>
          </a:prstGeom>
          <a:noFill/>
          <a:ln>
            <a:noFill/>
          </a:ln>
        </p:spPr>
      </p:pic>
      <p:sp>
        <p:nvSpPr>
          <p:cNvPr id="10" name="TextBox 9">
            <a:extLst>
              <a:ext uri="{FF2B5EF4-FFF2-40B4-BE49-F238E27FC236}">
                <a16:creationId xmlns:a16="http://schemas.microsoft.com/office/drawing/2014/main" id="{8D5A4013-D0FC-4F95-A32D-0191B12ED79A}"/>
              </a:ext>
            </a:extLst>
          </p:cNvPr>
          <p:cNvSpPr txBox="1"/>
          <p:nvPr/>
        </p:nvSpPr>
        <p:spPr>
          <a:xfrm>
            <a:off x="5983413" y="1928618"/>
            <a:ext cx="5071581" cy="1477328"/>
          </a:xfrm>
          <a:prstGeom prst="rect">
            <a:avLst/>
          </a:prstGeom>
          <a:noFill/>
        </p:spPr>
        <p:txBody>
          <a:bodyPr wrap="square">
            <a:spAutoFit/>
          </a:bodyPr>
          <a:lstStyle/>
          <a:p>
            <a:r>
              <a:rPr lang="es-ES" sz="2400" dirty="0">
                <a:latin typeface="Arial" panose="020B0604020202020204" pitchFamily="34" charset="0"/>
                <a:cs typeface="Arial" panose="020B0604020202020204" pitchFamily="34" charset="0"/>
              </a:rPr>
              <a:t>CSS, </a:t>
            </a:r>
            <a:r>
              <a:rPr lang="en-US" sz="2400" b="1" i="0" dirty="0">
                <a:solidFill>
                  <a:srgbClr val="202122"/>
                </a:solidFill>
                <a:effectLst/>
                <a:latin typeface="Arial" panose="020B0604020202020204" pitchFamily="34" charset="0"/>
                <a:cs typeface="Arial" panose="020B0604020202020204" pitchFamily="34" charset="0"/>
              </a:rPr>
              <a:t>C</a:t>
            </a:r>
            <a:r>
              <a:rPr lang="en-US" sz="2400" b="0" i="0" dirty="0">
                <a:solidFill>
                  <a:srgbClr val="202122"/>
                </a:solidFill>
                <a:effectLst/>
                <a:latin typeface="Arial" panose="020B0604020202020204" pitchFamily="34" charset="0"/>
                <a:cs typeface="Arial" panose="020B0604020202020204" pitchFamily="34" charset="0"/>
              </a:rPr>
              <a:t>ascading </a:t>
            </a:r>
            <a:r>
              <a:rPr lang="en-US" sz="2400" b="1" i="0" dirty="0">
                <a:solidFill>
                  <a:srgbClr val="202122"/>
                </a:solidFill>
                <a:effectLst/>
                <a:latin typeface="Arial" panose="020B0604020202020204" pitchFamily="34" charset="0"/>
                <a:cs typeface="Arial" panose="020B0604020202020204" pitchFamily="34" charset="0"/>
              </a:rPr>
              <a:t>S</a:t>
            </a:r>
            <a:r>
              <a:rPr lang="en-US" sz="2400" b="0" i="0" dirty="0">
                <a:solidFill>
                  <a:srgbClr val="202122"/>
                </a:solidFill>
                <a:effectLst/>
                <a:latin typeface="Arial" panose="020B0604020202020204" pitchFamily="34" charset="0"/>
                <a:cs typeface="Arial" panose="020B0604020202020204" pitchFamily="34" charset="0"/>
              </a:rPr>
              <a:t>tyle </a:t>
            </a:r>
            <a:r>
              <a:rPr lang="en-US" sz="2400" b="1" i="0" dirty="0">
                <a:solidFill>
                  <a:srgbClr val="202122"/>
                </a:solidFill>
                <a:effectLst/>
                <a:latin typeface="Arial" panose="020B0604020202020204" pitchFamily="34" charset="0"/>
                <a:cs typeface="Arial" panose="020B0604020202020204" pitchFamily="34" charset="0"/>
              </a:rPr>
              <a:t>S</a:t>
            </a:r>
            <a:r>
              <a:rPr lang="en-US" sz="2400" b="0" i="0" dirty="0">
                <a:solidFill>
                  <a:srgbClr val="202122"/>
                </a:solidFill>
                <a:effectLst/>
                <a:latin typeface="Arial" panose="020B0604020202020204" pitchFamily="34" charset="0"/>
                <a:cs typeface="Arial" panose="020B0604020202020204" pitchFamily="34" charset="0"/>
              </a:rPr>
              <a:t>heets</a:t>
            </a:r>
            <a:r>
              <a:rPr lang="es-ES" sz="2400" dirty="0">
                <a:latin typeface="Arial" panose="020B0604020202020204" pitchFamily="34" charset="0"/>
                <a:cs typeface="Arial" panose="020B0604020202020204" pitchFamily="34" charset="0"/>
              </a:rPr>
              <a:t>, en español «Hojas de estilo en cascada»</a:t>
            </a:r>
            <a:endParaRPr lang="es-CL"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s-CL" dirty="0"/>
          </a:p>
        </p:txBody>
      </p:sp>
      <p:pic>
        <p:nvPicPr>
          <p:cNvPr id="8196" name="Picture 4" descr="Selector de CSS">
            <a:extLst>
              <a:ext uri="{FF2B5EF4-FFF2-40B4-BE49-F238E27FC236}">
                <a16:creationId xmlns:a16="http://schemas.microsoft.com/office/drawing/2014/main" id="{56FE2717-36BB-4ACE-9EC1-131E705454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185747"/>
            <a:ext cx="5419725" cy="11334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3ACA9CC-89E9-47BE-A4E2-443AC267F1B9}"/>
              </a:ext>
            </a:extLst>
          </p:cNvPr>
          <p:cNvSpPr txBox="1"/>
          <p:nvPr/>
        </p:nvSpPr>
        <p:spPr>
          <a:xfrm>
            <a:off x="6096000" y="3584606"/>
            <a:ext cx="5071581" cy="1015663"/>
          </a:xfrm>
          <a:prstGeom prst="rect">
            <a:avLst/>
          </a:prstGeom>
          <a:noFill/>
        </p:spPr>
        <p:txBody>
          <a:bodyPr wrap="square">
            <a:spAutoFit/>
          </a:bodyPr>
          <a:lstStyle/>
          <a:p>
            <a:pPr algn="l"/>
            <a:r>
              <a:rPr lang="en-US" sz="2400" b="1" i="0" dirty="0" err="1">
                <a:effectLst/>
                <a:latin typeface="Arial" panose="020B0604020202020204" pitchFamily="34" charset="0"/>
                <a:cs typeface="Arial" panose="020B0604020202020204" pitchFamily="34" charset="0"/>
              </a:rPr>
              <a:t>Sintaxis</a:t>
            </a:r>
            <a:r>
              <a:rPr lang="en-US" sz="2400" b="1" i="0" dirty="0">
                <a:effectLst/>
                <a:latin typeface="Arial" panose="020B0604020202020204" pitchFamily="34" charset="0"/>
                <a:cs typeface="Arial" panose="020B0604020202020204" pitchFamily="34" charset="0"/>
              </a:rPr>
              <a:t> de CSS</a:t>
            </a:r>
          </a:p>
          <a:p>
            <a:br>
              <a:rPr lang="en-US" dirty="0"/>
            </a:br>
            <a:endParaRPr lang="es-CL" dirty="0"/>
          </a:p>
        </p:txBody>
      </p:sp>
      <p:pic>
        <p:nvPicPr>
          <p:cNvPr id="16" name="Google Shape;201;p24">
            <a:extLst>
              <a:ext uri="{FF2B5EF4-FFF2-40B4-BE49-F238E27FC236}">
                <a16:creationId xmlns:a16="http://schemas.microsoft.com/office/drawing/2014/main" id="{CE905B3B-8867-44AF-90A5-7ACDB7C75AEE}"/>
              </a:ext>
            </a:extLst>
          </p:cNvPr>
          <p:cNvPicPr preferRelativeResize="0"/>
          <p:nvPr/>
        </p:nvPicPr>
        <p:blipFill>
          <a:blip r:embed="rId5">
            <a:alphaModFix/>
          </a:blip>
          <a:stretch>
            <a:fillRect/>
          </a:stretch>
        </p:blipFill>
        <p:spPr>
          <a:xfrm>
            <a:off x="270724" y="172021"/>
            <a:ext cx="1403964" cy="998888"/>
          </a:xfrm>
          <a:prstGeom prst="rect">
            <a:avLst/>
          </a:prstGeom>
          <a:noFill/>
          <a:ln>
            <a:noFill/>
          </a:ln>
        </p:spPr>
      </p:pic>
    </p:spTree>
    <p:extLst>
      <p:ext uri="{BB962C8B-B14F-4D97-AF65-F5344CB8AC3E}">
        <p14:creationId xmlns:p14="http://schemas.microsoft.com/office/powerpoint/2010/main" val="4255233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4;p24">
            <a:extLst>
              <a:ext uri="{FF2B5EF4-FFF2-40B4-BE49-F238E27FC236}">
                <a16:creationId xmlns:a16="http://schemas.microsoft.com/office/drawing/2014/main" id="{674B1D3F-48E9-4C6A-8523-AE43087E68B7}"/>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09AA614D-D872-431D-ADF3-326FA2F3FAE5}"/>
              </a:ext>
            </a:extLst>
          </p:cNvPr>
          <p:cNvSpPr>
            <a:spLocks noGrp="1"/>
          </p:cNvSpPr>
          <p:nvPr>
            <p:ph type="title"/>
          </p:nvPr>
        </p:nvSpPr>
        <p:spPr>
          <a:xfrm>
            <a:off x="2065106" y="548469"/>
            <a:ext cx="9155130" cy="693113"/>
          </a:xfrm>
        </p:spPr>
        <p:txBody>
          <a:bodyPr>
            <a:normAutofit fontScale="90000"/>
          </a:bodyPr>
          <a:lstStyle/>
          <a:p>
            <a:pPr algn="ctr"/>
            <a:r>
              <a:rPr lang="en-US" b="0" i="0" dirty="0">
                <a:solidFill>
                  <a:schemeClr val="bg1"/>
                </a:solidFill>
                <a:effectLst/>
                <a:latin typeface="Calibri Light (Headings)"/>
              </a:rPr>
              <a:t>Tres </a:t>
            </a:r>
            <a:r>
              <a:rPr lang="es-CL" b="0" i="0" dirty="0">
                <a:solidFill>
                  <a:schemeClr val="bg1"/>
                </a:solidFill>
                <a:effectLst/>
                <a:latin typeface="Calibri Light (Headings)"/>
              </a:rPr>
              <a:t>formas</a:t>
            </a:r>
            <a:r>
              <a:rPr lang="en-US" b="0" i="0" dirty="0">
                <a:solidFill>
                  <a:schemeClr val="bg1"/>
                </a:solidFill>
                <a:effectLst/>
                <a:latin typeface="Calibri Light (Headings)"/>
              </a:rPr>
              <a:t> de </a:t>
            </a:r>
            <a:r>
              <a:rPr lang="es-CL" b="0" i="0" dirty="0">
                <a:solidFill>
                  <a:schemeClr val="bg1"/>
                </a:solidFill>
                <a:effectLst/>
                <a:latin typeface="Calibri Light (Headings)"/>
              </a:rPr>
              <a:t>insertar</a:t>
            </a:r>
            <a:r>
              <a:rPr lang="en-US" b="0" i="0" dirty="0">
                <a:solidFill>
                  <a:schemeClr val="bg1"/>
                </a:solidFill>
                <a:effectLst/>
                <a:latin typeface="Calibri Light (Headings)"/>
              </a:rPr>
              <a:t> CSS</a:t>
            </a:r>
            <a:br>
              <a:rPr lang="en-US" dirty="0">
                <a:solidFill>
                  <a:schemeClr val="bg1"/>
                </a:solidFill>
                <a:latin typeface="Calibri Light (Headings)"/>
              </a:rPr>
            </a:br>
            <a:endParaRPr lang="en-US" dirty="0">
              <a:solidFill>
                <a:schemeClr val="bg1"/>
              </a:solidFill>
              <a:latin typeface="Calibri Light (Headings)"/>
            </a:endParaRPr>
          </a:p>
        </p:txBody>
      </p:sp>
      <p:pic>
        <p:nvPicPr>
          <p:cNvPr id="4" name="Google Shape;193;p24">
            <a:extLst>
              <a:ext uri="{FF2B5EF4-FFF2-40B4-BE49-F238E27FC236}">
                <a16:creationId xmlns:a16="http://schemas.microsoft.com/office/drawing/2014/main" id="{271E09E3-E303-4783-A210-FEA29E1E1905}"/>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6" name="Google Shape;201;p24">
            <a:extLst>
              <a:ext uri="{FF2B5EF4-FFF2-40B4-BE49-F238E27FC236}">
                <a16:creationId xmlns:a16="http://schemas.microsoft.com/office/drawing/2014/main" id="{158254A2-6A8D-4837-B590-1B23CB63756D}"/>
              </a:ext>
            </a:extLst>
          </p:cNvPr>
          <p:cNvPicPr preferRelativeResize="0"/>
          <p:nvPr/>
        </p:nvPicPr>
        <p:blipFill>
          <a:blip r:embed="rId3">
            <a:alphaModFix/>
          </a:blip>
          <a:stretch>
            <a:fillRect/>
          </a:stretch>
        </p:blipFill>
        <p:spPr>
          <a:xfrm>
            <a:off x="270724" y="172021"/>
            <a:ext cx="1403964" cy="998888"/>
          </a:xfrm>
          <a:prstGeom prst="rect">
            <a:avLst/>
          </a:prstGeom>
          <a:noFill/>
          <a:ln>
            <a:noFill/>
          </a:ln>
        </p:spPr>
      </p:pic>
      <p:sp>
        <p:nvSpPr>
          <p:cNvPr id="3" name="Content Placeholder 2">
            <a:extLst>
              <a:ext uri="{FF2B5EF4-FFF2-40B4-BE49-F238E27FC236}">
                <a16:creationId xmlns:a16="http://schemas.microsoft.com/office/drawing/2014/main" id="{7841A0B5-B29D-4FC9-8B96-BAFA6D3A6DF6}"/>
              </a:ext>
            </a:extLst>
          </p:cNvPr>
          <p:cNvSpPr>
            <a:spLocks noGrp="1"/>
          </p:cNvSpPr>
          <p:nvPr>
            <p:ph idx="1"/>
          </p:nvPr>
        </p:nvSpPr>
        <p:spPr>
          <a:xfrm>
            <a:off x="838200" y="1825625"/>
            <a:ext cx="10515600" cy="1358373"/>
          </a:xfrm>
        </p:spPr>
        <p:txBody>
          <a:bodyPr>
            <a:normAutofit lnSpcReduction="10000"/>
          </a:bodyPr>
          <a:lstStyle/>
          <a:p>
            <a:r>
              <a:rPr lang="es-ES" sz="2600" b="0" i="0" dirty="0">
                <a:solidFill>
                  <a:srgbClr val="000000"/>
                </a:solidFill>
                <a:effectLst/>
                <a:latin typeface="Arial" panose="020B0604020202020204" pitchFamily="34" charset="0"/>
                <a:cs typeface="Arial" panose="020B0604020202020204" pitchFamily="34" charset="0"/>
              </a:rPr>
              <a:t>CSS en línea</a:t>
            </a:r>
          </a:p>
          <a:p>
            <a:pPr algn="l">
              <a:buFont typeface="Arial" panose="020B0604020202020204" pitchFamily="34" charset="0"/>
              <a:buChar char="•"/>
            </a:pPr>
            <a:r>
              <a:rPr lang="es-ES" sz="2600" b="0" i="0" dirty="0">
                <a:solidFill>
                  <a:srgbClr val="000000"/>
                </a:solidFill>
                <a:effectLst/>
                <a:latin typeface="Arial" panose="020B0604020202020204" pitchFamily="34" charset="0"/>
                <a:cs typeface="Arial" panose="020B0604020202020204" pitchFamily="34" charset="0"/>
              </a:rPr>
              <a:t>CSS interno</a:t>
            </a:r>
          </a:p>
          <a:p>
            <a:r>
              <a:rPr lang="es-ES" sz="2600" b="0" i="0" dirty="0">
                <a:solidFill>
                  <a:srgbClr val="000000"/>
                </a:solidFill>
                <a:effectLst/>
                <a:latin typeface="Arial" panose="020B0604020202020204" pitchFamily="34" charset="0"/>
                <a:cs typeface="Arial" panose="020B0604020202020204" pitchFamily="34" charset="0"/>
              </a:rPr>
              <a:t>CSS externo</a:t>
            </a:r>
          </a:p>
          <a:p>
            <a:pPr algn="l">
              <a:buFont typeface="Arial" panose="020B0604020202020204" pitchFamily="34" charset="0"/>
              <a:buChar char="•"/>
            </a:pPr>
            <a:endParaRPr lang="es-ES" b="0" i="0" dirty="0">
              <a:solidFill>
                <a:srgbClr val="000000"/>
              </a:solidFill>
              <a:effectLst/>
              <a:latin typeface="Verdana" panose="020B0604030504040204" pitchFamily="34" charset="0"/>
            </a:endParaRPr>
          </a:p>
          <a:p>
            <a:endParaRPr lang="es-CL" dirty="0"/>
          </a:p>
        </p:txBody>
      </p:sp>
    </p:spTree>
    <p:extLst>
      <p:ext uri="{BB962C8B-B14F-4D97-AF65-F5344CB8AC3E}">
        <p14:creationId xmlns:p14="http://schemas.microsoft.com/office/powerpoint/2010/main" val="1103421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4;p24">
            <a:extLst>
              <a:ext uri="{FF2B5EF4-FFF2-40B4-BE49-F238E27FC236}">
                <a16:creationId xmlns:a16="http://schemas.microsoft.com/office/drawing/2014/main" id="{674B1D3F-48E9-4C6A-8523-AE43087E68B7}"/>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09AA614D-D872-431D-ADF3-326FA2F3FAE5}"/>
              </a:ext>
            </a:extLst>
          </p:cNvPr>
          <p:cNvSpPr>
            <a:spLocks noGrp="1"/>
          </p:cNvSpPr>
          <p:nvPr>
            <p:ph type="title"/>
          </p:nvPr>
        </p:nvSpPr>
        <p:spPr>
          <a:xfrm>
            <a:off x="2065106" y="548469"/>
            <a:ext cx="9155130" cy="693113"/>
          </a:xfrm>
        </p:spPr>
        <p:txBody>
          <a:bodyPr>
            <a:normAutofit fontScale="90000"/>
          </a:bodyPr>
          <a:lstStyle/>
          <a:p>
            <a:pPr algn="ctr"/>
            <a:r>
              <a:rPr lang="es-ES" b="0" i="0" dirty="0">
                <a:solidFill>
                  <a:schemeClr val="bg1"/>
                </a:solidFill>
                <a:effectLst/>
                <a:latin typeface="Calibri Light (Headings)"/>
              </a:rPr>
              <a:t>CSS en línea</a:t>
            </a:r>
          </a:p>
        </p:txBody>
      </p:sp>
      <p:pic>
        <p:nvPicPr>
          <p:cNvPr id="4" name="Google Shape;193;p24">
            <a:extLst>
              <a:ext uri="{FF2B5EF4-FFF2-40B4-BE49-F238E27FC236}">
                <a16:creationId xmlns:a16="http://schemas.microsoft.com/office/drawing/2014/main" id="{271E09E3-E303-4783-A210-FEA29E1E1905}"/>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6" name="Google Shape;201;p24">
            <a:extLst>
              <a:ext uri="{FF2B5EF4-FFF2-40B4-BE49-F238E27FC236}">
                <a16:creationId xmlns:a16="http://schemas.microsoft.com/office/drawing/2014/main" id="{158254A2-6A8D-4837-B590-1B23CB63756D}"/>
              </a:ext>
            </a:extLst>
          </p:cNvPr>
          <p:cNvPicPr preferRelativeResize="0"/>
          <p:nvPr/>
        </p:nvPicPr>
        <p:blipFill>
          <a:blip r:embed="rId3">
            <a:alphaModFix/>
          </a:blip>
          <a:stretch>
            <a:fillRect/>
          </a:stretch>
        </p:blipFill>
        <p:spPr>
          <a:xfrm>
            <a:off x="270724" y="172021"/>
            <a:ext cx="1403964" cy="998888"/>
          </a:xfrm>
          <a:prstGeom prst="rect">
            <a:avLst/>
          </a:prstGeom>
          <a:noFill/>
          <a:ln>
            <a:noFill/>
          </a:ln>
        </p:spPr>
      </p:pic>
      <p:pic>
        <p:nvPicPr>
          <p:cNvPr id="8" name="Picture 7">
            <a:extLst>
              <a:ext uri="{FF2B5EF4-FFF2-40B4-BE49-F238E27FC236}">
                <a16:creationId xmlns:a16="http://schemas.microsoft.com/office/drawing/2014/main" id="{2B340DBA-A1C7-46C3-A167-37972B44C980}"/>
              </a:ext>
            </a:extLst>
          </p:cNvPr>
          <p:cNvPicPr>
            <a:picLocks noChangeAspect="1"/>
          </p:cNvPicPr>
          <p:nvPr/>
        </p:nvPicPr>
        <p:blipFill>
          <a:blip r:embed="rId4"/>
          <a:stretch>
            <a:fillRect/>
          </a:stretch>
        </p:blipFill>
        <p:spPr>
          <a:xfrm>
            <a:off x="448063" y="2075380"/>
            <a:ext cx="11295873" cy="3265941"/>
          </a:xfrm>
          <a:prstGeom prst="rect">
            <a:avLst/>
          </a:prstGeom>
        </p:spPr>
      </p:pic>
    </p:spTree>
    <p:extLst>
      <p:ext uri="{BB962C8B-B14F-4D97-AF65-F5344CB8AC3E}">
        <p14:creationId xmlns:p14="http://schemas.microsoft.com/office/powerpoint/2010/main" val="2567282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4;p24">
            <a:extLst>
              <a:ext uri="{FF2B5EF4-FFF2-40B4-BE49-F238E27FC236}">
                <a16:creationId xmlns:a16="http://schemas.microsoft.com/office/drawing/2014/main" id="{674B1D3F-48E9-4C6A-8523-AE43087E68B7}"/>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09AA614D-D872-431D-ADF3-326FA2F3FAE5}"/>
              </a:ext>
            </a:extLst>
          </p:cNvPr>
          <p:cNvSpPr>
            <a:spLocks noGrp="1"/>
          </p:cNvSpPr>
          <p:nvPr>
            <p:ph type="title"/>
          </p:nvPr>
        </p:nvSpPr>
        <p:spPr>
          <a:xfrm>
            <a:off x="2065106" y="548469"/>
            <a:ext cx="9155130" cy="693113"/>
          </a:xfrm>
        </p:spPr>
        <p:txBody>
          <a:bodyPr>
            <a:normAutofit fontScale="90000"/>
          </a:bodyPr>
          <a:lstStyle/>
          <a:p>
            <a:pPr algn="ctr"/>
            <a:r>
              <a:rPr lang="es-ES" b="0" i="0" dirty="0">
                <a:solidFill>
                  <a:schemeClr val="bg1"/>
                </a:solidFill>
                <a:effectLst/>
                <a:latin typeface="Calibri Light (Headings)"/>
              </a:rPr>
              <a:t>CSS interno</a:t>
            </a:r>
          </a:p>
        </p:txBody>
      </p:sp>
      <p:pic>
        <p:nvPicPr>
          <p:cNvPr id="4" name="Google Shape;193;p24">
            <a:extLst>
              <a:ext uri="{FF2B5EF4-FFF2-40B4-BE49-F238E27FC236}">
                <a16:creationId xmlns:a16="http://schemas.microsoft.com/office/drawing/2014/main" id="{271E09E3-E303-4783-A210-FEA29E1E1905}"/>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6" name="Google Shape;201;p24">
            <a:extLst>
              <a:ext uri="{FF2B5EF4-FFF2-40B4-BE49-F238E27FC236}">
                <a16:creationId xmlns:a16="http://schemas.microsoft.com/office/drawing/2014/main" id="{158254A2-6A8D-4837-B590-1B23CB63756D}"/>
              </a:ext>
            </a:extLst>
          </p:cNvPr>
          <p:cNvPicPr preferRelativeResize="0"/>
          <p:nvPr/>
        </p:nvPicPr>
        <p:blipFill>
          <a:blip r:embed="rId3">
            <a:alphaModFix/>
          </a:blip>
          <a:stretch>
            <a:fillRect/>
          </a:stretch>
        </p:blipFill>
        <p:spPr>
          <a:xfrm>
            <a:off x="270724" y="172021"/>
            <a:ext cx="1403964" cy="998888"/>
          </a:xfrm>
          <a:prstGeom prst="rect">
            <a:avLst/>
          </a:prstGeom>
          <a:noFill/>
          <a:ln>
            <a:noFill/>
          </a:ln>
        </p:spPr>
      </p:pic>
      <p:pic>
        <p:nvPicPr>
          <p:cNvPr id="7" name="Picture 6">
            <a:extLst>
              <a:ext uri="{FF2B5EF4-FFF2-40B4-BE49-F238E27FC236}">
                <a16:creationId xmlns:a16="http://schemas.microsoft.com/office/drawing/2014/main" id="{9C99933B-A8E2-472A-B50F-8A65AAE25C30}"/>
              </a:ext>
            </a:extLst>
          </p:cNvPr>
          <p:cNvPicPr>
            <a:picLocks noChangeAspect="1"/>
          </p:cNvPicPr>
          <p:nvPr/>
        </p:nvPicPr>
        <p:blipFill>
          <a:blip r:embed="rId4"/>
          <a:stretch>
            <a:fillRect/>
          </a:stretch>
        </p:blipFill>
        <p:spPr>
          <a:xfrm>
            <a:off x="2065106" y="1706212"/>
            <a:ext cx="5172699" cy="4521875"/>
          </a:xfrm>
          <a:prstGeom prst="rect">
            <a:avLst/>
          </a:prstGeom>
        </p:spPr>
      </p:pic>
    </p:spTree>
    <p:extLst>
      <p:ext uri="{BB962C8B-B14F-4D97-AF65-F5344CB8AC3E}">
        <p14:creationId xmlns:p14="http://schemas.microsoft.com/office/powerpoint/2010/main" val="2773510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4;p24">
            <a:extLst>
              <a:ext uri="{FF2B5EF4-FFF2-40B4-BE49-F238E27FC236}">
                <a16:creationId xmlns:a16="http://schemas.microsoft.com/office/drawing/2014/main" id="{674B1D3F-48E9-4C6A-8523-AE43087E68B7}"/>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09AA614D-D872-431D-ADF3-326FA2F3FAE5}"/>
              </a:ext>
            </a:extLst>
          </p:cNvPr>
          <p:cNvSpPr>
            <a:spLocks noGrp="1"/>
          </p:cNvSpPr>
          <p:nvPr>
            <p:ph type="title"/>
          </p:nvPr>
        </p:nvSpPr>
        <p:spPr>
          <a:xfrm>
            <a:off x="2065106" y="548469"/>
            <a:ext cx="9155130" cy="693113"/>
          </a:xfrm>
        </p:spPr>
        <p:txBody>
          <a:bodyPr>
            <a:normAutofit fontScale="90000"/>
          </a:bodyPr>
          <a:lstStyle/>
          <a:p>
            <a:pPr algn="ctr"/>
            <a:r>
              <a:rPr lang="es-ES" i="0" dirty="0">
                <a:solidFill>
                  <a:schemeClr val="bg1"/>
                </a:solidFill>
                <a:effectLst/>
                <a:latin typeface="Calibri Light (Headings)"/>
              </a:rPr>
              <a:t>CSS externo</a:t>
            </a:r>
          </a:p>
        </p:txBody>
      </p:sp>
      <p:pic>
        <p:nvPicPr>
          <p:cNvPr id="4" name="Google Shape;193;p24">
            <a:extLst>
              <a:ext uri="{FF2B5EF4-FFF2-40B4-BE49-F238E27FC236}">
                <a16:creationId xmlns:a16="http://schemas.microsoft.com/office/drawing/2014/main" id="{271E09E3-E303-4783-A210-FEA29E1E1905}"/>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6" name="Google Shape;201;p24">
            <a:extLst>
              <a:ext uri="{FF2B5EF4-FFF2-40B4-BE49-F238E27FC236}">
                <a16:creationId xmlns:a16="http://schemas.microsoft.com/office/drawing/2014/main" id="{158254A2-6A8D-4837-B590-1B23CB63756D}"/>
              </a:ext>
            </a:extLst>
          </p:cNvPr>
          <p:cNvPicPr preferRelativeResize="0"/>
          <p:nvPr/>
        </p:nvPicPr>
        <p:blipFill>
          <a:blip r:embed="rId3">
            <a:alphaModFix/>
          </a:blip>
          <a:stretch>
            <a:fillRect/>
          </a:stretch>
        </p:blipFill>
        <p:spPr>
          <a:xfrm>
            <a:off x="270724" y="172021"/>
            <a:ext cx="1403964" cy="998888"/>
          </a:xfrm>
          <a:prstGeom prst="rect">
            <a:avLst/>
          </a:prstGeom>
          <a:noFill/>
          <a:ln>
            <a:noFill/>
          </a:ln>
        </p:spPr>
      </p:pic>
      <p:pic>
        <p:nvPicPr>
          <p:cNvPr id="8" name="Picture 7">
            <a:extLst>
              <a:ext uri="{FF2B5EF4-FFF2-40B4-BE49-F238E27FC236}">
                <a16:creationId xmlns:a16="http://schemas.microsoft.com/office/drawing/2014/main" id="{2BE7D48F-AA6B-4BA0-9E6C-02803662C6C5}"/>
              </a:ext>
            </a:extLst>
          </p:cNvPr>
          <p:cNvPicPr>
            <a:picLocks noChangeAspect="1"/>
          </p:cNvPicPr>
          <p:nvPr/>
        </p:nvPicPr>
        <p:blipFill>
          <a:blip r:embed="rId4"/>
          <a:stretch>
            <a:fillRect/>
          </a:stretch>
        </p:blipFill>
        <p:spPr>
          <a:xfrm>
            <a:off x="668369" y="2552371"/>
            <a:ext cx="4629927" cy="3045804"/>
          </a:xfrm>
          <a:prstGeom prst="rect">
            <a:avLst/>
          </a:prstGeom>
        </p:spPr>
      </p:pic>
      <p:pic>
        <p:nvPicPr>
          <p:cNvPr id="10" name="Picture 9">
            <a:extLst>
              <a:ext uri="{FF2B5EF4-FFF2-40B4-BE49-F238E27FC236}">
                <a16:creationId xmlns:a16="http://schemas.microsoft.com/office/drawing/2014/main" id="{B890686C-4B4C-477D-97F4-FCB39353007F}"/>
              </a:ext>
            </a:extLst>
          </p:cNvPr>
          <p:cNvPicPr>
            <a:picLocks noChangeAspect="1"/>
          </p:cNvPicPr>
          <p:nvPr/>
        </p:nvPicPr>
        <p:blipFill>
          <a:blip r:embed="rId5"/>
          <a:stretch>
            <a:fillRect/>
          </a:stretch>
        </p:blipFill>
        <p:spPr>
          <a:xfrm>
            <a:off x="5819199" y="2555830"/>
            <a:ext cx="5002568" cy="2933276"/>
          </a:xfrm>
          <a:prstGeom prst="rect">
            <a:avLst/>
          </a:prstGeom>
        </p:spPr>
      </p:pic>
      <p:sp>
        <p:nvSpPr>
          <p:cNvPr id="11" name="Content Placeholder 2">
            <a:extLst>
              <a:ext uri="{FF2B5EF4-FFF2-40B4-BE49-F238E27FC236}">
                <a16:creationId xmlns:a16="http://schemas.microsoft.com/office/drawing/2014/main" id="{A16503B7-D87C-440E-924E-3640EB38AA33}"/>
              </a:ext>
            </a:extLst>
          </p:cNvPr>
          <p:cNvSpPr>
            <a:spLocks noGrp="1"/>
          </p:cNvSpPr>
          <p:nvPr>
            <p:ph idx="1"/>
          </p:nvPr>
        </p:nvSpPr>
        <p:spPr>
          <a:xfrm>
            <a:off x="671538" y="1693442"/>
            <a:ext cx="3456398" cy="1358373"/>
          </a:xfrm>
        </p:spPr>
        <p:txBody>
          <a:bodyPr>
            <a:normAutofit/>
          </a:bodyPr>
          <a:lstStyle/>
          <a:p>
            <a:pPr marL="0" indent="0">
              <a:buNone/>
            </a:pPr>
            <a:r>
              <a:rPr lang="es-ES" sz="2400" b="0" i="0" dirty="0">
                <a:solidFill>
                  <a:srgbClr val="000000"/>
                </a:solidFill>
                <a:effectLst/>
                <a:latin typeface="Arial" panose="020B0604020202020204" pitchFamily="34" charset="0"/>
                <a:cs typeface="Arial" panose="020B0604020202020204" pitchFamily="34" charset="0"/>
              </a:rPr>
              <a:t>Documento </a:t>
            </a:r>
            <a:r>
              <a:rPr lang="es-ES" sz="2400" b="0" i="0" dirty="0" err="1">
                <a:solidFill>
                  <a:srgbClr val="000000"/>
                </a:solidFill>
                <a:effectLst/>
                <a:latin typeface="Arial" panose="020B0604020202020204" pitchFamily="34" charset="0"/>
                <a:cs typeface="Arial" panose="020B0604020202020204" pitchFamily="34" charset="0"/>
              </a:rPr>
              <a:t>html</a:t>
            </a:r>
            <a:endParaRPr lang="es-ES" sz="2400" b="0" i="0" dirty="0">
              <a:solidFill>
                <a:srgbClr val="000000"/>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endParaRPr lang="es-ES" b="0" i="0" dirty="0">
              <a:solidFill>
                <a:srgbClr val="000000"/>
              </a:solidFill>
              <a:effectLst/>
              <a:latin typeface="Verdana" panose="020B0604030504040204" pitchFamily="34" charset="0"/>
            </a:endParaRPr>
          </a:p>
          <a:p>
            <a:endParaRPr lang="es-CL" dirty="0"/>
          </a:p>
        </p:txBody>
      </p:sp>
      <p:sp>
        <p:nvSpPr>
          <p:cNvPr id="12" name="Content Placeholder 2">
            <a:extLst>
              <a:ext uri="{FF2B5EF4-FFF2-40B4-BE49-F238E27FC236}">
                <a16:creationId xmlns:a16="http://schemas.microsoft.com/office/drawing/2014/main" id="{23624E15-528B-4982-A9B1-7754B1230F9A}"/>
              </a:ext>
            </a:extLst>
          </p:cNvPr>
          <p:cNvSpPr txBox="1">
            <a:spLocks/>
          </p:cNvSpPr>
          <p:nvPr/>
        </p:nvSpPr>
        <p:spPr>
          <a:xfrm>
            <a:off x="5815692" y="1693441"/>
            <a:ext cx="5523471" cy="13583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2400" dirty="0">
                <a:solidFill>
                  <a:srgbClr val="000000"/>
                </a:solidFill>
                <a:latin typeface="Arial" panose="020B0604020202020204" pitchFamily="34" charset="0"/>
                <a:cs typeface="Arial" panose="020B0604020202020204" pitchFamily="34" charset="0"/>
              </a:rPr>
              <a:t>Documento </a:t>
            </a:r>
            <a:r>
              <a:rPr lang="es-ES" sz="2400" dirty="0" err="1">
                <a:solidFill>
                  <a:srgbClr val="000000"/>
                </a:solidFill>
                <a:latin typeface="Arial" panose="020B0604020202020204" pitchFamily="34" charset="0"/>
                <a:cs typeface="Arial" panose="020B0604020202020204" pitchFamily="34" charset="0"/>
              </a:rPr>
              <a:t>css</a:t>
            </a:r>
            <a:r>
              <a:rPr lang="es-ES" sz="2400" dirty="0">
                <a:solidFill>
                  <a:srgbClr val="000000"/>
                </a:solidFill>
                <a:latin typeface="Arial" panose="020B0604020202020204" pitchFamily="34" charset="0"/>
                <a:cs typeface="Arial" panose="020B0604020202020204" pitchFamily="34" charset="0"/>
              </a:rPr>
              <a:t> con el nombre mystyle.css</a:t>
            </a:r>
          </a:p>
          <a:p>
            <a:endParaRPr lang="es-ES" dirty="0">
              <a:solidFill>
                <a:srgbClr val="000000"/>
              </a:solidFill>
              <a:latin typeface="Verdana" panose="020B0604030504040204" pitchFamily="34" charset="0"/>
            </a:endParaRPr>
          </a:p>
          <a:p>
            <a:endParaRPr lang="es-CL" dirty="0"/>
          </a:p>
        </p:txBody>
      </p:sp>
    </p:spTree>
    <p:extLst>
      <p:ext uri="{BB962C8B-B14F-4D97-AF65-F5344CB8AC3E}">
        <p14:creationId xmlns:p14="http://schemas.microsoft.com/office/powerpoint/2010/main" val="3564958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94;p24">
            <a:extLst>
              <a:ext uri="{FF2B5EF4-FFF2-40B4-BE49-F238E27FC236}">
                <a16:creationId xmlns:a16="http://schemas.microsoft.com/office/drawing/2014/main" id="{CB1D4731-8CD4-4657-B9DB-A827B31851E3}"/>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2E2680AB-A91B-4407-9544-36C478C6F210}"/>
              </a:ext>
            </a:extLst>
          </p:cNvPr>
          <p:cNvSpPr>
            <a:spLocks noGrp="1"/>
          </p:cNvSpPr>
          <p:nvPr>
            <p:ph type="title"/>
          </p:nvPr>
        </p:nvSpPr>
        <p:spPr>
          <a:xfrm>
            <a:off x="1945412" y="162022"/>
            <a:ext cx="9869869" cy="1325563"/>
          </a:xfrm>
        </p:spPr>
        <p:txBody>
          <a:bodyPr>
            <a:normAutofit/>
          </a:bodyPr>
          <a:lstStyle/>
          <a:p>
            <a:pPr algn="ctr"/>
            <a:r>
              <a:rPr lang="es-CL" sz="4000" dirty="0">
                <a:solidFill>
                  <a:schemeClr val="bg1"/>
                </a:solidFill>
              </a:rPr>
              <a:t>Selectores </a:t>
            </a:r>
          </a:p>
        </p:txBody>
      </p:sp>
      <p:pic>
        <p:nvPicPr>
          <p:cNvPr id="8" name="Google Shape;193;p24">
            <a:extLst>
              <a:ext uri="{FF2B5EF4-FFF2-40B4-BE49-F238E27FC236}">
                <a16:creationId xmlns:a16="http://schemas.microsoft.com/office/drawing/2014/main" id="{A962F2B4-714E-4FCA-8A5D-0F6A33FE0DE7}"/>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sp>
        <p:nvSpPr>
          <p:cNvPr id="10" name="TextBox 9">
            <a:hlinkClick r:id="rId3"/>
            <a:extLst>
              <a:ext uri="{FF2B5EF4-FFF2-40B4-BE49-F238E27FC236}">
                <a16:creationId xmlns:a16="http://schemas.microsoft.com/office/drawing/2014/main" id="{8D5A4013-D0FC-4F95-A32D-0191B12ED79A}"/>
              </a:ext>
            </a:extLst>
          </p:cNvPr>
          <p:cNvSpPr txBox="1"/>
          <p:nvPr/>
        </p:nvSpPr>
        <p:spPr>
          <a:xfrm>
            <a:off x="972706" y="4910480"/>
            <a:ext cx="6623193" cy="369332"/>
          </a:xfrm>
          <a:prstGeom prst="rect">
            <a:avLst/>
          </a:prstGeom>
          <a:noFill/>
        </p:spPr>
        <p:txBody>
          <a:bodyPr wrap="square">
            <a:spAutoFit/>
          </a:bodyPr>
          <a:lstStyle/>
          <a:p>
            <a:r>
              <a:rPr lang="es-ES" dirty="0">
                <a:hlinkClick r:id="rId3"/>
              </a:rPr>
              <a:t>https://www.w3schools.com/cssref/css_selectors.asp</a:t>
            </a:r>
            <a:endParaRPr lang="es-CL" dirty="0"/>
          </a:p>
        </p:txBody>
      </p:sp>
      <p:pic>
        <p:nvPicPr>
          <p:cNvPr id="8196" name="Picture 4" descr="Selector de CSS">
            <a:extLst>
              <a:ext uri="{FF2B5EF4-FFF2-40B4-BE49-F238E27FC236}">
                <a16:creationId xmlns:a16="http://schemas.microsoft.com/office/drawing/2014/main" id="{56FE2717-36BB-4ACE-9EC1-131E705454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078" y="1969765"/>
            <a:ext cx="7044648" cy="1473310"/>
          </a:xfrm>
          <a:prstGeom prst="rect">
            <a:avLst/>
          </a:prstGeom>
          <a:noFill/>
          <a:extLst>
            <a:ext uri="{909E8E84-426E-40DD-AFC4-6F175D3DCCD1}">
              <a14:hiddenFill xmlns:a14="http://schemas.microsoft.com/office/drawing/2010/main">
                <a:solidFill>
                  <a:srgbClr val="FFFFFF"/>
                </a:solidFill>
              </a14:hiddenFill>
            </a:ext>
          </a:extLst>
        </p:spPr>
      </p:pic>
      <p:pic>
        <p:nvPicPr>
          <p:cNvPr id="16" name="Google Shape;201;p24">
            <a:extLst>
              <a:ext uri="{FF2B5EF4-FFF2-40B4-BE49-F238E27FC236}">
                <a16:creationId xmlns:a16="http://schemas.microsoft.com/office/drawing/2014/main" id="{CE905B3B-8867-44AF-90A5-7ACDB7C75AEE}"/>
              </a:ext>
            </a:extLst>
          </p:cNvPr>
          <p:cNvPicPr preferRelativeResize="0"/>
          <p:nvPr/>
        </p:nvPicPr>
        <p:blipFill>
          <a:blip r:embed="rId5">
            <a:alphaModFix/>
          </a:blip>
          <a:stretch>
            <a:fillRect/>
          </a:stretch>
        </p:blipFill>
        <p:spPr>
          <a:xfrm>
            <a:off x="270724" y="172021"/>
            <a:ext cx="1403964" cy="998888"/>
          </a:xfrm>
          <a:prstGeom prst="rect">
            <a:avLst/>
          </a:prstGeom>
          <a:noFill/>
          <a:ln>
            <a:noFill/>
          </a:ln>
        </p:spPr>
      </p:pic>
      <p:sp>
        <p:nvSpPr>
          <p:cNvPr id="3" name="Content Placeholder 2">
            <a:extLst>
              <a:ext uri="{FF2B5EF4-FFF2-40B4-BE49-F238E27FC236}">
                <a16:creationId xmlns:a16="http://schemas.microsoft.com/office/drawing/2014/main" id="{611BC86B-A4F1-4653-9920-F10D19A6E9DB}"/>
              </a:ext>
            </a:extLst>
          </p:cNvPr>
          <p:cNvSpPr>
            <a:spLocks noGrp="1"/>
          </p:cNvSpPr>
          <p:nvPr>
            <p:ph idx="1"/>
          </p:nvPr>
        </p:nvSpPr>
        <p:spPr>
          <a:xfrm>
            <a:off x="972706" y="4439332"/>
            <a:ext cx="10515600" cy="668427"/>
          </a:xfrm>
        </p:spPr>
        <p:txBody>
          <a:bodyPr>
            <a:normAutofit/>
          </a:bodyPr>
          <a:lstStyle/>
          <a:p>
            <a:pPr marL="0" indent="0">
              <a:buNone/>
            </a:pPr>
            <a:r>
              <a:rPr lang="es-CL" sz="1800" dirty="0">
                <a:hlinkClick r:id="rId6"/>
              </a:rPr>
              <a:t>https://developer.mozilla.org/es/docs/Web/CSS/CSS_Selectors</a:t>
            </a:r>
            <a:endParaRPr lang="es-CL" sz="1800" dirty="0"/>
          </a:p>
        </p:txBody>
      </p:sp>
    </p:spTree>
    <p:extLst>
      <p:ext uri="{BB962C8B-B14F-4D97-AF65-F5344CB8AC3E}">
        <p14:creationId xmlns:p14="http://schemas.microsoft.com/office/powerpoint/2010/main" val="285628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94;p24">
            <a:extLst>
              <a:ext uri="{FF2B5EF4-FFF2-40B4-BE49-F238E27FC236}">
                <a16:creationId xmlns:a16="http://schemas.microsoft.com/office/drawing/2014/main" id="{CB1D4731-8CD4-4657-B9DB-A827B31851E3}"/>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2E2680AB-A91B-4407-9544-36C478C6F210}"/>
              </a:ext>
            </a:extLst>
          </p:cNvPr>
          <p:cNvSpPr>
            <a:spLocks noGrp="1"/>
          </p:cNvSpPr>
          <p:nvPr>
            <p:ph type="title"/>
          </p:nvPr>
        </p:nvSpPr>
        <p:spPr>
          <a:xfrm>
            <a:off x="1945412" y="162022"/>
            <a:ext cx="9869869" cy="1325563"/>
          </a:xfrm>
        </p:spPr>
        <p:txBody>
          <a:bodyPr>
            <a:normAutofit/>
          </a:bodyPr>
          <a:lstStyle/>
          <a:p>
            <a:pPr algn="ctr"/>
            <a:r>
              <a:rPr lang="en-US" sz="4000" b="0" i="0" dirty="0">
                <a:solidFill>
                  <a:schemeClr val="bg1"/>
                </a:solidFill>
                <a:effectLst/>
                <a:latin typeface="Calibri Light (Headings)"/>
              </a:rPr>
              <a:t>Pseudo-</a:t>
            </a:r>
            <a:r>
              <a:rPr lang="en-US" sz="4000" b="0" i="0" dirty="0" err="1">
                <a:solidFill>
                  <a:schemeClr val="bg1"/>
                </a:solidFill>
                <a:effectLst/>
                <a:latin typeface="Calibri Light (Headings)"/>
              </a:rPr>
              <a:t>clases</a:t>
            </a:r>
            <a:r>
              <a:rPr lang="en-US" sz="4000" b="0" i="0" dirty="0">
                <a:solidFill>
                  <a:schemeClr val="bg1"/>
                </a:solidFill>
                <a:effectLst/>
                <a:latin typeface="Calibri Light (Headings)"/>
              </a:rPr>
              <a:t> CSS</a:t>
            </a:r>
            <a:r>
              <a:rPr lang="es-CL" sz="4000" dirty="0">
                <a:solidFill>
                  <a:schemeClr val="bg1"/>
                </a:solidFill>
                <a:latin typeface="Calibri Light (Headings)"/>
              </a:rPr>
              <a:t> </a:t>
            </a:r>
          </a:p>
        </p:txBody>
      </p:sp>
      <p:pic>
        <p:nvPicPr>
          <p:cNvPr id="8" name="Google Shape;193;p24">
            <a:extLst>
              <a:ext uri="{FF2B5EF4-FFF2-40B4-BE49-F238E27FC236}">
                <a16:creationId xmlns:a16="http://schemas.microsoft.com/office/drawing/2014/main" id="{A962F2B4-714E-4FCA-8A5D-0F6A33FE0DE7}"/>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16" name="Google Shape;201;p24">
            <a:extLst>
              <a:ext uri="{FF2B5EF4-FFF2-40B4-BE49-F238E27FC236}">
                <a16:creationId xmlns:a16="http://schemas.microsoft.com/office/drawing/2014/main" id="{CE905B3B-8867-44AF-90A5-7ACDB7C75AEE}"/>
              </a:ext>
            </a:extLst>
          </p:cNvPr>
          <p:cNvPicPr preferRelativeResize="0"/>
          <p:nvPr/>
        </p:nvPicPr>
        <p:blipFill>
          <a:blip r:embed="rId3">
            <a:alphaModFix/>
          </a:blip>
          <a:stretch>
            <a:fillRect/>
          </a:stretch>
        </p:blipFill>
        <p:spPr>
          <a:xfrm>
            <a:off x="270724" y="172021"/>
            <a:ext cx="1403964" cy="998888"/>
          </a:xfrm>
          <a:prstGeom prst="rect">
            <a:avLst/>
          </a:prstGeom>
          <a:noFill/>
          <a:ln>
            <a:noFill/>
          </a:ln>
        </p:spPr>
      </p:pic>
      <p:sp>
        <p:nvSpPr>
          <p:cNvPr id="3" name="Content Placeholder 2">
            <a:extLst>
              <a:ext uri="{FF2B5EF4-FFF2-40B4-BE49-F238E27FC236}">
                <a16:creationId xmlns:a16="http://schemas.microsoft.com/office/drawing/2014/main" id="{611BC86B-A4F1-4653-9920-F10D19A6E9DB}"/>
              </a:ext>
            </a:extLst>
          </p:cNvPr>
          <p:cNvSpPr>
            <a:spLocks noGrp="1"/>
          </p:cNvSpPr>
          <p:nvPr>
            <p:ph idx="1"/>
          </p:nvPr>
        </p:nvSpPr>
        <p:spPr>
          <a:xfrm>
            <a:off x="838200" y="5598175"/>
            <a:ext cx="10515600" cy="668427"/>
          </a:xfrm>
        </p:spPr>
        <p:txBody>
          <a:bodyPr>
            <a:normAutofit/>
          </a:bodyPr>
          <a:lstStyle/>
          <a:p>
            <a:pPr marL="0" indent="0">
              <a:buNone/>
            </a:pPr>
            <a:r>
              <a:rPr lang="en-US" sz="1800" b="0" i="0" dirty="0">
                <a:solidFill>
                  <a:srgbClr val="000000"/>
                </a:solidFill>
                <a:effectLst/>
                <a:latin typeface="Calibri (Body)"/>
                <a:hlinkClick r:id="rId4"/>
              </a:rPr>
              <a:t>https://www.w3schools.com/css/css_pseudo_classes.asp</a:t>
            </a:r>
            <a:endParaRPr lang="en-US" sz="1800" b="0" i="0" dirty="0">
              <a:solidFill>
                <a:srgbClr val="000000"/>
              </a:solidFill>
              <a:effectLst/>
              <a:latin typeface="Calibri (Body)"/>
            </a:endParaRPr>
          </a:p>
        </p:txBody>
      </p:sp>
      <p:sp>
        <p:nvSpPr>
          <p:cNvPr id="9" name="Content Placeholder 2">
            <a:extLst>
              <a:ext uri="{FF2B5EF4-FFF2-40B4-BE49-F238E27FC236}">
                <a16:creationId xmlns:a16="http://schemas.microsoft.com/office/drawing/2014/main" id="{5E0AB5AF-2CA0-4D97-B9BF-245A25AE2A51}"/>
              </a:ext>
            </a:extLst>
          </p:cNvPr>
          <p:cNvSpPr txBox="1">
            <a:spLocks/>
          </p:cNvSpPr>
          <p:nvPr/>
        </p:nvSpPr>
        <p:spPr>
          <a:xfrm>
            <a:off x="838200" y="2019944"/>
            <a:ext cx="10822969" cy="2908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s-ES" sz="2400" b="0" i="0" dirty="0">
                <a:solidFill>
                  <a:srgbClr val="000000"/>
                </a:solidFill>
                <a:effectLst/>
                <a:latin typeface="Arial" panose="020B0604020202020204" pitchFamily="34" charset="0"/>
                <a:cs typeface="Arial" panose="020B0604020202020204" pitchFamily="34" charset="0"/>
              </a:rPr>
              <a:t>¿Qué son las </a:t>
            </a:r>
            <a:r>
              <a:rPr lang="es-ES" sz="2400" b="0" i="0" dirty="0" err="1">
                <a:solidFill>
                  <a:srgbClr val="000000"/>
                </a:solidFill>
                <a:effectLst/>
                <a:latin typeface="Arial" panose="020B0604020202020204" pitchFamily="34" charset="0"/>
                <a:cs typeface="Arial" panose="020B0604020202020204" pitchFamily="34" charset="0"/>
              </a:rPr>
              <a:t>pseudoclases</a:t>
            </a:r>
            <a:r>
              <a:rPr lang="es-ES" sz="2400" b="0" i="0" dirty="0">
                <a:solidFill>
                  <a:srgbClr val="000000"/>
                </a:solidFill>
                <a:effectLst/>
                <a:latin typeface="Arial" panose="020B0604020202020204" pitchFamily="34" charset="0"/>
                <a:cs typeface="Arial" panose="020B0604020202020204" pitchFamily="34" charset="0"/>
              </a:rPr>
              <a:t>?</a:t>
            </a:r>
          </a:p>
          <a:p>
            <a:pPr algn="l"/>
            <a:r>
              <a:rPr lang="es-ES" sz="2400" b="0" i="0" dirty="0">
                <a:solidFill>
                  <a:srgbClr val="000000"/>
                </a:solidFill>
                <a:effectLst/>
                <a:latin typeface="Arial" panose="020B0604020202020204" pitchFamily="34" charset="0"/>
                <a:cs typeface="Arial" panose="020B0604020202020204" pitchFamily="34" charset="0"/>
              </a:rPr>
              <a:t>Una </a:t>
            </a:r>
            <a:r>
              <a:rPr lang="es-ES" sz="2400" b="0" i="0" dirty="0" err="1">
                <a:solidFill>
                  <a:srgbClr val="000000"/>
                </a:solidFill>
                <a:effectLst/>
                <a:latin typeface="Arial" panose="020B0604020202020204" pitchFamily="34" charset="0"/>
                <a:cs typeface="Arial" panose="020B0604020202020204" pitchFamily="34" charset="0"/>
              </a:rPr>
              <a:t>pseudoclase</a:t>
            </a:r>
            <a:r>
              <a:rPr lang="es-ES" sz="2400" b="0" i="0" dirty="0">
                <a:solidFill>
                  <a:srgbClr val="000000"/>
                </a:solidFill>
                <a:effectLst/>
                <a:latin typeface="Arial" panose="020B0604020202020204" pitchFamily="34" charset="0"/>
                <a:cs typeface="Arial" panose="020B0604020202020204" pitchFamily="34" charset="0"/>
              </a:rPr>
              <a:t> se usa para definir un estado especial de un elemento.</a:t>
            </a:r>
          </a:p>
          <a:p>
            <a:pPr algn="l"/>
            <a:r>
              <a:rPr lang="es-ES" sz="2400" b="0" i="0" dirty="0">
                <a:solidFill>
                  <a:srgbClr val="000000"/>
                </a:solidFill>
                <a:effectLst/>
                <a:latin typeface="Arial" panose="020B0604020202020204" pitchFamily="34" charset="0"/>
                <a:cs typeface="Arial" panose="020B0604020202020204" pitchFamily="34" charset="0"/>
              </a:rPr>
              <a:t>Por ejemplo, se puede utilizar para:</a:t>
            </a:r>
          </a:p>
          <a:p>
            <a:pPr algn="l">
              <a:buFont typeface="Arial" panose="020B0604020202020204" pitchFamily="34" charset="0"/>
              <a:buChar char="•"/>
            </a:pPr>
            <a:r>
              <a:rPr lang="es-ES" sz="2400" b="0" i="0" dirty="0">
                <a:solidFill>
                  <a:srgbClr val="000000"/>
                </a:solidFill>
                <a:effectLst/>
                <a:latin typeface="Arial" panose="020B0604020202020204" pitchFamily="34" charset="0"/>
                <a:cs typeface="Arial" panose="020B0604020202020204" pitchFamily="34" charset="0"/>
              </a:rPr>
              <a:t>Aplicar estilo a un elemento cuando un usuario pasa el mouse sobre él</a:t>
            </a:r>
          </a:p>
          <a:p>
            <a:pPr algn="l">
              <a:buFont typeface="Arial" panose="020B0604020202020204" pitchFamily="34" charset="0"/>
              <a:buChar char="•"/>
            </a:pPr>
            <a:r>
              <a:rPr lang="es-ES" sz="2400" b="0" i="0" dirty="0">
                <a:solidFill>
                  <a:srgbClr val="000000"/>
                </a:solidFill>
                <a:effectLst/>
                <a:latin typeface="Arial" panose="020B0604020202020204" pitchFamily="34" charset="0"/>
                <a:cs typeface="Arial" panose="020B0604020202020204" pitchFamily="34" charset="0"/>
              </a:rPr>
              <a:t>Estilo de enlaces visitados y no visitados de manera diferente</a:t>
            </a:r>
          </a:p>
          <a:p>
            <a:pPr algn="l">
              <a:buFont typeface="Arial" panose="020B0604020202020204" pitchFamily="34" charset="0"/>
              <a:buChar char="•"/>
            </a:pPr>
            <a:r>
              <a:rPr lang="es-ES" sz="2400" b="0" i="0" dirty="0">
                <a:solidFill>
                  <a:srgbClr val="000000"/>
                </a:solidFill>
                <a:effectLst/>
                <a:latin typeface="Arial" panose="020B0604020202020204" pitchFamily="34" charset="0"/>
                <a:cs typeface="Arial" panose="020B0604020202020204" pitchFamily="34" charset="0"/>
              </a:rPr>
              <a:t>Dale estilo a un elemento cuando se enfoca</a:t>
            </a:r>
          </a:p>
        </p:txBody>
      </p:sp>
    </p:spTree>
    <p:extLst>
      <p:ext uri="{BB962C8B-B14F-4D97-AF65-F5344CB8AC3E}">
        <p14:creationId xmlns:p14="http://schemas.microsoft.com/office/powerpoint/2010/main" val="1248520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94;p24">
            <a:extLst>
              <a:ext uri="{FF2B5EF4-FFF2-40B4-BE49-F238E27FC236}">
                <a16:creationId xmlns:a16="http://schemas.microsoft.com/office/drawing/2014/main" id="{CB1D4731-8CD4-4657-B9DB-A827B31851E3}"/>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2E2680AB-A91B-4407-9544-36C478C6F210}"/>
              </a:ext>
            </a:extLst>
          </p:cNvPr>
          <p:cNvSpPr>
            <a:spLocks noGrp="1"/>
          </p:cNvSpPr>
          <p:nvPr>
            <p:ph type="title"/>
          </p:nvPr>
        </p:nvSpPr>
        <p:spPr>
          <a:xfrm>
            <a:off x="1945412" y="162022"/>
            <a:ext cx="9869869" cy="1325563"/>
          </a:xfrm>
        </p:spPr>
        <p:txBody>
          <a:bodyPr>
            <a:normAutofit/>
          </a:bodyPr>
          <a:lstStyle/>
          <a:p>
            <a:pPr algn="ctr"/>
            <a:r>
              <a:rPr lang="es-CL" sz="4000" dirty="0">
                <a:solidFill>
                  <a:schemeClr val="bg1"/>
                </a:solidFill>
              </a:rPr>
              <a:t>Propiedades </a:t>
            </a:r>
            <a:r>
              <a:rPr lang="es-CL" sz="4000" dirty="0" err="1">
                <a:solidFill>
                  <a:schemeClr val="bg1"/>
                </a:solidFill>
              </a:rPr>
              <a:t>css</a:t>
            </a:r>
            <a:r>
              <a:rPr lang="es-CL" sz="4000" dirty="0">
                <a:solidFill>
                  <a:schemeClr val="bg1"/>
                </a:solidFill>
              </a:rPr>
              <a:t> </a:t>
            </a:r>
          </a:p>
        </p:txBody>
      </p:sp>
      <p:pic>
        <p:nvPicPr>
          <p:cNvPr id="8" name="Google Shape;193;p24">
            <a:extLst>
              <a:ext uri="{FF2B5EF4-FFF2-40B4-BE49-F238E27FC236}">
                <a16:creationId xmlns:a16="http://schemas.microsoft.com/office/drawing/2014/main" id="{A962F2B4-714E-4FCA-8A5D-0F6A33FE0DE7}"/>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8196" name="Picture 4" descr="Selector de CSS">
            <a:extLst>
              <a:ext uri="{FF2B5EF4-FFF2-40B4-BE49-F238E27FC236}">
                <a16:creationId xmlns:a16="http://schemas.microsoft.com/office/drawing/2014/main" id="{56FE2717-36BB-4ACE-9EC1-131E70545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529" y="2737758"/>
            <a:ext cx="7044648" cy="1473310"/>
          </a:xfrm>
          <a:prstGeom prst="rect">
            <a:avLst/>
          </a:prstGeom>
          <a:noFill/>
          <a:extLst>
            <a:ext uri="{909E8E84-426E-40DD-AFC4-6F175D3DCCD1}">
              <a14:hiddenFill xmlns:a14="http://schemas.microsoft.com/office/drawing/2010/main">
                <a:solidFill>
                  <a:srgbClr val="FFFFFF"/>
                </a:solidFill>
              </a14:hiddenFill>
            </a:ext>
          </a:extLst>
        </p:spPr>
      </p:pic>
      <p:pic>
        <p:nvPicPr>
          <p:cNvPr id="16" name="Google Shape;201;p24">
            <a:extLst>
              <a:ext uri="{FF2B5EF4-FFF2-40B4-BE49-F238E27FC236}">
                <a16:creationId xmlns:a16="http://schemas.microsoft.com/office/drawing/2014/main" id="{CE905B3B-8867-44AF-90A5-7ACDB7C75AEE}"/>
              </a:ext>
            </a:extLst>
          </p:cNvPr>
          <p:cNvPicPr preferRelativeResize="0"/>
          <p:nvPr/>
        </p:nvPicPr>
        <p:blipFill>
          <a:blip r:embed="rId4">
            <a:alphaModFix/>
          </a:blip>
          <a:stretch>
            <a:fillRect/>
          </a:stretch>
        </p:blipFill>
        <p:spPr>
          <a:xfrm>
            <a:off x="270724" y="172021"/>
            <a:ext cx="1403964" cy="998888"/>
          </a:xfrm>
          <a:prstGeom prst="rect">
            <a:avLst/>
          </a:prstGeom>
          <a:noFill/>
          <a:ln>
            <a:noFill/>
          </a:ln>
        </p:spPr>
      </p:pic>
      <p:sp>
        <p:nvSpPr>
          <p:cNvPr id="3" name="Content Placeholder 2">
            <a:extLst>
              <a:ext uri="{FF2B5EF4-FFF2-40B4-BE49-F238E27FC236}">
                <a16:creationId xmlns:a16="http://schemas.microsoft.com/office/drawing/2014/main" id="{611BC86B-A4F1-4653-9920-F10D19A6E9DB}"/>
              </a:ext>
            </a:extLst>
          </p:cNvPr>
          <p:cNvSpPr>
            <a:spLocks noGrp="1"/>
          </p:cNvSpPr>
          <p:nvPr>
            <p:ph idx="1"/>
          </p:nvPr>
        </p:nvSpPr>
        <p:spPr>
          <a:xfrm>
            <a:off x="972706" y="5735109"/>
            <a:ext cx="10515600" cy="668427"/>
          </a:xfrm>
        </p:spPr>
        <p:txBody>
          <a:bodyPr>
            <a:normAutofit/>
          </a:bodyPr>
          <a:lstStyle/>
          <a:p>
            <a:pPr marL="0" indent="0">
              <a:buNone/>
            </a:pPr>
            <a:r>
              <a:rPr lang="en-US" sz="1800" b="0" i="0" dirty="0">
                <a:solidFill>
                  <a:srgbClr val="000000"/>
                </a:solidFill>
                <a:effectLst/>
                <a:latin typeface="Calibri (Body)"/>
                <a:hlinkClick r:id="rId5"/>
              </a:rPr>
              <a:t>https://www.w3schools.com/cssref/default.asp</a:t>
            </a:r>
            <a:endParaRPr lang="en-US" sz="1800" b="0" i="0" dirty="0">
              <a:solidFill>
                <a:srgbClr val="000000"/>
              </a:solidFill>
              <a:effectLst/>
              <a:latin typeface="Calibri (Body)"/>
            </a:endParaRPr>
          </a:p>
        </p:txBody>
      </p:sp>
    </p:spTree>
    <p:extLst>
      <p:ext uri="{BB962C8B-B14F-4D97-AF65-F5344CB8AC3E}">
        <p14:creationId xmlns:p14="http://schemas.microsoft.com/office/powerpoint/2010/main" val="2878177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4;p24">
            <a:extLst>
              <a:ext uri="{FF2B5EF4-FFF2-40B4-BE49-F238E27FC236}">
                <a16:creationId xmlns:a16="http://schemas.microsoft.com/office/drawing/2014/main" id="{674B1D3F-48E9-4C6A-8523-AE43087E68B7}"/>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09AA614D-D872-431D-ADF3-326FA2F3FAE5}"/>
              </a:ext>
            </a:extLst>
          </p:cNvPr>
          <p:cNvSpPr>
            <a:spLocks noGrp="1"/>
          </p:cNvSpPr>
          <p:nvPr>
            <p:ph type="title"/>
          </p:nvPr>
        </p:nvSpPr>
        <p:spPr>
          <a:xfrm>
            <a:off x="2040195" y="505709"/>
            <a:ext cx="9155130" cy="1358373"/>
          </a:xfrm>
        </p:spPr>
        <p:txBody>
          <a:bodyPr>
            <a:normAutofit fontScale="90000"/>
          </a:bodyPr>
          <a:lstStyle/>
          <a:p>
            <a:pPr algn="ctr"/>
            <a:r>
              <a:rPr lang="es-ES" b="1" i="0" dirty="0">
                <a:solidFill>
                  <a:schemeClr val="bg1"/>
                </a:solidFill>
                <a:effectLst/>
                <a:latin typeface="-apple-system"/>
              </a:rPr>
              <a:t>El Cliente y El Servidor</a:t>
            </a:r>
            <a:br>
              <a:rPr lang="es-ES" b="1" i="0" dirty="0">
                <a:solidFill>
                  <a:schemeClr val="bg1"/>
                </a:solidFill>
                <a:effectLst/>
                <a:latin typeface="-apple-system"/>
              </a:rPr>
            </a:br>
            <a:br>
              <a:rPr lang="es-ES" dirty="0">
                <a:solidFill>
                  <a:schemeClr val="bg1"/>
                </a:solidFill>
              </a:rPr>
            </a:br>
            <a:endParaRPr lang="en-US" dirty="0">
              <a:solidFill>
                <a:schemeClr val="bg1"/>
              </a:solidFill>
            </a:endParaRPr>
          </a:p>
        </p:txBody>
      </p:sp>
      <p:pic>
        <p:nvPicPr>
          <p:cNvPr id="4" name="Google Shape;193;p24">
            <a:extLst>
              <a:ext uri="{FF2B5EF4-FFF2-40B4-BE49-F238E27FC236}">
                <a16:creationId xmlns:a16="http://schemas.microsoft.com/office/drawing/2014/main" id="{271E09E3-E303-4783-A210-FEA29E1E1905}"/>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6" name="Google Shape;201;p24">
            <a:extLst>
              <a:ext uri="{FF2B5EF4-FFF2-40B4-BE49-F238E27FC236}">
                <a16:creationId xmlns:a16="http://schemas.microsoft.com/office/drawing/2014/main" id="{158254A2-6A8D-4837-B590-1B23CB63756D}"/>
              </a:ext>
            </a:extLst>
          </p:cNvPr>
          <p:cNvPicPr preferRelativeResize="0"/>
          <p:nvPr/>
        </p:nvPicPr>
        <p:blipFill>
          <a:blip r:embed="rId3">
            <a:alphaModFix/>
          </a:blip>
          <a:stretch>
            <a:fillRect/>
          </a:stretch>
        </p:blipFill>
        <p:spPr>
          <a:xfrm>
            <a:off x="270724" y="172021"/>
            <a:ext cx="1403964" cy="998888"/>
          </a:xfrm>
          <a:prstGeom prst="rect">
            <a:avLst/>
          </a:prstGeom>
          <a:noFill/>
          <a:ln>
            <a:noFill/>
          </a:ln>
        </p:spPr>
      </p:pic>
      <p:pic>
        <p:nvPicPr>
          <p:cNvPr id="3074" name="Picture 2" descr="what is the internet">
            <a:extLst>
              <a:ext uri="{FF2B5EF4-FFF2-40B4-BE49-F238E27FC236}">
                <a16:creationId xmlns:a16="http://schemas.microsoft.com/office/drawing/2014/main" id="{12A0637C-8FE4-4A7A-BAA5-D88D7DC31F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196" y="2593694"/>
            <a:ext cx="9214068" cy="167061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17121DD-FD41-4E33-91A3-D62A49885451}"/>
              </a:ext>
            </a:extLst>
          </p:cNvPr>
          <p:cNvSpPr txBox="1"/>
          <p:nvPr/>
        </p:nvSpPr>
        <p:spPr>
          <a:xfrm>
            <a:off x="3295436" y="4993918"/>
            <a:ext cx="6097712" cy="461665"/>
          </a:xfrm>
          <a:prstGeom prst="rect">
            <a:avLst/>
          </a:prstGeom>
          <a:noFill/>
        </p:spPr>
        <p:txBody>
          <a:bodyPr wrap="square">
            <a:spAutoFit/>
          </a:bodyPr>
          <a:lstStyle/>
          <a:p>
            <a:r>
              <a:rPr lang="pt-BR" sz="2400" b="0" i="0" dirty="0">
                <a:solidFill>
                  <a:srgbClr val="202124"/>
                </a:solidFill>
                <a:effectLst/>
                <a:latin typeface="arial" panose="020B0604020202020204" pitchFamily="34" charset="0"/>
              </a:rPr>
              <a:t> Protocolo de </a:t>
            </a:r>
            <a:r>
              <a:rPr lang="pt-BR" sz="2400" b="0" i="0" dirty="0" err="1">
                <a:solidFill>
                  <a:srgbClr val="202124"/>
                </a:solidFill>
                <a:effectLst/>
                <a:latin typeface="arial" panose="020B0604020202020204" pitchFamily="34" charset="0"/>
              </a:rPr>
              <a:t>Transferencia</a:t>
            </a:r>
            <a:r>
              <a:rPr lang="pt-BR" sz="2400" b="0" i="0" dirty="0">
                <a:solidFill>
                  <a:srgbClr val="202124"/>
                </a:solidFill>
                <a:effectLst/>
                <a:latin typeface="arial" panose="020B0604020202020204" pitchFamily="34" charset="0"/>
              </a:rPr>
              <a:t> de Hipertexto</a:t>
            </a:r>
            <a:endParaRPr lang="es-CL" sz="2400" dirty="0"/>
          </a:p>
        </p:txBody>
      </p:sp>
      <p:sp>
        <p:nvSpPr>
          <p:cNvPr id="13" name="TextBox 12">
            <a:extLst>
              <a:ext uri="{FF2B5EF4-FFF2-40B4-BE49-F238E27FC236}">
                <a16:creationId xmlns:a16="http://schemas.microsoft.com/office/drawing/2014/main" id="{C0687858-103F-4A77-99BE-1D253B15FC03}"/>
              </a:ext>
            </a:extLst>
          </p:cNvPr>
          <p:cNvSpPr txBox="1"/>
          <p:nvPr/>
        </p:nvSpPr>
        <p:spPr>
          <a:xfrm>
            <a:off x="3568904" y="4444446"/>
            <a:ext cx="6097712" cy="461665"/>
          </a:xfrm>
          <a:prstGeom prst="rect">
            <a:avLst/>
          </a:prstGeom>
          <a:noFill/>
        </p:spPr>
        <p:txBody>
          <a:bodyPr wrap="square">
            <a:spAutoFit/>
          </a:bodyPr>
          <a:lstStyle/>
          <a:p>
            <a:r>
              <a:rPr lang="en-US" sz="2400" b="0" i="0" dirty="0">
                <a:solidFill>
                  <a:srgbClr val="202124"/>
                </a:solidFill>
                <a:effectLst/>
                <a:latin typeface="arial" panose="020B0604020202020204" pitchFamily="34" charset="0"/>
              </a:rPr>
              <a:t>Hypertext Transfer Protocol (</a:t>
            </a:r>
            <a:r>
              <a:rPr lang="en-US" sz="2400" b="1" i="0" dirty="0">
                <a:solidFill>
                  <a:srgbClr val="202124"/>
                </a:solidFill>
                <a:effectLst/>
                <a:latin typeface="arial" panose="020B0604020202020204" pitchFamily="34" charset="0"/>
              </a:rPr>
              <a:t>HTTP</a:t>
            </a:r>
            <a:r>
              <a:rPr lang="en-US" sz="2400" b="0" i="0" dirty="0">
                <a:solidFill>
                  <a:srgbClr val="202124"/>
                </a:solidFill>
                <a:effectLst/>
                <a:latin typeface="arial" panose="020B0604020202020204" pitchFamily="34" charset="0"/>
              </a:rPr>
              <a:t>)</a:t>
            </a:r>
            <a:endParaRPr lang="es-CL" sz="2400" dirty="0"/>
          </a:p>
        </p:txBody>
      </p:sp>
    </p:spTree>
    <p:extLst>
      <p:ext uri="{BB962C8B-B14F-4D97-AF65-F5344CB8AC3E}">
        <p14:creationId xmlns:p14="http://schemas.microsoft.com/office/powerpoint/2010/main" val="139474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94;p24">
            <a:extLst>
              <a:ext uri="{FF2B5EF4-FFF2-40B4-BE49-F238E27FC236}">
                <a16:creationId xmlns:a16="http://schemas.microsoft.com/office/drawing/2014/main" id="{CB1D4731-8CD4-4657-B9DB-A827B31851E3}"/>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2E2680AB-A91B-4407-9544-36C478C6F210}"/>
              </a:ext>
            </a:extLst>
          </p:cNvPr>
          <p:cNvSpPr>
            <a:spLocks noGrp="1"/>
          </p:cNvSpPr>
          <p:nvPr>
            <p:ph type="title"/>
          </p:nvPr>
        </p:nvSpPr>
        <p:spPr>
          <a:xfrm>
            <a:off x="1945412" y="162022"/>
            <a:ext cx="9869869" cy="1325563"/>
          </a:xfrm>
        </p:spPr>
        <p:txBody>
          <a:bodyPr>
            <a:normAutofit/>
          </a:bodyPr>
          <a:lstStyle/>
          <a:p>
            <a:pPr algn="ctr"/>
            <a:r>
              <a:rPr lang="es-CL" sz="4000" dirty="0">
                <a:solidFill>
                  <a:schemeClr val="bg1"/>
                </a:solidFill>
              </a:rPr>
              <a:t>Medidas </a:t>
            </a:r>
            <a:r>
              <a:rPr lang="es-CL" sz="4000" dirty="0" err="1">
                <a:solidFill>
                  <a:schemeClr val="bg1"/>
                </a:solidFill>
              </a:rPr>
              <a:t>css</a:t>
            </a:r>
            <a:r>
              <a:rPr lang="es-CL" sz="4000" dirty="0">
                <a:solidFill>
                  <a:schemeClr val="bg1"/>
                </a:solidFill>
              </a:rPr>
              <a:t> </a:t>
            </a:r>
          </a:p>
        </p:txBody>
      </p:sp>
      <p:pic>
        <p:nvPicPr>
          <p:cNvPr id="8" name="Google Shape;193;p24">
            <a:extLst>
              <a:ext uri="{FF2B5EF4-FFF2-40B4-BE49-F238E27FC236}">
                <a16:creationId xmlns:a16="http://schemas.microsoft.com/office/drawing/2014/main" id="{A962F2B4-714E-4FCA-8A5D-0F6A33FE0DE7}"/>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8196" name="Picture 4" descr="Selector de CSS">
            <a:extLst>
              <a:ext uri="{FF2B5EF4-FFF2-40B4-BE49-F238E27FC236}">
                <a16:creationId xmlns:a16="http://schemas.microsoft.com/office/drawing/2014/main" id="{56FE2717-36BB-4ACE-9EC1-131E70545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1819" y="2806225"/>
            <a:ext cx="7044648" cy="1473310"/>
          </a:xfrm>
          <a:prstGeom prst="rect">
            <a:avLst/>
          </a:prstGeom>
          <a:noFill/>
          <a:extLst>
            <a:ext uri="{909E8E84-426E-40DD-AFC4-6F175D3DCCD1}">
              <a14:hiddenFill xmlns:a14="http://schemas.microsoft.com/office/drawing/2010/main">
                <a:solidFill>
                  <a:srgbClr val="FFFFFF"/>
                </a:solidFill>
              </a14:hiddenFill>
            </a:ext>
          </a:extLst>
        </p:spPr>
      </p:pic>
      <p:pic>
        <p:nvPicPr>
          <p:cNvPr id="16" name="Google Shape;201;p24">
            <a:extLst>
              <a:ext uri="{FF2B5EF4-FFF2-40B4-BE49-F238E27FC236}">
                <a16:creationId xmlns:a16="http://schemas.microsoft.com/office/drawing/2014/main" id="{CE905B3B-8867-44AF-90A5-7ACDB7C75AEE}"/>
              </a:ext>
            </a:extLst>
          </p:cNvPr>
          <p:cNvPicPr preferRelativeResize="0"/>
          <p:nvPr/>
        </p:nvPicPr>
        <p:blipFill>
          <a:blip r:embed="rId4">
            <a:alphaModFix/>
          </a:blip>
          <a:stretch>
            <a:fillRect/>
          </a:stretch>
        </p:blipFill>
        <p:spPr>
          <a:xfrm>
            <a:off x="270724" y="172021"/>
            <a:ext cx="1403964" cy="998888"/>
          </a:xfrm>
          <a:prstGeom prst="rect">
            <a:avLst/>
          </a:prstGeom>
          <a:noFill/>
          <a:ln>
            <a:noFill/>
          </a:ln>
        </p:spPr>
      </p:pic>
      <p:sp>
        <p:nvSpPr>
          <p:cNvPr id="3" name="Content Placeholder 2">
            <a:extLst>
              <a:ext uri="{FF2B5EF4-FFF2-40B4-BE49-F238E27FC236}">
                <a16:creationId xmlns:a16="http://schemas.microsoft.com/office/drawing/2014/main" id="{611BC86B-A4F1-4653-9920-F10D19A6E9DB}"/>
              </a:ext>
            </a:extLst>
          </p:cNvPr>
          <p:cNvSpPr>
            <a:spLocks noGrp="1"/>
          </p:cNvSpPr>
          <p:nvPr>
            <p:ph idx="1"/>
          </p:nvPr>
        </p:nvSpPr>
        <p:spPr>
          <a:xfrm>
            <a:off x="972706" y="5559660"/>
            <a:ext cx="10515600" cy="668427"/>
          </a:xfrm>
        </p:spPr>
        <p:txBody>
          <a:bodyPr>
            <a:normAutofit/>
          </a:bodyPr>
          <a:lstStyle/>
          <a:p>
            <a:pPr marL="0" indent="0">
              <a:buNone/>
            </a:pPr>
            <a:r>
              <a:rPr lang="en-US" sz="1800" b="0" i="0" dirty="0">
                <a:solidFill>
                  <a:srgbClr val="000000"/>
                </a:solidFill>
                <a:effectLst/>
                <a:latin typeface="Calibri (Body)"/>
                <a:hlinkClick r:id="rId5"/>
              </a:rPr>
              <a:t>https://www.w3schools.com/css/css_units.asp</a:t>
            </a:r>
            <a:endParaRPr lang="en-US" sz="1800" b="0" i="0" dirty="0">
              <a:solidFill>
                <a:srgbClr val="000000"/>
              </a:solidFill>
              <a:effectLst/>
              <a:latin typeface="Calibri (Body)"/>
            </a:endParaRPr>
          </a:p>
        </p:txBody>
      </p:sp>
    </p:spTree>
    <p:extLst>
      <p:ext uri="{BB962C8B-B14F-4D97-AF65-F5344CB8AC3E}">
        <p14:creationId xmlns:p14="http://schemas.microsoft.com/office/powerpoint/2010/main" val="2775517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94;p24">
            <a:extLst>
              <a:ext uri="{FF2B5EF4-FFF2-40B4-BE49-F238E27FC236}">
                <a16:creationId xmlns:a16="http://schemas.microsoft.com/office/drawing/2014/main" id="{CB1D4731-8CD4-4657-B9DB-A827B31851E3}"/>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2E2680AB-A91B-4407-9544-36C478C6F210}"/>
              </a:ext>
            </a:extLst>
          </p:cNvPr>
          <p:cNvSpPr>
            <a:spLocks noGrp="1"/>
          </p:cNvSpPr>
          <p:nvPr>
            <p:ph type="title"/>
          </p:nvPr>
        </p:nvSpPr>
        <p:spPr>
          <a:xfrm>
            <a:off x="1945412" y="162022"/>
            <a:ext cx="9869869" cy="1325563"/>
          </a:xfrm>
        </p:spPr>
        <p:txBody>
          <a:bodyPr>
            <a:normAutofit/>
          </a:bodyPr>
          <a:lstStyle/>
          <a:p>
            <a:pPr algn="ctr"/>
            <a:r>
              <a:rPr lang="es-CL" sz="4000" dirty="0">
                <a:solidFill>
                  <a:schemeClr val="bg1"/>
                </a:solidFill>
              </a:rPr>
              <a:t>Variables  </a:t>
            </a:r>
          </a:p>
        </p:txBody>
      </p:sp>
      <p:pic>
        <p:nvPicPr>
          <p:cNvPr id="8" name="Google Shape;193;p24">
            <a:extLst>
              <a:ext uri="{FF2B5EF4-FFF2-40B4-BE49-F238E27FC236}">
                <a16:creationId xmlns:a16="http://schemas.microsoft.com/office/drawing/2014/main" id="{A962F2B4-714E-4FCA-8A5D-0F6A33FE0DE7}"/>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16" name="Google Shape;201;p24">
            <a:extLst>
              <a:ext uri="{FF2B5EF4-FFF2-40B4-BE49-F238E27FC236}">
                <a16:creationId xmlns:a16="http://schemas.microsoft.com/office/drawing/2014/main" id="{CE905B3B-8867-44AF-90A5-7ACDB7C75AEE}"/>
              </a:ext>
            </a:extLst>
          </p:cNvPr>
          <p:cNvPicPr preferRelativeResize="0"/>
          <p:nvPr/>
        </p:nvPicPr>
        <p:blipFill>
          <a:blip r:embed="rId3">
            <a:alphaModFix/>
          </a:blip>
          <a:stretch>
            <a:fillRect/>
          </a:stretch>
        </p:blipFill>
        <p:spPr>
          <a:xfrm>
            <a:off x="270724" y="172021"/>
            <a:ext cx="1403964" cy="998888"/>
          </a:xfrm>
          <a:prstGeom prst="rect">
            <a:avLst/>
          </a:prstGeom>
          <a:noFill/>
          <a:ln>
            <a:noFill/>
          </a:ln>
        </p:spPr>
      </p:pic>
      <p:sp>
        <p:nvSpPr>
          <p:cNvPr id="3" name="Content Placeholder 2">
            <a:extLst>
              <a:ext uri="{FF2B5EF4-FFF2-40B4-BE49-F238E27FC236}">
                <a16:creationId xmlns:a16="http://schemas.microsoft.com/office/drawing/2014/main" id="{611BC86B-A4F1-4653-9920-F10D19A6E9DB}"/>
              </a:ext>
            </a:extLst>
          </p:cNvPr>
          <p:cNvSpPr>
            <a:spLocks noGrp="1"/>
          </p:cNvSpPr>
          <p:nvPr>
            <p:ph idx="1"/>
          </p:nvPr>
        </p:nvSpPr>
        <p:spPr>
          <a:xfrm>
            <a:off x="972706" y="5559660"/>
            <a:ext cx="10515600" cy="668427"/>
          </a:xfrm>
        </p:spPr>
        <p:txBody>
          <a:bodyPr>
            <a:normAutofit/>
          </a:bodyPr>
          <a:lstStyle/>
          <a:p>
            <a:pPr marL="0" indent="0">
              <a:buNone/>
            </a:pPr>
            <a:r>
              <a:rPr lang="es-CL" sz="1800" dirty="0">
                <a:hlinkClick r:id="rId4"/>
              </a:rPr>
              <a:t>https://www.w3schools.com/css/css3_variables.asp</a:t>
            </a:r>
            <a:endParaRPr lang="es-CL" sz="1800" dirty="0"/>
          </a:p>
        </p:txBody>
      </p:sp>
      <p:pic>
        <p:nvPicPr>
          <p:cNvPr id="11" name="Picture 2" descr="Using CSS variables correctly - Responsive Web Design">
            <a:extLst>
              <a:ext uri="{FF2B5EF4-FFF2-40B4-BE49-F238E27FC236}">
                <a16:creationId xmlns:a16="http://schemas.microsoft.com/office/drawing/2014/main" id="{AC7D80CB-16D7-4B54-969C-30CF67E81A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2508" y="1898656"/>
            <a:ext cx="5784351" cy="3249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770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94;p24">
            <a:extLst>
              <a:ext uri="{FF2B5EF4-FFF2-40B4-BE49-F238E27FC236}">
                <a16:creationId xmlns:a16="http://schemas.microsoft.com/office/drawing/2014/main" id="{CB1D4731-8CD4-4657-B9DB-A827B31851E3}"/>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2E2680AB-A91B-4407-9544-36C478C6F210}"/>
              </a:ext>
            </a:extLst>
          </p:cNvPr>
          <p:cNvSpPr>
            <a:spLocks noGrp="1"/>
          </p:cNvSpPr>
          <p:nvPr>
            <p:ph type="title"/>
          </p:nvPr>
        </p:nvSpPr>
        <p:spPr>
          <a:xfrm>
            <a:off x="1945412" y="162022"/>
            <a:ext cx="9869869" cy="1325563"/>
          </a:xfrm>
        </p:spPr>
        <p:txBody>
          <a:bodyPr>
            <a:normAutofit/>
          </a:bodyPr>
          <a:lstStyle/>
          <a:p>
            <a:pPr algn="ctr"/>
            <a:r>
              <a:rPr lang="es-CL" sz="4000" dirty="0">
                <a:solidFill>
                  <a:schemeClr val="bg1"/>
                </a:solidFill>
              </a:rPr>
              <a:t>Funciones en </a:t>
            </a:r>
            <a:r>
              <a:rPr lang="es-CL" sz="4000" dirty="0" err="1">
                <a:solidFill>
                  <a:schemeClr val="bg1"/>
                </a:solidFill>
              </a:rPr>
              <a:t>css</a:t>
            </a:r>
            <a:endParaRPr lang="es-CL" sz="4000" dirty="0">
              <a:solidFill>
                <a:schemeClr val="bg1"/>
              </a:solidFill>
            </a:endParaRPr>
          </a:p>
        </p:txBody>
      </p:sp>
      <p:pic>
        <p:nvPicPr>
          <p:cNvPr id="8" name="Google Shape;193;p24">
            <a:extLst>
              <a:ext uri="{FF2B5EF4-FFF2-40B4-BE49-F238E27FC236}">
                <a16:creationId xmlns:a16="http://schemas.microsoft.com/office/drawing/2014/main" id="{A962F2B4-714E-4FCA-8A5D-0F6A33FE0DE7}"/>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8196" name="Picture 4" descr="Selector de CSS">
            <a:extLst>
              <a:ext uri="{FF2B5EF4-FFF2-40B4-BE49-F238E27FC236}">
                <a16:creationId xmlns:a16="http://schemas.microsoft.com/office/drawing/2014/main" id="{56FE2717-36BB-4ACE-9EC1-131E70545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078" y="1969765"/>
            <a:ext cx="7044648" cy="1473310"/>
          </a:xfrm>
          <a:prstGeom prst="rect">
            <a:avLst/>
          </a:prstGeom>
          <a:noFill/>
          <a:extLst>
            <a:ext uri="{909E8E84-426E-40DD-AFC4-6F175D3DCCD1}">
              <a14:hiddenFill xmlns:a14="http://schemas.microsoft.com/office/drawing/2010/main">
                <a:solidFill>
                  <a:srgbClr val="FFFFFF"/>
                </a:solidFill>
              </a14:hiddenFill>
            </a:ext>
          </a:extLst>
        </p:spPr>
      </p:pic>
      <p:pic>
        <p:nvPicPr>
          <p:cNvPr id="16" name="Google Shape;201;p24">
            <a:extLst>
              <a:ext uri="{FF2B5EF4-FFF2-40B4-BE49-F238E27FC236}">
                <a16:creationId xmlns:a16="http://schemas.microsoft.com/office/drawing/2014/main" id="{CE905B3B-8867-44AF-90A5-7ACDB7C75AEE}"/>
              </a:ext>
            </a:extLst>
          </p:cNvPr>
          <p:cNvPicPr preferRelativeResize="0"/>
          <p:nvPr/>
        </p:nvPicPr>
        <p:blipFill>
          <a:blip r:embed="rId4">
            <a:alphaModFix/>
          </a:blip>
          <a:stretch>
            <a:fillRect/>
          </a:stretch>
        </p:blipFill>
        <p:spPr>
          <a:xfrm>
            <a:off x="270724" y="172021"/>
            <a:ext cx="1403964" cy="998888"/>
          </a:xfrm>
          <a:prstGeom prst="rect">
            <a:avLst/>
          </a:prstGeom>
          <a:noFill/>
          <a:ln>
            <a:noFill/>
          </a:ln>
        </p:spPr>
      </p:pic>
      <p:sp>
        <p:nvSpPr>
          <p:cNvPr id="3" name="Content Placeholder 2">
            <a:extLst>
              <a:ext uri="{FF2B5EF4-FFF2-40B4-BE49-F238E27FC236}">
                <a16:creationId xmlns:a16="http://schemas.microsoft.com/office/drawing/2014/main" id="{611BC86B-A4F1-4653-9920-F10D19A6E9DB}"/>
              </a:ext>
            </a:extLst>
          </p:cNvPr>
          <p:cNvSpPr>
            <a:spLocks noGrp="1"/>
          </p:cNvSpPr>
          <p:nvPr>
            <p:ph idx="1"/>
          </p:nvPr>
        </p:nvSpPr>
        <p:spPr>
          <a:xfrm>
            <a:off x="972706" y="4439332"/>
            <a:ext cx="10515600" cy="668427"/>
          </a:xfrm>
        </p:spPr>
        <p:txBody>
          <a:bodyPr>
            <a:normAutofit/>
          </a:bodyPr>
          <a:lstStyle/>
          <a:p>
            <a:pPr marL="0" indent="0">
              <a:buNone/>
            </a:pPr>
            <a:r>
              <a:rPr lang="es-CL" sz="1800" dirty="0">
                <a:hlinkClick r:id="rId5"/>
              </a:rPr>
              <a:t>https://www.w3schools.com/cssref/css_functions.asp</a:t>
            </a:r>
            <a:endParaRPr lang="es-CL" sz="1800" dirty="0"/>
          </a:p>
        </p:txBody>
      </p:sp>
    </p:spTree>
    <p:extLst>
      <p:ext uri="{BB962C8B-B14F-4D97-AF65-F5344CB8AC3E}">
        <p14:creationId xmlns:p14="http://schemas.microsoft.com/office/powerpoint/2010/main" val="3057483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94;p24">
            <a:extLst>
              <a:ext uri="{FF2B5EF4-FFF2-40B4-BE49-F238E27FC236}">
                <a16:creationId xmlns:a16="http://schemas.microsoft.com/office/drawing/2014/main" id="{CB1D4731-8CD4-4657-B9DB-A827B31851E3}"/>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2E2680AB-A91B-4407-9544-36C478C6F210}"/>
              </a:ext>
            </a:extLst>
          </p:cNvPr>
          <p:cNvSpPr>
            <a:spLocks noGrp="1"/>
          </p:cNvSpPr>
          <p:nvPr>
            <p:ph type="title"/>
          </p:nvPr>
        </p:nvSpPr>
        <p:spPr>
          <a:xfrm>
            <a:off x="1945412" y="162022"/>
            <a:ext cx="9869869" cy="1325563"/>
          </a:xfrm>
        </p:spPr>
        <p:txBody>
          <a:bodyPr>
            <a:normAutofit/>
          </a:bodyPr>
          <a:lstStyle/>
          <a:p>
            <a:pPr algn="ctr"/>
            <a:r>
              <a:rPr lang="es-CL" sz="4000" dirty="0">
                <a:solidFill>
                  <a:schemeClr val="bg1"/>
                </a:solidFill>
              </a:rPr>
              <a:t>Comentarios en </a:t>
            </a:r>
            <a:r>
              <a:rPr lang="es-CL" sz="4000" dirty="0" err="1">
                <a:solidFill>
                  <a:schemeClr val="bg1"/>
                </a:solidFill>
              </a:rPr>
              <a:t>css</a:t>
            </a:r>
            <a:r>
              <a:rPr lang="es-CL" sz="4000" dirty="0">
                <a:solidFill>
                  <a:schemeClr val="bg1"/>
                </a:solidFill>
              </a:rPr>
              <a:t>  </a:t>
            </a:r>
          </a:p>
        </p:txBody>
      </p:sp>
      <p:pic>
        <p:nvPicPr>
          <p:cNvPr id="8" name="Google Shape;193;p24">
            <a:extLst>
              <a:ext uri="{FF2B5EF4-FFF2-40B4-BE49-F238E27FC236}">
                <a16:creationId xmlns:a16="http://schemas.microsoft.com/office/drawing/2014/main" id="{A962F2B4-714E-4FCA-8A5D-0F6A33FE0DE7}"/>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16" name="Google Shape;201;p24">
            <a:extLst>
              <a:ext uri="{FF2B5EF4-FFF2-40B4-BE49-F238E27FC236}">
                <a16:creationId xmlns:a16="http://schemas.microsoft.com/office/drawing/2014/main" id="{CE905B3B-8867-44AF-90A5-7ACDB7C75AEE}"/>
              </a:ext>
            </a:extLst>
          </p:cNvPr>
          <p:cNvPicPr preferRelativeResize="0"/>
          <p:nvPr/>
        </p:nvPicPr>
        <p:blipFill>
          <a:blip r:embed="rId3">
            <a:alphaModFix/>
          </a:blip>
          <a:stretch>
            <a:fillRect/>
          </a:stretch>
        </p:blipFill>
        <p:spPr>
          <a:xfrm>
            <a:off x="270724" y="172021"/>
            <a:ext cx="1403964" cy="998888"/>
          </a:xfrm>
          <a:prstGeom prst="rect">
            <a:avLst/>
          </a:prstGeom>
          <a:noFill/>
          <a:ln>
            <a:noFill/>
          </a:ln>
        </p:spPr>
      </p:pic>
      <p:sp>
        <p:nvSpPr>
          <p:cNvPr id="3" name="Content Placeholder 2">
            <a:extLst>
              <a:ext uri="{FF2B5EF4-FFF2-40B4-BE49-F238E27FC236}">
                <a16:creationId xmlns:a16="http://schemas.microsoft.com/office/drawing/2014/main" id="{611BC86B-A4F1-4653-9920-F10D19A6E9DB}"/>
              </a:ext>
            </a:extLst>
          </p:cNvPr>
          <p:cNvSpPr>
            <a:spLocks noGrp="1"/>
          </p:cNvSpPr>
          <p:nvPr>
            <p:ph idx="1"/>
          </p:nvPr>
        </p:nvSpPr>
        <p:spPr>
          <a:xfrm>
            <a:off x="972706" y="5559660"/>
            <a:ext cx="10515600" cy="668427"/>
          </a:xfrm>
        </p:spPr>
        <p:txBody>
          <a:bodyPr>
            <a:normAutofit/>
          </a:bodyPr>
          <a:lstStyle/>
          <a:p>
            <a:pPr marL="0" indent="0">
              <a:buNone/>
            </a:pPr>
            <a:r>
              <a:rPr lang="es-CL" sz="1800" dirty="0">
                <a:hlinkClick r:id="rId4"/>
              </a:rPr>
              <a:t>https://www.w3schools.com/css/css_comments.asp</a:t>
            </a:r>
            <a:endParaRPr lang="es-CL" sz="1800" dirty="0"/>
          </a:p>
        </p:txBody>
      </p:sp>
      <p:pic>
        <p:nvPicPr>
          <p:cNvPr id="5" name="Picture 4">
            <a:extLst>
              <a:ext uri="{FF2B5EF4-FFF2-40B4-BE49-F238E27FC236}">
                <a16:creationId xmlns:a16="http://schemas.microsoft.com/office/drawing/2014/main" id="{8DC2D8B5-1CAB-44F2-95B3-E65D8731510C}"/>
              </a:ext>
            </a:extLst>
          </p:cNvPr>
          <p:cNvPicPr>
            <a:picLocks noChangeAspect="1"/>
          </p:cNvPicPr>
          <p:nvPr/>
        </p:nvPicPr>
        <p:blipFill>
          <a:blip r:embed="rId5"/>
          <a:stretch>
            <a:fillRect/>
          </a:stretch>
        </p:blipFill>
        <p:spPr>
          <a:xfrm>
            <a:off x="1945412" y="2505712"/>
            <a:ext cx="6077696" cy="1519424"/>
          </a:xfrm>
          <a:prstGeom prst="rect">
            <a:avLst/>
          </a:prstGeom>
        </p:spPr>
      </p:pic>
    </p:spTree>
    <p:extLst>
      <p:ext uri="{BB962C8B-B14F-4D97-AF65-F5344CB8AC3E}">
        <p14:creationId xmlns:p14="http://schemas.microsoft.com/office/powerpoint/2010/main" val="4025448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94;p24">
            <a:extLst>
              <a:ext uri="{FF2B5EF4-FFF2-40B4-BE49-F238E27FC236}">
                <a16:creationId xmlns:a16="http://schemas.microsoft.com/office/drawing/2014/main" id="{CB1D4731-8CD4-4657-B9DB-A827B31851E3}"/>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2E2680AB-A91B-4407-9544-36C478C6F210}"/>
              </a:ext>
            </a:extLst>
          </p:cNvPr>
          <p:cNvSpPr>
            <a:spLocks noGrp="1"/>
          </p:cNvSpPr>
          <p:nvPr>
            <p:ph type="title"/>
          </p:nvPr>
        </p:nvSpPr>
        <p:spPr>
          <a:xfrm>
            <a:off x="1945412" y="162022"/>
            <a:ext cx="9869869" cy="1325563"/>
          </a:xfrm>
        </p:spPr>
        <p:txBody>
          <a:bodyPr>
            <a:normAutofit/>
          </a:bodyPr>
          <a:lstStyle/>
          <a:p>
            <a:pPr algn="ctr"/>
            <a:r>
              <a:rPr lang="en-US" sz="4000" b="0" i="0" dirty="0">
                <a:solidFill>
                  <a:schemeClr val="bg1"/>
                </a:solidFill>
                <a:effectLst/>
                <a:latin typeface="Calibri Light (Headings)"/>
              </a:rPr>
              <a:t>Layout</a:t>
            </a:r>
            <a:r>
              <a:rPr lang="en-US" sz="1600" dirty="0">
                <a:solidFill>
                  <a:schemeClr val="bg1"/>
                </a:solidFill>
                <a:latin typeface="Segoe UI" panose="020B0502040204020203" pitchFamily="34" charset="0"/>
              </a:rPr>
              <a:t> </a:t>
            </a:r>
            <a:r>
              <a:rPr lang="es-CL" sz="4000" dirty="0">
                <a:solidFill>
                  <a:schemeClr val="bg1"/>
                </a:solidFill>
              </a:rPr>
              <a:t>en </a:t>
            </a:r>
            <a:r>
              <a:rPr lang="es-CL" sz="4000" dirty="0" err="1">
                <a:solidFill>
                  <a:schemeClr val="bg1"/>
                </a:solidFill>
              </a:rPr>
              <a:t>css</a:t>
            </a:r>
            <a:endParaRPr lang="es-CL" sz="4000" dirty="0">
              <a:solidFill>
                <a:schemeClr val="bg1"/>
              </a:solidFill>
            </a:endParaRPr>
          </a:p>
        </p:txBody>
      </p:sp>
      <p:pic>
        <p:nvPicPr>
          <p:cNvPr id="8" name="Google Shape;193;p24">
            <a:extLst>
              <a:ext uri="{FF2B5EF4-FFF2-40B4-BE49-F238E27FC236}">
                <a16:creationId xmlns:a16="http://schemas.microsoft.com/office/drawing/2014/main" id="{A962F2B4-714E-4FCA-8A5D-0F6A33FE0DE7}"/>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16" name="Google Shape;201;p24">
            <a:extLst>
              <a:ext uri="{FF2B5EF4-FFF2-40B4-BE49-F238E27FC236}">
                <a16:creationId xmlns:a16="http://schemas.microsoft.com/office/drawing/2014/main" id="{CE905B3B-8867-44AF-90A5-7ACDB7C75AEE}"/>
              </a:ext>
            </a:extLst>
          </p:cNvPr>
          <p:cNvPicPr preferRelativeResize="0"/>
          <p:nvPr/>
        </p:nvPicPr>
        <p:blipFill>
          <a:blip r:embed="rId3">
            <a:alphaModFix/>
          </a:blip>
          <a:stretch>
            <a:fillRect/>
          </a:stretch>
        </p:blipFill>
        <p:spPr>
          <a:xfrm>
            <a:off x="270724" y="172021"/>
            <a:ext cx="1403964" cy="998888"/>
          </a:xfrm>
          <a:prstGeom prst="rect">
            <a:avLst/>
          </a:prstGeom>
          <a:noFill/>
          <a:ln>
            <a:noFill/>
          </a:ln>
        </p:spPr>
      </p:pic>
      <p:sp>
        <p:nvSpPr>
          <p:cNvPr id="3" name="Content Placeholder 2">
            <a:extLst>
              <a:ext uri="{FF2B5EF4-FFF2-40B4-BE49-F238E27FC236}">
                <a16:creationId xmlns:a16="http://schemas.microsoft.com/office/drawing/2014/main" id="{611BC86B-A4F1-4653-9920-F10D19A6E9DB}"/>
              </a:ext>
            </a:extLst>
          </p:cNvPr>
          <p:cNvSpPr>
            <a:spLocks noGrp="1"/>
          </p:cNvSpPr>
          <p:nvPr>
            <p:ph idx="1"/>
          </p:nvPr>
        </p:nvSpPr>
        <p:spPr>
          <a:xfrm>
            <a:off x="1568607" y="6228087"/>
            <a:ext cx="8561712" cy="668427"/>
          </a:xfrm>
        </p:spPr>
        <p:txBody>
          <a:bodyPr>
            <a:normAutofit/>
          </a:bodyPr>
          <a:lstStyle/>
          <a:p>
            <a:pPr marL="0" indent="0">
              <a:buNone/>
            </a:pPr>
            <a:r>
              <a:rPr lang="es-CL" sz="1800" dirty="0">
                <a:hlinkClick r:id="rId4"/>
              </a:rPr>
              <a:t>https://www.w3schools.com/cssref/css_functions.asp</a:t>
            </a:r>
            <a:endParaRPr lang="es-CL" sz="1800" dirty="0"/>
          </a:p>
        </p:txBody>
      </p:sp>
      <p:pic>
        <p:nvPicPr>
          <p:cNvPr id="5" name="Picture 4">
            <a:extLst>
              <a:ext uri="{FF2B5EF4-FFF2-40B4-BE49-F238E27FC236}">
                <a16:creationId xmlns:a16="http://schemas.microsoft.com/office/drawing/2014/main" id="{9B6AA4CD-F3F2-45CE-B36D-38556A387312}"/>
              </a:ext>
            </a:extLst>
          </p:cNvPr>
          <p:cNvPicPr>
            <a:picLocks noChangeAspect="1"/>
          </p:cNvPicPr>
          <p:nvPr/>
        </p:nvPicPr>
        <p:blipFill>
          <a:blip r:embed="rId5"/>
          <a:stretch>
            <a:fillRect/>
          </a:stretch>
        </p:blipFill>
        <p:spPr>
          <a:xfrm>
            <a:off x="1476139" y="1520395"/>
            <a:ext cx="8430895" cy="4565054"/>
          </a:xfrm>
          <a:prstGeom prst="rect">
            <a:avLst/>
          </a:prstGeom>
        </p:spPr>
      </p:pic>
    </p:spTree>
    <p:extLst>
      <p:ext uri="{BB962C8B-B14F-4D97-AF65-F5344CB8AC3E}">
        <p14:creationId xmlns:p14="http://schemas.microsoft.com/office/powerpoint/2010/main" val="3272180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94;p24">
            <a:extLst>
              <a:ext uri="{FF2B5EF4-FFF2-40B4-BE49-F238E27FC236}">
                <a16:creationId xmlns:a16="http://schemas.microsoft.com/office/drawing/2014/main" id="{CB1D4731-8CD4-4657-B9DB-A827B31851E3}"/>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2E2680AB-A91B-4407-9544-36C478C6F210}"/>
              </a:ext>
            </a:extLst>
          </p:cNvPr>
          <p:cNvSpPr>
            <a:spLocks noGrp="1"/>
          </p:cNvSpPr>
          <p:nvPr>
            <p:ph type="title"/>
          </p:nvPr>
        </p:nvSpPr>
        <p:spPr>
          <a:xfrm>
            <a:off x="1945412" y="162022"/>
            <a:ext cx="9869869" cy="1325563"/>
          </a:xfrm>
        </p:spPr>
        <p:txBody>
          <a:bodyPr>
            <a:normAutofit/>
          </a:bodyPr>
          <a:lstStyle/>
          <a:p>
            <a:pPr algn="ctr"/>
            <a:r>
              <a:rPr lang="es-CL" sz="4000" b="0" i="0" dirty="0">
                <a:solidFill>
                  <a:schemeClr val="bg1"/>
                </a:solidFill>
                <a:effectLst/>
                <a:latin typeface="Calibri Light (Headings)"/>
              </a:rPr>
              <a:t>Flex y </a:t>
            </a:r>
            <a:r>
              <a:rPr lang="es-CL" sz="4000" b="0" i="0" dirty="0" err="1">
                <a:solidFill>
                  <a:schemeClr val="bg1"/>
                </a:solidFill>
                <a:effectLst/>
                <a:latin typeface="Calibri Light (Headings)"/>
              </a:rPr>
              <a:t>Grid</a:t>
            </a:r>
            <a:r>
              <a:rPr lang="es-CL" sz="4000" b="0" i="0" dirty="0">
                <a:solidFill>
                  <a:schemeClr val="bg1"/>
                </a:solidFill>
                <a:effectLst/>
                <a:latin typeface="Calibri Light (Headings)"/>
              </a:rPr>
              <a:t> </a:t>
            </a:r>
            <a:endParaRPr lang="es-CL" sz="4000" dirty="0">
              <a:solidFill>
                <a:schemeClr val="bg1"/>
              </a:solidFill>
            </a:endParaRPr>
          </a:p>
        </p:txBody>
      </p:sp>
      <p:pic>
        <p:nvPicPr>
          <p:cNvPr id="8" name="Google Shape;193;p24">
            <a:extLst>
              <a:ext uri="{FF2B5EF4-FFF2-40B4-BE49-F238E27FC236}">
                <a16:creationId xmlns:a16="http://schemas.microsoft.com/office/drawing/2014/main" id="{A962F2B4-714E-4FCA-8A5D-0F6A33FE0DE7}"/>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16" name="Google Shape;201;p24">
            <a:extLst>
              <a:ext uri="{FF2B5EF4-FFF2-40B4-BE49-F238E27FC236}">
                <a16:creationId xmlns:a16="http://schemas.microsoft.com/office/drawing/2014/main" id="{CE905B3B-8867-44AF-90A5-7ACDB7C75AEE}"/>
              </a:ext>
            </a:extLst>
          </p:cNvPr>
          <p:cNvPicPr preferRelativeResize="0"/>
          <p:nvPr/>
        </p:nvPicPr>
        <p:blipFill>
          <a:blip r:embed="rId3">
            <a:alphaModFix/>
          </a:blip>
          <a:stretch>
            <a:fillRect/>
          </a:stretch>
        </p:blipFill>
        <p:spPr>
          <a:xfrm>
            <a:off x="270724" y="172021"/>
            <a:ext cx="1403964" cy="998888"/>
          </a:xfrm>
          <a:prstGeom prst="rect">
            <a:avLst/>
          </a:prstGeom>
          <a:noFill/>
          <a:ln>
            <a:noFill/>
          </a:ln>
        </p:spPr>
      </p:pic>
      <p:sp>
        <p:nvSpPr>
          <p:cNvPr id="3" name="Content Placeholder 2">
            <a:extLst>
              <a:ext uri="{FF2B5EF4-FFF2-40B4-BE49-F238E27FC236}">
                <a16:creationId xmlns:a16="http://schemas.microsoft.com/office/drawing/2014/main" id="{611BC86B-A4F1-4653-9920-F10D19A6E9DB}"/>
              </a:ext>
            </a:extLst>
          </p:cNvPr>
          <p:cNvSpPr>
            <a:spLocks noGrp="1"/>
          </p:cNvSpPr>
          <p:nvPr>
            <p:ph idx="1"/>
          </p:nvPr>
        </p:nvSpPr>
        <p:spPr>
          <a:xfrm>
            <a:off x="972706" y="5130834"/>
            <a:ext cx="8561712" cy="306277"/>
          </a:xfrm>
        </p:spPr>
        <p:txBody>
          <a:bodyPr>
            <a:normAutofit fontScale="92500" lnSpcReduction="10000"/>
          </a:bodyPr>
          <a:lstStyle/>
          <a:p>
            <a:pPr marL="0" indent="0">
              <a:buNone/>
            </a:pPr>
            <a:r>
              <a:rPr lang="es-CL" sz="1800" dirty="0">
                <a:hlinkClick r:id="rId4"/>
              </a:rPr>
              <a:t>https://css-tricks.com/snippets/css/a-guide-to-flexbox/</a:t>
            </a:r>
            <a:endParaRPr lang="es-CL" sz="1800" dirty="0"/>
          </a:p>
        </p:txBody>
      </p:sp>
      <p:sp>
        <p:nvSpPr>
          <p:cNvPr id="9" name="Content Placeholder 2">
            <a:extLst>
              <a:ext uri="{FF2B5EF4-FFF2-40B4-BE49-F238E27FC236}">
                <a16:creationId xmlns:a16="http://schemas.microsoft.com/office/drawing/2014/main" id="{8679B11B-EF8D-4952-9042-6282C51DC173}"/>
              </a:ext>
            </a:extLst>
          </p:cNvPr>
          <p:cNvSpPr txBox="1">
            <a:spLocks/>
          </p:cNvSpPr>
          <p:nvPr/>
        </p:nvSpPr>
        <p:spPr>
          <a:xfrm>
            <a:off x="972706" y="5447316"/>
            <a:ext cx="8561712" cy="3062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L" sz="1800" dirty="0">
                <a:hlinkClick r:id="rId5"/>
              </a:rPr>
              <a:t>https://www.w3schools.com/css/css3_flexbox.asp</a:t>
            </a:r>
            <a:endParaRPr lang="es-CL" sz="1800" dirty="0"/>
          </a:p>
        </p:txBody>
      </p:sp>
      <p:pic>
        <p:nvPicPr>
          <p:cNvPr id="3074" name="Picture 2" descr="CSS Grid vs Flexbox - Cuando usar uno u otro. - YouTube">
            <a:extLst>
              <a:ext uri="{FF2B5EF4-FFF2-40B4-BE49-F238E27FC236}">
                <a16:creationId xmlns:a16="http://schemas.microsoft.com/office/drawing/2014/main" id="{1C7285FE-95C7-4259-8CED-499D4A91E4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0515" y="1487585"/>
            <a:ext cx="5366535" cy="301867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0C55E0AD-61BD-4881-840F-6C6070D52E0D}"/>
              </a:ext>
            </a:extLst>
          </p:cNvPr>
          <p:cNvSpPr txBox="1">
            <a:spLocks/>
          </p:cNvSpPr>
          <p:nvPr/>
        </p:nvSpPr>
        <p:spPr>
          <a:xfrm>
            <a:off x="936789" y="6416417"/>
            <a:ext cx="8561712" cy="3062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L" sz="1800" dirty="0">
                <a:hlinkClick r:id="rId7"/>
              </a:rPr>
              <a:t>https://css-tricks.com/snippets/css/complete-guide-grid/</a:t>
            </a:r>
            <a:endParaRPr lang="es-CL" sz="1800" dirty="0"/>
          </a:p>
        </p:txBody>
      </p:sp>
      <p:sp>
        <p:nvSpPr>
          <p:cNvPr id="11" name="Content Placeholder 2">
            <a:extLst>
              <a:ext uri="{FF2B5EF4-FFF2-40B4-BE49-F238E27FC236}">
                <a16:creationId xmlns:a16="http://schemas.microsoft.com/office/drawing/2014/main" id="{5F016DD8-4AD7-45AD-9053-7B5663D8F5CA}"/>
              </a:ext>
            </a:extLst>
          </p:cNvPr>
          <p:cNvSpPr txBox="1">
            <a:spLocks/>
          </p:cNvSpPr>
          <p:nvPr/>
        </p:nvSpPr>
        <p:spPr>
          <a:xfrm>
            <a:off x="972706" y="6074948"/>
            <a:ext cx="8561712" cy="3062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L" sz="1800" dirty="0">
                <a:hlinkClick r:id="rId8"/>
              </a:rPr>
              <a:t>https://www.w3schools.com/css/css_grid.asp</a:t>
            </a:r>
            <a:endParaRPr lang="es-CL" sz="1800" dirty="0"/>
          </a:p>
        </p:txBody>
      </p:sp>
      <p:sp>
        <p:nvSpPr>
          <p:cNvPr id="12" name="Content Placeholder 2">
            <a:extLst>
              <a:ext uri="{FF2B5EF4-FFF2-40B4-BE49-F238E27FC236}">
                <a16:creationId xmlns:a16="http://schemas.microsoft.com/office/drawing/2014/main" id="{4D59AF6B-525F-4130-B840-B5D5A29E071B}"/>
              </a:ext>
            </a:extLst>
          </p:cNvPr>
          <p:cNvSpPr txBox="1">
            <a:spLocks/>
          </p:cNvSpPr>
          <p:nvPr/>
        </p:nvSpPr>
        <p:spPr>
          <a:xfrm>
            <a:off x="613111" y="5778276"/>
            <a:ext cx="8561712" cy="3062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L" sz="1800" dirty="0" err="1"/>
              <a:t>grid</a:t>
            </a:r>
            <a:endParaRPr lang="es-CL" sz="1800" dirty="0"/>
          </a:p>
        </p:txBody>
      </p:sp>
      <p:sp>
        <p:nvSpPr>
          <p:cNvPr id="13" name="Content Placeholder 2">
            <a:extLst>
              <a:ext uri="{FF2B5EF4-FFF2-40B4-BE49-F238E27FC236}">
                <a16:creationId xmlns:a16="http://schemas.microsoft.com/office/drawing/2014/main" id="{262BCE5C-D9B3-4C87-93C2-9A4616C9CF7C}"/>
              </a:ext>
            </a:extLst>
          </p:cNvPr>
          <p:cNvSpPr txBox="1">
            <a:spLocks/>
          </p:cNvSpPr>
          <p:nvPr/>
        </p:nvSpPr>
        <p:spPr>
          <a:xfrm>
            <a:off x="613111" y="4759690"/>
            <a:ext cx="8561712" cy="3062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L" sz="1800" dirty="0"/>
              <a:t>Flex</a:t>
            </a:r>
          </a:p>
        </p:txBody>
      </p:sp>
      <p:sp>
        <p:nvSpPr>
          <p:cNvPr id="14" name="Content Placeholder 2">
            <a:extLst>
              <a:ext uri="{FF2B5EF4-FFF2-40B4-BE49-F238E27FC236}">
                <a16:creationId xmlns:a16="http://schemas.microsoft.com/office/drawing/2014/main" id="{665FD65F-29F9-4069-9B53-6CCC83D302BD}"/>
              </a:ext>
            </a:extLst>
          </p:cNvPr>
          <p:cNvSpPr txBox="1">
            <a:spLocks/>
          </p:cNvSpPr>
          <p:nvPr/>
        </p:nvSpPr>
        <p:spPr>
          <a:xfrm>
            <a:off x="9174823" y="2671281"/>
            <a:ext cx="3256907" cy="383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L" sz="1800" dirty="0" err="1">
                <a:hlinkClick r:id="rId9"/>
              </a:rPr>
              <a:t>Game</a:t>
            </a:r>
            <a:r>
              <a:rPr lang="es-CL" sz="1800" dirty="0">
                <a:hlinkClick r:id="rId9"/>
              </a:rPr>
              <a:t> Flex</a:t>
            </a:r>
            <a:endParaRPr lang="es-CL" sz="1800" dirty="0"/>
          </a:p>
        </p:txBody>
      </p:sp>
      <p:sp>
        <p:nvSpPr>
          <p:cNvPr id="17" name="Content Placeholder 2">
            <a:extLst>
              <a:ext uri="{FF2B5EF4-FFF2-40B4-BE49-F238E27FC236}">
                <a16:creationId xmlns:a16="http://schemas.microsoft.com/office/drawing/2014/main" id="{AACE1013-451D-4454-AE19-2A25B2D1D8D1}"/>
              </a:ext>
            </a:extLst>
          </p:cNvPr>
          <p:cNvSpPr txBox="1">
            <a:spLocks/>
          </p:cNvSpPr>
          <p:nvPr/>
        </p:nvSpPr>
        <p:spPr>
          <a:xfrm>
            <a:off x="656006" y="2690645"/>
            <a:ext cx="1376737" cy="3062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L" sz="1800" dirty="0" err="1">
                <a:hlinkClick r:id="rId10"/>
              </a:rPr>
              <a:t>Game</a:t>
            </a:r>
            <a:r>
              <a:rPr lang="es-CL" sz="1800" dirty="0">
                <a:hlinkClick r:id="rId10"/>
              </a:rPr>
              <a:t> </a:t>
            </a:r>
            <a:r>
              <a:rPr lang="es-CL" sz="1800" dirty="0" err="1">
                <a:hlinkClick r:id="rId10"/>
              </a:rPr>
              <a:t>Grid</a:t>
            </a:r>
            <a:endParaRPr lang="es-CL" sz="1800" dirty="0"/>
          </a:p>
        </p:txBody>
      </p:sp>
    </p:spTree>
    <p:extLst>
      <p:ext uri="{BB962C8B-B14F-4D97-AF65-F5344CB8AC3E}">
        <p14:creationId xmlns:p14="http://schemas.microsoft.com/office/powerpoint/2010/main" val="232312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94;p24">
            <a:extLst>
              <a:ext uri="{FF2B5EF4-FFF2-40B4-BE49-F238E27FC236}">
                <a16:creationId xmlns:a16="http://schemas.microsoft.com/office/drawing/2014/main" id="{CB1D4731-8CD4-4657-B9DB-A827B31851E3}"/>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2E2680AB-A91B-4407-9544-36C478C6F210}"/>
              </a:ext>
            </a:extLst>
          </p:cNvPr>
          <p:cNvSpPr>
            <a:spLocks noGrp="1"/>
          </p:cNvSpPr>
          <p:nvPr>
            <p:ph type="title"/>
          </p:nvPr>
        </p:nvSpPr>
        <p:spPr>
          <a:xfrm>
            <a:off x="1945412" y="162022"/>
            <a:ext cx="9869869" cy="1325563"/>
          </a:xfrm>
        </p:spPr>
        <p:txBody>
          <a:bodyPr>
            <a:normAutofit/>
          </a:bodyPr>
          <a:lstStyle/>
          <a:p>
            <a:pPr algn="ctr"/>
            <a:r>
              <a:rPr lang="es-CL" sz="4000" b="0" i="0" dirty="0">
                <a:solidFill>
                  <a:schemeClr val="bg1"/>
                </a:solidFill>
                <a:effectLst/>
                <a:latin typeface="Calibri Light (Headings)"/>
              </a:rPr>
              <a:t>Responsive</a:t>
            </a:r>
            <a:endParaRPr lang="es-CL" sz="4000" dirty="0">
              <a:solidFill>
                <a:schemeClr val="bg1"/>
              </a:solidFill>
            </a:endParaRPr>
          </a:p>
        </p:txBody>
      </p:sp>
      <p:pic>
        <p:nvPicPr>
          <p:cNvPr id="8" name="Google Shape;193;p24">
            <a:extLst>
              <a:ext uri="{FF2B5EF4-FFF2-40B4-BE49-F238E27FC236}">
                <a16:creationId xmlns:a16="http://schemas.microsoft.com/office/drawing/2014/main" id="{A962F2B4-714E-4FCA-8A5D-0F6A33FE0DE7}"/>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16" name="Google Shape;201;p24">
            <a:extLst>
              <a:ext uri="{FF2B5EF4-FFF2-40B4-BE49-F238E27FC236}">
                <a16:creationId xmlns:a16="http://schemas.microsoft.com/office/drawing/2014/main" id="{CE905B3B-8867-44AF-90A5-7ACDB7C75AEE}"/>
              </a:ext>
            </a:extLst>
          </p:cNvPr>
          <p:cNvPicPr preferRelativeResize="0"/>
          <p:nvPr/>
        </p:nvPicPr>
        <p:blipFill>
          <a:blip r:embed="rId3">
            <a:alphaModFix/>
          </a:blip>
          <a:stretch>
            <a:fillRect/>
          </a:stretch>
        </p:blipFill>
        <p:spPr>
          <a:xfrm>
            <a:off x="270724" y="172021"/>
            <a:ext cx="1403964" cy="998888"/>
          </a:xfrm>
          <a:prstGeom prst="rect">
            <a:avLst/>
          </a:prstGeom>
          <a:noFill/>
          <a:ln>
            <a:noFill/>
          </a:ln>
        </p:spPr>
      </p:pic>
      <p:sp>
        <p:nvSpPr>
          <p:cNvPr id="3" name="Content Placeholder 2">
            <a:extLst>
              <a:ext uri="{FF2B5EF4-FFF2-40B4-BE49-F238E27FC236}">
                <a16:creationId xmlns:a16="http://schemas.microsoft.com/office/drawing/2014/main" id="{611BC86B-A4F1-4653-9920-F10D19A6E9DB}"/>
              </a:ext>
            </a:extLst>
          </p:cNvPr>
          <p:cNvSpPr>
            <a:spLocks noGrp="1"/>
          </p:cNvSpPr>
          <p:nvPr>
            <p:ph idx="1"/>
          </p:nvPr>
        </p:nvSpPr>
        <p:spPr>
          <a:xfrm>
            <a:off x="613110" y="6073975"/>
            <a:ext cx="8561712" cy="668427"/>
          </a:xfrm>
        </p:spPr>
        <p:txBody>
          <a:bodyPr>
            <a:normAutofit/>
          </a:bodyPr>
          <a:lstStyle/>
          <a:p>
            <a:pPr marL="0" indent="0">
              <a:buNone/>
            </a:pPr>
            <a:r>
              <a:rPr lang="es-CL" sz="1800" dirty="0">
                <a:hlinkClick r:id="rId4"/>
              </a:rPr>
              <a:t>https://www.w3schools.com/css/css_rwd_intro.asp</a:t>
            </a:r>
            <a:endParaRPr lang="es-CL" sz="1800" dirty="0"/>
          </a:p>
        </p:txBody>
      </p:sp>
      <p:pic>
        <p:nvPicPr>
          <p:cNvPr id="6" name="Picture 5">
            <a:extLst>
              <a:ext uri="{FF2B5EF4-FFF2-40B4-BE49-F238E27FC236}">
                <a16:creationId xmlns:a16="http://schemas.microsoft.com/office/drawing/2014/main" id="{2A1798EA-BBC8-445D-A8EF-DDF9097F04E6}"/>
              </a:ext>
            </a:extLst>
          </p:cNvPr>
          <p:cNvPicPr>
            <a:picLocks noChangeAspect="1"/>
          </p:cNvPicPr>
          <p:nvPr/>
        </p:nvPicPr>
        <p:blipFill>
          <a:blip r:embed="rId5"/>
          <a:stretch>
            <a:fillRect/>
          </a:stretch>
        </p:blipFill>
        <p:spPr>
          <a:xfrm>
            <a:off x="1068781" y="2136195"/>
            <a:ext cx="9278689" cy="2585610"/>
          </a:xfrm>
          <a:prstGeom prst="rect">
            <a:avLst/>
          </a:prstGeom>
        </p:spPr>
      </p:pic>
    </p:spTree>
    <p:extLst>
      <p:ext uri="{BB962C8B-B14F-4D97-AF65-F5344CB8AC3E}">
        <p14:creationId xmlns:p14="http://schemas.microsoft.com/office/powerpoint/2010/main" val="4076090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94;p24">
            <a:extLst>
              <a:ext uri="{FF2B5EF4-FFF2-40B4-BE49-F238E27FC236}">
                <a16:creationId xmlns:a16="http://schemas.microsoft.com/office/drawing/2014/main" id="{CB1D4731-8CD4-4657-B9DB-A827B31851E3}"/>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2E2680AB-A91B-4407-9544-36C478C6F210}"/>
              </a:ext>
            </a:extLst>
          </p:cNvPr>
          <p:cNvSpPr>
            <a:spLocks noGrp="1"/>
          </p:cNvSpPr>
          <p:nvPr>
            <p:ph type="title"/>
          </p:nvPr>
        </p:nvSpPr>
        <p:spPr>
          <a:xfrm>
            <a:off x="1945412" y="162022"/>
            <a:ext cx="9869869" cy="1325563"/>
          </a:xfrm>
        </p:spPr>
        <p:txBody>
          <a:bodyPr>
            <a:normAutofit/>
          </a:bodyPr>
          <a:lstStyle/>
          <a:p>
            <a:pPr algn="ctr"/>
            <a:r>
              <a:rPr lang="es-CL" sz="4000" b="0" i="0" dirty="0" err="1">
                <a:solidFill>
                  <a:schemeClr val="bg1"/>
                </a:solidFill>
                <a:effectLst/>
                <a:latin typeface="Calibri Light (Headings)"/>
              </a:rPr>
              <a:t>Viewport</a:t>
            </a:r>
            <a:r>
              <a:rPr lang="es-CL" sz="4000" b="0" i="0" dirty="0">
                <a:solidFill>
                  <a:schemeClr val="bg1"/>
                </a:solidFill>
                <a:effectLst/>
                <a:latin typeface="Calibri Light (Headings)"/>
              </a:rPr>
              <a:t> o</a:t>
            </a:r>
            <a:r>
              <a:rPr lang="es-ES" sz="4000" dirty="0">
                <a:solidFill>
                  <a:schemeClr val="bg1"/>
                </a:solidFill>
              </a:rPr>
              <a:t> ventana gráfica </a:t>
            </a:r>
            <a:endParaRPr lang="es-CL" sz="4000" dirty="0">
              <a:solidFill>
                <a:schemeClr val="bg1"/>
              </a:solidFill>
            </a:endParaRPr>
          </a:p>
        </p:txBody>
      </p:sp>
      <p:pic>
        <p:nvPicPr>
          <p:cNvPr id="8" name="Google Shape;193;p24">
            <a:extLst>
              <a:ext uri="{FF2B5EF4-FFF2-40B4-BE49-F238E27FC236}">
                <a16:creationId xmlns:a16="http://schemas.microsoft.com/office/drawing/2014/main" id="{A962F2B4-714E-4FCA-8A5D-0F6A33FE0DE7}"/>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16" name="Google Shape;201;p24">
            <a:extLst>
              <a:ext uri="{FF2B5EF4-FFF2-40B4-BE49-F238E27FC236}">
                <a16:creationId xmlns:a16="http://schemas.microsoft.com/office/drawing/2014/main" id="{CE905B3B-8867-44AF-90A5-7ACDB7C75AEE}"/>
              </a:ext>
            </a:extLst>
          </p:cNvPr>
          <p:cNvPicPr preferRelativeResize="0"/>
          <p:nvPr/>
        </p:nvPicPr>
        <p:blipFill>
          <a:blip r:embed="rId3">
            <a:alphaModFix/>
          </a:blip>
          <a:stretch>
            <a:fillRect/>
          </a:stretch>
        </p:blipFill>
        <p:spPr>
          <a:xfrm>
            <a:off x="270724" y="172021"/>
            <a:ext cx="1403964" cy="998888"/>
          </a:xfrm>
          <a:prstGeom prst="rect">
            <a:avLst/>
          </a:prstGeom>
          <a:noFill/>
          <a:ln>
            <a:noFill/>
          </a:ln>
        </p:spPr>
      </p:pic>
      <p:sp>
        <p:nvSpPr>
          <p:cNvPr id="3" name="Content Placeholder 2">
            <a:extLst>
              <a:ext uri="{FF2B5EF4-FFF2-40B4-BE49-F238E27FC236}">
                <a16:creationId xmlns:a16="http://schemas.microsoft.com/office/drawing/2014/main" id="{611BC86B-A4F1-4653-9920-F10D19A6E9DB}"/>
              </a:ext>
            </a:extLst>
          </p:cNvPr>
          <p:cNvSpPr>
            <a:spLocks noGrp="1"/>
          </p:cNvSpPr>
          <p:nvPr>
            <p:ph idx="1"/>
          </p:nvPr>
        </p:nvSpPr>
        <p:spPr>
          <a:xfrm>
            <a:off x="613110" y="6073975"/>
            <a:ext cx="8561712" cy="668427"/>
          </a:xfrm>
        </p:spPr>
        <p:txBody>
          <a:bodyPr>
            <a:normAutofit/>
          </a:bodyPr>
          <a:lstStyle/>
          <a:p>
            <a:pPr marL="0" indent="0">
              <a:buNone/>
            </a:pPr>
            <a:r>
              <a:rPr lang="es-CL" sz="1800" dirty="0">
                <a:hlinkClick r:id="rId4"/>
              </a:rPr>
              <a:t>https://www.w3schools.com/css/css_rwd_viewport.asp</a:t>
            </a:r>
            <a:endParaRPr lang="es-CL" sz="1800" dirty="0"/>
          </a:p>
        </p:txBody>
      </p:sp>
      <p:pic>
        <p:nvPicPr>
          <p:cNvPr id="1026" name="Picture 2" descr="Viewport units CSS. Qué es y cómo utilizar vw, vh, vmin y vmax">
            <a:extLst>
              <a:ext uri="{FF2B5EF4-FFF2-40B4-BE49-F238E27FC236}">
                <a16:creationId xmlns:a16="http://schemas.microsoft.com/office/drawing/2014/main" id="{5BB55D94-CD73-4BE2-93DD-6DFA52AB50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8513" y="1921873"/>
            <a:ext cx="5271774" cy="2749159"/>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527256DC-D015-46C3-B8E6-D83FD4A5BF4C}"/>
              </a:ext>
            </a:extLst>
          </p:cNvPr>
          <p:cNvSpPr txBox="1">
            <a:spLocks/>
          </p:cNvSpPr>
          <p:nvPr/>
        </p:nvSpPr>
        <p:spPr>
          <a:xfrm>
            <a:off x="7006974" y="1657329"/>
            <a:ext cx="4458986" cy="38039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dirty="0"/>
              <a:t>¿Qué es el </a:t>
            </a:r>
            <a:r>
              <a:rPr lang="es-CL" sz="1400" b="0" i="0" dirty="0" err="1">
                <a:effectLst/>
                <a:latin typeface="Calibri Light (Headings)"/>
              </a:rPr>
              <a:t>Viewport</a:t>
            </a:r>
            <a:r>
              <a:rPr lang="es-ES" sz="1400" dirty="0"/>
              <a:t>?</a:t>
            </a:r>
          </a:p>
          <a:p>
            <a:pPr marL="0" indent="0">
              <a:buFont typeface="Arial" panose="020B0604020202020204" pitchFamily="34" charset="0"/>
              <a:buNone/>
            </a:pPr>
            <a:r>
              <a:rPr lang="es-ES" sz="1400" dirty="0"/>
              <a:t>La ventana gráfica es el área visible del usuario de una página web.</a:t>
            </a:r>
          </a:p>
          <a:p>
            <a:pPr marL="0" indent="0">
              <a:buFont typeface="Arial" panose="020B0604020202020204" pitchFamily="34" charset="0"/>
              <a:buNone/>
            </a:pPr>
            <a:r>
              <a:rPr lang="es-ES" sz="1400" dirty="0"/>
              <a:t>La ventana gráfica varía según el dispositivo y será más pequeña en un teléfono móvil que en la pantalla de una computadora.</a:t>
            </a:r>
          </a:p>
          <a:p>
            <a:pPr marL="0" indent="0">
              <a:buFont typeface="Arial" panose="020B0604020202020204" pitchFamily="34" charset="0"/>
              <a:buNone/>
            </a:pPr>
            <a:r>
              <a:rPr lang="es-ES" sz="1400" dirty="0"/>
              <a:t>Antes de las tabletas y los teléfonos móviles, las páginas web estaban diseñadas solo para pantallas de computadora, y era común que las páginas web tuvieran un diseño estático y un tamaño fijo.</a:t>
            </a:r>
          </a:p>
          <a:p>
            <a:pPr marL="0" indent="0">
              <a:buFont typeface="Arial" panose="020B0604020202020204" pitchFamily="34" charset="0"/>
              <a:buNone/>
            </a:pPr>
            <a:r>
              <a:rPr lang="es-ES" sz="1400" dirty="0"/>
              <a:t>Luego, cuando comenzamos a navegar por Internet usando tabletas y teléfonos móviles, las páginas web de tamaño fijo eran demasiado grandes para caber en la ventana gráfica. Para solucionar esto, los navegadores de esos dispositivos redujeron toda la página web para que se ajustara a la pantalla.</a:t>
            </a:r>
          </a:p>
          <a:p>
            <a:pPr marL="0" indent="0">
              <a:buFont typeface="Arial" panose="020B0604020202020204" pitchFamily="34" charset="0"/>
              <a:buNone/>
            </a:pPr>
            <a:endParaRPr lang="es-ES" sz="1400" dirty="0"/>
          </a:p>
          <a:p>
            <a:pPr marL="0" indent="0">
              <a:buFont typeface="Arial" panose="020B0604020202020204" pitchFamily="34" charset="0"/>
              <a:buNone/>
            </a:pPr>
            <a:r>
              <a:rPr lang="es-ES" sz="1400" dirty="0"/>
              <a:t>¡¡Esto no fue perfecto!! Pero una solución rápida.</a:t>
            </a:r>
            <a:endParaRPr lang="es-CL" sz="1400" dirty="0"/>
          </a:p>
        </p:txBody>
      </p:sp>
      <p:sp>
        <p:nvSpPr>
          <p:cNvPr id="11" name="TextBox 10">
            <a:extLst>
              <a:ext uri="{FF2B5EF4-FFF2-40B4-BE49-F238E27FC236}">
                <a16:creationId xmlns:a16="http://schemas.microsoft.com/office/drawing/2014/main" id="{DC3715BA-D4D1-45C0-8397-3CB1387E2DB3}"/>
              </a:ext>
            </a:extLst>
          </p:cNvPr>
          <p:cNvSpPr txBox="1"/>
          <p:nvPr/>
        </p:nvSpPr>
        <p:spPr>
          <a:xfrm>
            <a:off x="613110" y="5062171"/>
            <a:ext cx="9417806" cy="276999"/>
          </a:xfrm>
          <a:prstGeom prst="rect">
            <a:avLst/>
          </a:prstGeom>
          <a:noFill/>
        </p:spPr>
        <p:txBody>
          <a:bodyPr wrap="square">
            <a:spAutoFit/>
          </a:bodyPr>
          <a:lstStyle/>
          <a:p>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meta</a:t>
            </a:r>
            <a:r>
              <a:rPr lang="en-US" sz="1200" b="0" i="0" dirty="0">
                <a:solidFill>
                  <a:srgbClr val="FF0000"/>
                </a:solidFill>
                <a:effectLst/>
                <a:latin typeface="Consolas" panose="020B0609020204030204" pitchFamily="49" charset="0"/>
              </a:rPr>
              <a:t> name</a:t>
            </a:r>
            <a:r>
              <a:rPr lang="en-US" sz="1200" b="0" i="0" dirty="0">
                <a:solidFill>
                  <a:srgbClr val="0000CD"/>
                </a:solidFill>
                <a:effectLst/>
                <a:latin typeface="Consolas" panose="020B0609020204030204" pitchFamily="49" charset="0"/>
              </a:rPr>
              <a:t>="viewport"</a:t>
            </a:r>
            <a:r>
              <a:rPr lang="en-US" sz="1200" b="0" i="0" dirty="0">
                <a:solidFill>
                  <a:srgbClr val="FF0000"/>
                </a:solidFill>
                <a:effectLst/>
                <a:latin typeface="Consolas" panose="020B0609020204030204" pitchFamily="49" charset="0"/>
              </a:rPr>
              <a:t> content</a:t>
            </a:r>
            <a:r>
              <a:rPr lang="en-US" sz="1200" b="0" i="0" dirty="0">
                <a:solidFill>
                  <a:srgbClr val="0000CD"/>
                </a:solidFill>
                <a:effectLst/>
                <a:latin typeface="Consolas" panose="020B0609020204030204" pitchFamily="49" charset="0"/>
              </a:rPr>
              <a:t>="width=device-width, initial-scale=1.0"&gt;</a:t>
            </a:r>
            <a:endParaRPr lang="es-CL" sz="1200" dirty="0"/>
          </a:p>
        </p:txBody>
      </p:sp>
    </p:spTree>
    <p:extLst>
      <p:ext uri="{BB962C8B-B14F-4D97-AF65-F5344CB8AC3E}">
        <p14:creationId xmlns:p14="http://schemas.microsoft.com/office/powerpoint/2010/main" val="846272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94;p24">
            <a:extLst>
              <a:ext uri="{FF2B5EF4-FFF2-40B4-BE49-F238E27FC236}">
                <a16:creationId xmlns:a16="http://schemas.microsoft.com/office/drawing/2014/main" id="{CB1D4731-8CD4-4657-B9DB-A827B31851E3}"/>
              </a:ext>
            </a:extLst>
          </p:cNvPr>
          <p:cNvSpPr/>
          <p:nvPr/>
        </p:nvSpPr>
        <p:spPr>
          <a:xfrm>
            <a:off x="-19110" y="2484"/>
            <a:ext cx="1219200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2E2680AB-A91B-4407-9544-36C478C6F210}"/>
              </a:ext>
            </a:extLst>
          </p:cNvPr>
          <p:cNvSpPr>
            <a:spLocks noGrp="1"/>
          </p:cNvSpPr>
          <p:nvPr>
            <p:ph type="title"/>
          </p:nvPr>
        </p:nvSpPr>
        <p:spPr>
          <a:xfrm>
            <a:off x="2147026" y="-11161"/>
            <a:ext cx="9869869" cy="1325563"/>
          </a:xfrm>
        </p:spPr>
        <p:txBody>
          <a:bodyPr>
            <a:normAutofit/>
          </a:bodyPr>
          <a:lstStyle/>
          <a:p>
            <a:pPr algn="ctr"/>
            <a:r>
              <a:rPr lang="es-CL" sz="4000" b="0" i="0" dirty="0">
                <a:solidFill>
                  <a:schemeClr val="bg1"/>
                </a:solidFill>
                <a:effectLst/>
                <a:latin typeface="Calibri Light (Headings)"/>
              </a:rPr>
              <a:t>Media </a:t>
            </a:r>
            <a:r>
              <a:rPr lang="es-CL" sz="4000" b="0" i="0" dirty="0" err="1">
                <a:solidFill>
                  <a:schemeClr val="bg1"/>
                </a:solidFill>
                <a:effectLst/>
                <a:latin typeface="Calibri Light (Headings)"/>
              </a:rPr>
              <a:t>Query</a:t>
            </a:r>
            <a:endParaRPr lang="es-CL" sz="4000" dirty="0">
              <a:solidFill>
                <a:schemeClr val="bg1"/>
              </a:solidFill>
            </a:endParaRPr>
          </a:p>
        </p:txBody>
      </p:sp>
      <p:pic>
        <p:nvPicPr>
          <p:cNvPr id="8" name="Google Shape;193;p24">
            <a:extLst>
              <a:ext uri="{FF2B5EF4-FFF2-40B4-BE49-F238E27FC236}">
                <a16:creationId xmlns:a16="http://schemas.microsoft.com/office/drawing/2014/main" id="{A962F2B4-714E-4FCA-8A5D-0F6A33FE0DE7}"/>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16" name="Google Shape;201;p24">
            <a:extLst>
              <a:ext uri="{FF2B5EF4-FFF2-40B4-BE49-F238E27FC236}">
                <a16:creationId xmlns:a16="http://schemas.microsoft.com/office/drawing/2014/main" id="{CE905B3B-8867-44AF-90A5-7ACDB7C75AEE}"/>
              </a:ext>
            </a:extLst>
          </p:cNvPr>
          <p:cNvPicPr preferRelativeResize="0"/>
          <p:nvPr/>
        </p:nvPicPr>
        <p:blipFill>
          <a:blip r:embed="rId3">
            <a:alphaModFix/>
          </a:blip>
          <a:stretch>
            <a:fillRect/>
          </a:stretch>
        </p:blipFill>
        <p:spPr>
          <a:xfrm>
            <a:off x="323722" y="182227"/>
            <a:ext cx="1403964" cy="998888"/>
          </a:xfrm>
          <a:prstGeom prst="rect">
            <a:avLst/>
          </a:prstGeom>
          <a:noFill/>
          <a:ln>
            <a:noFill/>
          </a:ln>
        </p:spPr>
      </p:pic>
      <p:sp>
        <p:nvSpPr>
          <p:cNvPr id="3" name="Content Placeholder 2">
            <a:extLst>
              <a:ext uri="{FF2B5EF4-FFF2-40B4-BE49-F238E27FC236}">
                <a16:creationId xmlns:a16="http://schemas.microsoft.com/office/drawing/2014/main" id="{611BC86B-A4F1-4653-9920-F10D19A6E9DB}"/>
              </a:ext>
            </a:extLst>
          </p:cNvPr>
          <p:cNvSpPr>
            <a:spLocks noGrp="1"/>
          </p:cNvSpPr>
          <p:nvPr>
            <p:ph idx="1"/>
          </p:nvPr>
        </p:nvSpPr>
        <p:spPr>
          <a:xfrm>
            <a:off x="869964" y="6007346"/>
            <a:ext cx="8561712" cy="668427"/>
          </a:xfrm>
        </p:spPr>
        <p:txBody>
          <a:bodyPr>
            <a:normAutofit/>
          </a:bodyPr>
          <a:lstStyle/>
          <a:p>
            <a:pPr marL="0" indent="0">
              <a:buNone/>
            </a:pPr>
            <a:r>
              <a:rPr lang="es-CL" sz="1800" dirty="0">
                <a:hlinkClick r:id="rId4"/>
              </a:rPr>
              <a:t>https://www.w3schools.com/css/css_rwd_viewport.asp</a:t>
            </a:r>
            <a:endParaRPr lang="es-CL" sz="1800" dirty="0"/>
          </a:p>
        </p:txBody>
      </p:sp>
      <p:sp>
        <p:nvSpPr>
          <p:cNvPr id="11" name="TextBox 10">
            <a:extLst>
              <a:ext uri="{FF2B5EF4-FFF2-40B4-BE49-F238E27FC236}">
                <a16:creationId xmlns:a16="http://schemas.microsoft.com/office/drawing/2014/main" id="{DC3715BA-D4D1-45C0-8397-3CB1387E2DB3}"/>
              </a:ext>
            </a:extLst>
          </p:cNvPr>
          <p:cNvSpPr txBox="1"/>
          <p:nvPr/>
        </p:nvSpPr>
        <p:spPr>
          <a:xfrm>
            <a:off x="6552489" y="2240152"/>
            <a:ext cx="4115511" cy="3477875"/>
          </a:xfrm>
          <a:prstGeom prst="rect">
            <a:avLst/>
          </a:prstGeom>
          <a:noFill/>
        </p:spPr>
        <p:txBody>
          <a:bodyPr wrap="square">
            <a:spAutoFit/>
          </a:bodyPr>
          <a:lstStyle/>
          <a:p>
            <a:r>
              <a:rPr lang="en-US" sz="1000" b="0" i="0" dirty="0">
                <a:solidFill>
                  <a:srgbClr val="A52A2A"/>
                </a:solidFill>
                <a:effectLst/>
                <a:latin typeface="Consolas" panose="020B0609020204030204" pitchFamily="49" charset="0"/>
              </a:rPr>
              <a:t>@media only screen and (max-width: 600px) </a:t>
            </a:r>
            <a:r>
              <a:rPr lang="en-US" sz="1000" b="0" i="0" dirty="0">
                <a:solidFill>
                  <a:srgbClr val="000000"/>
                </a:solidFill>
                <a:effectLst/>
                <a:latin typeface="Consolas" panose="020B0609020204030204" pitchFamily="49" charset="0"/>
              </a:rPr>
              <a:t>{</a:t>
            </a:r>
            <a:br>
              <a:rPr lang="en-US" sz="1000" b="0" i="0" dirty="0">
                <a:solidFill>
                  <a:srgbClr val="A52A2A"/>
                </a:solidFill>
                <a:effectLst/>
                <a:latin typeface="Consolas" panose="020B0609020204030204" pitchFamily="49" charset="0"/>
              </a:rPr>
            </a:br>
            <a:r>
              <a:rPr lang="en-US" sz="1000" b="0" i="0" dirty="0">
                <a:solidFill>
                  <a:srgbClr val="A52A2A"/>
                </a:solidFill>
                <a:effectLst/>
                <a:latin typeface="Consolas" panose="020B0609020204030204" pitchFamily="49" charset="0"/>
              </a:rPr>
              <a:t>  body </a:t>
            </a:r>
            <a:r>
              <a:rPr lang="en-US" sz="1000" b="0" i="0" dirty="0">
                <a:solidFill>
                  <a:srgbClr val="000000"/>
                </a:solidFill>
                <a:effectLst/>
                <a:latin typeface="Consolas" panose="020B0609020204030204" pitchFamily="49" charset="0"/>
              </a:rPr>
              <a:t>{</a:t>
            </a:r>
            <a:br>
              <a:rPr lang="en-US" sz="1000" b="0" i="0" dirty="0">
                <a:solidFill>
                  <a:srgbClr val="FF0000"/>
                </a:solidFill>
                <a:effectLst/>
                <a:latin typeface="Consolas" panose="020B0609020204030204" pitchFamily="49" charset="0"/>
              </a:rPr>
            </a:br>
            <a:r>
              <a:rPr lang="en-US" sz="1000" b="0" i="0" dirty="0">
                <a:solidFill>
                  <a:srgbClr val="FF0000"/>
                </a:solidFill>
                <a:effectLst/>
                <a:latin typeface="Consolas" panose="020B0609020204030204" pitchFamily="49" charset="0"/>
              </a:rPr>
              <a:t>    background-color</a:t>
            </a:r>
            <a:r>
              <a:rPr lang="en-US" sz="1000" b="0" i="0" dirty="0">
                <a:solidFill>
                  <a:srgbClr val="000000"/>
                </a:solidFill>
                <a:effectLst/>
                <a:latin typeface="Consolas" panose="020B0609020204030204" pitchFamily="49" charset="0"/>
              </a:rPr>
              <a:t>:</a:t>
            </a:r>
            <a:r>
              <a:rPr lang="en-US" sz="1000" b="0" i="0" dirty="0">
                <a:solidFill>
                  <a:srgbClr val="0000CD"/>
                </a:solidFill>
                <a:effectLst/>
                <a:latin typeface="Consolas" panose="020B0609020204030204" pitchFamily="49" charset="0"/>
              </a:rPr>
              <a:t> </a:t>
            </a:r>
            <a:r>
              <a:rPr lang="en-US" sz="1000" b="0" i="0" dirty="0" err="1">
                <a:solidFill>
                  <a:srgbClr val="0000CD"/>
                </a:solidFill>
                <a:effectLst/>
                <a:latin typeface="Consolas" panose="020B0609020204030204" pitchFamily="49" charset="0"/>
              </a:rPr>
              <a:t>lightblue</a:t>
            </a:r>
            <a:r>
              <a:rPr lang="en-US" sz="1000" b="0" i="0" dirty="0">
                <a:solidFill>
                  <a:srgbClr val="000000"/>
                </a:solidFill>
                <a:effectLst/>
                <a:latin typeface="Consolas" panose="020B0609020204030204" pitchFamily="49" charset="0"/>
              </a:rPr>
              <a:t>;</a:t>
            </a:r>
            <a:br>
              <a:rPr lang="en-US" sz="1000" b="0" i="0" dirty="0">
                <a:solidFill>
                  <a:srgbClr val="FF0000"/>
                </a:solidFill>
                <a:effectLst/>
                <a:latin typeface="Consolas" panose="020B0609020204030204" pitchFamily="49" charset="0"/>
              </a:rPr>
            </a:br>
            <a:r>
              <a:rPr lang="en-US" sz="1000" b="0" i="0" dirty="0">
                <a:solidFill>
                  <a:srgbClr val="FF0000"/>
                </a:solidFill>
                <a:effectLst/>
                <a:latin typeface="Consolas" panose="020B0609020204030204" pitchFamily="49" charset="0"/>
              </a:rPr>
              <a:t>  </a:t>
            </a:r>
            <a:r>
              <a:rPr lang="en-US" sz="1000" b="0" i="0" dirty="0">
                <a:solidFill>
                  <a:srgbClr val="000000"/>
                </a:solidFill>
                <a:effectLst/>
                <a:latin typeface="Consolas" panose="020B0609020204030204" pitchFamily="49" charset="0"/>
              </a:rPr>
              <a:t>}</a:t>
            </a:r>
            <a:br>
              <a:rPr lang="en-US" sz="1000" b="0" i="0" dirty="0">
                <a:solidFill>
                  <a:srgbClr val="A52A2A"/>
                </a:solidFill>
                <a:effectLst/>
                <a:latin typeface="Consolas" panose="020B0609020204030204" pitchFamily="49" charset="0"/>
              </a:rPr>
            </a:br>
            <a:r>
              <a:rPr lang="en-US" sz="1000" b="0" i="0" dirty="0">
                <a:solidFill>
                  <a:srgbClr val="000000"/>
                </a:solidFill>
                <a:effectLst/>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b="0" i="0" dirty="0">
                <a:solidFill>
                  <a:srgbClr val="008000"/>
                </a:solidFill>
                <a:effectLst/>
                <a:latin typeface="Consolas" panose="020B0609020204030204" pitchFamily="49" charset="0"/>
              </a:rPr>
              <a:t>/* Extra small devices (phones, 600px and down) */</a:t>
            </a:r>
            <a:br>
              <a:rPr lang="en-US" sz="1000" dirty="0"/>
            </a:br>
            <a:r>
              <a:rPr lang="en-US" sz="1000" b="0" i="0" dirty="0">
                <a:solidFill>
                  <a:srgbClr val="A52A2A"/>
                </a:solidFill>
                <a:effectLst/>
                <a:latin typeface="Consolas" panose="020B0609020204030204" pitchFamily="49" charset="0"/>
              </a:rPr>
              <a:t>@media only screen and (max-width: 600px) </a:t>
            </a:r>
            <a:r>
              <a:rPr lang="en-US" sz="1000" b="0" i="0" dirty="0">
                <a:solidFill>
                  <a:srgbClr val="000000"/>
                </a:solidFill>
                <a:effectLst/>
                <a:latin typeface="Consolas" panose="020B0609020204030204" pitchFamily="49" charset="0"/>
              </a:rPr>
              <a:t>{</a:t>
            </a:r>
            <a:r>
              <a:rPr lang="en-US" sz="1000" b="0" i="0" dirty="0">
                <a:solidFill>
                  <a:srgbClr val="FF0000"/>
                </a:solidFill>
                <a:effectLst/>
                <a:latin typeface="Consolas" panose="020B0609020204030204" pitchFamily="49" charset="0"/>
              </a:rPr>
              <a:t>...</a:t>
            </a:r>
            <a:r>
              <a:rPr lang="en-US" sz="1000" b="0" i="0" dirty="0">
                <a:solidFill>
                  <a:srgbClr val="000000"/>
                </a:solidFill>
                <a:effectLst/>
                <a:latin typeface="Consolas" panose="020B0609020204030204" pitchFamily="49" charset="0"/>
              </a:rPr>
              <a:t>}</a:t>
            </a:r>
            <a:br>
              <a:rPr lang="en-US" sz="1000" dirty="0"/>
            </a:br>
            <a:br>
              <a:rPr lang="en-US" sz="1000" dirty="0"/>
            </a:br>
            <a:r>
              <a:rPr lang="en-US" sz="1000" b="0" i="0" dirty="0">
                <a:solidFill>
                  <a:srgbClr val="008000"/>
                </a:solidFill>
                <a:effectLst/>
                <a:latin typeface="Consolas" panose="020B0609020204030204" pitchFamily="49" charset="0"/>
              </a:rPr>
              <a:t>/* Small devices (portrait tablets and large phones, 600px and up) */</a:t>
            </a:r>
            <a:br>
              <a:rPr lang="en-US" sz="1000" dirty="0"/>
            </a:br>
            <a:r>
              <a:rPr lang="en-US" sz="1000" b="0" i="0" dirty="0">
                <a:solidFill>
                  <a:srgbClr val="A52A2A"/>
                </a:solidFill>
                <a:effectLst/>
                <a:latin typeface="Consolas" panose="020B0609020204030204" pitchFamily="49" charset="0"/>
              </a:rPr>
              <a:t>@media only screen and (min-width: 600px) </a:t>
            </a:r>
            <a:r>
              <a:rPr lang="en-US" sz="1000" b="0" i="0" dirty="0">
                <a:solidFill>
                  <a:srgbClr val="000000"/>
                </a:solidFill>
                <a:effectLst/>
                <a:latin typeface="Consolas" panose="020B0609020204030204" pitchFamily="49" charset="0"/>
              </a:rPr>
              <a:t>{</a:t>
            </a:r>
            <a:r>
              <a:rPr lang="en-US" sz="1000" b="0" i="0" dirty="0">
                <a:solidFill>
                  <a:srgbClr val="FF0000"/>
                </a:solidFill>
                <a:effectLst/>
                <a:latin typeface="Consolas" panose="020B0609020204030204" pitchFamily="49" charset="0"/>
              </a:rPr>
              <a:t>...</a:t>
            </a:r>
            <a:r>
              <a:rPr lang="en-US" sz="1000" b="0" i="0" dirty="0">
                <a:solidFill>
                  <a:srgbClr val="000000"/>
                </a:solidFill>
                <a:effectLst/>
                <a:latin typeface="Consolas" panose="020B0609020204030204" pitchFamily="49" charset="0"/>
              </a:rPr>
              <a:t>}</a:t>
            </a:r>
            <a:br>
              <a:rPr lang="en-US" sz="1000" dirty="0"/>
            </a:br>
            <a:br>
              <a:rPr lang="en-US" sz="1000" dirty="0"/>
            </a:br>
            <a:r>
              <a:rPr lang="en-US" sz="1000" b="0" i="0" dirty="0">
                <a:solidFill>
                  <a:srgbClr val="008000"/>
                </a:solidFill>
                <a:effectLst/>
                <a:latin typeface="Consolas" panose="020B0609020204030204" pitchFamily="49" charset="0"/>
              </a:rPr>
              <a:t>/* Medium devices (landscape tablets, 768px and up) */</a:t>
            </a:r>
            <a:br>
              <a:rPr lang="en-US" sz="1000" dirty="0"/>
            </a:br>
            <a:r>
              <a:rPr lang="en-US" sz="1000" b="0" i="0" dirty="0">
                <a:solidFill>
                  <a:srgbClr val="A52A2A"/>
                </a:solidFill>
                <a:effectLst/>
                <a:latin typeface="Consolas" panose="020B0609020204030204" pitchFamily="49" charset="0"/>
              </a:rPr>
              <a:t>@media only screen and (min-width: 768px) </a:t>
            </a:r>
            <a:r>
              <a:rPr lang="en-US" sz="1000" b="0" i="0" dirty="0">
                <a:solidFill>
                  <a:srgbClr val="000000"/>
                </a:solidFill>
                <a:effectLst/>
                <a:latin typeface="Consolas" panose="020B0609020204030204" pitchFamily="49" charset="0"/>
              </a:rPr>
              <a:t>{</a:t>
            </a:r>
            <a:r>
              <a:rPr lang="en-US" sz="1000" b="0" i="0" dirty="0">
                <a:solidFill>
                  <a:srgbClr val="FF0000"/>
                </a:solidFill>
                <a:effectLst/>
                <a:latin typeface="Consolas" panose="020B0609020204030204" pitchFamily="49" charset="0"/>
              </a:rPr>
              <a:t>...</a:t>
            </a:r>
            <a:r>
              <a:rPr lang="en-US" sz="1000" b="0" i="0" dirty="0">
                <a:solidFill>
                  <a:srgbClr val="000000"/>
                </a:solidFill>
                <a:effectLst/>
                <a:latin typeface="Consolas" panose="020B0609020204030204" pitchFamily="49" charset="0"/>
              </a:rPr>
              <a:t>}</a:t>
            </a:r>
            <a:br>
              <a:rPr lang="en-US" sz="1000" dirty="0"/>
            </a:br>
            <a:br>
              <a:rPr lang="en-US" sz="1000" dirty="0"/>
            </a:br>
            <a:r>
              <a:rPr lang="en-US" sz="1000" b="0" i="0" dirty="0">
                <a:solidFill>
                  <a:srgbClr val="008000"/>
                </a:solidFill>
                <a:effectLst/>
                <a:latin typeface="Consolas" panose="020B0609020204030204" pitchFamily="49" charset="0"/>
              </a:rPr>
              <a:t>/* Large devices (laptops/desktops, 992px and up) */</a:t>
            </a:r>
            <a:br>
              <a:rPr lang="en-US" sz="1000" dirty="0"/>
            </a:br>
            <a:r>
              <a:rPr lang="en-US" sz="1000" b="0" i="0" dirty="0">
                <a:solidFill>
                  <a:srgbClr val="A52A2A"/>
                </a:solidFill>
                <a:effectLst/>
                <a:latin typeface="Consolas" panose="020B0609020204030204" pitchFamily="49" charset="0"/>
              </a:rPr>
              <a:t>@media only screen and (min-width: 992px) </a:t>
            </a:r>
            <a:r>
              <a:rPr lang="en-US" sz="1000" b="0" i="0" dirty="0">
                <a:solidFill>
                  <a:srgbClr val="000000"/>
                </a:solidFill>
                <a:effectLst/>
                <a:latin typeface="Consolas" panose="020B0609020204030204" pitchFamily="49" charset="0"/>
              </a:rPr>
              <a:t>{</a:t>
            </a:r>
            <a:r>
              <a:rPr lang="en-US" sz="1000" b="0" i="0" dirty="0">
                <a:solidFill>
                  <a:srgbClr val="FF0000"/>
                </a:solidFill>
                <a:effectLst/>
                <a:latin typeface="Consolas" panose="020B0609020204030204" pitchFamily="49" charset="0"/>
              </a:rPr>
              <a:t>...</a:t>
            </a:r>
            <a:r>
              <a:rPr lang="en-US" sz="1000" b="0" i="0" dirty="0">
                <a:solidFill>
                  <a:srgbClr val="000000"/>
                </a:solidFill>
                <a:effectLst/>
                <a:latin typeface="Consolas" panose="020B0609020204030204" pitchFamily="49" charset="0"/>
              </a:rPr>
              <a:t>}</a:t>
            </a:r>
            <a:br>
              <a:rPr lang="en-US" sz="1000" dirty="0"/>
            </a:br>
            <a:br>
              <a:rPr lang="en-US" sz="1000" dirty="0"/>
            </a:br>
            <a:r>
              <a:rPr lang="en-US" sz="1000" b="0" i="0" dirty="0">
                <a:solidFill>
                  <a:srgbClr val="008000"/>
                </a:solidFill>
                <a:effectLst/>
                <a:latin typeface="Consolas" panose="020B0609020204030204" pitchFamily="49" charset="0"/>
              </a:rPr>
              <a:t>/* Extra large devices (large laptops and desktops, 1200px and up) */</a:t>
            </a:r>
            <a:br>
              <a:rPr lang="en-US" sz="1000" dirty="0"/>
            </a:br>
            <a:r>
              <a:rPr lang="en-US" sz="1000" b="0" i="0" dirty="0">
                <a:solidFill>
                  <a:srgbClr val="A52A2A"/>
                </a:solidFill>
                <a:effectLst/>
                <a:latin typeface="Consolas" panose="020B0609020204030204" pitchFamily="49" charset="0"/>
              </a:rPr>
              <a:t>@media only screen and (min-width: 1200px) </a:t>
            </a:r>
            <a:r>
              <a:rPr lang="en-US" sz="1000" b="0" i="0" dirty="0">
                <a:solidFill>
                  <a:srgbClr val="000000"/>
                </a:solidFill>
                <a:effectLst/>
                <a:latin typeface="Consolas" panose="020B0609020204030204" pitchFamily="49" charset="0"/>
              </a:rPr>
              <a:t>{</a:t>
            </a:r>
            <a:r>
              <a:rPr lang="en-US" sz="1000" b="0" i="0" dirty="0">
                <a:solidFill>
                  <a:srgbClr val="FF0000"/>
                </a:solidFill>
                <a:effectLst/>
                <a:latin typeface="Consolas" panose="020B0609020204030204" pitchFamily="49" charset="0"/>
              </a:rPr>
              <a:t>...</a:t>
            </a:r>
            <a:r>
              <a:rPr lang="en-US" sz="1000" b="0" i="0" dirty="0">
                <a:solidFill>
                  <a:srgbClr val="000000"/>
                </a:solidFill>
                <a:effectLst/>
                <a:latin typeface="Consolas" panose="020B0609020204030204" pitchFamily="49" charset="0"/>
              </a:rPr>
              <a:t>}</a:t>
            </a:r>
            <a:endParaRPr lang="es-CL" sz="1000" dirty="0"/>
          </a:p>
        </p:txBody>
      </p:sp>
      <p:pic>
        <p:nvPicPr>
          <p:cNvPr id="7" name="Picture 6">
            <a:extLst>
              <a:ext uri="{FF2B5EF4-FFF2-40B4-BE49-F238E27FC236}">
                <a16:creationId xmlns:a16="http://schemas.microsoft.com/office/drawing/2014/main" id="{28B009EE-1112-49BC-AD1D-D0AE5F4F79DA}"/>
              </a:ext>
            </a:extLst>
          </p:cNvPr>
          <p:cNvPicPr>
            <a:picLocks noChangeAspect="1"/>
          </p:cNvPicPr>
          <p:nvPr/>
        </p:nvPicPr>
        <p:blipFill>
          <a:blip r:embed="rId5"/>
          <a:stretch>
            <a:fillRect/>
          </a:stretch>
        </p:blipFill>
        <p:spPr>
          <a:xfrm>
            <a:off x="323722" y="2240152"/>
            <a:ext cx="5827271" cy="673942"/>
          </a:xfrm>
          <a:prstGeom prst="rect">
            <a:avLst/>
          </a:prstGeom>
        </p:spPr>
      </p:pic>
      <p:sp>
        <p:nvSpPr>
          <p:cNvPr id="14" name="Content Placeholder 2">
            <a:extLst>
              <a:ext uri="{FF2B5EF4-FFF2-40B4-BE49-F238E27FC236}">
                <a16:creationId xmlns:a16="http://schemas.microsoft.com/office/drawing/2014/main" id="{C42FC82E-3534-41C9-9BEA-A0D39F41B6D9}"/>
              </a:ext>
            </a:extLst>
          </p:cNvPr>
          <p:cNvSpPr txBox="1">
            <a:spLocks/>
          </p:cNvSpPr>
          <p:nvPr/>
        </p:nvSpPr>
        <p:spPr>
          <a:xfrm>
            <a:off x="438450" y="1625609"/>
            <a:ext cx="5657550" cy="4566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L" sz="1800" dirty="0"/>
              <a:t>En </a:t>
            </a:r>
            <a:r>
              <a:rPr lang="es-CL" sz="1800" dirty="0" err="1"/>
              <a:t>html</a:t>
            </a:r>
            <a:endParaRPr lang="es-CL" sz="1800" dirty="0"/>
          </a:p>
        </p:txBody>
      </p:sp>
      <p:sp>
        <p:nvSpPr>
          <p:cNvPr id="17" name="Content Placeholder 2">
            <a:extLst>
              <a:ext uri="{FF2B5EF4-FFF2-40B4-BE49-F238E27FC236}">
                <a16:creationId xmlns:a16="http://schemas.microsoft.com/office/drawing/2014/main" id="{AC15CC98-9C26-4497-B41F-1C6812A5DE59}"/>
              </a:ext>
            </a:extLst>
          </p:cNvPr>
          <p:cNvSpPr txBox="1">
            <a:spLocks/>
          </p:cNvSpPr>
          <p:nvPr/>
        </p:nvSpPr>
        <p:spPr>
          <a:xfrm>
            <a:off x="6515340" y="1614948"/>
            <a:ext cx="5657550" cy="4566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L" sz="1800" dirty="0"/>
              <a:t>En </a:t>
            </a:r>
            <a:r>
              <a:rPr lang="es-CL" sz="1800" dirty="0" err="1"/>
              <a:t>css</a:t>
            </a:r>
            <a:endParaRPr lang="es-CL" sz="1800" dirty="0"/>
          </a:p>
        </p:txBody>
      </p:sp>
    </p:spTree>
    <p:extLst>
      <p:ext uri="{BB962C8B-B14F-4D97-AF65-F5344CB8AC3E}">
        <p14:creationId xmlns:p14="http://schemas.microsoft.com/office/powerpoint/2010/main" val="2022784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94;p24">
            <a:extLst>
              <a:ext uri="{FF2B5EF4-FFF2-40B4-BE49-F238E27FC236}">
                <a16:creationId xmlns:a16="http://schemas.microsoft.com/office/drawing/2014/main" id="{CB1D4731-8CD4-4657-B9DB-A827B31851E3}"/>
              </a:ext>
            </a:extLst>
          </p:cNvPr>
          <p:cNvSpPr/>
          <p:nvPr/>
        </p:nvSpPr>
        <p:spPr>
          <a:xfrm>
            <a:off x="-20548" y="-7722"/>
            <a:ext cx="12212548"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2E2680AB-A91B-4407-9544-36C478C6F210}"/>
              </a:ext>
            </a:extLst>
          </p:cNvPr>
          <p:cNvSpPr>
            <a:spLocks noGrp="1"/>
          </p:cNvSpPr>
          <p:nvPr>
            <p:ph type="title"/>
          </p:nvPr>
        </p:nvSpPr>
        <p:spPr>
          <a:xfrm>
            <a:off x="1945412" y="162022"/>
            <a:ext cx="9869869" cy="1325563"/>
          </a:xfrm>
        </p:spPr>
        <p:txBody>
          <a:bodyPr>
            <a:normAutofit/>
          </a:bodyPr>
          <a:lstStyle/>
          <a:p>
            <a:pPr algn="ctr"/>
            <a:r>
              <a:rPr lang="es-CL" sz="4000" b="0" i="0" dirty="0">
                <a:solidFill>
                  <a:schemeClr val="bg1"/>
                </a:solidFill>
                <a:effectLst/>
                <a:latin typeface="Calibri Light (Headings)"/>
              </a:rPr>
              <a:t>Framework o librerías </a:t>
            </a:r>
            <a:r>
              <a:rPr lang="es-CL" sz="4000" b="0" i="0" dirty="0" err="1">
                <a:solidFill>
                  <a:schemeClr val="bg1"/>
                </a:solidFill>
                <a:effectLst/>
                <a:latin typeface="Calibri Light (Headings)"/>
              </a:rPr>
              <a:t>css</a:t>
            </a:r>
            <a:endParaRPr lang="es-CL" sz="4000" dirty="0">
              <a:solidFill>
                <a:schemeClr val="bg1"/>
              </a:solidFill>
            </a:endParaRPr>
          </a:p>
        </p:txBody>
      </p:sp>
      <p:pic>
        <p:nvPicPr>
          <p:cNvPr id="8" name="Google Shape;193;p24">
            <a:extLst>
              <a:ext uri="{FF2B5EF4-FFF2-40B4-BE49-F238E27FC236}">
                <a16:creationId xmlns:a16="http://schemas.microsoft.com/office/drawing/2014/main" id="{A962F2B4-714E-4FCA-8A5D-0F6A33FE0DE7}"/>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16" name="Google Shape;201;p24">
            <a:extLst>
              <a:ext uri="{FF2B5EF4-FFF2-40B4-BE49-F238E27FC236}">
                <a16:creationId xmlns:a16="http://schemas.microsoft.com/office/drawing/2014/main" id="{CE905B3B-8867-44AF-90A5-7ACDB7C75AEE}"/>
              </a:ext>
            </a:extLst>
          </p:cNvPr>
          <p:cNvPicPr preferRelativeResize="0"/>
          <p:nvPr/>
        </p:nvPicPr>
        <p:blipFill>
          <a:blip r:embed="rId3">
            <a:alphaModFix/>
          </a:blip>
          <a:stretch>
            <a:fillRect/>
          </a:stretch>
        </p:blipFill>
        <p:spPr>
          <a:xfrm>
            <a:off x="270724" y="172021"/>
            <a:ext cx="1403964" cy="998888"/>
          </a:xfrm>
          <a:prstGeom prst="rect">
            <a:avLst/>
          </a:prstGeom>
          <a:noFill/>
          <a:ln>
            <a:noFill/>
          </a:ln>
        </p:spPr>
      </p:pic>
      <p:sp>
        <p:nvSpPr>
          <p:cNvPr id="3" name="Content Placeholder 2">
            <a:extLst>
              <a:ext uri="{FF2B5EF4-FFF2-40B4-BE49-F238E27FC236}">
                <a16:creationId xmlns:a16="http://schemas.microsoft.com/office/drawing/2014/main" id="{611BC86B-A4F1-4653-9920-F10D19A6E9DB}"/>
              </a:ext>
            </a:extLst>
          </p:cNvPr>
          <p:cNvSpPr>
            <a:spLocks noGrp="1"/>
          </p:cNvSpPr>
          <p:nvPr>
            <p:ph idx="1"/>
          </p:nvPr>
        </p:nvSpPr>
        <p:spPr>
          <a:xfrm>
            <a:off x="705578" y="6218620"/>
            <a:ext cx="8561712" cy="306277"/>
          </a:xfrm>
        </p:spPr>
        <p:txBody>
          <a:bodyPr>
            <a:normAutofit fontScale="92500" lnSpcReduction="10000"/>
          </a:bodyPr>
          <a:lstStyle/>
          <a:p>
            <a:pPr marL="0" indent="0">
              <a:buNone/>
            </a:pPr>
            <a:r>
              <a:rPr lang="es-CL" sz="1800" dirty="0">
                <a:hlinkClick r:id="rId4"/>
              </a:rPr>
              <a:t>https://2021.stateofcss.com/es-ES/technologies/css-frameworks</a:t>
            </a:r>
            <a:endParaRPr lang="es-CL" sz="1800" dirty="0"/>
          </a:p>
        </p:txBody>
      </p:sp>
      <p:sp>
        <p:nvSpPr>
          <p:cNvPr id="13" name="Content Placeholder 2">
            <a:extLst>
              <a:ext uri="{FF2B5EF4-FFF2-40B4-BE49-F238E27FC236}">
                <a16:creationId xmlns:a16="http://schemas.microsoft.com/office/drawing/2014/main" id="{262BCE5C-D9B3-4C87-93C2-9A4616C9CF7C}"/>
              </a:ext>
            </a:extLst>
          </p:cNvPr>
          <p:cNvSpPr txBox="1">
            <a:spLocks/>
          </p:cNvSpPr>
          <p:nvPr/>
        </p:nvSpPr>
        <p:spPr>
          <a:xfrm>
            <a:off x="613111" y="4759690"/>
            <a:ext cx="8561712" cy="3062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CL" sz="1800" dirty="0"/>
          </a:p>
        </p:txBody>
      </p:sp>
      <p:pic>
        <p:nvPicPr>
          <p:cNvPr id="5" name="Picture 4">
            <a:extLst>
              <a:ext uri="{FF2B5EF4-FFF2-40B4-BE49-F238E27FC236}">
                <a16:creationId xmlns:a16="http://schemas.microsoft.com/office/drawing/2014/main" id="{639414E2-E8D0-4AEC-9674-8A5EEE976078}"/>
              </a:ext>
            </a:extLst>
          </p:cNvPr>
          <p:cNvPicPr>
            <a:picLocks noChangeAspect="1"/>
          </p:cNvPicPr>
          <p:nvPr/>
        </p:nvPicPr>
        <p:blipFill>
          <a:blip r:embed="rId5"/>
          <a:stretch>
            <a:fillRect/>
          </a:stretch>
        </p:blipFill>
        <p:spPr>
          <a:xfrm>
            <a:off x="2171912" y="1657329"/>
            <a:ext cx="6653589" cy="4153452"/>
          </a:xfrm>
          <a:prstGeom prst="rect">
            <a:avLst/>
          </a:prstGeom>
        </p:spPr>
      </p:pic>
    </p:spTree>
    <p:extLst>
      <p:ext uri="{BB962C8B-B14F-4D97-AF65-F5344CB8AC3E}">
        <p14:creationId xmlns:p14="http://schemas.microsoft.com/office/powerpoint/2010/main" val="942579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9C5F20-3693-4540-B45F-E5CB87C4926B}"/>
              </a:ext>
            </a:extLst>
          </p:cNvPr>
          <p:cNvSpPr/>
          <p:nvPr/>
        </p:nvSpPr>
        <p:spPr>
          <a:xfrm>
            <a:off x="0" y="0"/>
            <a:ext cx="12192000" cy="15924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2" name="Title 1">
            <a:extLst>
              <a:ext uri="{FF2B5EF4-FFF2-40B4-BE49-F238E27FC236}">
                <a16:creationId xmlns:a16="http://schemas.microsoft.com/office/drawing/2014/main" id="{2E2680AB-A91B-4407-9544-36C478C6F210}"/>
              </a:ext>
            </a:extLst>
          </p:cNvPr>
          <p:cNvSpPr>
            <a:spLocks noGrp="1"/>
          </p:cNvSpPr>
          <p:nvPr>
            <p:ph type="title"/>
          </p:nvPr>
        </p:nvSpPr>
        <p:spPr>
          <a:xfrm>
            <a:off x="2609636" y="365125"/>
            <a:ext cx="8744164" cy="1325563"/>
          </a:xfrm>
        </p:spPr>
        <p:txBody>
          <a:bodyPr>
            <a:normAutofit/>
          </a:bodyPr>
          <a:lstStyle/>
          <a:p>
            <a:pPr algn="ctr"/>
            <a:r>
              <a:rPr lang="es-CL" sz="4000" dirty="0">
                <a:solidFill>
                  <a:schemeClr val="bg1"/>
                </a:solidFill>
              </a:rPr>
              <a:t>HTML</a:t>
            </a:r>
          </a:p>
        </p:txBody>
      </p:sp>
      <p:pic>
        <p:nvPicPr>
          <p:cNvPr id="4" name="Google Shape;201;p24">
            <a:extLst>
              <a:ext uri="{FF2B5EF4-FFF2-40B4-BE49-F238E27FC236}">
                <a16:creationId xmlns:a16="http://schemas.microsoft.com/office/drawing/2014/main" id="{A944BB2D-31F4-41FE-B7EC-BC301D85B205}"/>
              </a:ext>
            </a:extLst>
          </p:cNvPr>
          <p:cNvPicPr preferRelativeResize="0"/>
          <p:nvPr/>
        </p:nvPicPr>
        <p:blipFill>
          <a:blip r:embed="rId2">
            <a:alphaModFix/>
          </a:blip>
          <a:stretch>
            <a:fillRect/>
          </a:stretch>
        </p:blipFill>
        <p:spPr>
          <a:xfrm>
            <a:off x="838200" y="230188"/>
            <a:ext cx="1553906" cy="1105568"/>
          </a:xfrm>
          <a:prstGeom prst="rect">
            <a:avLst/>
          </a:prstGeom>
          <a:noFill/>
          <a:ln>
            <a:noFill/>
          </a:ln>
        </p:spPr>
      </p:pic>
      <p:pic>
        <p:nvPicPr>
          <p:cNvPr id="8" name="Google Shape;193;p24">
            <a:extLst>
              <a:ext uri="{FF2B5EF4-FFF2-40B4-BE49-F238E27FC236}">
                <a16:creationId xmlns:a16="http://schemas.microsoft.com/office/drawing/2014/main" id="{A962F2B4-714E-4FCA-8A5D-0F6A33FE0DE7}"/>
              </a:ext>
            </a:extLst>
          </p:cNvPr>
          <p:cNvPicPr preferRelativeResize="0"/>
          <p:nvPr/>
        </p:nvPicPr>
        <p:blipFill>
          <a:blip r:embed="rId3">
            <a:alphaModFix/>
          </a:blip>
          <a:stretch>
            <a:fillRect/>
          </a:stretch>
        </p:blipFill>
        <p:spPr>
          <a:xfrm>
            <a:off x="10668000" y="5598175"/>
            <a:ext cx="1342326" cy="1259825"/>
          </a:xfrm>
          <a:prstGeom prst="rect">
            <a:avLst/>
          </a:prstGeom>
          <a:noFill/>
          <a:ln>
            <a:noFill/>
          </a:ln>
        </p:spPr>
      </p:pic>
      <p:pic>
        <p:nvPicPr>
          <p:cNvPr id="9218" name="Picture 2">
            <a:extLst>
              <a:ext uri="{FF2B5EF4-FFF2-40B4-BE49-F238E27FC236}">
                <a16:creationId xmlns:a16="http://schemas.microsoft.com/office/drawing/2014/main" id="{E1181AF0-C57B-439A-9D69-BA6877AD10F9}"/>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238349" y="2336444"/>
            <a:ext cx="3261731" cy="326173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FBCF7F24-60E0-4F30-96BF-F505280833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7893" y="294306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Qué es HTML? » Su Definición y Significado [2022]">
            <a:extLst>
              <a:ext uri="{FF2B5EF4-FFF2-40B4-BE49-F238E27FC236}">
                <a16:creationId xmlns:a16="http://schemas.microsoft.com/office/drawing/2014/main" id="{3E3ED219-1593-4468-90B8-3414E9037A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080" y="2223927"/>
            <a:ext cx="523875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992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94;p24">
            <a:extLst>
              <a:ext uri="{FF2B5EF4-FFF2-40B4-BE49-F238E27FC236}">
                <a16:creationId xmlns:a16="http://schemas.microsoft.com/office/drawing/2014/main" id="{CB1D4731-8CD4-4657-B9DB-A827B31851E3}"/>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2E2680AB-A91B-4407-9544-36C478C6F210}"/>
              </a:ext>
            </a:extLst>
          </p:cNvPr>
          <p:cNvSpPr>
            <a:spLocks noGrp="1"/>
          </p:cNvSpPr>
          <p:nvPr>
            <p:ph type="title"/>
          </p:nvPr>
        </p:nvSpPr>
        <p:spPr>
          <a:xfrm>
            <a:off x="1945412" y="162022"/>
            <a:ext cx="9869869" cy="1325563"/>
          </a:xfrm>
        </p:spPr>
        <p:txBody>
          <a:bodyPr>
            <a:normAutofit/>
          </a:bodyPr>
          <a:lstStyle/>
          <a:p>
            <a:pPr algn="ctr"/>
            <a:r>
              <a:rPr lang="en-US" sz="2400" b="1" i="0" dirty="0">
                <a:solidFill>
                  <a:srgbClr val="FFF6E6"/>
                </a:solidFill>
                <a:effectLst/>
                <a:latin typeface="Calibri Light (Headings)"/>
              </a:rPr>
              <a:t>Pre-/Post-</a:t>
            </a:r>
            <a:r>
              <a:rPr lang="en-US" sz="2400" b="1" i="0" dirty="0" err="1">
                <a:solidFill>
                  <a:srgbClr val="FFF6E6"/>
                </a:solidFill>
                <a:effectLst/>
                <a:latin typeface="Calibri Light (Headings)"/>
              </a:rPr>
              <a:t>procesadores</a:t>
            </a:r>
            <a:br>
              <a:rPr lang="en-US" sz="2400" dirty="0">
                <a:effectLst/>
                <a:latin typeface="Calibri Light (Headings)"/>
              </a:rPr>
            </a:br>
            <a:endParaRPr lang="es-CL" sz="2400" dirty="0">
              <a:solidFill>
                <a:schemeClr val="bg1"/>
              </a:solidFill>
              <a:latin typeface="Calibri Light (Headings)"/>
            </a:endParaRPr>
          </a:p>
        </p:txBody>
      </p:sp>
      <p:pic>
        <p:nvPicPr>
          <p:cNvPr id="8" name="Google Shape;193;p24">
            <a:extLst>
              <a:ext uri="{FF2B5EF4-FFF2-40B4-BE49-F238E27FC236}">
                <a16:creationId xmlns:a16="http://schemas.microsoft.com/office/drawing/2014/main" id="{A962F2B4-714E-4FCA-8A5D-0F6A33FE0DE7}"/>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16" name="Google Shape;201;p24">
            <a:extLst>
              <a:ext uri="{FF2B5EF4-FFF2-40B4-BE49-F238E27FC236}">
                <a16:creationId xmlns:a16="http://schemas.microsoft.com/office/drawing/2014/main" id="{CE905B3B-8867-44AF-90A5-7ACDB7C75AEE}"/>
              </a:ext>
            </a:extLst>
          </p:cNvPr>
          <p:cNvPicPr preferRelativeResize="0"/>
          <p:nvPr/>
        </p:nvPicPr>
        <p:blipFill>
          <a:blip r:embed="rId3">
            <a:alphaModFix/>
          </a:blip>
          <a:stretch>
            <a:fillRect/>
          </a:stretch>
        </p:blipFill>
        <p:spPr>
          <a:xfrm>
            <a:off x="270724" y="172021"/>
            <a:ext cx="1403964" cy="998888"/>
          </a:xfrm>
          <a:prstGeom prst="rect">
            <a:avLst/>
          </a:prstGeom>
          <a:noFill/>
          <a:ln>
            <a:noFill/>
          </a:ln>
        </p:spPr>
      </p:pic>
      <p:sp>
        <p:nvSpPr>
          <p:cNvPr id="3" name="Content Placeholder 2">
            <a:extLst>
              <a:ext uri="{FF2B5EF4-FFF2-40B4-BE49-F238E27FC236}">
                <a16:creationId xmlns:a16="http://schemas.microsoft.com/office/drawing/2014/main" id="{611BC86B-A4F1-4653-9920-F10D19A6E9DB}"/>
              </a:ext>
            </a:extLst>
          </p:cNvPr>
          <p:cNvSpPr>
            <a:spLocks noGrp="1"/>
          </p:cNvSpPr>
          <p:nvPr>
            <p:ph idx="1"/>
          </p:nvPr>
        </p:nvSpPr>
        <p:spPr>
          <a:xfrm>
            <a:off x="705578" y="6218620"/>
            <a:ext cx="8561712" cy="306277"/>
          </a:xfrm>
        </p:spPr>
        <p:txBody>
          <a:bodyPr>
            <a:normAutofit fontScale="92500" lnSpcReduction="10000"/>
          </a:bodyPr>
          <a:lstStyle/>
          <a:p>
            <a:pPr marL="0" indent="0">
              <a:buNone/>
            </a:pPr>
            <a:r>
              <a:rPr lang="es-CL" sz="1800" dirty="0">
                <a:hlinkClick r:id="rId4"/>
              </a:rPr>
              <a:t>https://2021.stateofcss.com/es-ES/technologies/pre-post-processors</a:t>
            </a:r>
            <a:endParaRPr lang="es-CL" sz="1800" dirty="0"/>
          </a:p>
        </p:txBody>
      </p:sp>
      <p:sp>
        <p:nvSpPr>
          <p:cNvPr id="13" name="Content Placeholder 2">
            <a:extLst>
              <a:ext uri="{FF2B5EF4-FFF2-40B4-BE49-F238E27FC236}">
                <a16:creationId xmlns:a16="http://schemas.microsoft.com/office/drawing/2014/main" id="{262BCE5C-D9B3-4C87-93C2-9A4616C9CF7C}"/>
              </a:ext>
            </a:extLst>
          </p:cNvPr>
          <p:cNvSpPr txBox="1">
            <a:spLocks/>
          </p:cNvSpPr>
          <p:nvPr/>
        </p:nvSpPr>
        <p:spPr>
          <a:xfrm>
            <a:off x="613111" y="4759690"/>
            <a:ext cx="8561712" cy="3062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CL" sz="1800" dirty="0"/>
          </a:p>
        </p:txBody>
      </p:sp>
      <p:pic>
        <p:nvPicPr>
          <p:cNvPr id="9" name="Picture 8">
            <a:extLst>
              <a:ext uri="{FF2B5EF4-FFF2-40B4-BE49-F238E27FC236}">
                <a16:creationId xmlns:a16="http://schemas.microsoft.com/office/drawing/2014/main" id="{B2710942-E2AC-4B50-AD71-BDDC5DEC6107}"/>
              </a:ext>
            </a:extLst>
          </p:cNvPr>
          <p:cNvPicPr>
            <a:picLocks noChangeAspect="1"/>
          </p:cNvPicPr>
          <p:nvPr/>
        </p:nvPicPr>
        <p:blipFill>
          <a:blip r:embed="rId5"/>
          <a:stretch>
            <a:fillRect/>
          </a:stretch>
        </p:blipFill>
        <p:spPr>
          <a:xfrm>
            <a:off x="1485369" y="1910680"/>
            <a:ext cx="9221262" cy="3127465"/>
          </a:xfrm>
          <a:prstGeom prst="rect">
            <a:avLst/>
          </a:prstGeom>
        </p:spPr>
      </p:pic>
    </p:spTree>
    <p:extLst>
      <p:ext uri="{BB962C8B-B14F-4D97-AF65-F5344CB8AC3E}">
        <p14:creationId xmlns:p14="http://schemas.microsoft.com/office/powerpoint/2010/main" val="3624206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94;p24">
            <a:extLst>
              <a:ext uri="{FF2B5EF4-FFF2-40B4-BE49-F238E27FC236}">
                <a16:creationId xmlns:a16="http://schemas.microsoft.com/office/drawing/2014/main" id="{CB1D4731-8CD4-4657-B9DB-A827B31851E3}"/>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2E2680AB-A91B-4407-9544-36C478C6F210}"/>
              </a:ext>
            </a:extLst>
          </p:cNvPr>
          <p:cNvSpPr>
            <a:spLocks noGrp="1"/>
          </p:cNvSpPr>
          <p:nvPr>
            <p:ph type="title"/>
          </p:nvPr>
        </p:nvSpPr>
        <p:spPr>
          <a:xfrm>
            <a:off x="1945412" y="162022"/>
            <a:ext cx="9869869" cy="1325563"/>
          </a:xfrm>
        </p:spPr>
        <p:txBody>
          <a:bodyPr>
            <a:normAutofit/>
          </a:bodyPr>
          <a:lstStyle/>
          <a:p>
            <a:pPr algn="ctr"/>
            <a:r>
              <a:rPr lang="en-US" sz="2400" b="1" i="0" dirty="0" err="1">
                <a:solidFill>
                  <a:srgbClr val="FFF6E6"/>
                </a:solidFill>
                <a:effectLst/>
                <a:latin typeface="Calibri Light (Headings)"/>
              </a:rPr>
              <a:t>Booptraps</a:t>
            </a:r>
            <a:endParaRPr lang="es-CL" sz="2400" dirty="0">
              <a:solidFill>
                <a:schemeClr val="bg1"/>
              </a:solidFill>
              <a:latin typeface="Calibri Light (Headings)"/>
            </a:endParaRPr>
          </a:p>
        </p:txBody>
      </p:sp>
      <p:pic>
        <p:nvPicPr>
          <p:cNvPr id="8" name="Google Shape;193;p24">
            <a:extLst>
              <a:ext uri="{FF2B5EF4-FFF2-40B4-BE49-F238E27FC236}">
                <a16:creationId xmlns:a16="http://schemas.microsoft.com/office/drawing/2014/main" id="{A962F2B4-714E-4FCA-8A5D-0F6A33FE0DE7}"/>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16" name="Google Shape;201;p24">
            <a:extLst>
              <a:ext uri="{FF2B5EF4-FFF2-40B4-BE49-F238E27FC236}">
                <a16:creationId xmlns:a16="http://schemas.microsoft.com/office/drawing/2014/main" id="{CE905B3B-8867-44AF-90A5-7ACDB7C75AEE}"/>
              </a:ext>
            </a:extLst>
          </p:cNvPr>
          <p:cNvPicPr preferRelativeResize="0"/>
          <p:nvPr/>
        </p:nvPicPr>
        <p:blipFill>
          <a:blip r:embed="rId3">
            <a:alphaModFix/>
          </a:blip>
          <a:stretch>
            <a:fillRect/>
          </a:stretch>
        </p:blipFill>
        <p:spPr>
          <a:xfrm>
            <a:off x="270724" y="172021"/>
            <a:ext cx="1403964" cy="998888"/>
          </a:xfrm>
          <a:prstGeom prst="rect">
            <a:avLst/>
          </a:prstGeom>
          <a:noFill/>
          <a:ln>
            <a:noFill/>
          </a:ln>
        </p:spPr>
      </p:pic>
      <p:sp>
        <p:nvSpPr>
          <p:cNvPr id="3" name="Content Placeholder 2">
            <a:extLst>
              <a:ext uri="{FF2B5EF4-FFF2-40B4-BE49-F238E27FC236}">
                <a16:creationId xmlns:a16="http://schemas.microsoft.com/office/drawing/2014/main" id="{611BC86B-A4F1-4653-9920-F10D19A6E9DB}"/>
              </a:ext>
            </a:extLst>
          </p:cNvPr>
          <p:cNvSpPr>
            <a:spLocks noGrp="1"/>
          </p:cNvSpPr>
          <p:nvPr>
            <p:ph idx="1"/>
          </p:nvPr>
        </p:nvSpPr>
        <p:spPr>
          <a:xfrm>
            <a:off x="705578" y="6218620"/>
            <a:ext cx="8561712" cy="306277"/>
          </a:xfrm>
        </p:spPr>
        <p:txBody>
          <a:bodyPr>
            <a:normAutofit fontScale="92500" lnSpcReduction="10000"/>
          </a:bodyPr>
          <a:lstStyle/>
          <a:p>
            <a:pPr marL="0" indent="0">
              <a:buNone/>
            </a:pPr>
            <a:r>
              <a:rPr lang="es-CL" sz="1800" dirty="0">
                <a:hlinkClick r:id="rId4"/>
              </a:rPr>
              <a:t>https://getbootstrap.com/</a:t>
            </a:r>
            <a:endParaRPr lang="es-CL" sz="1800" dirty="0"/>
          </a:p>
        </p:txBody>
      </p:sp>
      <p:pic>
        <p:nvPicPr>
          <p:cNvPr id="4098" name="Picture 2" descr="Qué es Bootstrap?">
            <a:extLst>
              <a:ext uri="{FF2B5EF4-FFF2-40B4-BE49-F238E27FC236}">
                <a16:creationId xmlns:a16="http://schemas.microsoft.com/office/drawing/2014/main" id="{4F6E9FDA-198B-4B08-AB2A-15C5DE97ED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8012" y="1657329"/>
            <a:ext cx="8171594" cy="4269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058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4;p24">
            <a:extLst>
              <a:ext uri="{FF2B5EF4-FFF2-40B4-BE49-F238E27FC236}">
                <a16:creationId xmlns:a16="http://schemas.microsoft.com/office/drawing/2014/main" id="{674B1D3F-48E9-4C6A-8523-AE43087E68B7}"/>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09AA614D-D872-431D-ADF3-326FA2F3FAE5}"/>
              </a:ext>
            </a:extLst>
          </p:cNvPr>
          <p:cNvSpPr>
            <a:spLocks noGrp="1"/>
          </p:cNvSpPr>
          <p:nvPr>
            <p:ph type="title"/>
          </p:nvPr>
        </p:nvSpPr>
        <p:spPr>
          <a:xfrm>
            <a:off x="2184033" y="622055"/>
            <a:ext cx="9155130" cy="693113"/>
          </a:xfrm>
        </p:spPr>
        <p:txBody>
          <a:bodyPr>
            <a:normAutofit fontScale="90000"/>
          </a:bodyPr>
          <a:lstStyle/>
          <a:p>
            <a:pPr algn="ctr"/>
            <a:r>
              <a:rPr lang="es-ES" b="1" i="0" dirty="0">
                <a:solidFill>
                  <a:schemeClr val="bg1"/>
                </a:solidFill>
                <a:effectLst/>
                <a:latin typeface="-apple-system"/>
              </a:rPr>
              <a:t>HTML es el esqueleto del sitio web</a:t>
            </a:r>
            <a:br>
              <a:rPr lang="es-ES" b="1" i="0" dirty="0">
                <a:solidFill>
                  <a:schemeClr val="bg1"/>
                </a:solidFill>
                <a:effectLst/>
                <a:latin typeface="-apple-system"/>
              </a:rPr>
            </a:br>
            <a:endParaRPr lang="en-US" dirty="0">
              <a:solidFill>
                <a:schemeClr val="bg1"/>
              </a:solidFill>
            </a:endParaRPr>
          </a:p>
        </p:txBody>
      </p:sp>
      <p:pic>
        <p:nvPicPr>
          <p:cNvPr id="4" name="Google Shape;193;p24">
            <a:extLst>
              <a:ext uri="{FF2B5EF4-FFF2-40B4-BE49-F238E27FC236}">
                <a16:creationId xmlns:a16="http://schemas.microsoft.com/office/drawing/2014/main" id="{271E09E3-E303-4783-A210-FEA29E1E1905}"/>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6" name="Google Shape;201;p24">
            <a:extLst>
              <a:ext uri="{FF2B5EF4-FFF2-40B4-BE49-F238E27FC236}">
                <a16:creationId xmlns:a16="http://schemas.microsoft.com/office/drawing/2014/main" id="{158254A2-6A8D-4837-B590-1B23CB63756D}"/>
              </a:ext>
            </a:extLst>
          </p:cNvPr>
          <p:cNvPicPr preferRelativeResize="0"/>
          <p:nvPr/>
        </p:nvPicPr>
        <p:blipFill>
          <a:blip r:embed="rId3">
            <a:alphaModFix/>
          </a:blip>
          <a:stretch>
            <a:fillRect/>
          </a:stretch>
        </p:blipFill>
        <p:spPr>
          <a:xfrm>
            <a:off x="270724" y="172021"/>
            <a:ext cx="1403964" cy="998888"/>
          </a:xfrm>
          <a:prstGeom prst="rect">
            <a:avLst/>
          </a:prstGeom>
          <a:noFill/>
          <a:ln>
            <a:noFill/>
          </a:ln>
        </p:spPr>
      </p:pic>
      <p:pic>
        <p:nvPicPr>
          <p:cNvPr id="7" name="Picture 2">
            <a:extLst>
              <a:ext uri="{FF2B5EF4-FFF2-40B4-BE49-F238E27FC236}">
                <a16:creationId xmlns:a16="http://schemas.microsoft.com/office/drawing/2014/main" id="{97CF0D28-3EC1-4EE3-9C77-CB302297470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14122" y="1876749"/>
            <a:ext cx="5832159" cy="435133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0F31983-B18F-40DB-B1DB-906D0AD95202}"/>
              </a:ext>
            </a:extLst>
          </p:cNvPr>
          <p:cNvSpPr txBox="1"/>
          <p:nvPr/>
        </p:nvSpPr>
        <p:spPr>
          <a:xfrm>
            <a:off x="7346022" y="2035157"/>
            <a:ext cx="3503488" cy="4154984"/>
          </a:xfrm>
          <a:prstGeom prst="rect">
            <a:avLst/>
          </a:prstGeom>
          <a:noFill/>
        </p:spPr>
        <p:txBody>
          <a:bodyPr wrap="square">
            <a:spAutoFit/>
          </a:bodyPr>
          <a:lstStyle/>
          <a:p>
            <a:r>
              <a:rPr lang="es-ES" sz="2400" b="0" i="0" dirty="0">
                <a:solidFill>
                  <a:srgbClr val="15141A"/>
                </a:solidFill>
                <a:effectLst/>
                <a:latin typeface="Arial" panose="020B0604020202020204" pitchFamily="34" charset="0"/>
                <a:cs typeface="Arial" panose="020B0604020202020204" pitchFamily="34" charset="0"/>
              </a:rPr>
              <a:t>El Lenguaje de Marcado de Hipertexto (HTML) es el código que se utiliza para estructurar y desplegar una página web y sus contenidos. Por ejemplo, sus contenidos podrían ser párrafos, una lista con viñetas, o imágenes y tablas de datos</a:t>
            </a:r>
            <a:endParaRPr lang="es-CL"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4224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4;p24">
            <a:extLst>
              <a:ext uri="{FF2B5EF4-FFF2-40B4-BE49-F238E27FC236}">
                <a16:creationId xmlns:a16="http://schemas.microsoft.com/office/drawing/2014/main" id="{674B1D3F-48E9-4C6A-8523-AE43087E68B7}"/>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4" name="Google Shape;193;p24">
            <a:extLst>
              <a:ext uri="{FF2B5EF4-FFF2-40B4-BE49-F238E27FC236}">
                <a16:creationId xmlns:a16="http://schemas.microsoft.com/office/drawing/2014/main" id="{271E09E3-E303-4783-A210-FEA29E1E1905}"/>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6" name="Google Shape;201;p24">
            <a:extLst>
              <a:ext uri="{FF2B5EF4-FFF2-40B4-BE49-F238E27FC236}">
                <a16:creationId xmlns:a16="http://schemas.microsoft.com/office/drawing/2014/main" id="{158254A2-6A8D-4837-B590-1B23CB63756D}"/>
              </a:ext>
            </a:extLst>
          </p:cNvPr>
          <p:cNvPicPr preferRelativeResize="0"/>
          <p:nvPr/>
        </p:nvPicPr>
        <p:blipFill>
          <a:blip r:embed="rId3">
            <a:alphaModFix/>
          </a:blip>
          <a:stretch>
            <a:fillRect/>
          </a:stretch>
        </p:blipFill>
        <p:spPr>
          <a:xfrm>
            <a:off x="270724" y="172021"/>
            <a:ext cx="1403964" cy="998888"/>
          </a:xfrm>
          <a:prstGeom prst="rect">
            <a:avLst/>
          </a:prstGeom>
          <a:noFill/>
          <a:ln>
            <a:noFill/>
          </a:ln>
        </p:spPr>
      </p:pic>
      <p:pic>
        <p:nvPicPr>
          <p:cNvPr id="5125" name="Picture 5" descr="elementos de gato gruñon">
            <a:extLst>
              <a:ext uri="{FF2B5EF4-FFF2-40B4-BE49-F238E27FC236}">
                <a16:creationId xmlns:a16="http://schemas.microsoft.com/office/drawing/2014/main" id="{4BBF0615-393F-4C45-8E72-1E990C207E57}"/>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883302" y="2115117"/>
            <a:ext cx="10425396" cy="323809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410225A7-9DF9-4264-B5EB-4DA965311BB1}"/>
              </a:ext>
            </a:extLst>
          </p:cNvPr>
          <p:cNvSpPr>
            <a:spLocks noGrp="1"/>
          </p:cNvSpPr>
          <p:nvPr>
            <p:ph type="title"/>
          </p:nvPr>
        </p:nvSpPr>
        <p:spPr>
          <a:xfrm>
            <a:off x="972706" y="162980"/>
            <a:ext cx="10515600" cy="1325563"/>
          </a:xfrm>
        </p:spPr>
        <p:txBody>
          <a:bodyPr/>
          <a:lstStyle/>
          <a:p>
            <a:pPr algn="ctr"/>
            <a:r>
              <a:rPr lang="es-CL" dirty="0">
                <a:solidFill>
                  <a:schemeClr val="bg1"/>
                </a:solidFill>
              </a:rPr>
              <a:t>TAG</a:t>
            </a:r>
          </a:p>
        </p:txBody>
      </p:sp>
      <p:sp>
        <p:nvSpPr>
          <p:cNvPr id="13" name="TextBox 12">
            <a:extLst>
              <a:ext uri="{FF2B5EF4-FFF2-40B4-BE49-F238E27FC236}">
                <a16:creationId xmlns:a16="http://schemas.microsoft.com/office/drawing/2014/main" id="{CF2E3E71-BCC8-402D-8E69-E60266015A88}"/>
              </a:ext>
            </a:extLst>
          </p:cNvPr>
          <p:cNvSpPr txBox="1"/>
          <p:nvPr/>
        </p:nvSpPr>
        <p:spPr>
          <a:xfrm>
            <a:off x="2134456" y="5733476"/>
            <a:ext cx="6097712" cy="369332"/>
          </a:xfrm>
          <a:prstGeom prst="rect">
            <a:avLst/>
          </a:prstGeom>
          <a:noFill/>
        </p:spPr>
        <p:txBody>
          <a:bodyPr wrap="square">
            <a:spAutoFit/>
          </a:bodyPr>
          <a:lstStyle/>
          <a:p>
            <a:r>
              <a:rPr lang="es-CL" dirty="0">
                <a:hlinkClick r:id="rId5"/>
              </a:rPr>
              <a:t>https://www.w3schools.com/tags/ref_byfunc.asp</a:t>
            </a:r>
            <a:endParaRPr lang="es-CL" dirty="0"/>
          </a:p>
        </p:txBody>
      </p:sp>
    </p:spTree>
    <p:extLst>
      <p:ext uri="{BB962C8B-B14F-4D97-AF65-F5344CB8AC3E}">
        <p14:creationId xmlns:p14="http://schemas.microsoft.com/office/powerpoint/2010/main" val="197823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Google Shape;194;p24">
            <a:extLst>
              <a:ext uri="{FF2B5EF4-FFF2-40B4-BE49-F238E27FC236}">
                <a16:creationId xmlns:a16="http://schemas.microsoft.com/office/drawing/2014/main" id="{674B1D3F-48E9-4C6A-8523-AE43087E68B7}"/>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09AA614D-D872-431D-ADF3-326FA2F3FAE5}"/>
              </a:ext>
            </a:extLst>
          </p:cNvPr>
          <p:cNvSpPr>
            <a:spLocks noGrp="1"/>
          </p:cNvSpPr>
          <p:nvPr>
            <p:ph type="title"/>
          </p:nvPr>
        </p:nvSpPr>
        <p:spPr>
          <a:xfrm>
            <a:off x="2198670" y="365125"/>
            <a:ext cx="9155130" cy="693113"/>
          </a:xfrm>
        </p:spPr>
        <p:txBody>
          <a:bodyPr>
            <a:normAutofit fontScale="90000"/>
          </a:bodyPr>
          <a:lstStyle/>
          <a:p>
            <a:pPr algn="ctr"/>
            <a:r>
              <a:rPr lang="en-US" b="1" i="0" dirty="0" err="1">
                <a:solidFill>
                  <a:schemeClr val="bg1"/>
                </a:solidFill>
                <a:effectLst/>
                <a:latin typeface="-apple-system"/>
              </a:rPr>
              <a:t>Estructura</a:t>
            </a:r>
            <a:r>
              <a:rPr lang="en-US" b="1" i="0" dirty="0">
                <a:solidFill>
                  <a:schemeClr val="bg1"/>
                </a:solidFill>
                <a:effectLst/>
                <a:latin typeface="-apple-system"/>
              </a:rPr>
              <a:t> de la </a:t>
            </a:r>
            <a:r>
              <a:rPr lang="en-US" b="1" i="0" dirty="0" err="1">
                <a:solidFill>
                  <a:schemeClr val="bg1"/>
                </a:solidFill>
                <a:effectLst/>
                <a:latin typeface="-apple-system"/>
              </a:rPr>
              <a:t>página</a:t>
            </a:r>
            <a:br>
              <a:rPr lang="en-US" b="1" i="0" dirty="0">
                <a:solidFill>
                  <a:schemeClr val="bg1"/>
                </a:solidFill>
                <a:effectLst/>
                <a:latin typeface="-apple-system"/>
              </a:rPr>
            </a:br>
            <a:endParaRPr lang="en-US" dirty="0">
              <a:solidFill>
                <a:schemeClr val="bg1"/>
              </a:solidFill>
            </a:endParaRPr>
          </a:p>
        </p:txBody>
      </p:sp>
      <p:pic>
        <p:nvPicPr>
          <p:cNvPr id="4" name="Google Shape;193;p24">
            <a:extLst>
              <a:ext uri="{FF2B5EF4-FFF2-40B4-BE49-F238E27FC236}">
                <a16:creationId xmlns:a16="http://schemas.microsoft.com/office/drawing/2014/main" id="{271E09E3-E303-4783-A210-FEA29E1E1905}"/>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6" name="Google Shape;201;p24">
            <a:extLst>
              <a:ext uri="{FF2B5EF4-FFF2-40B4-BE49-F238E27FC236}">
                <a16:creationId xmlns:a16="http://schemas.microsoft.com/office/drawing/2014/main" id="{158254A2-6A8D-4837-B590-1B23CB63756D}"/>
              </a:ext>
            </a:extLst>
          </p:cNvPr>
          <p:cNvPicPr preferRelativeResize="0"/>
          <p:nvPr/>
        </p:nvPicPr>
        <p:blipFill>
          <a:blip r:embed="rId3">
            <a:alphaModFix/>
          </a:blip>
          <a:stretch>
            <a:fillRect/>
          </a:stretch>
        </p:blipFill>
        <p:spPr>
          <a:xfrm>
            <a:off x="270724" y="172021"/>
            <a:ext cx="1403964" cy="998888"/>
          </a:xfrm>
          <a:prstGeom prst="rect">
            <a:avLst/>
          </a:prstGeom>
          <a:noFill/>
          <a:ln>
            <a:noFill/>
          </a:ln>
        </p:spPr>
      </p:pic>
      <p:sp>
        <p:nvSpPr>
          <p:cNvPr id="7" name="Rectangle 2">
            <a:extLst>
              <a:ext uri="{FF2B5EF4-FFF2-40B4-BE49-F238E27FC236}">
                <a16:creationId xmlns:a16="http://schemas.microsoft.com/office/drawing/2014/main" id="{C845EDD2-26F5-4D0D-B939-E841427F47AE}"/>
              </a:ext>
            </a:extLst>
          </p:cNvPr>
          <p:cNvSpPr>
            <a:spLocks noGrp="1" noChangeArrowheads="1"/>
          </p:cNvSpPr>
          <p:nvPr>
            <p:ph idx="1"/>
          </p:nvPr>
        </p:nvSpPr>
        <p:spPr bwMode="auto">
          <a:xfrm>
            <a:off x="623398" y="1543756"/>
            <a:ext cx="10595981" cy="2314686"/>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292A2"/>
                </a:solidFill>
                <a:effectLst/>
                <a:latin typeface="Consolas" panose="020B0609020204030204" pitchFamily="49" charset="0"/>
              </a:rPr>
              <a:t>&lt;!-- </a:t>
            </a:r>
            <a:r>
              <a:rPr kumimoji="0" lang="en-US" altLang="en-US" sz="1400" b="0" i="0" u="none" strike="noStrike" cap="none" normalizeH="0" baseline="0" dirty="0" err="1">
                <a:ln>
                  <a:noFill/>
                </a:ln>
                <a:solidFill>
                  <a:srgbClr val="8292A2"/>
                </a:solidFill>
                <a:effectLst/>
                <a:latin typeface="Consolas" panose="020B0609020204030204" pitchFamily="49" charset="0"/>
              </a:rPr>
              <a:t>Siempre</a:t>
            </a:r>
            <a:r>
              <a:rPr kumimoji="0" lang="en-US" altLang="en-US" sz="1400" b="0" i="0" u="none" strike="noStrike" cap="none" normalizeH="0" baseline="0" dirty="0">
                <a:ln>
                  <a:noFill/>
                </a:ln>
                <a:solidFill>
                  <a:srgbClr val="8292A2"/>
                </a:solidFill>
                <a:effectLst/>
                <a:latin typeface="Consolas" panose="020B0609020204030204" pitchFamily="49" charset="0"/>
              </a:rPr>
              <a:t> </a:t>
            </a:r>
            <a:r>
              <a:rPr kumimoji="0" lang="en-US" altLang="en-US" sz="1400" b="0" i="0" u="none" strike="noStrike" cap="none" normalizeH="0" baseline="0" dirty="0" err="1">
                <a:ln>
                  <a:noFill/>
                </a:ln>
                <a:solidFill>
                  <a:srgbClr val="8292A2"/>
                </a:solidFill>
                <a:effectLst/>
                <a:latin typeface="Consolas" panose="020B0609020204030204" pitchFamily="49" charset="0"/>
              </a:rPr>
              <a:t>debemos</a:t>
            </a:r>
            <a:r>
              <a:rPr kumimoji="0" lang="en-US" altLang="en-US" sz="1400" b="0" i="0" u="none" strike="noStrike" cap="none" normalizeH="0" baseline="0" dirty="0">
                <a:ln>
                  <a:noFill/>
                </a:ln>
                <a:solidFill>
                  <a:srgbClr val="8292A2"/>
                </a:solidFill>
                <a:effectLst/>
                <a:latin typeface="Consolas" panose="020B0609020204030204" pitchFamily="49" charset="0"/>
              </a:rPr>
              <a:t> </a:t>
            </a:r>
            <a:r>
              <a:rPr kumimoji="0" lang="en-US" altLang="en-US" sz="1400" b="0" i="0" u="none" strike="noStrike" cap="none" normalizeH="0" baseline="0" dirty="0" err="1">
                <a:ln>
                  <a:noFill/>
                </a:ln>
                <a:solidFill>
                  <a:srgbClr val="8292A2"/>
                </a:solidFill>
                <a:effectLst/>
                <a:latin typeface="Consolas" panose="020B0609020204030204" pitchFamily="49" charset="0"/>
              </a:rPr>
              <a:t>empezar</a:t>
            </a:r>
            <a:r>
              <a:rPr kumimoji="0" lang="en-US" altLang="en-US" sz="1400" b="0" i="0" u="none" strike="noStrike" cap="none" normalizeH="0" baseline="0" dirty="0">
                <a:ln>
                  <a:noFill/>
                </a:ln>
                <a:solidFill>
                  <a:srgbClr val="8292A2"/>
                </a:solidFill>
                <a:effectLst/>
                <a:latin typeface="Consolas" panose="020B0609020204030204" pitchFamily="49" charset="0"/>
              </a:rPr>
              <a:t> con </a:t>
            </a:r>
            <a:r>
              <a:rPr kumimoji="0" lang="en-US" altLang="en-US" sz="1400" b="0" i="0" u="none" strike="noStrike" cap="none" normalizeH="0" baseline="0" dirty="0" err="1">
                <a:ln>
                  <a:noFill/>
                </a:ln>
                <a:solidFill>
                  <a:srgbClr val="8292A2"/>
                </a:solidFill>
                <a:effectLst/>
                <a:latin typeface="Consolas" panose="020B0609020204030204" pitchFamily="49" charset="0"/>
              </a:rPr>
              <a:t>una</a:t>
            </a:r>
            <a:r>
              <a:rPr kumimoji="0" lang="en-US" altLang="en-US" sz="1400" b="0" i="0" u="none" strike="noStrike" cap="none" normalizeH="0" baseline="0" dirty="0">
                <a:ln>
                  <a:noFill/>
                </a:ln>
                <a:solidFill>
                  <a:srgbClr val="8292A2"/>
                </a:solidFill>
                <a:effectLst/>
                <a:latin typeface="Consolas" panose="020B0609020204030204" pitchFamily="49" charset="0"/>
              </a:rPr>
              <a:t> tag HTML para </a:t>
            </a:r>
            <a:r>
              <a:rPr kumimoji="0" lang="en-US" altLang="en-US" sz="1400" b="0" i="0" u="none" strike="noStrike" cap="none" normalizeH="0" baseline="0" dirty="0" err="1">
                <a:ln>
                  <a:noFill/>
                </a:ln>
                <a:solidFill>
                  <a:srgbClr val="8292A2"/>
                </a:solidFill>
                <a:effectLst/>
                <a:latin typeface="Consolas" panose="020B0609020204030204" pitchFamily="49" charset="0"/>
              </a:rPr>
              <a:t>demostrarle</a:t>
            </a:r>
            <a:r>
              <a:rPr kumimoji="0" lang="en-US" altLang="en-US" sz="1400" b="0" i="0" u="none" strike="noStrike" cap="none" normalizeH="0" baseline="0" dirty="0">
                <a:ln>
                  <a:noFill/>
                </a:ln>
                <a:solidFill>
                  <a:srgbClr val="8292A2"/>
                </a:solidFill>
                <a:effectLst/>
                <a:latin typeface="Consolas" panose="020B0609020204030204" pitchFamily="49" charset="0"/>
              </a:rPr>
              <a:t> al </a:t>
            </a:r>
            <a:r>
              <a:rPr kumimoji="0" lang="en-US" altLang="en-US" sz="1400" b="0" i="0" u="none" strike="noStrike" cap="none" normalizeH="0" baseline="0" dirty="0" err="1">
                <a:ln>
                  <a:noFill/>
                </a:ln>
                <a:solidFill>
                  <a:srgbClr val="8292A2"/>
                </a:solidFill>
                <a:effectLst/>
                <a:latin typeface="Consolas" panose="020B0609020204030204" pitchFamily="49" charset="0"/>
              </a:rPr>
              <a:t>navegador</a:t>
            </a:r>
            <a:r>
              <a:rPr kumimoji="0" lang="en-US" altLang="en-US" sz="1400" b="0" i="0" u="none" strike="noStrike" cap="none" normalizeH="0" baseline="0" dirty="0">
                <a:ln>
                  <a:noFill/>
                </a:ln>
                <a:solidFill>
                  <a:srgbClr val="8292A2"/>
                </a:solidFill>
                <a:effectLst/>
                <a:latin typeface="Consolas" panose="020B0609020204030204" pitchFamily="49" charset="0"/>
              </a:rPr>
              <a:t> que </a:t>
            </a:r>
            <a:r>
              <a:rPr kumimoji="0" lang="en-US" altLang="en-US" sz="1400" b="0" i="0" u="none" strike="noStrike" cap="none" normalizeH="0" baseline="0" dirty="0" err="1">
                <a:ln>
                  <a:noFill/>
                </a:ln>
                <a:solidFill>
                  <a:srgbClr val="8292A2"/>
                </a:solidFill>
                <a:effectLst/>
                <a:latin typeface="Consolas" panose="020B0609020204030204" pitchFamily="49" charset="0"/>
              </a:rPr>
              <a:t>este</a:t>
            </a:r>
            <a:r>
              <a:rPr kumimoji="0" lang="en-US" altLang="en-US" sz="1400" b="0" i="0" u="none" strike="noStrike" cap="none" normalizeH="0" baseline="0" dirty="0">
                <a:ln>
                  <a:noFill/>
                </a:ln>
                <a:solidFill>
                  <a:srgbClr val="8292A2"/>
                </a:solidFill>
                <a:effectLst/>
                <a:latin typeface="Consolas" panose="020B0609020204030204" pitchFamily="49" charset="0"/>
              </a:rPr>
              <a:t> es un </a:t>
            </a:r>
            <a:r>
              <a:rPr kumimoji="0" lang="en-US" altLang="en-US" sz="1400" b="0" i="0" u="none" strike="noStrike" cap="none" normalizeH="0" baseline="0" dirty="0" err="1">
                <a:ln>
                  <a:noFill/>
                </a:ln>
                <a:solidFill>
                  <a:srgbClr val="8292A2"/>
                </a:solidFill>
                <a:effectLst/>
                <a:latin typeface="Consolas" panose="020B0609020204030204" pitchFamily="49" charset="0"/>
              </a:rPr>
              <a:t>documento</a:t>
            </a:r>
            <a:r>
              <a:rPr kumimoji="0" lang="en-US" altLang="en-US" sz="1400" b="0" i="0" u="none" strike="noStrike" cap="none" normalizeH="0" baseline="0" dirty="0">
                <a:ln>
                  <a:noFill/>
                </a:ln>
                <a:solidFill>
                  <a:srgbClr val="8292A2"/>
                </a:solidFill>
                <a:effectLst/>
                <a:latin typeface="Consolas" panose="020B0609020204030204" pitchFamily="49" charset="0"/>
              </a:rPr>
              <a:t> </a:t>
            </a:r>
            <a:r>
              <a:rPr kumimoji="0" lang="en-US" altLang="en-US" sz="1400" b="0" i="0" u="none" strike="noStrike" cap="none" normalizeH="0" baseline="0" dirty="0" err="1">
                <a:ln>
                  <a:noFill/>
                </a:ln>
                <a:solidFill>
                  <a:srgbClr val="8292A2"/>
                </a:solidFill>
                <a:effectLst/>
                <a:latin typeface="Consolas" panose="020B0609020204030204" pitchFamily="49" charset="0"/>
              </a:rPr>
              <a:t>en</a:t>
            </a:r>
            <a:r>
              <a:rPr kumimoji="0" lang="en-US" altLang="en-US" sz="1400" b="0" i="0" u="none" strike="noStrike" cap="none" normalizeH="0" baseline="0" dirty="0">
                <a:ln>
                  <a:noFill/>
                </a:ln>
                <a:solidFill>
                  <a:srgbClr val="8292A2"/>
                </a:solidFill>
                <a:effectLst/>
                <a:latin typeface="Consolas" panose="020B0609020204030204" pitchFamily="49" charset="0"/>
              </a:rPr>
              <a:t> </a:t>
            </a:r>
            <a:r>
              <a:rPr kumimoji="0" lang="en-US" altLang="en-US" sz="1400" b="0" i="0" u="none" strike="noStrike" cap="none" normalizeH="0" baseline="0" dirty="0" err="1">
                <a:ln>
                  <a:noFill/>
                </a:ln>
                <a:solidFill>
                  <a:srgbClr val="8292A2"/>
                </a:solidFill>
                <a:effectLst/>
                <a:latin typeface="Consolas" panose="020B0609020204030204" pitchFamily="49" charset="0"/>
              </a:rPr>
              <a:t>formato</a:t>
            </a:r>
            <a:r>
              <a:rPr kumimoji="0" lang="en-US" altLang="en-US" sz="1400" b="0" i="0" u="none" strike="noStrike" cap="none" normalizeH="0" baseline="0" dirty="0">
                <a:ln>
                  <a:noFill/>
                </a:ln>
                <a:solidFill>
                  <a:srgbClr val="8292A2"/>
                </a:solidFill>
                <a:effectLst/>
                <a:latin typeface="Consolas" panose="020B0609020204030204" pitchFamily="49" charset="0"/>
              </a:rPr>
              <a:t> HTML.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8F8F2"/>
                </a:solidFill>
                <a:effectLst/>
                <a:latin typeface="Consolas" panose="020B0609020204030204" pitchFamily="49" charset="0"/>
              </a:rPr>
              <a:t> &lt;!</a:t>
            </a:r>
            <a:r>
              <a:rPr kumimoji="0" lang="en-US" altLang="en-US" sz="1400" b="0" i="0" u="none" strike="noStrike" cap="none" normalizeH="0" baseline="0" dirty="0">
                <a:ln>
                  <a:noFill/>
                </a:ln>
                <a:solidFill>
                  <a:srgbClr val="8292A2"/>
                </a:solidFill>
                <a:effectLst/>
                <a:latin typeface="Consolas" panose="020B0609020204030204" pitchFamily="49" charset="0"/>
              </a:rPr>
              <a:t>DOCTYPE html</a:t>
            </a:r>
            <a:r>
              <a:rPr kumimoji="0" lang="en-US" altLang="en-US" sz="1400" b="0" i="0" u="none" strike="noStrike" cap="none" normalizeH="0" baseline="0" dirty="0">
                <a:ln>
                  <a:noFill/>
                </a:ln>
                <a:solidFill>
                  <a:srgbClr val="F8F8F2"/>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8F8F2"/>
                </a:solidFill>
                <a:effectLst/>
                <a:latin typeface="Consolas" panose="020B0609020204030204" pitchFamily="49" charset="0"/>
              </a:rPr>
              <a:t> &lt;</a:t>
            </a:r>
            <a:r>
              <a:rPr kumimoji="0" lang="en-US" altLang="en-US" sz="1400" b="0" i="0" u="none" strike="noStrike" cap="none" normalizeH="0" baseline="0" dirty="0">
                <a:ln>
                  <a:noFill/>
                </a:ln>
                <a:solidFill>
                  <a:srgbClr val="F92672"/>
                </a:solidFill>
                <a:effectLst/>
                <a:latin typeface="Consolas" panose="020B0609020204030204" pitchFamily="49" charset="0"/>
              </a:rPr>
              <a:t>html</a:t>
            </a:r>
            <a:r>
              <a:rPr kumimoji="0" lang="en-US" altLang="en-US" sz="1400" b="0" i="0" u="none" strike="noStrike" cap="none" normalizeH="0" baseline="0" dirty="0">
                <a:ln>
                  <a:noFill/>
                </a:ln>
                <a:solidFill>
                  <a:srgbClr val="F8F8F2"/>
                </a:solidFill>
                <a:effectLst/>
                <a:latin typeface="Consolas" panose="020B0609020204030204" pitchFamily="49" charset="0"/>
              </a:rPr>
              <a:t>&gt;</a:t>
            </a:r>
          </a:p>
          <a:p>
            <a:pPr marL="457200" lvl="1" indent="0" eaLnBrk="0" fontAlgn="base" hangingPunct="0">
              <a:lnSpc>
                <a:spcPct val="100000"/>
              </a:lnSpc>
              <a:spcBef>
                <a:spcPct val="0"/>
              </a:spcBef>
              <a:spcAft>
                <a:spcPct val="0"/>
              </a:spcAft>
              <a:buNone/>
            </a:pPr>
            <a:r>
              <a:rPr kumimoji="0" lang="en-US" altLang="en-US" sz="1400" b="0" i="0" u="none" strike="noStrike" cap="none" normalizeH="0" baseline="0" dirty="0">
                <a:ln>
                  <a:noFill/>
                </a:ln>
                <a:solidFill>
                  <a:srgbClr val="F8F8F2"/>
                </a:solidFill>
                <a:effectLst/>
                <a:latin typeface="Consolas" panose="020B0609020204030204" pitchFamily="49" charset="0"/>
              </a:rPr>
              <a:t> &lt;</a:t>
            </a:r>
            <a:r>
              <a:rPr kumimoji="0" lang="en-US" altLang="en-US" sz="1400" b="0" i="0" u="none" strike="noStrike" cap="none" normalizeH="0" baseline="0" dirty="0">
                <a:ln>
                  <a:noFill/>
                </a:ln>
                <a:solidFill>
                  <a:srgbClr val="F92672"/>
                </a:solidFill>
                <a:effectLst/>
                <a:latin typeface="Consolas" panose="020B0609020204030204" pitchFamily="49" charset="0"/>
              </a:rPr>
              <a:t>head</a:t>
            </a:r>
            <a:r>
              <a:rPr kumimoji="0" lang="en-US" altLang="en-US" sz="1400" b="0" i="0" u="none" strike="noStrike" cap="none" normalizeH="0" baseline="0" dirty="0">
                <a:ln>
                  <a:noFill/>
                </a:ln>
                <a:solidFill>
                  <a:srgbClr val="F8F8F2"/>
                </a:solidFill>
                <a:effectLst/>
                <a:latin typeface="Consolas" panose="020B0609020204030204" pitchFamily="49" charset="0"/>
              </a:rPr>
              <a:t>&gt; </a:t>
            </a:r>
            <a:r>
              <a:rPr kumimoji="0" lang="en-US" altLang="en-US" sz="1400" b="0" i="0" u="none" strike="noStrike" cap="none" normalizeH="0" baseline="0" dirty="0">
                <a:ln>
                  <a:noFill/>
                </a:ln>
                <a:solidFill>
                  <a:srgbClr val="8292A2"/>
                </a:solidFill>
                <a:effectLst/>
                <a:latin typeface="Consolas" panose="020B0609020204030204" pitchFamily="49" charset="0"/>
              </a:rPr>
              <a:t>&lt;!-- </a:t>
            </a:r>
            <a:r>
              <a:rPr kumimoji="0" lang="en-US" altLang="en-US" sz="1400" b="0" i="0" u="none" strike="noStrike" cap="none" normalizeH="0" baseline="0" dirty="0" err="1">
                <a:ln>
                  <a:noFill/>
                </a:ln>
                <a:solidFill>
                  <a:srgbClr val="8292A2"/>
                </a:solidFill>
                <a:effectLst/>
                <a:latin typeface="Consolas" panose="020B0609020204030204" pitchFamily="49" charset="0"/>
              </a:rPr>
              <a:t>Dentro</a:t>
            </a:r>
            <a:r>
              <a:rPr kumimoji="0" lang="en-US" altLang="en-US" sz="1400" b="0" i="0" u="none" strike="noStrike" cap="none" normalizeH="0" baseline="0" dirty="0">
                <a:ln>
                  <a:noFill/>
                </a:ln>
                <a:solidFill>
                  <a:srgbClr val="8292A2"/>
                </a:solidFill>
                <a:effectLst/>
                <a:latin typeface="Consolas" panose="020B0609020204030204" pitchFamily="49" charset="0"/>
              </a:rPr>
              <a:t> de la tag head </a:t>
            </a:r>
            <a:r>
              <a:rPr kumimoji="0" lang="en-US" altLang="en-US" sz="1400" b="0" i="0" u="none" strike="noStrike" cap="none" normalizeH="0" baseline="0" dirty="0" err="1">
                <a:ln>
                  <a:noFill/>
                </a:ln>
                <a:solidFill>
                  <a:srgbClr val="8292A2"/>
                </a:solidFill>
                <a:effectLst/>
                <a:latin typeface="Consolas" panose="020B0609020204030204" pitchFamily="49" charset="0"/>
              </a:rPr>
              <a:t>vamos</a:t>
            </a:r>
            <a:r>
              <a:rPr kumimoji="0" lang="en-US" altLang="en-US" sz="1400" b="0" i="0" u="none" strike="noStrike" cap="none" normalizeH="0" baseline="0" dirty="0">
                <a:ln>
                  <a:noFill/>
                </a:ln>
                <a:solidFill>
                  <a:srgbClr val="8292A2"/>
                </a:solidFill>
                <a:effectLst/>
                <a:latin typeface="Consolas" panose="020B0609020204030204" pitchFamily="49" charset="0"/>
              </a:rPr>
              <a:t> a </a:t>
            </a:r>
            <a:r>
              <a:rPr kumimoji="0" lang="en-US" altLang="en-US" sz="1400" b="0" i="0" u="none" strike="noStrike" cap="none" normalizeH="0" baseline="0" dirty="0" err="1">
                <a:ln>
                  <a:noFill/>
                </a:ln>
                <a:solidFill>
                  <a:srgbClr val="8292A2"/>
                </a:solidFill>
                <a:effectLst/>
                <a:latin typeface="Consolas" panose="020B0609020204030204" pitchFamily="49" charset="0"/>
              </a:rPr>
              <a:t>definir</a:t>
            </a:r>
            <a:r>
              <a:rPr kumimoji="0" lang="en-US" altLang="en-US" sz="1400" b="0" i="0" u="none" strike="noStrike" cap="none" normalizeH="0" baseline="0" dirty="0">
                <a:ln>
                  <a:noFill/>
                </a:ln>
                <a:solidFill>
                  <a:srgbClr val="8292A2"/>
                </a:solidFill>
                <a:effectLst/>
                <a:latin typeface="Consolas" panose="020B0609020204030204" pitchFamily="49" charset="0"/>
              </a:rPr>
              <a:t> </a:t>
            </a:r>
            <a:r>
              <a:rPr kumimoji="0" lang="en-US" altLang="en-US" sz="1400" b="0" i="0" u="none" strike="noStrike" cap="none" normalizeH="0" baseline="0" dirty="0" err="1">
                <a:ln>
                  <a:noFill/>
                </a:ln>
                <a:solidFill>
                  <a:srgbClr val="8292A2"/>
                </a:solidFill>
                <a:effectLst/>
                <a:latin typeface="Consolas" panose="020B0609020204030204" pitchFamily="49" charset="0"/>
              </a:rPr>
              <a:t>toda</a:t>
            </a:r>
            <a:r>
              <a:rPr kumimoji="0" lang="en-US" altLang="en-US" sz="1400" b="0" i="0" u="none" strike="noStrike" cap="none" normalizeH="0" baseline="0" dirty="0">
                <a:ln>
                  <a:noFill/>
                </a:ln>
                <a:solidFill>
                  <a:srgbClr val="8292A2"/>
                </a:solidFill>
                <a:effectLst/>
                <a:latin typeface="Consolas" panose="020B0609020204030204" pitchFamily="49" charset="0"/>
              </a:rPr>
              <a:t> la </a:t>
            </a:r>
            <a:r>
              <a:rPr kumimoji="0" lang="en-US" altLang="en-US" sz="1400" b="0" i="0" u="none" strike="noStrike" cap="none" normalizeH="0" baseline="0" dirty="0" err="1">
                <a:ln>
                  <a:noFill/>
                </a:ln>
                <a:solidFill>
                  <a:srgbClr val="8292A2"/>
                </a:solidFill>
                <a:effectLst/>
                <a:latin typeface="Consolas" panose="020B0609020204030204" pitchFamily="49" charset="0"/>
              </a:rPr>
              <a:t>información</a:t>
            </a:r>
            <a:r>
              <a:rPr kumimoji="0" lang="en-US" altLang="en-US" sz="1400" b="0" i="0" u="none" strike="noStrike" cap="none" normalizeH="0" baseline="0" dirty="0">
                <a:ln>
                  <a:noFill/>
                </a:ln>
                <a:solidFill>
                  <a:srgbClr val="8292A2"/>
                </a:solidFill>
                <a:effectLst/>
                <a:latin typeface="Consolas" panose="020B0609020204030204" pitchFamily="49" charset="0"/>
              </a:rPr>
              <a:t> que </a:t>
            </a:r>
            <a:r>
              <a:rPr kumimoji="0" lang="en-US" altLang="en-US" sz="1400" b="0" i="0" u="none" strike="noStrike" cap="none" normalizeH="0" baseline="0" dirty="0" err="1">
                <a:ln>
                  <a:noFill/>
                </a:ln>
                <a:solidFill>
                  <a:srgbClr val="8292A2"/>
                </a:solidFill>
                <a:effectLst/>
                <a:latin typeface="Consolas" panose="020B0609020204030204" pitchFamily="49" charset="0"/>
              </a:rPr>
              <a:t>requiere</a:t>
            </a:r>
            <a:r>
              <a:rPr kumimoji="0" lang="en-US" altLang="en-US" sz="1400" b="0" i="0" u="none" strike="noStrike" cap="none" normalizeH="0" baseline="0" dirty="0">
                <a:ln>
                  <a:noFill/>
                </a:ln>
                <a:solidFill>
                  <a:srgbClr val="8292A2"/>
                </a:solidFill>
                <a:effectLst/>
                <a:latin typeface="Consolas" panose="020B0609020204030204" pitchFamily="49" charset="0"/>
              </a:rPr>
              <a:t> </a:t>
            </a:r>
            <a:r>
              <a:rPr kumimoji="0" lang="en-US" altLang="en-US" sz="1400" b="0" i="0" u="none" strike="noStrike" cap="none" normalizeH="0" baseline="0" dirty="0" err="1">
                <a:ln>
                  <a:noFill/>
                </a:ln>
                <a:solidFill>
                  <a:srgbClr val="8292A2"/>
                </a:solidFill>
                <a:effectLst/>
                <a:latin typeface="Consolas" panose="020B0609020204030204" pitchFamily="49" charset="0"/>
              </a:rPr>
              <a:t>el</a:t>
            </a:r>
            <a:r>
              <a:rPr kumimoji="0" lang="en-US" altLang="en-US" sz="1400" b="0" i="0" u="none" strike="noStrike" cap="none" normalizeH="0" baseline="0" dirty="0">
                <a:ln>
                  <a:noFill/>
                </a:ln>
                <a:solidFill>
                  <a:srgbClr val="8292A2"/>
                </a:solidFill>
                <a:effectLst/>
                <a:latin typeface="Consolas" panose="020B0609020204030204" pitchFamily="49" charset="0"/>
              </a:rPr>
              <a:t> </a:t>
            </a:r>
            <a:r>
              <a:rPr kumimoji="0" lang="en-US" altLang="en-US" sz="1400" b="0" i="0" u="none" strike="noStrike" cap="none" normalizeH="0" baseline="0" dirty="0" err="1">
                <a:ln>
                  <a:noFill/>
                </a:ln>
                <a:solidFill>
                  <a:srgbClr val="8292A2"/>
                </a:solidFill>
                <a:effectLst/>
                <a:latin typeface="Consolas" panose="020B0609020204030204" pitchFamily="49" charset="0"/>
              </a:rPr>
              <a:t>navegador</a:t>
            </a:r>
            <a:r>
              <a:rPr kumimoji="0" lang="en-US" altLang="en-US" sz="1400" b="0" i="0" u="none" strike="noStrike" cap="none" normalizeH="0" baseline="0" dirty="0">
                <a:ln>
                  <a:noFill/>
                </a:ln>
                <a:solidFill>
                  <a:srgbClr val="8292A2"/>
                </a:solidFill>
                <a:effectLst/>
                <a:latin typeface="Consolas" panose="020B0609020204030204" pitchFamily="49" charset="0"/>
              </a:rPr>
              <a:t> ANTES de </a:t>
            </a:r>
            <a:r>
              <a:rPr kumimoji="0" lang="en-US" altLang="en-US" sz="1400" b="0" i="0" u="none" strike="noStrike" cap="none" normalizeH="0" baseline="0" dirty="0" err="1">
                <a:ln>
                  <a:noFill/>
                </a:ln>
                <a:solidFill>
                  <a:srgbClr val="8292A2"/>
                </a:solidFill>
                <a:effectLst/>
                <a:latin typeface="Consolas" panose="020B0609020204030204" pitchFamily="49" charset="0"/>
              </a:rPr>
              <a:t>empezar</a:t>
            </a:r>
            <a:r>
              <a:rPr kumimoji="0" lang="en-US" altLang="en-US" sz="1400" b="0" i="0" u="none" strike="noStrike" cap="none" normalizeH="0" baseline="0" dirty="0">
                <a:ln>
                  <a:noFill/>
                </a:ln>
                <a:solidFill>
                  <a:srgbClr val="8292A2"/>
                </a:solidFill>
                <a:effectLst/>
                <a:latin typeface="Consolas" panose="020B0609020204030204" pitchFamily="49" charset="0"/>
              </a:rPr>
              <a:t> a </a:t>
            </a:r>
            <a:r>
              <a:rPr kumimoji="0" lang="en-US" altLang="en-US" sz="1400" b="0" i="0" u="none" strike="noStrike" cap="none" normalizeH="0" baseline="0" dirty="0" err="1">
                <a:ln>
                  <a:noFill/>
                </a:ln>
                <a:solidFill>
                  <a:srgbClr val="8292A2"/>
                </a:solidFill>
                <a:effectLst/>
                <a:latin typeface="Consolas" panose="020B0609020204030204" pitchFamily="49" charset="0"/>
              </a:rPr>
              <a:t>interpretar</a:t>
            </a:r>
            <a:r>
              <a:rPr kumimoji="0" lang="en-US" altLang="en-US" sz="1400" b="0" i="0" u="none" strike="noStrike" cap="none" normalizeH="0" baseline="0" dirty="0">
                <a:ln>
                  <a:noFill/>
                </a:ln>
                <a:solidFill>
                  <a:srgbClr val="8292A2"/>
                </a:solidFill>
                <a:effectLst/>
                <a:latin typeface="Consolas" panose="020B0609020204030204" pitchFamily="49" charset="0"/>
              </a:rPr>
              <a:t> la </a:t>
            </a:r>
            <a:r>
              <a:rPr kumimoji="0" lang="en-US" altLang="en-US" sz="1400" b="0" i="0" u="none" strike="noStrike" cap="none" normalizeH="0" baseline="0" dirty="0" err="1">
                <a:ln>
                  <a:noFill/>
                </a:ln>
                <a:solidFill>
                  <a:srgbClr val="8292A2"/>
                </a:solidFill>
                <a:effectLst/>
                <a:latin typeface="Consolas" panose="020B0609020204030204" pitchFamily="49" charset="0"/>
              </a:rPr>
              <a:t>página</a:t>
            </a:r>
            <a:r>
              <a:rPr kumimoji="0" lang="en-US" altLang="en-US" sz="1400" b="0" i="0" u="none" strike="noStrike" cap="none" normalizeH="0" baseline="0" dirty="0">
                <a:ln>
                  <a:noFill/>
                </a:ln>
                <a:solidFill>
                  <a:srgbClr val="8292A2"/>
                </a:solidFill>
                <a:effectLst/>
                <a:latin typeface="Consolas" panose="020B0609020204030204" pitchFamily="49" charset="0"/>
              </a:rPr>
              <a:t>. --&gt;</a:t>
            </a:r>
          </a:p>
          <a:p>
            <a:pPr marL="457200" lvl="1" indent="0" eaLnBrk="0" fontAlgn="base" hangingPunct="0">
              <a:lnSpc>
                <a:spcPct val="100000"/>
              </a:lnSpc>
              <a:spcBef>
                <a:spcPct val="0"/>
              </a:spcBef>
              <a:spcAft>
                <a:spcPct val="0"/>
              </a:spcAft>
              <a:buNone/>
            </a:pPr>
            <a:r>
              <a:rPr kumimoji="0" lang="en-US" altLang="en-US" sz="1400" b="0" i="0" u="none" strike="noStrike" cap="none" normalizeH="0" baseline="0" dirty="0">
                <a:ln>
                  <a:noFill/>
                </a:ln>
                <a:solidFill>
                  <a:srgbClr val="F8F8F2"/>
                </a:solidFill>
                <a:effectLst/>
                <a:latin typeface="Consolas" panose="020B0609020204030204" pitchFamily="49" charset="0"/>
              </a:rPr>
              <a:t> &lt;/</a:t>
            </a:r>
            <a:r>
              <a:rPr kumimoji="0" lang="en-US" altLang="en-US" sz="1400" b="0" i="0" u="none" strike="noStrike" cap="none" normalizeH="0" baseline="0" dirty="0">
                <a:ln>
                  <a:noFill/>
                </a:ln>
                <a:solidFill>
                  <a:srgbClr val="F92672"/>
                </a:solidFill>
                <a:effectLst/>
                <a:latin typeface="Consolas" panose="020B0609020204030204" pitchFamily="49" charset="0"/>
              </a:rPr>
              <a:t>head</a:t>
            </a:r>
            <a:r>
              <a:rPr kumimoji="0" lang="en-US" altLang="en-US" sz="1400" b="0" i="0" u="none" strike="noStrike" cap="none" normalizeH="0" baseline="0" dirty="0">
                <a:ln>
                  <a:noFill/>
                </a:ln>
                <a:solidFill>
                  <a:srgbClr val="F8F8F2"/>
                </a:solidFill>
                <a:effectLst/>
                <a:latin typeface="Consolas" panose="020B0609020204030204" pitchFamily="49" charset="0"/>
              </a:rPr>
              <a:t>&gt; </a:t>
            </a:r>
          </a:p>
          <a:p>
            <a:pPr marL="457200" lvl="1" indent="0" eaLnBrk="0" fontAlgn="base" hangingPunct="0">
              <a:lnSpc>
                <a:spcPct val="100000"/>
              </a:lnSpc>
              <a:spcBef>
                <a:spcPct val="0"/>
              </a:spcBef>
              <a:spcAft>
                <a:spcPct val="0"/>
              </a:spcAft>
              <a:buNone/>
            </a:pPr>
            <a:r>
              <a:rPr kumimoji="0" lang="en-US" altLang="en-US" sz="1400" b="0" i="0" u="none" strike="noStrike" cap="none" normalizeH="0" baseline="0" dirty="0">
                <a:ln>
                  <a:noFill/>
                </a:ln>
                <a:solidFill>
                  <a:srgbClr val="F8F8F2"/>
                </a:solidFill>
                <a:effectLst/>
                <a:latin typeface="Consolas" panose="020B0609020204030204" pitchFamily="49" charset="0"/>
              </a:rPr>
              <a:t>&lt;</a:t>
            </a:r>
            <a:r>
              <a:rPr kumimoji="0" lang="en-US" altLang="en-US" sz="1400" b="0" i="0" u="none" strike="noStrike" cap="none" normalizeH="0" baseline="0" dirty="0">
                <a:ln>
                  <a:noFill/>
                </a:ln>
                <a:solidFill>
                  <a:srgbClr val="F92672"/>
                </a:solidFill>
                <a:effectLst/>
                <a:latin typeface="Consolas" panose="020B0609020204030204" pitchFamily="49" charset="0"/>
              </a:rPr>
              <a:t>body</a:t>
            </a:r>
            <a:r>
              <a:rPr kumimoji="0" lang="en-US" altLang="en-US" sz="1400" b="0" i="0" u="none" strike="noStrike" cap="none" normalizeH="0" baseline="0" dirty="0">
                <a:ln>
                  <a:noFill/>
                </a:ln>
                <a:solidFill>
                  <a:srgbClr val="F8F8F2"/>
                </a:solidFill>
                <a:effectLst/>
                <a:latin typeface="Consolas" panose="020B0609020204030204" pitchFamily="49" charset="0"/>
              </a:rPr>
              <a:t>&gt; </a:t>
            </a:r>
            <a:r>
              <a:rPr kumimoji="0" lang="en-US" altLang="en-US" sz="1400" b="0" i="0" u="none" strike="noStrike" cap="none" normalizeH="0" baseline="0" dirty="0">
                <a:ln>
                  <a:noFill/>
                </a:ln>
                <a:solidFill>
                  <a:srgbClr val="8292A2"/>
                </a:solidFill>
                <a:effectLst/>
                <a:latin typeface="Consolas" panose="020B0609020204030204" pitchFamily="49" charset="0"/>
              </a:rPr>
              <a:t>&lt;!-- </a:t>
            </a:r>
            <a:r>
              <a:rPr kumimoji="0" lang="en-US" altLang="en-US" sz="1400" b="0" i="0" u="none" strike="noStrike" cap="none" normalizeH="0" baseline="0" dirty="0" err="1">
                <a:ln>
                  <a:noFill/>
                </a:ln>
                <a:solidFill>
                  <a:srgbClr val="8292A2"/>
                </a:solidFill>
                <a:effectLst/>
                <a:latin typeface="Consolas" panose="020B0609020204030204" pitchFamily="49" charset="0"/>
              </a:rPr>
              <a:t>Dentro</a:t>
            </a:r>
            <a:r>
              <a:rPr kumimoji="0" lang="en-US" altLang="en-US" sz="1400" b="0" i="0" u="none" strike="noStrike" cap="none" normalizeH="0" baseline="0" dirty="0">
                <a:ln>
                  <a:noFill/>
                </a:ln>
                <a:solidFill>
                  <a:srgbClr val="8292A2"/>
                </a:solidFill>
                <a:effectLst/>
                <a:latin typeface="Consolas" panose="020B0609020204030204" pitchFamily="49" charset="0"/>
              </a:rPr>
              <a:t> de la tag body </a:t>
            </a:r>
            <a:r>
              <a:rPr kumimoji="0" lang="en-US" altLang="en-US" sz="1400" b="0" i="0" u="none" strike="noStrike" cap="none" normalizeH="0" baseline="0" dirty="0" err="1">
                <a:ln>
                  <a:noFill/>
                </a:ln>
                <a:solidFill>
                  <a:srgbClr val="8292A2"/>
                </a:solidFill>
                <a:effectLst/>
                <a:latin typeface="Consolas" panose="020B0609020204030204" pitchFamily="49" charset="0"/>
              </a:rPr>
              <a:t>vamos</a:t>
            </a:r>
            <a:r>
              <a:rPr kumimoji="0" lang="en-US" altLang="en-US" sz="1400" b="0" i="0" u="none" strike="noStrike" cap="none" normalizeH="0" baseline="0" dirty="0">
                <a:ln>
                  <a:noFill/>
                </a:ln>
                <a:solidFill>
                  <a:srgbClr val="8292A2"/>
                </a:solidFill>
                <a:effectLst/>
                <a:latin typeface="Consolas" panose="020B0609020204030204" pitchFamily="49" charset="0"/>
              </a:rPr>
              <a:t> a </a:t>
            </a:r>
            <a:r>
              <a:rPr kumimoji="0" lang="en-US" altLang="en-US" sz="1400" b="0" i="0" u="none" strike="noStrike" cap="none" normalizeH="0" baseline="0" dirty="0" err="1">
                <a:ln>
                  <a:noFill/>
                </a:ln>
                <a:solidFill>
                  <a:srgbClr val="8292A2"/>
                </a:solidFill>
                <a:effectLst/>
                <a:latin typeface="Consolas" panose="020B0609020204030204" pitchFamily="49" charset="0"/>
              </a:rPr>
              <a:t>definir</a:t>
            </a:r>
            <a:r>
              <a:rPr kumimoji="0" lang="en-US" altLang="en-US" sz="1400" b="0" i="0" u="none" strike="noStrike" cap="none" normalizeH="0" baseline="0" dirty="0">
                <a:ln>
                  <a:noFill/>
                </a:ln>
                <a:solidFill>
                  <a:srgbClr val="8292A2"/>
                </a:solidFill>
                <a:effectLst/>
                <a:latin typeface="Consolas" panose="020B0609020204030204" pitchFamily="49" charset="0"/>
              </a:rPr>
              <a:t> </a:t>
            </a:r>
            <a:r>
              <a:rPr kumimoji="0" lang="en-US" altLang="en-US" sz="1400" b="0" i="0" u="none" strike="noStrike" cap="none" normalizeH="0" baseline="0" dirty="0" err="1">
                <a:ln>
                  <a:noFill/>
                </a:ln>
                <a:solidFill>
                  <a:srgbClr val="8292A2"/>
                </a:solidFill>
                <a:effectLst/>
                <a:latin typeface="Consolas" panose="020B0609020204030204" pitchFamily="49" charset="0"/>
              </a:rPr>
              <a:t>el</a:t>
            </a:r>
            <a:r>
              <a:rPr kumimoji="0" lang="en-US" altLang="en-US" sz="1400" b="0" i="0" u="none" strike="noStrike" cap="none" normalizeH="0" baseline="0" dirty="0">
                <a:ln>
                  <a:noFill/>
                </a:ln>
                <a:solidFill>
                  <a:srgbClr val="8292A2"/>
                </a:solidFill>
                <a:effectLst/>
                <a:latin typeface="Consolas" panose="020B0609020204030204" pitchFamily="49" charset="0"/>
              </a:rPr>
              <a:t> </a:t>
            </a:r>
            <a:r>
              <a:rPr kumimoji="0" lang="en-US" altLang="en-US" sz="1400" b="0" i="0" u="none" strike="noStrike" cap="none" normalizeH="0" baseline="0" dirty="0" err="1">
                <a:ln>
                  <a:noFill/>
                </a:ln>
                <a:solidFill>
                  <a:srgbClr val="8292A2"/>
                </a:solidFill>
                <a:effectLst/>
                <a:latin typeface="Consolas" panose="020B0609020204030204" pitchFamily="49" charset="0"/>
              </a:rPr>
              <a:t>contenido</a:t>
            </a:r>
            <a:r>
              <a:rPr kumimoji="0" lang="en-US" altLang="en-US" sz="1400" b="0" i="0" u="none" strike="noStrike" cap="none" normalizeH="0" baseline="0" dirty="0">
                <a:ln>
                  <a:noFill/>
                </a:ln>
                <a:solidFill>
                  <a:srgbClr val="8292A2"/>
                </a:solidFill>
                <a:effectLst/>
                <a:latin typeface="Consolas" panose="020B0609020204030204" pitchFamily="49" charset="0"/>
              </a:rPr>
              <a:t> de la </a:t>
            </a:r>
            <a:r>
              <a:rPr kumimoji="0" lang="en-US" altLang="en-US" sz="1400" b="0" i="0" u="none" strike="noStrike" cap="none" normalizeH="0" baseline="0" dirty="0" err="1">
                <a:ln>
                  <a:noFill/>
                </a:ln>
                <a:solidFill>
                  <a:srgbClr val="8292A2"/>
                </a:solidFill>
                <a:effectLst/>
                <a:latin typeface="Consolas" panose="020B0609020204030204" pitchFamily="49" charset="0"/>
              </a:rPr>
              <a:t>página</a:t>
            </a:r>
            <a:r>
              <a:rPr kumimoji="0" lang="en-US" altLang="en-US" sz="1400" b="0" i="0" u="none" strike="noStrike" cap="none" normalizeH="0" baseline="0" dirty="0">
                <a:ln>
                  <a:noFill/>
                </a:ln>
                <a:solidFill>
                  <a:srgbClr val="8292A2"/>
                </a:solidFill>
                <a:effectLst/>
                <a:latin typeface="Consolas" panose="020B0609020204030204" pitchFamily="49" charset="0"/>
              </a:rPr>
              <a:t>. --&gt;</a:t>
            </a:r>
            <a:r>
              <a:rPr kumimoji="0" lang="en-US" altLang="en-US" sz="1400" b="0" i="0" u="none" strike="noStrike" cap="none" normalizeH="0" baseline="0" dirty="0">
                <a:ln>
                  <a:noFill/>
                </a:ln>
                <a:solidFill>
                  <a:srgbClr val="F8F8F2"/>
                </a:solidFill>
                <a:effectLst/>
                <a:latin typeface="Consolas" panose="020B0609020204030204" pitchFamily="49" charset="0"/>
              </a:rPr>
              <a:t> </a:t>
            </a:r>
          </a:p>
          <a:p>
            <a:pPr marL="457200" lvl="1" indent="0" eaLnBrk="0" fontAlgn="base" hangingPunct="0">
              <a:lnSpc>
                <a:spcPct val="100000"/>
              </a:lnSpc>
              <a:spcBef>
                <a:spcPct val="0"/>
              </a:spcBef>
              <a:spcAft>
                <a:spcPct val="0"/>
              </a:spcAft>
              <a:buNone/>
            </a:pPr>
            <a:r>
              <a:rPr kumimoji="0" lang="en-US" altLang="en-US" sz="1400" b="0" i="0" u="none" strike="noStrike" cap="none" normalizeH="0" baseline="0" dirty="0">
                <a:ln>
                  <a:noFill/>
                </a:ln>
                <a:solidFill>
                  <a:srgbClr val="F8F8F2"/>
                </a:solidFill>
                <a:effectLst/>
                <a:latin typeface="Consolas" panose="020B0609020204030204" pitchFamily="49" charset="0"/>
              </a:rPr>
              <a:t>&lt;/</a:t>
            </a:r>
            <a:r>
              <a:rPr kumimoji="0" lang="en-US" altLang="en-US" sz="1400" b="0" i="0" u="none" strike="noStrike" cap="none" normalizeH="0" baseline="0" dirty="0">
                <a:ln>
                  <a:noFill/>
                </a:ln>
                <a:solidFill>
                  <a:srgbClr val="F92672"/>
                </a:solidFill>
                <a:effectLst/>
                <a:latin typeface="Consolas" panose="020B0609020204030204" pitchFamily="49" charset="0"/>
              </a:rPr>
              <a:t>body</a:t>
            </a:r>
            <a:r>
              <a:rPr kumimoji="0" lang="en-US" altLang="en-US" sz="1400" b="0" i="0" u="none" strike="noStrike" cap="none" normalizeH="0" baseline="0" dirty="0">
                <a:ln>
                  <a:noFill/>
                </a:ln>
                <a:solidFill>
                  <a:srgbClr val="F8F8F2"/>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8F8F2"/>
                </a:solidFill>
                <a:effectLst/>
                <a:latin typeface="Consolas" panose="020B0609020204030204" pitchFamily="49" charset="0"/>
              </a:rPr>
              <a:t>&lt;/</a:t>
            </a:r>
            <a:r>
              <a:rPr kumimoji="0" lang="en-US" altLang="en-US" sz="1400" b="0" i="0" u="none" strike="noStrike" cap="none" normalizeH="0" baseline="0" dirty="0">
                <a:ln>
                  <a:noFill/>
                </a:ln>
                <a:solidFill>
                  <a:srgbClr val="F92672"/>
                </a:solidFill>
                <a:effectLst/>
                <a:latin typeface="Consolas" panose="020B0609020204030204" pitchFamily="49" charset="0"/>
              </a:rPr>
              <a:t>html</a:t>
            </a:r>
            <a:r>
              <a:rPr kumimoji="0" lang="en-US" altLang="en-US" sz="1400" b="0" i="0" u="none" strike="noStrike" cap="none" normalizeH="0" baseline="0" dirty="0">
                <a:ln>
                  <a:noFill/>
                </a:ln>
                <a:solidFill>
                  <a:srgbClr val="F8F8F2"/>
                </a:solidFill>
                <a:effectLst/>
                <a:latin typeface="Consolas" panose="020B0609020204030204" pitchFamily="49" charset="0"/>
              </a:rPr>
              <a:t>&gt;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448C4955-C639-4103-B7BA-2226AB645807}"/>
              </a:ext>
            </a:extLst>
          </p:cNvPr>
          <p:cNvPicPr>
            <a:picLocks noChangeAspect="1"/>
          </p:cNvPicPr>
          <p:nvPr/>
        </p:nvPicPr>
        <p:blipFill>
          <a:blip r:embed="rId4"/>
          <a:stretch>
            <a:fillRect/>
          </a:stretch>
        </p:blipFill>
        <p:spPr>
          <a:xfrm>
            <a:off x="623398" y="3929819"/>
            <a:ext cx="9619950" cy="2677323"/>
          </a:xfrm>
          <a:prstGeom prst="rect">
            <a:avLst/>
          </a:prstGeom>
        </p:spPr>
      </p:pic>
      <p:sp>
        <p:nvSpPr>
          <p:cNvPr id="11" name="TextBox 10">
            <a:extLst>
              <a:ext uri="{FF2B5EF4-FFF2-40B4-BE49-F238E27FC236}">
                <a16:creationId xmlns:a16="http://schemas.microsoft.com/office/drawing/2014/main" id="{EE3857DC-47D4-400F-9B02-F02005F32CD8}"/>
              </a:ext>
            </a:extLst>
          </p:cNvPr>
          <p:cNvSpPr txBox="1"/>
          <p:nvPr/>
        </p:nvSpPr>
        <p:spPr>
          <a:xfrm>
            <a:off x="2093834" y="6492875"/>
            <a:ext cx="4594642" cy="377770"/>
          </a:xfrm>
          <a:prstGeom prst="rect">
            <a:avLst/>
          </a:prstGeom>
          <a:noFill/>
        </p:spPr>
        <p:txBody>
          <a:bodyPr wrap="square" rtlCol="0">
            <a:spAutoFit/>
          </a:bodyPr>
          <a:lstStyle/>
          <a:p>
            <a:r>
              <a:rPr lang="es-CL" dirty="0">
                <a:hlinkClick r:id="rId5"/>
              </a:rPr>
              <a:t>https://datatracker.ietf.org/doc/html/rfc1866</a:t>
            </a:r>
            <a:endParaRPr lang="es-CL" dirty="0"/>
          </a:p>
        </p:txBody>
      </p:sp>
    </p:spTree>
    <p:extLst>
      <p:ext uri="{BB962C8B-B14F-4D97-AF65-F5344CB8AC3E}">
        <p14:creationId xmlns:p14="http://schemas.microsoft.com/office/powerpoint/2010/main" val="787937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4;p24">
            <a:extLst>
              <a:ext uri="{FF2B5EF4-FFF2-40B4-BE49-F238E27FC236}">
                <a16:creationId xmlns:a16="http://schemas.microsoft.com/office/drawing/2014/main" id="{674B1D3F-48E9-4C6A-8523-AE43087E68B7}"/>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4" name="Google Shape;193;p24">
            <a:extLst>
              <a:ext uri="{FF2B5EF4-FFF2-40B4-BE49-F238E27FC236}">
                <a16:creationId xmlns:a16="http://schemas.microsoft.com/office/drawing/2014/main" id="{271E09E3-E303-4783-A210-FEA29E1E1905}"/>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6" name="Google Shape;201;p24">
            <a:extLst>
              <a:ext uri="{FF2B5EF4-FFF2-40B4-BE49-F238E27FC236}">
                <a16:creationId xmlns:a16="http://schemas.microsoft.com/office/drawing/2014/main" id="{158254A2-6A8D-4837-B590-1B23CB63756D}"/>
              </a:ext>
            </a:extLst>
          </p:cNvPr>
          <p:cNvPicPr preferRelativeResize="0"/>
          <p:nvPr/>
        </p:nvPicPr>
        <p:blipFill>
          <a:blip r:embed="rId3">
            <a:alphaModFix/>
          </a:blip>
          <a:stretch>
            <a:fillRect/>
          </a:stretch>
        </p:blipFill>
        <p:spPr>
          <a:xfrm>
            <a:off x="270724" y="172021"/>
            <a:ext cx="1403964" cy="998888"/>
          </a:xfrm>
          <a:prstGeom prst="rect">
            <a:avLst/>
          </a:prstGeom>
          <a:noFill/>
          <a:ln>
            <a:noFill/>
          </a:ln>
        </p:spPr>
      </p:pic>
      <p:sp>
        <p:nvSpPr>
          <p:cNvPr id="10" name="Title 9">
            <a:extLst>
              <a:ext uri="{FF2B5EF4-FFF2-40B4-BE49-F238E27FC236}">
                <a16:creationId xmlns:a16="http://schemas.microsoft.com/office/drawing/2014/main" id="{410225A7-9DF9-4264-B5EB-4DA965311BB1}"/>
              </a:ext>
            </a:extLst>
          </p:cNvPr>
          <p:cNvSpPr>
            <a:spLocks noGrp="1"/>
          </p:cNvSpPr>
          <p:nvPr>
            <p:ph type="title"/>
          </p:nvPr>
        </p:nvSpPr>
        <p:spPr>
          <a:xfrm>
            <a:off x="972706" y="162980"/>
            <a:ext cx="10515600" cy="1325563"/>
          </a:xfrm>
        </p:spPr>
        <p:txBody>
          <a:bodyPr/>
          <a:lstStyle/>
          <a:p>
            <a:pPr algn="ctr"/>
            <a:r>
              <a:rPr lang="es-CL" dirty="0">
                <a:solidFill>
                  <a:schemeClr val="bg1"/>
                </a:solidFill>
              </a:rPr>
              <a:t> Contenido de HEADER</a:t>
            </a:r>
          </a:p>
        </p:txBody>
      </p:sp>
      <p:sp>
        <p:nvSpPr>
          <p:cNvPr id="2" name="Content Placeholder 1">
            <a:extLst>
              <a:ext uri="{FF2B5EF4-FFF2-40B4-BE49-F238E27FC236}">
                <a16:creationId xmlns:a16="http://schemas.microsoft.com/office/drawing/2014/main" id="{FC8DBA11-AAAB-4B06-B677-BBD5A60A3D2C}"/>
              </a:ext>
            </a:extLst>
          </p:cNvPr>
          <p:cNvSpPr>
            <a:spLocks noGrp="1"/>
          </p:cNvSpPr>
          <p:nvPr>
            <p:ph idx="1"/>
          </p:nvPr>
        </p:nvSpPr>
        <p:spPr/>
        <p:txBody>
          <a:bodyPr/>
          <a:lstStyle/>
          <a:p>
            <a:endParaRPr lang="es-CL"/>
          </a:p>
        </p:txBody>
      </p:sp>
      <p:pic>
        <p:nvPicPr>
          <p:cNvPr id="7" name="Picture 6">
            <a:extLst>
              <a:ext uri="{FF2B5EF4-FFF2-40B4-BE49-F238E27FC236}">
                <a16:creationId xmlns:a16="http://schemas.microsoft.com/office/drawing/2014/main" id="{F7CBF8C4-93AF-4F40-98D7-CF8E29000786}"/>
              </a:ext>
            </a:extLst>
          </p:cNvPr>
          <p:cNvPicPr>
            <a:picLocks noChangeAspect="1"/>
          </p:cNvPicPr>
          <p:nvPr/>
        </p:nvPicPr>
        <p:blipFill>
          <a:blip r:embed="rId4"/>
          <a:stretch>
            <a:fillRect/>
          </a:stretch>
        </p:blipFill>
        <p:spPr>
          <a:xfrm>
            <a:off x="528422" y="1359692"/>
            <a:ext cx="9653225" cy="5174186"/>
          </a:xfrm>
          <a:prstGeom prst="rect">
            <a:avLst/>
          </a:prstGeom>
        </p:spPr>
      </p:pic>
    </p:spTree>
    <p:extLst>
      <p:ext uri="{BB962C8B-B14F-4D97-AF65-F5344CB8AC3E}">
        <p14:creationId xmlns:p14="http://schemas.microsoft.com/office/powerpoint/2010/main" val="330389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4;p24">
            <a:extLst>
              <a:ext uri="{FF2B5EF4-FFF2-40B4-BE49-F238E27FC236}">
                <a16:creationId xmlns:a16="http://schemas.microsoft.com/office/drawing/2014/main" id="{674B1D3F-48E9-4C6A-8523-AE43087E68B7}"/>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09AA614D-D872-431D-ADF3-326FA2F3FAE5}"/>
              </a:ext>
            </a:extLst>
          </p:cNvPr>
          <p:cNvSpPr>
            <a:spLocks noGrp="1"/>
          </p:cNvSpPr>
          <p:nvPr>
            <p:ph type="title"/>
          </p:nvPr>
        </p:nvSpPr>
        <p:spPr>
          <a:xfrm>
            <a:off x="2198670" y="365125"/>
            <a:ext cx="9155130" cy="693113"/>
          </a:xfrm>
        </p:spPr>
        <p:txBody>
          <a:bodyPr>
            <a:normAutofit fontScale="90000"/>
          </a:bodyPr>
          <a:lstStyle/>
          <a:p>
            <a:pPr algn="ctr"/>
            <a:r>
              <a:rPr lang="es-CL" dirty="0">
                <a:solidFill>
                  <a:schemeClr val="bg1"/>
                </a:solidFill>
              </a:rPr>
              <a:t>Atributos</a:t>
            </a:r>
            <a:r>
              <a:rPr lang="en-US" dirty="0">
                <a:solidFill>
                  <a:schemeClr val="bg1"/>
                </a:solidFill>
              </a:rPr>
              <a:t> de TAGs</a:t>
            </a:r>
          </a:p>
        </p:txBody>
      </p:sp>
      <p:pic>
        <p:nvPicPr>
          <p:cNvPr id="4" name="Google Shape;193;p24">
            <a:extLst>
              <a:ext uri="{FF2B5EF4-FFF2-40B4-BE49-F238E27FC236}">
                <a16:creationId xmlns:a16="http://schemas.microsoft.com/office/drawing/2014/main" id="{271E09E3-E303-4783-A210-FEA29E1E1905}"/>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6" name="Google Shape;201;p24">
            <a:extLst>
              <a:ext uri="{FF2B5EF4-FFF2-40B4-BE49-F238E27FC236}">
                <a16:creationId xmlns:a16="http://schemas.microsoft.com/office/drawing/2014/main" id="{158254A2-6A8D-4837-B590-1B23CB63756D}"/>
              </a:ext>
            </a:extLst>
          </p:cNvPr>
          <p:cNvPicPr preferRelativeResize="0"/>
          <p:nvPr/>
        </p:nvPicPr>
        <p:blipFill>
          <a:blip r:embed="rId3">
            <a:alphaModFix/>
          </a:blip>
          <a:stretch>
            <a:fillRect/>
          </a:stretch>
        </p:blipFill>
        <p:spPr>
          <a:xfrm>
            <a:off x="270724" y="172021"/>
            <a:ext cx="1403964" cy="998888"/>
          </a:xfrm>
          <a:prstGeom prst="rect">
            <a:avLst/>
          </a:prstGeom>
          <a:noFill/>
          <a:ln>
            <a:noFill/>
          </a:ln>
        </p:spPr>
      </p:pic>
      <p:pic>
        <p:nvPicPr>
          <p:cNvPr id="7170" name="Picture 2" descr="atributo html">
            <a:extLst>
              <a:ext uri="{FF2B5EF4-FFF2-40B4-BE49-F238E27FC236}">
                <a16:creationId xmlns:a16="http://schemas.microsoft.com/office/drawing/2014/main" id="{D4D60838-3897-45CB-AE47-5CD0E10081F7}"/>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72706" y="1723498"/>
            <a:ext cx="10515600" cy="127461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D5EDC65-14F5-414B-AD57-7BF11EC94F0C}"/>
              </a:ext>
            </a:extLst>
          </p:cNvPr>
          <p:cNvSpPr txBox="1"/>
          <p:nvPr/>
        </p:nvSpPr>
        <p:spPr>
          <a:xfrm>
            <a:off x="2329664" y="6198989"/>
            <a:ext cx="6097712" cy="369332"/>
          </a:xfrm>
          <a:prstGeom prst="rect">
            <a:avLst/>
          </a:prstGeom>
          <a:noFill/>
        </p:spPr>
        <p:txBody>
          <a:bodyPr wrap="square">
            <a:spAutoFit/>
          </a:bodyPr>
          <a:lstStyle/>
          <a:p>
            <a:r>
              <a:rPr lang="es-CL" dirty="0">
                <a:hlinkClick r:id="rId5"/>
              </a:rPr>
              <a:t>https://www.w3schools.com/tags/ref_attributes.asp</a:t>
            </a:r>
            <a:endParaRPr lang="es-CL" dirty="0"/>
          </a:p>
        </p:txBody>
      </p:sp>
      <p:sp>
        <p:nvSpPr>
          <p:cNvPr id="13" name="TextBox 12">
            <a:extLst>
              <a:ext uri="{FF2B5EF4-FFF2-40B4-BE49-F238E27FC236}">
                <a16:creationId xmlns:a16="http://schemas.microsoft.com/office/drawing/2014/main" id="{1D468E55-9666-4A66-B705-A5D3037C4EF8}"/>
              </a:ext>
            </a:extLst>
          </p:cNvPr>
          <p:cNvSpPr txBox="1"/>
          <p:nvPr/>
        </p:nvSpPr>
        <p:spPr>
          <a:xfrm>
            <a:off x="1144284" y="3429000"/>
            <a:ext cx="2108771" cy="2954655"/>
          </a:xfrm>
          <a:prstGeom prst="rect">
            <a:avLst/>
          </a:prstGeom>
          <a:noFill/>
        </p:spPr>
        <p:txBody>
          <a:bodyPr wrap="square">
            <a:spAutoFit/>
          </a:bodyPr>
          <a:lstStyle/>
          <a:p>
            <a:pPr marL="285750" indent="-285750">
              <a:buFont typeface="Arial" panose="020B0604020202020204" pitchFamily="34" charset="0"/>
              <a:buChar char="•"/>
            </a:pPr>
            <a:r>
              <a:rPr lang="es-CL" sz="2400" dirty="0" err="1">
                <a:latin typeface="Arial" panose="020B0604020202020204" pitchFamily="34" charset="0"/>
                <a:cs typeface="Arial" panose="020B0604020202020204" pitchFamily="34" charset="0"/>
              </a:rPr>
              <a:t>class</a:t>
            </a:r>
            <a:endParaRPr lang="es-CL"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L" sz="2400" dirty="0">
                <a:latin typeface="Arial" panose="020B0604020202020204" pitchFamily="34" charset="0"/>
                <a:cs typeface="Arial" panose="020B0604020202020204" pitchFamily="34" charset="0"/>
              </a:rPr>
              <a:t>id</a:t>
            </a:r>
          </a:p>
          <a:p>
            <a:pPr marL="285750" indent="-285750">
              <a:buFont typeface="Arial" panose="020B0604020202020204" pitchFamily="34" charset="0"/>
              <a:buChar char="•"/>
            </a:pPr>
            <a:r>
              <a:rPr lang="es-CL" sz="2400" dirty="0" err="1">
                <a:latin typeface="Arial" panose="020B0604020202020204" pitchFamily="34" charset="0"/>
                <a:cs typeface="Arial" panose="020B0604020202020204" pitchFamily="34" charset="0"/>
              </a:rPr>
              <a:t>src</a:t>
            </a:r>
            <a:endParaRPr lang="es-CL"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L" sz="2400" dirty="0" err="1">
                <a:latin typeface="Arial" panose="020B0604020202020204" pitchFamily="34" charset="0"/>
                <a:cs typeface="Arial" panose="020B0604020202020204" pitchFamily="34" charset="0"/>
              </a:rPr>
              <a:t>style</a:t>
            </a:r>
            <a:endParaRPr lang="es-CL"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b</a:t>
            </a:r>
            <a:r>
              <a:rPr lang="en-US" sz="2400" b="0" i="0" dirty="0">
                <a:solidFill>
                  <a:srgbClr val="000000"/>
                </a:solidFill>
                <a:effectLst/>
                <a:latin typeface="Arial" panose="020B0604020202020204" pitchFamily="34" charset="0"/>
                <a:cs typeface="Arial" panose="020B0604020202020204" pitchFamily="34" charset="0"/>
              </a:rPr>
              <a:t>order</a:t>
            </a:r>
          </a:p>
          <a:p>
            <a:pPr marL="285750" indent="-285750">
              <a:buFont typeface="Arial" panose="020B0604020202020204" pitchFamily="34" charset="0"/>
              <a:buChar char="•"/>
            </a:pPr>
            <a:r>
              <a:rPr lang="es-CL" sz="2400" dirty="0" err="1">
                <a:latin typeface="Arial" panose="020B0604020202020204" pitchFamily="34" charset="0"/>
                <a:cs typeface="Arial" panose="020B0604020202020204" pitchFamily="34" charset="0"/>
              </a:rPr>
              <a:t>margin</a:t>
            </a:r>
            <a:endParaRPr lang="es-CL"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L" sz="2400" dirty="0" err="1">
                <a:latin typeface="Arial" panose="020B0604020202020204" pitchFamily="34" charset="0"/>
                <a:cs typeface="Arial" panose="020B0604020202020204" pitchFamily="34" charset="0"/>
              </a:rPr>
              <a:t>pading</a:t>
            </a:r>
            <a:endParaRPr lang="es-CL"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s-CL" dirty="0"/>
          </a:p>
        </p:txBody>
      </p:sp>
    </p:spTree>
    <p:extLst>
      <p:ext uri="{BB962C8B-B14F-4D97-AF65-F5344CB8AC3E}">
        <p14:creationId xmlns:p14="http://schemas.microsoft.com/office/powerpoint/2010/main" val="1984975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4;p24">
            <a:extLst>
              <a:ext uri="{FF2B5EF4-FFF2-40B4-BE49-F238E27FC236}">
                <a16:creationId xmlns:a16="http://schemas.microsoft.com/office/drawing/2014/main" id="{674B1D3F-48E9-4C6A-8523-AE43087E68B7}"/>
              </a:ext>
            </a:extLst>
          </p:cNvPr>
          <p:cNvSpPr/>
          <p:nvPr/>
        </p:nvSpPr>
        <p:spPr>
          <a:xfrm>
            <a:off x="0" y="-7722"/>
            <a:ext cx="12172890" cy="1358373"/>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09AA614D-D872-431D-ADF3-326FA2F3FAE5}"/>
              </a:ext>
            </a:extLst>
          </p:cNvPr>
          <p:cNvSpPr>
            <a:spLocks noGrp="1"/>
          </p:cNvSpPr>
          <p:nvPr>
            <p:ph type="title"/>
          </p:nvPr>
        </p:nvSpPr>
        <p:spPr>
          <a:xfrm>
            <a:off x="2198670" y="365125"/>
            <a:ext cx="9155130" cy="693113"/>
          </a:xfrm>
        </p:spPr>
        <p:txBody>
          <a:bodyPr>
            <a:normAutofit fontScale="90000"/>
          </a:bodyPr>
          <a:lstStyle/>
          <a:p>
            <a:pPr algn="ctr"/>
            <a:r>
              <a:rPr lang="es-CL" dirty="0">
                <a:solidFill>
                  <a:schemeClr val="bg1"/>
                </a:solidFill>
              </a:rPr>
              <a:t>Modelo de caja</a:t>
            </a:r>
            <a:endParaRPr lang="en-US" dirty="0">
              <a:solidFill>
                <a:schemeClr val="bg1"/>
              </a:solidFill>
            </a:endParaRPr>
          </a:p>
        </p:txBody>
      </p:sp>
      <p:pic>
        <p:nvPicPr>
          <p:cNvPr id="4" name="Google Shape;193;p24">
            <a:extLst>
              <a:ext uri="{FF2B5EF4-FFF2-40B4-BE49-F238E27FC236}">
                <a16:creationId xmlns:a16="http://schemas.microsoft.com/office/drawing/2014/main" id="{271E09E3-E303-4783-A210-FEA29E1E1905}"/>
              </a:ext>
            </a:extLst>
          </p:cNvPr>
          <p:cNvPicPr preferRelativeResize="0"/>
          <p:nvPr/>
        </p:nvPicPr>
        <p:blipFill>
          <a:blip r:embed="rId2">
            <a:alphaModFix/>
          </a:blip>
          <a:stretch>
            <a:fillRect/>
          </a:stretch>
        </p:blipFill>
        <p:spPr>
          <a:xfrm>
            <a:off x="10668000" y="5598175"/>
            <a:ext cx="1342326" cy="1259825"/>
          </a:xfrm>
          <a:prstGeom prst="rect">
            <a:avLst/>
          </a:prstGeom>
          <a:noFill/>
          <a:ln>
            <a:noFill/>
          </a:ln>
        </p:spPr>
      </p:pic>
      <p:pic>
        <p:nvPicPr>
          <p:cNvPr id="6" name="Google Shape;201;p24">
            <a:extLst>
              <a:ext uri="{FF2B5EF4-FFF2-40B4-BE49-F238E27FC236}">
                <a16:creationId xmlns:a16="http://schemas.microsoft.com/office/drawing/2014/main" id="{158254A2-6A8D-4837-B590-1B23CB63756D}"/>
              </a:ext>
            </a:extLst>
          </p:cNvPr>
          <p:cNvPicPr preferRelativeResize="0"/>
          <p:nvPr/>
        </p:nvPicPr>
        <p:blipFill>
          <a:blip r:embed="rId3">
            <a:alphaModFix/>
          </a:blip>
          <a:stretch>
            <a:fillRect/>
          </a:stretch>
        </p:blipFill>
        <p:spPr>
          <a:xfrm>
            <a:off x="270724" y="172021"/>
            <a:ext cx="1403964" cy="998888"/>
          </a:xfrm>
          <a:prstGeom prst="rect">
            <a:avLst/>
          </a:prstGeom>
          <a:noFill/>
          <a:ln>
            <a:noFill/>
          </a:ln>
        </p:spPr>
      </p:pic>
      <p:pic>
        <p:nvPicPr>
          <p:cNvPr id="8" name="Content Placeholder 7">
            <a:extLst>
              <a:ext uri="{FF2B5EF4-FFF2-40B4-BE49-F238E27FC236}">
                <a16:creationId xmlns:a16="http://schemas.microsoft.com/office/drawing/2014/main" id="{CD75581A-DE30-4F5E-ABEC-E434988901E5}"/>
              </a:ext>
            </a:extLst>
          </p:cNvPr>
          <p:cNvPicPr>
            <a:picLocks noGrp="1" noChangeAspect="1"/>
          </p:cNvPicPr>
          <p:nvPr>
            <p:ph idx="1"/>
          </p:nvPr>
        </p:nvPicPr>
        <p:blipFill>
          <a:blip r:embed="rId4"/>
          <a:stretch>
            <a:fillRect/>
          </a:stretch>
        </p:blipFill>
        <p:spPr>
          <a:xfrm>
            <a:off x="3632969" y="1981608"/>
            <a:ext cx="4370599" cy="3616567"/>
          </a:xfrm>
        </p:spPr>
      </p:pic>
      <p:pic>
        <p:nvPicPr>
          <p:cNvPr id="10" name="Picture 9">
            <a:extLst>
              <a:ext uri="{FF2B5EF4-FFF2-40B4-BE49-F238E27FC236}">
                <a16:creationId xmlns:a16="http://schemas.microsoft.com/office/drawing/2014/main" id="{99982BE3-F2E6-4F25-81B5-01CD907393D8}"/>
              </a:ext>
            </a:extLst>
          </p:cNvPr>
          <p:cNvPicPr>
            <a:picLocks noChangeAspect="1"/>
          </p:cNvPicPr>
          <p:nvPr/>
        </p:nvPicPr>
        <p:blipFill>
          <a:blip r:embed="rId5"/>
          <a:stretch>
            <a:fillRect/>
          </a:stretch>
        </p:blipFill>
        <p:spPr>
          <a:xfrm>
            <a:off x="1957238" y="1981608"/>
            <a:ext cx="7887105" cy="4013406"/>
          </a:xfrm>
          <a:prstGeom prst="rect">
            <a:avLst/>
          </a:prstGeom>
        </p:spPr>
      </p:pic>
    </p:spTree>
    <p:extLst>
      <p:ext uri="{BB962C8B-B14F-4D97-AF65-F5344CB8AC3E}">
        <p14:creationId xmlns:p14="http://schemas.microsoft.com/office/powerpoint/2010/main" val="405470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TotalTime>
  <Words>1070</Words>
  <Application>Microsoft Office PowerPoint</Application>
  <PresentationFormat>Widescreen</PresentationFormat>
  <Paragraphs>105</Paragraphs>
  <Slides>31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-apple-system</vt:lpstr>
      <vt:lpstr>Arial</vt:lpstr>
      <vt:lpstr>Arial</vt:lpstr>
      <vt:lpstr>Calibri</vt:lpstr>
      <vt:lpstr>Calibri (Body)</vt:lpstr>
      <vt:lpstr>Calibri Light</vt:lpstr>
      <vt:lpstr>Calibri Light (Headings)</vt:lpstr>
      <vt:lpstr>Consolas</vt:lpstr>
      <vt:lpstr>Segoe UI</vt:lpstr>
      <vt:lpstr>Verdana</vt:lpstr>
      <vt:lpstr>Office Theme</vt:lpstr>
      <vt:lpstr>¿Qué es el Internet?  </vt:lpstr>
      <vt:lpstr>El Cliente y El Servidor  </vt:lpstr>
      <vt:lpstr>HTML</vt:lpstr>
      <vt:lpstr>HTML es el esqueleto del sitio web </vt:lpstr>
      <vt:lpstr>TAG</vt:lpstr>
      <vt:lpstr>Estructura de la página </vt:lpstr>
      <vt:lpstr> Contenido de HEADER</vt:lpstr>
      <vt:lpstr>Atributos de TAGs</vt:lpstr>
      <vt:lpstr>Modelo de caja</vt:lpstr>
      <vt:lpstr>Comentario en HTML</vt:lpstr>
      <vt:lpstr>HTML Character Sets</vt:lpstr>
      <vt:lpstr>css</vt:lpstr>
      <vt:lpstr>Tres formas de insertar CSS </vt:lpstr>
      <vt:lpstr>CSS en línea</vt:lpstr>
      <vt:lpstr>CSS interno</vt:lpstr>
      <vt:lpstr>CSS externo</vt:lpstr>
      <vt:lpstr>Selectores </vt:lpstr>
      <vt:lpstr>Pseudo-clases CSS </vt:lpstr>
      <vt:lpstr>Propiedades css </vt:lpstr>
      <vt:lpstr>Medidas css </vt:lpstr>
      <vt:lpstr>Variables  </vt:lpstr>
      <vt:lpstr>Funciones en css</vt:lpstr>
      <vt:lpstr>Comentarios en css  </vt:lpstr>
      <vt:lpstr>Layout en css</vt:lpstr>
      <vt:lpstr>Flex y Grid </vt:lpstr>
      <vt:lpstr>Responsive</vt:lpstr>
      <vt:lpstr>Viewport o ventana gráfica </vt:lpstr>
      <vt:lpstr>Media Query</vt:lpstr>
      <vt:lpstr>Framework o librerías css</vt:lpstr>
      <vt:lpstr>Pre-/Post-procesadores </vt:lpstr>
      <vt:lpstr>Booptraps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¿Qué es el Internet?  </dc:title>
  <dc:creator>Fabio A Bustos Vidal</dc:creator>
  <cp:lastModifiedBy>Fabio A Bustos Vidal</cp:lastModifiedBy>
  <cp:revision>37</cp:revision>
  <dcterms:created xsi:type="dcterms:W3CDTF">2022-04-17T02:59:17Z</dcterms:created>
  <dcterms:modified xsi:type="dcterms:W3CDTF">2022-04-19T01:10:19Z</dcterms:modified>
</cp:coreProperties>
</file>