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300" r:id="rId5"/>
    <p:sldId id="258" r:id="rId6"/>
    <p:sldId id="259" r:id="rId7"/>
    <p:sldId id="322" r:id="rId8"/>
    <p:sldId id="260" r:id="rId9"/>
    <p:sldId id="263" r:id="rId10"/>
    <p:sldId id="323" r:id="rId11"/>
    <p:sldId id="261" r:id="rId12"/>
    <p:sldId id="324" r:id="rId13"/>
    <p:sldId id="303" r:id="rId14"/>
    <p:sldId id="325" r:id="rId15"/>
    <p:sldId id="301" r:id="rId16"/>
    <p:sldId id="304" r:id="rId17"/>
    <p:sldId id="326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BE5"/>
    <a:srgbClr val="F2AC30"/>
    <a:srgbClr val="FFFFFF"/>
    <a:srgbClr val="FE3FE4"/>
    <a:srgbClr val="2FC5FA"/>
    <a:srgbClr val="33E97C"/>
    <a:srgbClr val="FE4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12" autoAdjust="0"/>
  </p:normalViewPr>
  <p:slideViewPr>
    <p:cSldViewPr showGuides="1">
      <p:cViewPr varScale="1">
        <p:scale>
          <a:sx n="142" d="100"/>
          <a:sy n="142" d="100"/>
        </p:scale>
        <p:origin x="720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6A9F2-3C09-406A-BE9B-6FF53D5EE53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34FA-9674-4E4A-9898-DC5815357AEF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5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B55AB-6DCB-4684-BEB9-B4896045B37D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A2CFF-3AE3-4BFA-9DFB-02C4C132EE13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99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A2CFF-3AE3-4BFA-9DFB-02C4C132EE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68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A2CFF-3AE3-4BFA-9DFB-02C4C132EE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7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18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0800000">
            <a:off x="-1" y="-1"/>
            <a:ext cx="9143999" cy="5143499"/>
          </a:xfrm>
          <a:prstGeom prst="triangle">
            <a:avLst>
              <a:gd name="adj" fmla="val 2896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ADE6738-9B24-46DC-A806-C322EE3B9BD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" y="-6529"/>
            <a:ext cx="9143998" cy="5070347"/>
          </a:xfrm>
          <a:custGeom>
            <a:avLst/>
            <a:gdLst>
              <a:gd name="connsiteX0" fmla="*/ 0 w 9143998"/>
              <a:gd name="connsiteY0" fmla="*/ 0 h 5070347"/>
              <a:gd name="connsiteX1" fmla="*/ 9143998 w 9143998"/>
              <a:gd name="connsiteY1" fmla="*/ 0 h 5070347"/>
              <a:gd name="connsiteX2" fmla="*/ 7095742 w 9143998"/>
              <a:gd name="connsiteY2" fmla="*/ 5070347 h 50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3998" h="5070347">
                <a:moveTo>
                  <a:pt x="0" y="0"/>
                </a:moveTo>
                <a:lnTo>
                  <a:pt x="9143998" y="0"/>
                </a:lnTo>
                <a:lnTo>
                  <a:pt x="7095742" y="50703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39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1095" y="2589087"/>
            <a:ext cx="3464841" cy="2554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70858" y="0"/>
            <a:ext cx="2377405" cy="2554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86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D0968B-C293-4E0A-879B-E1D752864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404E90-4158-403D-A53D-4AECAC8931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83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19682" y="1419623"/>
            <a:ext cx="403200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2" y="2499742"/>
            <a:ext cx="403200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9682" y="3579862"/>
            <a:ext cx="403200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551149" y="1419623"/>
            <a:ext cx="4068000" cy="1008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51149" y="2499742"/>
            <a:ext cx="4068000" cy="1008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51149" y="3579862"/>
            <a:ext cx="4068000" cy="1008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676958" y="1509679"/>
            <a:ext cx="108000" cy="8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76958" y="2589798"/>
            <a:ext cx="108000" cy="8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676958" y="3669917"/>
            <a:ext cx="108000" cy="8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6FC884E-37FC-4F8B-B0AE-73C03E156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578CCDF-B86D-478C-B990-CBB1FB880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764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347614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147" name="Picture 3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91" y="1101476"/>
            <a:ext cx="2443294" cy="30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KBM-정애\014-Fullppt\PNG이미지\핸드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31" y="2063670"/>
            <a:ext cx="1841393" cy="223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71220" y="1404593"/>
            <a:ext cx="1702924" cy="2265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14680" y="2155596"/>
            <a:ext cx="1027522" cy="1618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A023F0-0472-4D05-8356-F4D9C9FB7B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744C2FB-3B15-44C3-A8D1-1540068794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38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63589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196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49099"/>
            <a:ext cx="6624736" cy="33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3808" y="1384815"/>
            <a:ext cx="3168352" cy="233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36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462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gradFill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210021" y="3003798"/>
            <a:ext cx="288032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PRESENTATION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10021" y="1707654"/>
            <a:ext cx="2880320" cy="1296144"/>
          </a:xfrm>
          <a:prstGeom prst="rect">
            <a:avLst/>
          </a:prstGeom>
        </p:spPr>
        <p:txBody>
          <a:bodyPr anchor="ctr"/>
          <a:lstStyle>
            <a:lvl1pPr algn="ctr"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</a:t>
            </a:r>
            <a:br>
              <a:rPr lang="en-US" altLang="ko-KR" dirty="0"/>
            </a:br>
            <a:r>
              <a:rPr lang="en-US" altLang="ko-KR" dirty="0"/>
              <a:t>PPT </a:t>
            </a:r>
            <a:br>
              <a:rPr lang="en-US" altLang="ko-KR" dirty="0"/>
            </a:br>
            <a:r>
              <a:rPr lang="en-US" altLang="ko-KR" dirty="0"/>
              <a:t>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42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840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54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BCD8F5-B952-4024-B2F0-53E21A9D48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CE2BB9C2-E1D2-4E0C-BFE1-64849A73E1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9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398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588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844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61159" y="1176822"/>
            <a:ext cx="1828800" cy="1727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3380" y="1176822"/>
            <a:ext cx="1828800" cy="1727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53380" y="3011113"/>
            <a:ext cx="1828800" cy="1727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661159" y="3011113"/>
            <a:ext cx="1828800" cy="1727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68938" y="1176822"/>
            <a:ext cx="1828800" cy="17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645602" y="1176822"/>
            <a:ext cx="18288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645602" y="3011109"/>
            <a:ext cx="1828800" cy="17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8938" y="3011109"/>
            <a:ext cx="1828800" cy="172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4E2E11-A6E0-49CA-B50A-B4CE00AA51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87C6EABD-F67F-49B4-A51B-E101FB5998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63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BCD8F5-B952-4024-B2F0-53E21A9D48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CE2BB9C2-E1D2-4E0C-BFE1-64849A73E1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363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522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63589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196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49099"/>
            <a:ext cx="6624736" cy="33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3808" y="1384815"/>
            <a:ext cx="3168352" cy="233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4162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1095" y="2589087"/>
            <a:ext cx="3464841" cy="2554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70858" y="0"/>
            <a:ext cx="2377405" cy="2554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065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0800000">
            <a:off x="-1" y="-1"/>
            <a:ext cx="9143999" cy="5143499"/>
          </a:xfrm>
          <a:prstGeom prst="triangle">
            <a:avLst>
              <a:gd name="adj" fmla="val 2896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ADE6738-9B24-46DC-A806-C322EE3B9BD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" y="-6529"/>
            <a:ext cx="9143998" cy="5070347"/>
          </a:xfrm>
          <a:custGeom>
            <a:avLst/>
            <a:gdLst>
              <a:gd name="connsiteX0" fmla="*/ 0 w 9143998"/>
              <a:gd name="connsiteY0" fmla="*/ 0 h 5070347"/>
              <a:gd name="connsiteX1" fmla="*/ 9143998 w 9143998"/>
              <a:gd name="connsiteY1" fmla="*/ 0 h 5070347"/>
              <a:gd name="connsiteX2" fmla="*/ 7095742 w 9143998"/>
              <a:gd name="connsiteY2" fmla="*/ 5070347 h 50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3998" h="5070347">
                <a:moveTo>
                  <a:pt x="0" y="0"/>
                </a:moveTo>
                <a:lnTo>
                  <a:pt x="9143998" y="0"/>
                </a:lnTo>
                <a:lnTo>
                  <a:pt x="7095742" y="50703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162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D0968B-C293-4E0A-879B-E1D752864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404E90-4158-403D-A53D-4AECAC8931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56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" name="Imagen 3" descr="Texto, Logotipo&#10;&#10;Descripción generada automáticamente">
            <a:extLst>
              <a:ext uri="{FF2B5EF4-FFF2-40B4-BE49-F238E27FC236}">
                <a16:creationId xmlns:a16="http://schemas.microsoft.com/office/drawing/2014/main" id="{F670665A-A64D-453B-A74B-C4C004A74A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527634" y="1527634"/>
            <a:ext cx="514350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51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177930"/>
            <a:ext cx="18288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828800" y="3042333"/>
            <a:ext cx="1828800" cy="1872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828800" y="1178138"/>
            <a:ext cx="18288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1177930"/>
            <a:ext cx="1828800" cy="18722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486400" y="3042333"/>
            <a:ext cx="1828800" cy="1872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57600" y="3042333"/>
            <a:ext cx="18288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042333"/>
            <a:ext cx="18288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86400" y="1178138"/>
            <a:ext cx="18288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315200" y="3042333"/>
            <a:ext cx="18288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7315200" y="1177930"/>
            <a:ext cx="1828800" cy="1872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C411CE2-DDDA-4E92-AC47-8E2E7BFBD8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C17BD2BE-B5DC-44EE-ADF8-C3DB99AFA2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36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19682" y="1419623"/>
            <a:ext cx="403200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2" y="2499742"/>
            <a:ext cx="403200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9682" y="3579862"/>
            <a:ext cx="403200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551149" y="1419623"/>
            <a:ext cx="4068000" cy="1008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51149" y="2499742"/>
            <a:ext cx="4068000" cy="1008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51149" y="3579862"/>
            <a:ext cx="4068000" cy="1008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676958" y="1509679"/>
            <a:ext cx="108000" cy="8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76958" y="2589798"/>
            <a:ext cx="108000" cy="8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676958" y="3669917"/>
            <a:ext cx="108000" cy="8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6FC884E-37FC-4F8B-B0AE-73C03E156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578CCDF-B86D-478C-B990-CBB1FB880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3513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36584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47625" y="1297014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A1507E-95E7-4D48-BBB7-ECCACC931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9D945A9-9C37-4202-A44A-216BEE4A5E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3132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347614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147" name="Picture 3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91" y="1101476"/>
            <a:ext cx="2443294" cy="30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KBM-정애\014-Fullppt\PNG이미지\핸드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31" y="2063670"/>
            <a:ext cx="1841393" cy="223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71220" y="1404593"/>
            <a:ext cx="1702924" cy="2265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14680" y="2155596"/>
            <a:ext cx="1027522" cy="1618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A023F0-0472-4D05-8356-F4D9C9FB7B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744C2FB-3B15-44C3-A8D1-1540068794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5586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74590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210021" y="3003798"/>
            <a:ext cx="288032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PRESENTATION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10021" y="1707654"/>
            <a:ext cx="2880320" cy="1296144"/>
          </a:xfrm>
          <a:prstGeom prst="rect">
            <a:avLst/>
          </a:prstGeom>
        </p:spPr>
        <p:txBody>
          <a:bodyPr anchor="ctr"/>
          <a:lstStyle>
            <a:lvl1pPr algn="ctr"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</a:t>
            </a:r>
            <a:br>
              <a:rPr lang="en-US" altLang="ko-KR" dirty="0"/>
            </a:br>
            <a:r>
              <a:rPr lang="en-US" altLang="ko-KR" dirty="0"/>
              <a:t>PPT </a:t>
            </a:r>
            <a:br>
              <a:rPr lang="en-US" altLang="ko-KR" dirty="0"/>
            </a:br>
            <a:r>
              <a:rPr lang="en-US" altLang="ko-KR" dirty="0"/>
              <a:t>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4595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 userDrawn="1"/>
        </p:nvSpPr>
        <p:spPr>
          <a:xfrm rot="18846045">
            <a:off x="-137472" y="414397"/>
            <a:ext cx="3931058" cy="3388842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187624" y="1443924"/>
            <a:ext cx="2052000" cy="20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41B99D2-420D-46C6-A410-C37693C2985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27984" y="2833286"/>
            <a:ext cx="4032448" cy="2880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marL="0" indent="0" algn="l">
              <a:buNone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This text can be replaced with your own text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AD0303-FAF6-40B7-9DEB-08AFB34663A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427984" y="2285796"/>
            <a:ext cx="4032448" cy="540000"/>
          </a:xfrm>
          <a:prstGeom prst="rect">
            <a:avLst/>
          </a:prstGeom>
        </p:spPr>
        <p:txBody>
          <a:bodyPr anchor="ctr"/>
          <a:lstStyle>
            <a:lvl1pPr algn="l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2496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245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93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13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 userDrawn="1"/>
        </p:nvSpPr>
        <p:spPr>
          <a:xfrm rot="18846045">
            <a:off x="4183006" y="327638"/>
            <a:ext cx="3931058" cy="3388842"/>
          </a:xfrm>
          <a:prstGeom prst="triangl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80112" y="1340365"/>
            <a:ext cx="2016225" cy="2482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898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9002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61159" y="1176822"/>
            <a:ext cx="1828800" cy="1727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3380" y="1176822"/>
            <a:ext cx="1828800" cy="1727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53380" y="3011113"/>
            <a:ext cx="1828800" cy="1727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661159" y="3011113"/>
            <a:ext cx="1828800" cy="1727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68938" y="1176822"/>
            <a:ext cx="1828800" cy="17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645602" y="1176822"/>
            <a:ext cx="18288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645602" y="3011109"/>
            <a:ext cx="1828800" cy="17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8938" y="3011109"/>
            <a:ext cx="1828800" cy="172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4E2E11-A6E0-49CA-B50A-B4CE00AA51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87C6EABD-F67F-49B4-A51B-E101FB5998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7245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BCD8F5-B952-4024-B2F0-53E21A9D48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CE2BB9C2-E1D2-4E0C-BFE1-64849A73E1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67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2738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63589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196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49099"/>
            <a:ext cx="6624736" cy="33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3808" y="1384815"/>
            <a:ext cx="3168352" cy="233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4361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1095" y="2589087"/>
            <a:ext cx="3464841" cy="2554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70858" y="0"/>
            <a:ext cx="2377405" cy="2554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039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0800000">
            <a:off x="-1" y="-1"/>
            <a:ext cx="9143999" cy="5143499"/>
          </a:xfrm>
          <a:prstGeom prst="triangle">
            <a:avLst>
              <a:gd name="adj" fmla="val 2896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FADE6738-9B24-46DC-A806-C322EE3B9BD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" y="-6529"/>
            <a:ext cx="9143998" cy="5070347"/>
          </a:xfrm>
          <a:custGeom>
            <a:avLst/>
            <a:gdLst>
              <a:gd name="connsiteX0" fmla="*/ 0 w 9143998"/>
              <a:gd name="connsiteY0" fmla="*/ 0 h 5070347"/>
              <a:gd name="connsiteX1" fmla="*/ 9143998 w 9143998"/>
              <a:gd name="connsiteY1" fmla="*/ 0 h 5070347"/>
              <a:gd name="connsiteX2" fmla="*/ 7095742 w 9143998"/>
              <a:gd name="connsiteY2" fmla="*/ 5070347 h 50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3998" h="5070347">
                <a:moveTo>
                  <a:pt x="0" y="0"/>
                </a:moveTo>
                <a:lnTo>
                  <a:pt x="9143998" y="0"/>
                </a:lnTo>
                <a:lnTo>
                  <a:pt x="7095742" y="50703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0784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D0968B-C293-4E0A-879B-E1D752864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404E90-4158-403D-A53D-4AECAC8931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1853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177930"/>
            <a:ext cx="18288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828800" y="3042333"/>
            <a:ext cx="1828800" cy="1872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828800" y="1178138"/>
            <a:ext cx="18288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1177930"/>
            <a:ext cx="1828800" cy="18722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486400" y="3042333"/>
            <a:ext cx="1828800" cy="1872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57600" y="3042333"/>
            <a:ext cx="18288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042333"/>
            <a:ext cx="18288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86400" y="1178138"/>
            <a:ext cx="18288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315200" y="3042333"/>
            <a:ext cx="1828800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7315200" y="1177930"/>
            <a:ext cx="1828800" cy="1872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C411CE2-DDDA-4E92-AC47-8E2E7BFBD8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C17BD2BE-B5DC-44EE-ADF8-C3DB99AFA2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2382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19682" y="1419623"/>
            <a:ext cx="403200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2" y="2499742"/>
            <a:ext cx="403200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9682" y="3579862"/>
            <a:ext cx="403200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551149" y="1419623"/>
            <a:ext cx="4068000" cy="1008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51149" y="2499742"/>
            <a:ext cx="4068000" cy="1008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51149" y="3579862"/>
            <a:ext cx="4068000" cy="1008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676958" y="1509679"/>
            <a:ext cx="108000" cy="8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76958" y="2589798"/>
            <a:ext cx="108000" cy="8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676958" y="3669917"/>
            <a:ext cx="108000" cy="8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6FC884E-37FC-4F8B-B0AE-73C03E156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578CCDF-B86D-478C-B990-CBB1FB880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24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>
            <a:extLst>
              <a:ext uri="{FF2B5EF4-FFF2-40B4-BE49-F238E27FC236}">
                <a16:creationId xmlns:a16="http://schemas.microsoft.com/office/drawing/2014/main" id="{6EEE36AC-0EF0-433F-A2FB-FC18F10C9C47}"/>
              </a:ext>
            </a:extLst>
          </p:cNvPr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35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36584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47625" y="1297014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A1507E-95E7-4D48-BBB7-ECCACC931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9D945A9-9C37-4202-A44A-216BEE4A5E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8386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347614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147" name="Picture 3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91" y="1101476"/>
            <a:ext cx="2443294" cy="300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KBM-정애\014-Fullppt\PNG이미지\핸드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31" y="2063670"/>
            <a:ext cx="1841393" cy="223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71220" y="1404593"/>
            <a:ext cx="1702924" cy="2265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14680" y="2155596"/>
            <a:ext cx="1027522" cy="1618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A023F0-0472-4D05-8356-F4D9C9FB7B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744C2FB-3B15-44C3-A8D1-1540068794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879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799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61159" y="1176822"/>
            <a:ext cx="1828800" cy="1727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3380" y="1176822"/>
            <a:ext cx="1828800" cy="1727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53380" y="3011113"/>
            <a:ext cx="1828800" cy="1727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661159" y="3011113"/>
            <a:ext cx="1828800" cy="1727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645602" y="1176822"/>
            <a:ext cx="1828800" cy="17280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645602" y="3011109"/>
            <a:ext cx="1828800" cy="1728000"/>
          </a:xfrm>
          <a:prstGeom prst="rect">
            <a:avLst/>
          </a:prstGeom>
          <a:solidFill>
            <a:srgbClr val="F2A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4E2E11-A6E0-49CA-B50A-B4CE00AA51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87C6EABD-F67F-49B4-A51B-E101FB5998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87230797-6A93-46B6-A833-5F23081FBFBA}"/>
              </a:ext>
            </a:extLst>
          </p:cNvPr>
          <p:cNvSpPr/>
          <p:nvPr userDrawn="1"/>
        </p:nvSpPr>
        <p:spPr>
          <a:xfrm>
            <a:off x="668938" y="1176814"/>
            <a:ext cx="1828800" cy="17280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283D5EB5-AFDE-4BCF-9C68-0C4790C8D5A1}"/>
              </a:ext>
            </a:extLst>
          </p:cNvPr>
          <p:cNvSpPr/>
          <p:nvPr userDrawn="1"/>
        </p:nvSpPr>
        <p:spPr>
          <a:xfrm>
            <a:off x="668937" y="3011109"/>
            <a:ext cx="1828800" cy="1728000"/>
          </a:xfrm>
          <a:prstGeom prst="rect">
            <a:avLst/>
          </a:prstGeom>
          <a:solidFill>
            <a:srgbClr val="F2A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36584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47625" y="1297014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A1507E-95E7-4D48-BBB7-ECCACC931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9D945A9-9C37-4202-A44A-216BEE4A5E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27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727866" y="1563638"/>
            <a:ext cx="1728000" cy="15480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455863" y="1566625"/>
            <a:ext cx="1728000" cy="1548000"/>
          </a:xfrm>
          <a:prstGeom prst="rect">
            <a:avLst/>
          </a:prstGeom>
          <a:solidFill>
            <a:srgbClr val="F2A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C411CE2-DDDA-4E92-AC47-8E2E7BFBD8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C17BD2BE-B5DC-44EE-ADF8-C3DB99AFA2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AA28EDEF-3705-4FA0-884B-7F2CCE319E2A}"/>
              </a:ext>
            </a:extLst>
          </p:cNvPr>
          <p:cNvSpPr/>
          <p:nvPr userDrawn="1"/>
        </p:nvSpPr>
        <p:spPr>
          <a:xfrm>
            <a:off x="1727863" y="3111958"/>
            <a:ext cx="1728000" cy="1548000"/>
          </a:xfrm>
          <a:prstGeom prst="rect">
            <a:avLst/>
          </a:prstGeom>
          <a:solidFill>
            <a:srgbClr val="F2A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291A8B3-320C-4836-8CA5-001747FF8E5F}"/>
              </a:ext>
            </a:extLst>
          </p:cNvPr>
          <p:cNvSpPr/>
          <p:nvPr userDrawn="1"/>
        </p:nvSpPr>
        <p:spPr>
          <a:xfrm>
            <a:off x="3455863" y="3111638"/>
            <a:ext cx="1728000" cy="15480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8FC04B9-0C49-49ED-B7FE-AF1395D76B78}"/>
              </a:ext>
            </a:extLst>
          </p:cNvPr>
          <p:cNvSpPr/>
          <p:nvPr userDrawn="1"/>
        </p:nvSpPr>
        <p:spPr>
          <a:xfrm>
            <a:off x="5183860" y="1563638"/>
            <a:ext cx="1728000" cy="15480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DF89F7C-DD52-44F7-8411-8842DE72BC31}"/>
              </a:ext>
            </a:extLst>
          </p:cNvPr>
          <p:cNvSpPr/>
          <p:nvPr userDrawn="1"/>
        </p:nvSpPr>
        <p:spPr>
          <a:xfrm>
            <a:off x="5183860" y="3111638"/>
            <a:ext cx="1728000" cy="1548000"/>
          </a:xfrm>
          <a:prstGeom prst="rect">
            <a:avLst/>
          </a:prstGeom>
          <a:solidFill>
            <a:srgbClr val="F2A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0FCD514-A00B-46C3-9C81-521EF19D4C9E}"/>
              </a:ext>
            </a:extLst>
          </p:cNvPr>
          <p:cNvSpPr/>
          <p:nvPr userDrawn="1"/>
        </p:nvSpPr>
        <p:spPr>
          <a:xfrm>
            <a:off x="6911857" y="3111638"/>
            <a:ext cx="1728000" cy="15480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288680B8-DD32-458C-8155-2AD8DE7988B1}"/>
              </a:ext>
            </a:extLst>
          </p:cNvPr>
          <p:cNvSpPr/>
          <p:nvPr userDrawn="1"/>
        </p:nvSpPr>
        <p:spPr>
          <a:xfrm>
            <a:off x="6911857" y="1563638"/>
            <a:ext cx="1728000" cy="1548000"/>
          </a:xfrm>
          <a:prstGeom prst="rect">
            <a:avLst/>
          </a:prstGeom>
          <a:solidFill>
            <a:srgbClr val="F2A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21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41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59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67" r:id="rId4"/>
    <p:sldLayoutId id="2147483656" r:id="rId5"/>
    <p:sldLayoutId id="2147483670" r:id="rId6"/>
    <p:sldLayoutId id="2147483657" r:id="rId7"/>
    <p:sldLayoutId id="2147483658" r:id="rId8"/>
    <p:sldLayoutId id="2147483659" r:id="rId9"/>
    <p:sldLayoutId id="2147483662" r:id="rId10"/>
    <p:sldLayoutId id="2147483663" r:id="rId11"/>
    <p:sldLayoutId id="2147483660" r:id="rId12"/>
    <p:sldLayoutId id="2147483661" r:id="rId13"/>
    <p:sldLayoutId id="2147483664" r:id="rId14"/>
    <p:sldLayoutId id="2147483669" r:id="rId15"/>
    <p:sldLayoutId id="2147483672" r:id="rId16"/>
    <p:sldLayoutId id="2147483736" r:id="rId17"/>
    <p:sldLayoutId id="2147483737" r:id="rId18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4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734" r:id="rId17"/>
    <p:sldLayoutId id="2147483735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3" r:id="rId3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3A8430B-D778-4E58-B7A2-02D286DA87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1" y="0"/>
            <a:ext cx="7705618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444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2863508"/>
            <a:ext cx="9144000" cy="1524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>
                <a:solidFill>
                  <a:srgbClr val="F2AC30"/>
                </a:solidFill>
              </a:rPr>
              <a:t>Principios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39BE5"/>
                </a:solidFill>
              </a:rPr>
              <a:t>ACID</a:t>
            </a:r>
            <a:endParaRPr lang="ko-KR" altLang="en-US" dirty="0">
              <a:solidFill>
                <a:srgbClr val="039BE5"/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 rot="16200000">
            <a:off x="1684034" y="1989910"/>
            <a:ext cx="1224000" cy="828000"/>
          </a:xfrm>
          <a:prstGeom prst="homePlate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sp>
        <p:nvSpPr>
          <p:cNvPr id="4" name="Pentagon 3"/>
          <p:cNvSpPr/>
          <p:nvPr/>
        </p:nvSpPr>
        <p:spPr>
          <a:xfrm rot="5400000">
            <a:off x="3245041" y="3061510"/>
            <a:ext cx="1224000" cy="828000"/>
          </a:xfrm>
          <a:prstGeom prst="homePlate">
            <a:avLst/>
          </a:prstGeom>
          <a:solidFill>
            <a:srgbClr val="F2A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 rot="16200000">
            <a:off x="4806048" y="1989910"/>
            <a:ext cx="1224000" cy="828000"/>
          </a:xfrm>
          <a:prstGeom prst="homePlate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6" name="Pentagon 5"/>
          <p:cNvSpPr/>
          <p:nvPr/>
        </p:nvSpPr>
        <p:spPr>
          <a:xfrm rot="5400000">
            <a:off x="6367055" y="3061509"/>
            <a:ext cx="1224000" cy="828000"/>
          </a:xfrm>
          <a:prstGeom prst="homePlate">
            <a:avLst/>
          </a:prstGeom>
          <a:solidFill>
            <a:srgbClr val="F2A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1899610" y="2287310"/>
            <a:ext cx="792848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A</a:t>
            </a: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3460617" y="3196354"/>
            <a:ext cx="792848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C</a:t>
            </a: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5021624" y="2287310"/>
            <a:ext cx="792848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I</a:t>
            </a:r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6582631" y="3196354"/>
            <a:ext cx="792848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D</a:t>
            </a:r>
          </a:p>
        </p:txBody>
      </p:sp>
      <p:sp>
        <p:nvSpPr>
          <p:cNvPr id="12" name="Text Placeholder 12"/>
          <p:cNvSpPr txBox="1">
            <a:spLocks/>
          </p:cNvSpPr>
          <p:nvPr/>
        </p:nvSpPr>
        <p:spPr>
          <a:xfrm>
            <a:off x="7290326" y="2287309"/>
            <a:ext cx="792848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2019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21399" y="3227687"/>
            <a:ext cx="1549271" cy="1107996"/>
            <a:chOff x="668087" y="4221088"/>
            <a:chExt cx="1549271" cy="1107996"/>
          </a:xfrm>
        </p:grpSpPr>
        <p:sp>
          <p:nvSpPr>
            <p:cNvPr id="14" name="TextBox 13"/>
            <p:cNvSpPr txBox="1"/>
            <p:nvPr/>
          </p:nvSpPr>
          <p:spPr>
            <a:xfrm>
              <a:off x="672238" y="4498087"/>
              <a:ext cx="15409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ejecutan todas las modificaciones  un documento o no se ejecuta ninguna.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8087" y="4221088"/>
              <a:ext cx="1549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Atomic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91189" y="1205736"/>
            <a:ext cx="1735855" cy="1477328"/>
            <a:chOff x="668087" y="4221088"/>
            <a:chExt cx="1735855" cy="1477328"/>
          </a:xfrm>
        </p:grpSpPr>
        <p:sp>
          <p:nvSpPr>
            <p:cNvPr id="20" name="TextBox 19"/>
            <p:cNvSpPr txBox="1"/>
            <p:nvPr/>
          </p:nvSpPr>
          <p:spPr>
            <a:xfrm>
              <a:off x="672238" y="4498087"/>
              <a:ext cx="17275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 las operaciones se ejecutan bajo transacciones de la forma correcta, no dejaran a la DB en Inconsistente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8087" y="4221088"/>
              <a:ext cx="1735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Consistent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1171" y="1666454"/>
            <a:ext cx="1549271" cy="923330"/>
            <a:chOff x="668087" y="4221088"/>
            <a:chExt cx="1549271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672238" y="4498087"/>
              <a:ext cx="1540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replica de forma sincrónica en todas las regiones.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087" y="4221088"/>
              <a:ext cx="1549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Durability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3413" y="3227687"/>
            <a:ext cx="1549271" cy="1661994"/>
            <a:chOff x="668087" y="4221088"/>
            <a:chExt cx="1549271" cy="1661994"/>
          </a:xfrm>
        </p:grpSpPr>
        <p:sp>
          <p:nvSpPr>
            <p:cNvPr id="26" name="TextBox 25"/>
            <p:cNvSpPr txBox="1"/>
            <p:nvPr/>
          </p:nvSpPr>
          <p:spPr>
            <a:xfrm>
              <a:off x="672238" y="4498087"/>
              <a:ext cx="15409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Firebase</a:t>
              </a:r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cuenta con mecanismos para evitar que dos operaciones controlen y modifiquen el mismo documento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8087" y="4221088"/>
              <a:ext cx="1549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Isolated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60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2267744" y="2300711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s-419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Teorema CAP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14000" y="488022"/>
            <a:ext cx="4716000" cy="3066157"/>
            <a:chOff x="2214000" y="261674"/>
            <a:chExt cx="4716000" cy="3066157"/>
          </a:xfrm>
        </p:grpSpPr>
        <p:grpSp>
          <p:nvGrpSpPr>
            <p:cNvPr id="12" name="Group 11"/>
            <p:cNvGrpSpPr/>
            <p:nvPr/>
          </p:nvGrpSpPr>
          <p:grpSpPr>
            <a:xfrm>
              <a:off x="2214000" y="1275606"/>
              <a:ext cx="4716000" cy="2052225"/>
              <a:chOff x="2096689" y="1167589"/>
              <a:chExt cx="4716000" cy="20522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96689" y="1167589"/>
                <a:ext cx="1656184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56505" y="1187715"/>
                <a:ext cx="1656184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96689" y="3147814"/>
                <a:ext cx="4716000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175956" y="935688"/>
              <a:ext cx="792088" cy="792088"/>
            </a:xfrm>
            <a:prstGeom prst="ellipse">
              <a:avLst/>
            </a:prstGeom>
            <a:solidFill>
              <a:srgbClr val="039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5"/>
            <p:cNvSpPr/>
            <p:nvPr/>
          </p:nvSpPr>
          <p:spPr>
            <a:xfrm>
              <a:off x="5273816" y="261674"/>
              <a:ext cx="386628" cy="386210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D036A522-390B-4B07-A581-2C84B7EB4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33" y="1245263"/>
            <a:ext cx="627534" cy="6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4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419" altLang="ko-KR" dirty="0">
                <a:solidFill>
                  <a:schemeClr val="accent3"/>
                </a:solidFill>
              </a:rPr>
              <a:t>Teorema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CAP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55246" y="1269325"/>
            <a:ext cx="3744416" cy="3306604"/>
            <a:chOff x="2166950" y="1239188"/>
            <a:chExt cx="3298100" cy="3348192"/>
          </a:xfrm>
        </p:grpSpPr>
        <p:sp>
          <p:nvSpPr>
            <p:cNvPr id="4" name="Flowchart: Extract 3"/>
            <p:cNvSpPr/>
            <p:nvPr/>
          </p:nvSpPr>
          <p:spPr>
            <a:xfrm>
              <a:off x="3006000" y="1239188"/>
              <a:ext cx="1620000" cy="1620000"/>
            </a:xfrm>
            <a:prstGeom prst="flowChartExtract">
              <a:avLst/>
            </a:prstGeom>
            <a:solidFill>
              <a:srgbClr val="F2AC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Flowchart: Extract 4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rgbClr val="F2AC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lowchart: Extract 5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rgbClr val="F2AC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lowchart: Merge 6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rgbClr val="039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 Placeholder 13"/>
          <p:cNvSpPr txBox="1">
            <a:spLocks/>
          </p:cNvSpPr>
          <p:nvPr/>
        </p:nvSpPr>
        <p:spPr>
          <a:xfrm>
            <a:off x="194534" y="1006539"/>
            <a:ext cx="1634879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 err="1">
                <a:solidFill>
                  <a:schemeClr val="accent2"/>
                </a:solidFill>
                <a:cs typeface="Arial" pitchFamily="34" charset="0"/>
              </a:rPr>
              <a:t>Firestore</a:t>
            </a:r>
            <a:r>
              <a:rPr lang="en-US" sz="1600" b="1" dirty="0">
                <a:solidFill>
                  <a:schemeClr val="accent2"/>
                </a:solidFill>
                <a:cs typeface="Arial" pitchFamily="34" charset="0"/>
              </a:rPr>
              <a:t> CAP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058" y="1582790"/>
            <a:ext cx="1777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Firestore</a:t>
            </a:r>
            <a:r>
              <a:rPr lang="es-419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utiliza la misma tecnología que Cloud </a:t>
            </a:r>
            <a:r>
              <a:rPr lang="es-419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spanner</a:t>
            </a:r>
            <a:r>
              <a:rPr lang="es-419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 asegurar consistencia y disponibilidad a gran escala. Es por eso que la situamos dentro de la CA en el teorema CAP.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97319" y="152121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2AC30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rgbClr val="F2AC30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2666" y="15015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39BE5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rgbClr val="039BE5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7861" y="335341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96934" y="1521210"/>
            <a:ext cx="1450690" cy="1414883"/>
            <a:chOff x="1472558" y="998559"/>
            <a:chExt cx="2765965" cy="1414883"/>
          </a:xfrm>
        </p:grpSpPr>
        <p:sp>
          <p:nvSpPr>
            <p:cNvPr id="16" name="TextBox 15"/>
            <p:cNvSpPr txBox="1"/>
            <p:nvPr/>
          </p:nvSpPr>
          <p:spPr>
            <a:xfrm>
              <a:off x="1472558" y="1213113"/>
              <a:ext cx="27659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Provee una alta disponibilidad para lectura y escritura -&gt; 99.5% (sin llegar al 100% teórico).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Disponibilidad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92280" y="1501518"/>
            <a:ext cx="1908454" cy="1414883"/>
            <a:chOff x="1472558" y="998559"/>
            <a:chExt cx="2765965" cy="1414883"/>
          </a:xfrm>
        </p:grpSpPr>
        <p:sp>
          <p:nvSpPr>
            <p:cNvPr id="19" name="TextBox 18"/>
            <p:cNvSpPr txBox="1"/>
            <p:nvPr/>
          </p:nvSpPr>
          <p:spPr>
            <a:xfrm>
              <a:off x="1472558" y="1213113"/>
              <a:ext cx="27659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Firebase</a:t>
              </a:r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 encarga     de replicar los datos sincrónicamente para que todos los usuarios vean la misma información.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Consistencia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73746" y="3372490"/>
            <a:ext cx="2013904" cy="860885"/>
            <a:chOff x="1472558" y="998559"/>
            <a:chExt cx="2765965" cy="860885"/>
          </a:xfrm>
        </p:grpSpPr>
        <p:sp>
          <p:nvSpPr>
            <p:cNvPr id="22" name="TextBox 21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Firestore</a:t>
              </a:r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no soporta particiones. Es todo una gran base de datos.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Tolerancia a particiones</a:t>
              </a:r>
            </a:p>
          </p:txBody>
        </p:sp>
      </p:grpSp>
      <p:sp>
        <p:nvSpPr>
          <p:cNvPr id="25" name="Oval 21"/>
          <p:cNvSpPr>
            <a:spLocks noChangeAspect="1"/>
          </p:cNvSpPr>
          <p:nvPr/>
        </p:nvSpPr>
        <p:spPr>
          <a:xfrm>
            <a:off x="3041953" y="3175102"/>
            <a:ext cx="571001" cy="5757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Imagen 28" descr="Logotipo&#10;&#10;Descripción generada automáticamente">
            <a:extLst>
              <a:ext uri="{FF2B5EF4-FFF2-40B4-BE49-F238E27FC236}">
                <a16:creationId xmlns:a16="http://schemas.microsoft.com/office/drawing/2014/main" id="{AA28F6A9-3B86-4967-A7AA-588CA3918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450" y="3528711"/>
            <a:ext cx="1047218" cy="1047218"/>
          </a:xfrm>
          <a:prstGeom prst="rect">
            <a:avLst/>
          </a:prstGeom>
        </p:spPr>
      </p:pic>
      <p:pic>
        <p:nvPicPr>
          <p:cNvPr id="35" name="Imagen 34" descr="Icono&#10;&#10;Descripción generada automáticamente">
            <a:extLst>
              <a:ext uri="{FF2B5EF4-FFF2-40B4-BE49-F238E27FC236}">
                <a16:creationId xmlns:a16="http://schemas.microsoft.com/office/drawing/2014/main" id="{7A16303F-30E5-4EE5-9051-427EBF825B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43" y="3724170"/>
            <a:ext cx="672529" cy="672529"/>
          </a:xfrm>
          <a:prstGeom prst="rect">
            <a:avLst/>
          </a:prstGeom>
        </p:spPr>
      </p:pic>
      <p:pic>
        <p:nvPicPr>
          <p:cNvPr id="37" name="Imagen 36" descr="Logotipo&#10;&#10;Descripción generada automáticamente">
            <a:extLst>
              <a:ext uri="{FF2B5EF4-FFF2-40B4-BE49-F238E27FC236}">
                <a16:creationId xmlns:a16="http://schemas.microsoft.com/office/drawing/2014/main" id="{B5054816-246B-4D41-8760-CA51369240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93" y="1873507"/>
            <a:ext cx="893802" cy="893802"/>
          </a:xfrm>
          <a:prstGeom prst="rect">
            <a:avLst/>
          </a:prstGeom>
        </p:spPr>
      </p:pic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A7C2E376-68FE-4232-8B6B-12406ABE6B8A}"/>
              </a:ext>
            </a:extLst>
          </p:cNvPr>
          <p:cNvSpPr/>
          <p:nvPr/>
        </p:nvSpPr>
        <p:spPr>
          <a:xfrm>
            <a:off x="1907933" y="1817793"/>
            <a:ext cx="720347" cy="461628"/>
          </a:xfrm>
          <a:prstGeom prst="rightArrow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419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6DAD3747-E436-4B87-B21B-F985BCDF8E54}"/>
              </a:ext>
            </a:extLst>
          </p:cNvPr>
          <p:cNvSpPr/>
          <p:nvPr/>
        </p:nvSpPr>
        <p:spPr>
          <a:xfrm>
            <a:off x="927602" y="3599406"/>
            <a:ext cx="720347" cy="461628"/>
          </a:xfrm>
          <a:prstGeom prst="rightArrow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739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2267744" y="2300711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s-419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¿Por qué usar </a:t>
            </a:r>
            <a:r>
              <a:rPr lang="es-419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Firebase</a:t>
            </a:r>
            <a:r>
              <a:rPr lang="es-419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14000" y="488022"/>
            <a:ext cx="4716000" cy="3066157"/>
            <a:chOff x="2214000" y="261674"/>
            <a:chExt cx="4716000" cy="3066157"/>
          </a:xfrm>
        </p:grpSpPr>
        <p:grpSp>
          <p:nvGrpSpPr>
            <p:cNvPr id="12" name="Group 11"/>
            <p:cNvGrpSpPr/>
            <p:nvPr/>
          </p:nvGrpSpPr>
          <p:grpSpPr>
            <a:xfrm>
              <a:off x="2214000" y="1275606"/>
              <a:ext cx="4716000" cy="2052225"/>
              <a:chOff x="2096689" y="1167589"/>
              <a:chExt cx="4716000" cy="20522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96689" y="1167589"/>
                <a:ext cx="1656184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56505" y="1187715"/>
                <a:ext cx="1656184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96689" y="3147814"/>
                <a:ext cx="4716000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175956" y="935688"/>
              <a:ext cx="792088" cy="792088"/>
            </a:xfrm>
            <a:prstGeom prst="ellipse">
              <a:avLst/>
            </a:prstGeom>
            <a:solidFill>
              <a:srgbClr val="039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5"/>
            <p:cNvSpPr/>
            <p:nvPr/>
          </p:nvSpPr>
          <p:spPr>
            <a:xfrm>
              <a:off x="5273816" y="261674"/>
              <a:ext cx="386628" cy="386210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D036A522-390B-4B07-A581-2C84B7EB4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33" y="1245263"/>
            <a:ext cx="627534" cy="6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9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419" altLang="ko-KR" dirty="0">
                <a:solidFill>
                  <a:schemeClr val="accent3"/>
                </a:solidFill>
              </a:rPr>
              <a:t>¿Por qué </a:t>
            </a:r>
            <a:r>
              <a:rPr lang="es-419" altLang="ko-KR" dirty="0">
                <a:solidFill>
                  <a:srgbClr val="039BE5"/>
                </a:solidFill>
              </a:rPr>
              <a:t>usar </a:t>
            </a:r>
            <a:r>
              <a:rPr lang="es-419" altLang="ko-KR" dirty="0" err="1">
                <a:solidFill>
                  <a:srgbClr val="039BE5"/>
                </a:solidFill>
              </a:rPr>
              <a:t>Firebase</a:t>
            </a:r>
            <a:r>
              <a:rPr lang="es-419" altLang="ko-KR" dirty="0">
                <a:solidFill>
                  <a:srgbClr val="039BE5"/>
                </a:solidFill>
              </a:rPr>
              <a:t>?</a:t>
            </a:r>
          </a:p>
        </p:txBody>
      </p:sp>
      <p:sp>
        <p:nvSpPr>
          <p:cNvPr id="4" name="Chord 14"/>
          <p:cNvSpPr/>
          <p:nvPr/>
        </p:nvSpPr>
        <p:spPr>
          <a:xfrm>
            <a:off x="5868144" y="1347573"/>
            <a:ext cx="2424716" cy="3129538"/>
          </a:xfrm>
          <a:custGeom>
            <a:avLst/>
            <a:gdLst/>
            <a:ahLst/>
            <a:cxnLst/>
            <a:rect l="l" t="t" r="r" b="b"/>
            <a:pathLst>
              <a:path w="2326624" h="2613114">
                <a:moveTo>
                  <a:pt x="2120961" y="161090"/>
                </a:moveTo>
                <a:cubicBezTo>
                  <a:pt x="2054048" y="153768"/>
                  <a:pt x="1951447" y="247149"/>
                  <a:pt x="1815565" y="379301"/>
                </a:cubicBezTo>
                <a:lnTo>
                  <a:pt x="1815565" y="914189"/>
                </a:lnTo>
                <a:lnTo>
                  <a:pt x="1812022" y="914189"/>
                </a:lnTo>
                <a:cubicBezTo>
                  <a:pt x="1807592" y="1011082"/>
                  <a:pt x="1792201" y="1103630"/>
                  <a:pt x="1767490" y="1189471"/>
                </a:cubicBezTo>
                <a:cubicBezTo>
                  <a:pt x="1907904" y="1255373"/>
                  <a:pt x="2005523" y="1182535"/>
                  <a:pt x="2079587" y="1079714"/>
                </a:cubicBezTo>
                <a:cubicBezTo>
                  <a:pt x="2155039" y="974966"/>
                  <a:pt x="2212284" y="748514"/>
                  <a:pt x="2212003" y="557796"/>
                </a:cubicBezTo>
                <a:cubicBezTo>
                  <a:pt x="2219908" y="279261"/>
                  <a:pt x="2188744" y="168506"/>
                  <a:pt x="2120961" y="161090"/>
                </a:cubicBezTo>
                <a:close/>
                <a:moveTo>
                  <a:pt x="205663" y="161090"/>
                </a:moveTo>
                <a:cubicBezTo>
                  <a:pt x="137880" y="168506"/>
                  <a:pt x="106717" y="279261"/>
                  <a:pt x="114621" y="557796"/>
                </a:cubicBezTo>
                <a:cubicBezTo>
                  <a:pt x="114340" y="748514"/>
                  <a:pt x="171585" y="974966"/>
                  <a:pt x="247037" y="1079714"/>
                </a:cubicBezTo>
                <a:cubicBezTo>
                  <a:pt x="321347" y="1182876"/>
                  <a:pt x="419370" y="1255856"/>
                  <a:pt x="560574" y="1188912"/>
                </a:cubicBezTo>
                <a:cubicBezTo>
                  <a:pt x="536003" y="1103130"/>
                  <a:pt x="520770" y="1010753"/>
                  <a:pt x="516493" y="914189"/>
                </a:cubicBezTo>
                <a:lnTo>
                  <a:pt x="512380" y="914189"/>
                </a:lnTo>
                <a:lnTo>
                  <a:pt x="512380" y="380558"/>
                </a:lnTo>
                <a:cubicBezTo>
                  <a:pt x="375835" y="247749"/>
                  <a:pt x="272792" y="153745"/>
                  <a:pt x="205663" y="161090"/>
                </a:cubicBezTo>
                <a:close/>
                <a:moveTo>
                  <a:pt x="187901" y="405"/>
                </a:moveTo>
                <a:cubicBezTo>
                  <a:pt x="292999" y="8780"/>
                  <a:pt x="420845" y="145098"/>
                  <a:pt x="512380" y="220481"/>
                </a:cubicBezTo>
                <a:lnTo>
                  <a:pt x="512380" y="152613"/>
                </a:lnTo>
                <a:cubicBezTo>
                  <a:pt x="489279" y="144263"/>
                  <a:pt x="472890" y="120340"/>
                  <a:pt x="472890" y="92234"/>
                </a:cubicBezTo>
                <a:cubicBezTo>
                  <a:pt x="472890" y="56482"/>
                  <a:pt x="499411" y="27498"/>
                  <a:pt x="532125" y="27498"/>
                </a:cubicBezTo>
                <a:lnTo>
                  <a:pt x="1795820" y="27498"/>
                </a:lnTo>
                <a:cubicBezTo>
                  <a:pt x="1828534" y="27498"/>
                  <a:pt x="1855056" y="56482"/>
                  <a:pt x="1855056" y="92234"/>
                </a:cubicBezTo>
                <a:cubicBezTo>
                  <a:pt x="1855056" y="120340"/>
                  <a:pt x="1838666" y="144263"/>
                  <a:pt x="1815565" y="152613"/>
                </a:cubicBezTo>
                <a:lnTo>
                  <a:pt x="1815565" y="219332"/>
                </a:lnTo>
                <a:cubicBezTo>
                  <a:pt x="1907032" y="143766"/>
                  <a:pt x="2034140" y="8738"/>
                  <a:pt x="2138723" y="405"/>
                </a:cubicBezTo>
                <a:cubicBezTo>
                  <a:pt x="2245413" y="-8097"/>
                  <a:pt x="2328660" y="115252"/>
                  <a:pt x="2326587" y="567919"/>
                </a:cubicBezTo>
                <a:cubicBezTo>
                  <a:pt x="2322440" y="807927"/>
                  <a:pt x="2258321" y="1045957"/>
                  <a:pt x="2156964" y="1168071"/>
                </a:cubicBezTo>
                <a:cubicBezTo>
                  <a:pt x="2057111" y="1288374"/>
                  <a:pt x="1909480" y="1389985"/>
                  <a:pt x="1727011" y="1303847"/>
                </a:cubicBezTo>
                <a:cubicBezTo>
                  <a:pt x="1643683" y="1506550"/>
                  <a:pt x="1504521" y="1658222"/>
                  <a:pt x="1338762" y="1720102"/>
                </a:cubicBezTo>
                <a:lnTo>
                  <a:pt x="1338762" y="1827101"/>
                </a:lnTo>
                <a:cubicBezTo>
                  <a:pt x="1363316" y="1833262"/>
                  <a:pt x="1381170" y="1857539"/>
                  <a:pt x="1381170" y="1886373"/>
                </a:cubicBezTo>
                <a:lnTo>
                  <a:pt x="1381170" y="2136535"/>
                </a:lnTo>
                <a:cubicBezTo>
                  <a:pt x="1381170" y="2165370"/>
                  <a:pt x="1363316" y="2189646"/>
                  <a:pt x="1338762" y="2195808"/>
                </a:cubicBezTo>
                <a:lnTo>
                  <a:pt x="1338762" y="2277702"/>
                </a:lnTo>
                <a:cubicBezTo>
                  <a:pt x="1338762" y="2288097"/>
                  <a:pt x="1336442" y="2297900"/>
                  <a:pt x="1331718" y="2306174"/>
                </a:cubicBezTo>
                <a:cubicBezTo>
                  <a:pt x="1618963" y="2325003"/>
                  <a:pt x="1828069" y="2390705"/>
                  <a:pt x="1843627" y="2469098"/>
                </a:cubicBezTo>
                <a:lnTo>
                  <a:pt x="1841187" y="2469098"/>
                </a:lnTo>
                <a:lnTo>
                  <a:pt x="1841187" y="2613114"/>
                </a:lnTo>
                <a:lnTo>
                  <a:pt x="473035" y="2613114"/>
                </a:lnTo>
                <a:lnTo>
                  <a:pt x="473035" y="2469098"/>
                </a:lnTo>
                <a:lnTo>
                  <a:pt x="470659" y="2469098"/>
                </a:lnTo>
                <a:cubicBezTo>
                  <a:pt x="486099" y="2389612"/>
                  <a:pt x="701025" y="2322977"/>
                  <a:pt x="995732" y="2305371"/>
                </a:cubicBezTo>
                <a:cubicBezTo>
                  <a:pt x="991352" y="2297246"/>
                  <a:pt x="989183" y="2287751"/>
                  <a:pt x="989183" y="2277702"/>
                </a:cubicBezTo>
                <a:lnTo>
                  <a:pt x="989183" y="2195808"/>
                </a:lnTo>
                <a:cubicBezTo>
                  <a:pt x="964630" y="2189646"/>
                  <a:pt x="946775" y="2165370"/>
                  <a:pt x="946775" y="2136535"/>
                </a:cubicBezTo>
                <a:lnTo>
                  <a:pt x="946775" y="1886373"/>
                </a:lnTo>
                <a:cubicBezTo>
                  <a:pt x="946775" y="1857539"/>
                  <a:pt x="964630" y="1833262"/>
                  <a:pt x="989183" y="1827101"/>
                </a:cubicBezTo>
                <a:lnTo>
                  <a:pt x="989183" y="1720560"/>
                </a:lnTo>
                <a:cubicBezTo>
                  <a:pt x="822949" y="1658288"/>
                  <a:pt x="683935" y="1506034"/>
                  <a:pt x="600908" y="1303358"/>
                </a:cubicBezTo>
                <a:cubicBezTo>
                  <a:pt x="417821" y="1390451"/>
                  <a:pt x="269743" y="1288649"/>
                  <a:pt x="169660" y="1168071"/>
                </a:cubicBezTo>
                <a:cubicBezTo>
                  <a:pt x="68303" y="1045957"/>
                  <a:pt x="4184" y="807927"/>
                  <a:pt x="38" y="567919"/>
                </a:cubicBezTo>
                <a:cubicBezTo>
                  <a:pt x="-2036" y="115252"/>
                  <a:pt x="81211" y="-8097"/>
                  <a:pt x="187901" y="405"/>
                </a:cubicBezTo>
                <a:close/>
              </a:path>
            </a:pathLst>
          </a:cu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85032" y="2521302"/>
            <a:ext cx="4551064" cy="922695"/>
            <a:chOff x="611560" y="1203596"/>
            <a:chExt cx="3513998" cy="922695"/>
          </a:xfrm>
        </p:grpSpPr>
        <p:sp>
          <p:nvSpPr>
            <p:cNvPr id="12" name="TextBox 11"/>
            <p:cNvSpPr txBox="1"/>
            <p:nvPr/>
          </p:nvSpPr>
          <p:spPr>
            <a:xfrm>
              <a:off x="611560" y="1479960"/>
              <a:ext cx="3513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Ayuda a crear el proyecto en el menor tiempo posible, ya que viene con muchas soluciones listas para usar.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560" y="1203596"/>
              <a:ext cx="3513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400" b="1" dirty="0">
                  <a:solidFill>
                    <a:schemeClr val="accent2"/>
                  </a:solidFill>
                  <a:cs typeface="Arial" pitchFamily="34" charset="0"/>
                </a:rPr>
                <a:t>3 – Maximización de tiempo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5032" y="3301845"/>
            <a:ext cx="4551064" cy="922695"/>
            <a:chOff x="611560" y="2385616"/>
            <a:chExt cx="3513998" cy="922695"/>
          </a:xfrm>
        </p:grpSpPr>
        <p:sp>
          <p:nvSpPr>
            <p:cNvPr id="14" name="TextBox 13"/>
            <p:cNvSpPr txBox="1"/>
            <p:nvPr/>
          </p:nvSpPr>
          <p:spPr>
            <a:xfrm>
              <a:off x="611560" y="2661980"/>
              <a:ext cx="3513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dirty="0">
                  <a:effectLst/>
                </a:rPr>
                <a:t>Nos ayuda a abstraernos de la infraestructura del servidor. No   necesitamos preocuparnos por que  tipo de servidor                     necesitamos. Además nuestra apps escalan automáticamente.</a:t>
              </a:r>
              <a:endParaRPr lang="es-419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1560" y="2385616"/>
              <a:ext cx="3513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400" b="1" dirty="0">
                  <a:solidFill>
                    <a:schemeClr val="accent3"/>
                  </a:solidFill>
                  <a:cs typeface="Arial" pitchFamily="34" charset="0"/>
                </a:rPr>
                <a:t>4 – Es </a:t>
              </a:r>
              <a:r>
                <a:rPr lang="es-419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serverless</a:t>
              </a:r>
              <a:endParaRPr lang="es-419" altLang="ko-KR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349FF5A2-8181-42C7-8423-8EF3F6B727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07" y="1807907"/>
            <a:ext cx="1110990" cy="1107624"/>
          </a:xfrm>
          <a:prstGeom prst="rect">
            <a:avLst/>
          </a:prstGeom>
        </p:spPr>
      </p:pic>
      <p:grpSp>
        <p:nvGrpSpPr>
          <p:cNvPr id="26" name="Group 20">
            <a:extLst>
              <a:ext uri="{FF2B5EF4-FFF2-40B4-BE49-F238E27FC236}">
                <a16:creationId xmlns:a16="http://schemas.microsoft.com/office/drawing/2014/main" id="{B94AD5CE-F75E-4526-88BC-B6B852C8E9C8}"/>
              </a:ext>
            </a:extLst>
          </p:cNvPr>
          <p:cNvGrpSpPr/>
          <p:nvPr/>
        </p:nvGrpSpPr>
        <p:grpSpPr>
          <a:xfrm>
            <a:off x="885032" y="987574"/>
            <a:ext cx="4551064" cy="553363"/>
            <a:chOff x="611560" y="1203596"/>
            <a:chExt cx="3513998" cy="553363"/>
          </a:xfrm>
        </p:grpSpPr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BFD6CCE4-08AA-45B5-ADBE-D2B7827ED81F}"/>
                </a:ext>
              </a:extLst>
            </p:cNvPr>
            <p:cNvSpPr txBox="1"/>
            <p:nvPr/>
          </p:nvSpPr>
          <p:spPr>
            <a:xfrm>
              <a:off x="611560" y="1479960"/>
              <a:ext cx="3513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Esta muy bien documentada y es fácil de usar.</a:t>
              </a:r>
            </a:p>
          </p:txBody>
        </p:sp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39207B4F-1A0C-47BA-83C2-71A05BE33E43}"/>
                </a:ext>
              </a:extLst>
            </p:cNvPr>
            <p:cNvSpPr txBox="1"/>
            <p:nvPr/>
          </p:nvSpPr>
          <p:spPr>
            <a:xfrm>
              <a:off x="611560" y="1203596"/>
              <a:ext cx="3513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1 – Developer experience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07FC0D35-8D86-4BEE-82D0-264A5FD4C2A4}"/>
              </a:ext>
            </a:extLst>
          </p:cNvPr>
          <p:cNvGrpSpPr/>
          <p:nvPr/>
        </p:nvGrpSpPr>
        <p:grpSpPr>
          <a:xfrm>
            <a:off x="885032" y="1571715"/>
            <a:ext cx="4551064" cy="922695"/>
            <a:chOff x="611560" y="2385616"/>
            <a:chExt cx="3513998" cy="922695"/>
          </a:xfrm>
        </p:grpSpPr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18B6377F-6548-4404-9349-E4BB6CA4FB51}"/>
                </a:ext>
              </a:extLst>
            </p:cNvPr>
            <p:cNvSpPr txBox="1"/>
            <p:nvPr/>
          </p:nvSpPr>
          <p:spPr>
            <a:xfrm>
              <a:off x="611560" y="2661980"/>
              <a:ext cx="3513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Firebase</a:t>
              </a:r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es gratis para proyectos pequeños y si el proyecto crece mas allá de los limites gratuitos solo te cobran por lo que uses</a:t>
              </a:r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66C6FBE6-456C-4290-80B3-E8987A72098F}"/>
                </a:ext>
              </a:extLst>
            </p:cNvPr>
            <p:cNvSpPr txBox="1"/>
            <p:nvPr/>
          </p:nvSpPr>
          <p:spPr>
            <a:xfrm>
              <a:off x="611560" y="2385616"/>
              <a:ext cx="3513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400" b="1" dirty="0">
                  <a:solidFill>
                    <a:schemeClr val="accent3"/>
                  </a:solidFill>
                  <a:cs typeface="Arial" pitchFamily="34" charset="0"/>
                </a:rPr>
                <a:t>2 – Minimización de costos</a:t>
              </a:r>
            </a:p>
          </p:txBody>
        </p:sp>
      </p:grpSp>
      <p:grpSp>
        <p:nvGrpSpPr>
          <p:cNvPr id="32" name="Group 20">
            <a:extLst>
              <a:ext uri="{FF2B5EF4-FFF2-40B4-BE49-F238E27FC236}">
                <a16:creationId xmlns:a16="http://schemas.microsoft.com/office/drawing/2014/main" id="{19A1B761-1801-43B3-BFB9-F68D0AFC7DE1}"/>
              </a:ext>
            </a:extLst>
          </p:cNvPr>
          <p:cNvGrpSpPr/>
          <p:nvPr/>
        </p:nvGrpSpPr>
        <p:grpSpPr>
          <a:xfrm>
            <a:off x="881196" y="4169334"/>
            <a:ext cx="4551064" cy="738029"/>
            <a:chOff x="611560" y="1203596"/>
            <a:chExt cx="3513998" cy="738029"/>
          </a:xfrm>
        </p:grpSpPr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4C76BEDD-7FED-4313-873C-920697470D6A}"/>
                </a:ext>
              </a:extLst>
            </p:cNvPr>
            <p:cNvSpPr txBox="1"/>
            <p:nvPr/>
          </p:nvSpPr>
          <p:spPr>
            <a:xfrm>
              <a:off x="611560" y="1479960"/>
              <a:ext cx="351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 integra muy bien con aplicaciones desarrolladas tanto en Android como en </a:t>
              </a:r>
              <a:r>
                <a:rPr lang="es-419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IoS</a:t>
              </a:r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A84BB6F2-0FDC-4B6C-A06A-7525AE303C34}"/>
                </a:ext>
              </a:extLst>
            </p:cNvPr>
            <p:cNvSpPr txBox="1"/>
            <p:nvPr/>
          </p:nvSpPr>
          <p:spPr>
            <a:xfrm>
              <a:off x="611560" y="1203596"/>
              <a:ext cx="3513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altLang="ko-KR" sz="1400" b="1" dirty="0">
                  <a:solidFill>
                    <a:schemeClr val="accent2"/>
                  </a:solidFill>
                  <a:cs typeface="Arial" pitchFamily="34" charset="0"/>
                </a:rPr>
                <a:t>5 – Se integra muy bien con apps </a:t>
              </a:r>
              <a:r>
                <a:rPr lang="es-419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mobile</a:t>
              </a:r>
              <a:endParaRPr lang="es-419" altLang="ko-KR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35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419" altLang="ko-KR" dirty="0">
                <a:solidFill>
                  <a:srgbClr val="F2AC30"/>
                </a:solidFill>
              </a:rPr>
              <a:t>Casos d</a:t>
            </a:r>
            <a:r>
              <a:rPr lang="es-419" altLang="ko-KR" dirty="0">
                <a:solidFill>
                  <a:srgbClr val="039BE5"/>
                </a:solidFill>
              </a:rPr>
              <a:t>e uso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59854" y="1493743"/>
            <a:ext cx="3506742" cy="3024337"/>
            <a:chOff x="2695632" y="1419622"/>
            <a:chExt cx="3757224" cy="3240360"/>
          </a:xfrm>
        </p:grpSpPr>
        <p:sp>
          <p:nvSpPr>
            <p:cNvPr id="4" name="Oval 3"/>
            <p:cNvSpPr/>
            <p:nvPr/>
          </p:nvSpPr>
          <p:spPr>
            <a:xfrm>
              <a:off x="3056064" y="1495396"/>
              <a:ext cx="3024336" cy="3024336"/>
            </a:xfrm>
            <a:prstGeom prst="ellipse">
              <a:avLst/>
            </a:prstGeom>
            <a:solidFill>
              <a:srgbClr val="039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297560" y="1419622"/>
              <a:ext cx="914400" cy="914400"/>
            </a:xfrm>
            <a:prstGeom prst="ellipse">
              <a:avLst/>
            </a:prstGeom>
            <a:solidFill>
              <a:srgbClr val="F2AC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695632" y="2552144"/>
              <a:ext cx="914400" cy="914400"/>
            </a:xfrm>
            <a:prstGeom prst="ellipse">
              <a:avLst/>
            </a:prstGeom>
            <a:solidFill>
              <a:srgbClr val="F2AC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97560" y="3745582"/>
              <a:ext cx="914400" cy="914400"/>
            </a:xfrm>
            <a:prstGeom prst="ellipse">
              <a:avLst/>
            </a:prstGeom>
            <a:solidFill>
              <a:srgbClr val="F2AC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32040" y="3745582"/>
              <a:ext cx="914400" cy="914400"/>
            </a:xfrm>
            <a:prstGeom prst="ellipse">
              <a:avLst/>
            </a:prstGeom>
            <a:solidFill>
              <a:srgbClr val="F2AC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538456" y="2552144"/>
              <a:ext cx="914400" cy="914400"/>
            </a:xfrm>
            <a:prstGeom prst="ellipse">
              <a:avLst/>
            </a:prstGeom>
            <a:solidFill>
              <a:srgbClr val="F2AC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32040" y="1419622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76849" y="1119146"/>
            <a:ext cx="2781209" cy="1004422"/>
            <a:chOff x="2026944" y="4283314"/>
            <a:chExt cx="3734173" cy="999992"/>
          </a:xfrm>
        </p:grpSpPr>
        <p:sp>
          <p:nvSpPr>
            <p:cNvPr id="43" name="TextBox 42"/>
            <p:cNvSpPr txBox="1"/>
            <p:nvPr/>
          </p:nvSpPr>
          <p:spPr>
            <a:xfrm>
              <a:off x="2026944" y="4731752"/>
              <a:ext cx="3647458" cy="55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000" b="0" i="0" dirty="0">
                  <a:solidFill>
                    <a:srgbClr val="424242"/>
                  </a:solidFill>
                  <a:effectLst/>
                  <a:latin typeface="Google Sans"/>
                </a:rPr>
                <a:t>Minimiza los riesgos de la próxima función que    lances. Para comenzar, designa como verificadores a un porcentaje pequeño de usuarios.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13659" y="4283314"/>
              <a:ext cx="3647458" cy="45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Implementa funciones               nuevas de manera progresiva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77" name="Rectangle 23"/>
          <p:cNvSpPr/>
          <p:nvPr/>
        </p:nvSpPr>
        <p:spPr>
          <a:xfrm>
            <a:off x="3133711" y="2800466"/>
            <a:ext cx="502268" cy="360000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Imagen 50" descr="Icono&#10;&#10;Descripción generada automáticamente">
            <a:extLst>
              <a:ext uri="{FF2B5EF4-FFF2-40B4-BE49-F238E27FC236}">
                <a16:creationId xmlns:a16="http://schemas.microsoft.com/office/drawing/2014/main" id="{1BE305EF-4921-4F85-BF91-CFB76AAE1C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08" y="2368002"/>
            <a:ext cx="1110990" cy="1107624"/>
          </a:xfrm>
          <a:prstGeom prst="rect">
            <a:avLst/>
          </a:prstGeom>
        </p:spPr>
      </p:pic>
      <p:grpSp>
        <p:nvGrpSpPr>
          <p:cNvPr id="52" name="Group 41">
            <a:extLst>
              <a:ext uri="{FF2B5EF4-FFF2-40B4-BE49-F238E27FC236}">
                <a16:creationId xmlns:a16="http://schemas.microsoft.com/office/drawing/2014/main" id="{9C7ADE1E-0406-4585-A573-680F4A3FA5C0}"/>
              </a:ext>
            </a:extLst>
          </p:cNvPr>
          <p:cNvGrpSpPr/>
          <p:nvPr/>
        </p:nvGrpSpPr>
        <p:grpSpPr>
          <a:xfrm>
            <a:off x="59547" y="2517727"/>
            <a:ext cx="2781208" cy="1004423"/>
            <a:chOff x="2026944" y="4283314"/>
            <a:chExt cx="3734173" cy="999992"/>
          </a:xfrm>
        </p:grpSpPr>
        <p:sp>
          <p:nvSpPr>
            <p:cNvPr id="53" name="TextBox 42">
              <a:extLst>
                <a:ext uri="{FF2B5EF4-FFF2-40B4-BE49-F238E27FC236}">
                  <a16:creationId xmlns:a16="http://schemas.microsoft.com/office/drawing/2014/main" id="{3251983C-2DAC-4BB6-92A3-92791FE7CAA4}"/>
                </a:ext>
              </a:extLst>
            </p:cNvPr>
            <p:cNvSpPr txBox="1"/>
            <p:nvPr/>
          </p:nvSpPr>
          <p:spPr>
            <a:xfrm>
              <a:off x="2026944" y="4731752"/>
              <a:ext cx="3734173" cy="55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000" b="0" i="0" dirty="0">
                  <a:solidFill>
                    <a:srgbClr val="424242"/>
                  </a:solidFill>
                  <a:effectLst/>
                  <a:latin typeface="Google Sans"/>
                </a:rPr>
                <a:t>Usa datos de los usuarios en distintos dispositivos para conocerlos en profundidad. Detecta al           mismo usuario en distintos dispositivos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43">
              <a:extLst>
                <a:ext uri="{FF2B5EF4-FFF2-40B4-BE49-F238E27FC236}">
                  <a16:creationId xmlns:a16="http://schemas.microsoft.com/office/drawing/2014/main" id="{6D7EF783-5CEB-452B-B15D-F3A4412AB0DE}"/>
                </a:ext>
              </a:extLst>
            </p:cNvPr>
            <p:cNvSpPr txBox="1"/>
            <p:nvPr/>
          </p:nvSpPr>
          <p:spPr>
            <a:xfrm>
              <a:off x="2113659" y="4283314"/>
              <a:ext cx="3647458" cy="45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Sigue el recorrido del usuario</a:t>
              </a:r>
            </a:p>
            <a:p>
              <a:pPr algn="ctr"/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por distintos dispositivos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6" name="Group 41">
            <a:extLst>
              <a:ext uri="{FF2B5EF4-FFF2-40B4-BE49-F238E27FC236}">
                <a16:creationId xmlns:a16="http://schemas.microsoft.com/office/drawing/2014/main" id="{87CFF747-3887-4024-8669-A223C0B846F0}"/>
              </a:ext>
            </a:extLst>
          </p:cNvPr>
          <p:cNvGrpSpPr/>
          <p:nvPr/>
        </p:nvGrpSpPr>
        <p:grpSpPr>
          <a:xfrm>
            <a:off x="145479" y="3818023"/>
            <a:ext cx="2792267" cy="808863"/>
            <a:chOff x="2012096" y="4283312"/>
            <a:chExt cx="3749021" cy="805294"/>
          </a:xfrm>
        </p:grpSpPr>
        <p:sp>
          <p:nvSpPr>
            <p:cNvPr id="57" name="TextBox 42">
              <a:extLst>
                <a:ext uri="{FF2B5EF4-FFF2-40B4-BE49-F238E27FC236}">
                  <a16:creationId xmlns:a16="http://schemas.microsoft.com/office/drawing/2014/main" id="{11BE86D0-ACE2-43DB-AB07-E4C5A74A5217}"/>
                </a:ext>
              </a:extLst>
            </p:cNvPr>
            <p:cNvSpPr txBox="1"/>
            <p:nvPr/>
          </p:nvSpPr>
          <p:spPr>
            <a:xfrm>
              <a:off x="2012096" y="4537052"/>
              <a:ext cx="3734173" cy="55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000" b="0" i="0" dirty="0">
                  <a:solidFill>
                    <a:srgbClr val="424242"/>
                  </a:solidFill>
                  <a:effectLst/>
                  <a:latin typeface="Google Sans"/>
                </a:rPr>
                <a:t>Permite que los usuarios chateen entre ellos sin abandonar tu app. Sincroniza los mensajes de         millones de usuarios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id="{F6B78328-AF9F-4513-97AF-7044C4F238A5}"/>
                </a:ext>
              </a:extLst>
            </p:cNvPr>
            <p:cNvSpPr txBox="1"/>
            <p:nvPr/>
          </p:nvSpPr>
          <p:spPr>
            <a:xfrm>
              <a:off x="2113659" y="4283312"/>
              <a:ext cx="3647458" cy="27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Agrega chat a tu app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9" name="Group 41">
            <a:extLst>
              <a:ext uri="{FF2B5EF4-FFF2-40B4-BE49-F238E27FC236}">
                <a16:creationId xmlns:a16="http://schemas.microsoft.com/office/drawing/2014/main" id="{570EEE6A-1828-42F4-95A4-8098F0B2BE74}"/>
              </a:ext>
            </a:extLst>
          </p:cNvPr>
          <p:cNvGrpSpPr/>
          <p:nvPr/>
        </p:nvGrpSpPr>
        <p:grpSpPr>
          <a:xfrm>
            <a:off x="6049213" y="1049468"/>
            <a:ext cx="2781210" cy="1158311"/>
            <a:chOff x="2026943" y="4283314"/>
            <a:chExt cx="3734174" cy="1153201"/>
          </a:xfrm>
        </p:grpSpPr>
        <p:sp>
          <p:nvSpPr>
            <p:cNvPr id="60" name="TextBox 42">
              <a:extLst>
                <a:ext uri="{FF2B5EF4-FFF2-40B4-BE49-F238E27FC236}">
                  <a16:creationId xmlns:a16="http://schemas.microsoft.com/office/drawing/2014/main" id="{71AC0229-2F3B-42B2-B238-DBB81024343B}"/>
                </a:ext>
              </a:extLst>
            </p:cNvPr>
            <p:cNvSpPr txBox="1"/>
            <p:nvPr/>
          </p:nvSpPr>
          <p:spPr>
            <a:xfrm>
              <a:off x="2026943" y="4731752"/>
              <a:ext cx="3734173" cy="704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000" b="0" i="0" dirty="0">
                  <a:solidFill>
                    <a:srgbClr val="424242"/>
                  </a:solidFill>
                  <a:effectLst/>
                  <a:latin typeface="Google Sans"/>
                </a:rPr>
                <a:t>Permite establecer estrategias de monetización    diferente para distintos usuarios. Además permite crear la experiencia de anuncios adecuada para     los usuarios indicados.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43">
              <a:extLst>
                <a:ext uri="{FF2B5EF4-FFF2-40B4-BE49-F238E27FC236}">
                  <a16:creationId xmlns:a16="http://schemas.microsoft.com/office/drawing/2014/main" id="{13EC8A78-9498-4F65-81BA-80E108EAD43F}"/>
                </a:ext>
              </a:extLst>
            </p:cNvPr>
            <p:cNvSpPr txBox="1"/>
            <p:nvPr/>
          </p:nvSpPr>
          <p:spPr>
            <a:xfrm>
              <a:off x="2113659" y="4283314"/>
              <a:ext cx="3647458" cy="45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0" dirty="0">
                  <a:solidFill>
                    <a:srgbClr val="424242"/>
                  </a:solidFill>
                  <a:effectLst/>
                  <a:latin typeface="+mj-lt"/>
                </a:rPr>
                <a:t>Optimiza los anuncios en función del</a:t>
              </a:r>
              <a:br>
                <a:rPr lang="es-419" sz="1200" b="0" dirty="0">
                  <a:solidFill>
                    <a:srgbClr val="424242"/>
                  </a:solidFill>
                  <a:effectLst/>
                  <a:latin typeface="+mj-lt"/>
                </a:rPr>
              </a:br>
              <a:r>
                <a:rPr lang="es-419" sz="1200" b="0" dirty="0">
                  <a:solidFill>
                    <a:srgbClr val="424242"/>
                  </a:solidFill>
                  <a:effectLst/>
                  <a:latin typeface="+mj-lt"/>
                </a:rPr>
                <a:t>comportamiento de los usuarios</a:t>
              </a:r>
            </a:p>
          </p:txBody>
        </p:sp>
      </p:grpSp>
      <p:grpSp>
        <p:nvGrpSpPr>
          <p:cNvPr id="62" name="Group 41">
            <a:extLst>
              <a:ext uri="{FF2B5EF4-FFF2-40B4-BE49-F238E27FC236}">
                <a16:creationId xmlns:a16="http://schemas.microsoft.com/office/drawing/2014/main" id="{3BD5EDA7-69ED-4D84-8E43-5CBD3D7A5000}"/>
              </a:ext>
            </a:extLst>
          </p:cNvPr>
          <p:cNvGrpSpPr/>
          <p:nvPr/>
        </p:nvGrpSpPr>
        <p:grpSpPr>
          <a:xfrm>
            <a:off x="6084092" y="3847048"/>
            <a:ext cx="2781209" cy="878666"/>
            <a:chOff x="2088615" y="4283315"/>
            <a:chExt cx="3734173" cy="874790"/>
          </a:xfrm>
        </p:grpSpPr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id="{D5D702A1-A576-4D91-B7A8-9BB365D38627}"/>
                </a:ext>
              </a:extLst>
            </p:cNvPr>
            <p:cNvSpPr txBox="1"/>
            <p:nvPr/>
          </p:nvSpPr>
          <p:spPr>
            <a:xfrm>
              <a:off x="2088615" y="4606551"/>
              <a:ext cx="3734173" cy="55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000" b="0" dirty="0">
                  <a:solidFill>
                    <a:srgbClr val="424242"/>
                  </a:solidFill>
                  <a:effectLst/>
                  <a:latin typeface="Google Sans"/>
                </a:rPr>
                <a:t>Las referencias son una manera muy eficaz de        impulsar el crecimiento. Permite recompensar</a:t>
              </a:r>
              <a:r>
                <a:rPr lang="es-419" sz="1000" b="0" i="0" dirty="0">
                  <a:solidFill>
                    <a:srgbClr val="424242"/>
                  </a:solidFill>
                  <a:effectLst/>
                  <a:latin typeface="Google Sans"/>
                </a:rPr>
                <a:t> a    los usuarios por invitar a sus amigos.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43">
              <a:extLst>
                <a:ext uri="{FF2B5EF4-FFF2-40B4-BE49-F238E27FC236}">
                  <a16:creationId xmlns:a16="http://schemas.microsoft.com/office/drawing/2014/main" id="{799132A7-0F25-4A17-A7FB-1C4873AD2690}"/>
                </a:ext>
              </a:extLst>
            </p:cNvPr>
            <p:cNvSpPr txBox="1"/>
            <p:nvPr/>
          </p:nvSpPr>
          <p:spPr>
            <a:xfrm>
              <a:off x="2113659" y="4283315"/>
              <a:ext cx="3647458" cy="27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0" dirty="0">
                  <a:solidFill>
                    <a:srgbClr val="424242"/>
                  </a:solidFill>
                  <a:effectLst/>
                  <a:latin typeface="+mj-lt"/>
                </a:rPr>
                <a:t>Recompensa las referencias</a:t>
              </a:r>
            </a:p>
          </p:txBody>
        </p:sp>
      </p:grpSp>
      <p:grpSp>
        <p:nvGrpSpPr>
          <p:cNvPr id="65" name="Group 41">
            <a:extLst>
              <a:ext uri="{FF2B5EF4-FFF2-40B4-BE49-F238E27FC236}">
                <a16:creationId xmlns:a16="http://schemas.microsoft.com/office/drawing/2014/main" id="{030E21BB-6D2D-45A7-9650-73D4A2CC2C7B}"/>
              </a:ext>
            </a:extLst>
          </p:cNvPr>
          <p:cNvGrpSpPr/>
          <p:nvPr/>
        </p:nvGrpSpPr>
        <p:grpSpPr>
          <a:xfrm>
            <a:off x="6321288" y="2474056"/>
            <a:ext cx="2822712" cy="1158311"/>
            <a:chOff x="2113659" y="4283314"/>
            <a:chExt cx="3789896" cy="1153201"/>
          </a:xfrm>
        </p:grpSpPr>
        <p:sp>
          <p:nvSpPr>
            <p:cNvPr id="66" name="TextBox 42">
              <a:extLst>
                <a:ext uri="{FF2B5EF4-FFF2-40B4-BE49-F238E27FC236}">
                  <a16:creationId xmlns:a16="http://schemas.microsoft.com/office/drawing/2014/main" id="{4E198A93-5D73-4408-90CF-27222A99F34B}"/>
                </a:ext>
              </a:extLst>
            </p:cNvPr>
            <p:cNvSpPr txBox="1"/>
            <p:nvPr/>
          </p:nvSpPr>
          <p:spPr>
            <a:xfrm>
              <a:off x="2169383" y="4731752"/>
              <a:ext cx="3734172" cy="704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000" b="0" dirty="0">
                  <a:solidFill>
                    <a:srgbClr val="424242"/>
                  </a:solidFill>
                  <a:effectLst/>
                  <a:latin typeface="Google Sans"/>
                </a:rPr>
                <a:t> Permite realizar compras directas desde la app,          a gran velocidad y seguridad. Se pueden                 completar  pagos de </a:t>
              </a:r>
              <a:r>
                <a:rPr lang="es-419" sz="1000" dirty="0">
                  <a:solidFill>
                    <a:srgbClr val="424242"/>
                  </a:solidFill>
                  <a:latin typeface="Google Sans"/>
                </a:rPr>
                <a:t>los usuarios en milisegundos y todo en la nube sin necesidad de servidor!</a:t>
              </a:r>
              <a:endParaRPr lang="es-419" sz="1000" b="0" dirty="0">
                <a:solidFill>
                  <a:srgbClr val="424242"/>
                </a:solidFill>
                <a:effectLst/>
                <a:latin typeface="Google Sans"/>
              </a:endParaRPr>
            </a:p>
          </p:txBody>
        </p:sp>
        <p:sp>
          <p:nvSpPr>
            <p:cNvPr id="67" name="TextBox 43">
              <a:extLst>
                <a:ext uri="{FF2B5EF4-FFF2-40B4-BE49-F238E27FC236}">
                  <a16:creationId xmlns:a16="http://schemas.microsoft.com/office/drawing/2014/main" id="{75299C70-8945-4AB0-BC5A-9047FAEB20EC}"/>
                </a:ext>
              </a:extLst>
            </p:cNvPr>
            <p:cNvSpPr txBox="1"/>
            <p:nvPr/>
          </p:nvSpPr>
          <p:spPr>
            <a:xfrm>
              <a:off x="2113659" y="4283314"/>
              <a:ext cx="3647458" cy="45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200" b="0" dirty="0">
                  <a:solidFill>
                    <a:srgbClr val="424242"/>
                  </a:solidFill>
                  <a:effectLst/>
                  <a:latin typeface="+mj-lt"/>
                </a:rPr>
                <a:t>Procesa pagos de terceros</a:t>
              </a:r>
            </a:p>
            <a:p>
              <a:pPr algn="ctr"/>
              <a:r>
                <a:rPr lang="es-419" sz="1200" b="0" dirty="0">
                  <a:solidFill>
                    <a:srgbClr val="424242"/>
                  </a:solidFill>
                  <a:effectLst/>
                  <a:latin typeface="+mj-lt"/>
                </a:rPr>
                <a:t>sin necesidad de un servidor</a:t>
              </a:r>
            </a:p>
          </p:txBody>
        </p:sp>
      </p:grpSp>
      <p:sp>
        <p:nvSpPr>
          <p:cNvPr id="68" name="Rectangle 7">
            <a:extLst>
              <a:ext uri="{FF2B5EF4-FFF2-40B4-BE49-F238E27FC236}">
                <a16:creationId xmlns:a16="http://schemas.microsoft.com/office/drawing/2014/main" id="{071174AE-F88E-48A8-ADF0-3D25A13C020B}"/>
              </a:ext>
            </a:extLst>
          </p:cNvPr>
          <p:cNvSpPr/>
          <p:nvPr/>
        </p:nvSpPr>
        <p:spPr>
          <a:xfrm>
            <a:off x="3774088" y="1743748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5">
            <a:extLst>
              <a:ext uri="{FF2B5EF4-FFF2-40B4-BE49-F238E27FC236}">
                <a16:creationId xmlns:a16="http://schemas.microsoft.com/office/drawing/2014/main" id="{6210801D-3016-400B-A5CB-EE668ABBE992}"/>
              </a:ext>
            </a:extLst>
          </p:cNvPr>
          <p:cNvSpPr/>
          <p:nvPr/>
        </p:nvSpPr>
        <p:spPr>
          <a:xfrm flipH="1">
            <a:off x="3747945" y="3944047"/>
            <a:ext cx="360000" cy="36000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32">
            <a:extLst>
              <a:ext uri="{FF2B5EF4-FFF2-40B4-BE49-F238E27FC236}">
                <a16:creationId xmlns:a16="http://schemas.microsoft.com/office/drawing/2014/main" id="{54971BDE-53DC-414A-8B48-38435EE37765}"/>
              </a:ext>
            </a:extLst>
          </p:cNvPr>
          <p:cNvSpPr/>
          <p:nvPr/>
        </p:nvSpPr>
        <p:spPr>
          <a:xfrm>
            <a:off x="5296902" y="3892888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130">
            <a:extLst>
              <a:ext uri="{FF2B5EF4-FFF2-40B4-BE49-F238E27FC236}">
                <a16:creationId xmlns:a16="http://schemas.microsoft.com/office/drawing/2014/main" id="{83E80E14-FDC7-4734-B9BF-EF628489F7A1}"/>
              </a:ext>
            </a:extLst>
          </p:cNvPr>
          <p:cNvSpPr/>
          <p:nvPr/>
        </p:nvSpPr>
        <p:spPr>
          <a:xfrm>
            <a:off x="5855625" y="280046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Rectangle 21">
            <a:extLst>
              <a:ext uri="{FF2B5EF4-FFF2-40B4-BE49-F238E27FC236}">
                <a16:creationId xmlns:a16="http://schemas.microsoft.com/office/drawing/2014/main" id="{D0037595-8CA0-47C3-A497-26A3A9A4FB71}"/>
              </a:ext>
            </a:extLst>
          </p:cNvPr>
          <p:cNvSpPr/>
          <p:nvPr/>
        </p:nvSpPr>
        <p:spPr>
          <a:xfrm>
            <a:off x="5203777" y="1755541"/>
            <a:ext cx="540222" cy="360000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725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2267744" y="2300711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s-419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¿Preguntas?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14000" y="488022"/>
            <a:ext cx="4716000" cy="3066157"/>
            <a:chOff x="2214000" y="261674"/>
            <a:chExt cx="4716000" cy="3066157"/>
          </a:xfrm>
        </p:grpSpPr>
        <p:grpSp>
          <p:nvGrpSpPr>
            <p:cNvPr id="12" name="Group 11"/>
            <p:cNvGrpSpPr/>
            <p:nvPr/>
          </p:nvGrpSpPr>
          <p:grpSpPr>
            <a:xfrm>
              <a:off x="2214000" y="1275606"/>
              <a:ext cx="4716000" cy="2052225"/>
              <a:chOff x="2096689" y="1167589"/>
              <a:chExt cx="4716000" cy="20522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96689" y="1167589"/>
                <a:ext cx="1656184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56505" y="1187715"/>
                <a:ext cx="1656184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96689" y="3147814"/>
                <a:ext cx="4716000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175956" y="935688"/>
              <a:ext cx="792088" cy="792088"/>
            </a:xfrm>
            <a:prstGeom prst="ellipse">
              <a:avLst/>
            </a:prstGeom>
            <a:solidFill>
              <a:srgbClr val="039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5"/>
            <p:cNvSpPr/>
            <p:nvPr/>
          </p:nvSpPr>
          <p:spPr>
            <a:xfrm>
              <a:off x="5273816" y="261674"/>
              <a:ext cx="386628" cy="386210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D036A522-390B-4B07-A581-2C84B7EB4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33" y="1245263"/>
            <a:ext cx="627534" cy="6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1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35" y="163329"/>
            <a:ext cx="5292080" cy="776530"/>
          </a:xfrm>
        </p:spPr>
        <p:txBody>
          <a:bodyPr/>
          <a:lstStyle/>
          <a:p>
            <a:r>
              <a:rPr lang="es-419" altLang="ko-KR" dirty="0">
                <a:solidFill>
                  <a:srgbClr val="039BE5"/>
                </a:solidFill>
              </a:rPr>
              <a:t> Temario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2985435" y="1197767"/>
            <a:ext cx="5832430" cy="504000"/>
          </a:xfrm>
          <a:prstGeom prst="parallelogram">
            <a:avLst>
              <a:gd name="adj" fmla="val 260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2799535" y="1941086"/>
            <a:ext cx="5832430" cy="504000"/>
          </a:xfrm>
          <a:prstGeom prst="parallelogram">
            <a:avLst>
              <a:gd name="adj" fmla="val 26069"/>
            </a:avLst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2613634" y="2684405"/>
            <a:ext cx="5832430" cy="504000"/>
          </a:xfrm>
          <a:prstGeom prst="parallelogram">
            <a:avLst>
              <a:gd name="adj" fmla="val 260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2427733" y="3427724"/>
            <a:ext cx="5832430" cy="504000"/>
          </a:xfrm>
          <a:prstGeom prst="parallelogram">
            <a:avLst>
              <a:gd name="adj" fmla="val 26069"/>
            </a:avLst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2241832" y="4171044"/>
            <a:ext cx="5832430" cy="504000"/>
          </a:xfrm>
          <a:prstGeom prst="parallelogram">
            <a:avLst>
              <a:gd name="adj" fmla="val 260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Parallelogram 14"/>
          <p:cNvSpPr/>
          <p:nvPr/>
        </p:nvSpPr>
        <p:spPr>
          <a:xfrm>
            <a:off x="3057650" y="1251767"/>
            <a:ext cx="5688000" cy="396000"/>
          </a:xfrm>
          <a:prstGeom prst="parallelogram">
            <a:avLst>
              <a:gd name="adj" fmla="val 26069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Parallelogram 15"/>
          <p:cNvSpPr/>
          <p:nvPr/>
        </p:nvSpPr>
        <p:spPr>
          <a:xfrm>
            <a:off x="2871750" y="1995086"/>
            <a:ext cx="5688000" cy="396000"/>
          </a:xfrm>
          <a:prstGeom prst="parallelogram">
            <a:avLst>
              <a:gd name="adj" fmla="val 26069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>
            <a:off x="2685850" y="2738405"/>
            <a:ext cx="5688000" cy="396000"/>
          </a:xfrm>
          <a:prstGeom prst="parallelogram">
            <a:avLst>
              <a:gd name="adj" fmla="val 26069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Parallelogram 17"/>
          <p:cNvSpPr/>
          <p:nvPr/>
        </p:nvSpPr>
        <p:spPr>
          <a:xfrm>
            <a:off x="2499950" y="3481724"/>
            <a:ext cx="5688000" cy="396000"/>
          </a:xfrm>
          <a:prstGeom prst="parallelogram">
            <a:avLst>
              <a:gd name="adj" fmla="val 26069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arallelogram 18"/>
          <p:cNvSpPr/>
          <p:nvPr/>
        </p:nvSpPr>
        <p:spPr>
          <a:xfrm>
            <a:off x="2314050" y="4225043"/>
            <a:ext cx="5688000" cy="396000"/>
          </a:xfrm>
          <a:prstGeom prst="parallelogram">
            <a:avLst>
              <a:gd name="adj" fmla="val 26069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 Placeholder 12"/>
          <p:cNvSpPr txBox="1">
            <a:spLocks/>
          </p:cNvSpPr>
          <p:nvPr/>
        </p:nvSpPr>
        <p:spPr>
          <a:xfrm>
            <a:off x="3182912" y="1215028"/>
            <a:ext cx="485630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cs typeface="Arial" pitchFamily="34" charset="0"/>
              </a:rPr>
              <a:t>01</a:t>
            </a:r>
          </a:p>
        </p:txBody>
      </p:sp>
      <p:sp>
        <p:nvSpPr>
          <p:cNvPr id="21" name="Text Placeholder 12"/>
          <p:cNvSpPr txBox="1">
            <a:spLocks/>
          </p:cNvSpPr>
          <p:nvPr/>
        </p:nvSpPr>
        <p:spPr>
          <a:xfrm>
            <a:off x="2995339" y="1963532"/>
            <a:ext cx="485630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cs typeface="Arial" pitchFamily="34" charset="0"/>
              </a:rPr>
              <a:t>02</a:t>
            </a:r>
          </a:p>
        </p:txBody>
      </p:sp>
      <p:sp>
        <p:nvSpPr>
          <p:cNvPr id="22" name="Text Placeholder 12"/>
          <p:cNvSpPr txBox="1">
            <a:spLocks/>
          </p:cNvSpPr>
          <p:nvPr/>
        </p:nvSpPr>
        <p:spPr>
          <a:xfrm>
            <a:off x="2807766" y="2712036"/>
            <a:ext cx="485630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cs typeface="Arial" pitchFamily="34" charset="0"/>
              </a:rPr>
              <a:t>03</a:t>
            </a:r>
          </a:p>
        </p:txBody>
      </p:sp>
      <p:sp>
        <p:nvSpPr>
          <p:cNvPr id="23" name="Text Placeholder 12"/>
          <p:cNvSpPr txBox="1">
            <a:spLocks/>
          </p:cNvSpPr>
          <p:nvPr/>
        </p:nvSpPr>
        <p:spPr>
          <a:xfrm>
            <a:off x="2620193" y="3460540"/>
            <a:ext cx="485630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cs typeface="Arial" pitchFamily="34" charset="0"/>
              </a:rPr>
              <a:t>04</a:t>
            </a:r>
          </a:p>
        </p:txBody>
      </p:sp>
      <p:sp>
        <p:nvSpPr>
          <p:cNvPr id="24" name="Text Placeholder 12"/>
          <p:cNvSpPr txBox="1">
            <a:spLocks/>
          </p:cNvSpPr>
          <p:nvPr/>
        </p:nvSpPr>
        <p:spPr>
          <a:xfrm>
            <a:off x="2432620" y="4209044"/>
            <a:ext cx="485630" cy="4591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cs typeface="Arial" pitchFamily="34" charset="0"/>
              </a:rPr>
              <a:t>05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07904" y="1275606"/>
            <a:ext cx="469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¿Qué es </a:t>
            </a:r>
            <a:r>
              <a:rPr lang="es-419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firebase</a:t>
            </a:r>
            <a:r>
              <a:rPr lang="es-419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2953" y="2058050"/>
            <a:ext cx="488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Diferencias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entre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Firestore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 Realtime Database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8003" y="2759502"/>
            <a:ext cx="469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Principios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ACID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31801" y="3547376"/>
            <a:ext cx="469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Teorema CAP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06686" y="4269321"/>
            <a:ext cx="469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 </a:t>
            </a:r>
            <a:r>
              <a:rPr lang="es-419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qué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usar Firebase?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9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2267744" y="2300711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s-419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¿Qué es </a:t>
            </a:r>
            <a:r>
              <a:rPr lang="es-419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Firebase</a:t>
            </a:r>
            <a:r>
              <a:rPr lang="es-419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14000" y="1162036"/>
            <a:ext cx="4716000" cy="2392143"/>
            <a:chOff x="2214000" y="935688"/>
            <a:chExt cx="4716000" cy="2392143"/>
          </a:xfrm>
        </p:grpSpPr>
        <p:grpSp>
          <p:nvGrpSpPr>
            <p:cNvPr id="12" name="Group 11"/>
            <p:cNvGrpSpPr/>
            <p:nvPr/>
          </p:nvGrpSpPr>
          <p:grpSpPr>
            <a:xfrm>
              <a:off x="2214000" y="1275606"/>
              <a:ext cx="4716000" cy="2052225"/>
              <a:chOff x="2096689" y="1167589"/>
              <a:chExt cx="4716000" cy="20522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96689" y="1167589"/>
                <a:ext cx="1656184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56505" y="1187715"/>
                <a:ext cx="1656184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96689" y="3147814"/>
                <a:ext cx="4716000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175956" y="935688"/>
              <a:ext cx="792088" cy="792088"/>
            </a:xfrm>
            <a:prstGeom prst="ellipse">
              <a:avLst/>
            </a:prstGeom>
            <a:solidFill>
              <a:srgbClr val="039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D036A522-390B-4B07-A581-2C84B7EB4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33" y="1245263"/>
            <a:ext cx="627534" cy="6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8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95536" y="267494"/>
            <a:ext cx="4968552" cy="4312634"/>
            <a:chOff x="3714846" y="1239367"/>
            <a:chExt cx="4529562" cy="4312634"/>
          </a:xfrm>
        </p:grpSpPr>
        <p:sp>
          <p:nvSpPr>
            <p:cNvPr id="17" name="TextBox 16"/>
            <p:cNvSpPr txBox="1"/>
            <p:nvPr/>
          </p:nvSpPr>
          <p:spPr>
            <a:xfrm>
              <a:off x="3714846" y="2058737"/>
              <a:ext cx="4529562" cy="349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300" b="0" i="0" dirty="0" err="1">
                  <a:solidFill>
                    <a:srgbClr val="171923"/>
                  </a:solidFill>
                  <a:effectLst/>
                  <a:latin typeface="+mj-lt"/>
                </a:rPr>
                <a:t>Firebase</a:t>
              </a:r>
              <a:r>
                <a:rPr lang="es-419" sz="1300" b="0" i="0" dirty="0">
                  <a:solidFill>
                    <a:srgbClr val="171923"/>
                  </a:solidFill>
                  <a:effectLst/>
                  <a:latin typeface="+mj-lt"/>
                </a:rPr>
                <a:t> es una plataforma para el desarrollo de aplicaciones    web y aplicaciones móviles lanzada en 2011 y adquirida por      Google  en 2014.</a:t>
              </a:r>
            </a:p>
            <a:p>
              <a:pPr algn="ctr"/>
              <a:endParaRPr lang="es-419" sz="1300" b="0" i="0" dirty="0">
                <a:solidFill>
                  <a:srgbClr val="171923"/>
                </a:solidFill>
                <a:effectLst/>
                <a:latin typeface="+mj-lt"/>
              </a:endParaRPr>
            </a:p>
            <a:p>
              <a:pPr algn="ctr"/>
              <a:r>
                <a:rPr lang="es-419" sz="1300" b="0" i="0" dirty="0">
                  <a:solidFill>
                    <a:srgbClr val="171923"/>
                  </a:solidFill>
                  <a:effectLst/>
                  <a:latin typeface="+mj-lt"/>
                </a:rPr>
                <a:t>Está ubicada en la nube, integrada con Google Cloud </a:t>
              </a:r>
              <a:r>
                <a:rPr lang="es-419" sz="1300" b="0" i="0" dirty="0" err="1">
                  <a:solidFill>
                    <a:srgbClr val="171923"/>
                  </a:solidFill>
                  <a:effectLst/>
                  <a:latin typeface="+mj-lt"/>
                </a:rPr>
                <a:t>Platform</a:t>
              </a:r>
              <a:r>
                <a:rPr lang="es-419" sz="1300" b="0" i="0" dirty="0">
                  <a:solidFill>
                    <a:srgbClr val="171923"/>
                  </a:solidFill>
                  <a:effectLst/>
                  <a:latin typeface="+mj-lt"/>
                </a:rPr>
                <a:t>,  que usa un conjunto de herramientas para la creación y              sincronización de proyectos que serán dotados de alta calidad,  haciendo posible  el crecimiento del número de usuarios y dando resultado también  a la obtención de una mayor monetización.</a:t>
              </a:r>
            </a:p>
            <a:p>
              <a:pPr algn="ctr"/>
              <a:endParaRPr lang="es-419" sz="1300" b="0" i="0" dirty="0">
                <a:solidFill>
                  <a:srgbClr val="171923"/>
                </a:solidFill>
                <a:effectLst/>
                <a:latin typeface="+mj-lt"/>
              </a:endParaRPr>
            </a:p>
            <a:p>
              <a:pPr algn="ctr"/>
              <a:r>
                <a:rPr lang="es-419" sz="1300" dirty="0">
                  <a:solidFill>
                    <a:srgbClr val="171923"/>
                  </a:solidFill>
                  <a:latin typeface="+mj-lt"/>
                </a:rPr>
                <a:t>La utilización de sus funcionalidad</a:t>
              </a:r>
              <a:r>
                <a:rPr lang="es-419" sz="1300" b="0" i="0" dirty="0">
                  <a:solidFill>
                    <a:srgbClr val="171923"/>
                  </a:solidFill>
                  <a:effectLst/>
                  <a:latin typeface="+mj-lt"/>
                </a:rPr>
                <a:t>es nos permitirá mejorar el      rendimiento de las apps y harán que nuestra aplicación sea       mucho más manejable, segura y de fácil acceso para los             usuarios.</a:t>
              </a:r>
            </a:p>
            <a:p>
              <a:pPr algn="ctr"/>
              <a:endParaRPr lang="es-419" sz="1300" b="0" i="0" dirty="0">
                <a:solidFill>
                  <a:srgbClr val="171923"/>
                </a:solidFill>
                <a:effectLst/>
                <a:latin typeface="+mj-lt"/>
              </a:endParaRPr>
            </a:p>
            <a:p>
              <a:pPr algn="ctr"/>
              <a:r>
                <a:rPr lang="es-419" sz="1300" b="0" i="0" dirty="0">
                  <a:solidFill>
                    <a:srgbClr val="171923"/>
                  </a:solidFill>
                  <a:effectLst/>
                  <a:latin typeface="+mj-lt"/>
                </a:rPr>
                <a:t>En resumen, facilita el desarrollo de aplicaciones web o móviles   de una forma efectiva, rápida y sencilla.</a:t>
              </a:r>
            </a:p>
          </p:txBody>
        </p:sp>
        <p:sp>
          <p:nvSpPr>
            <p:cNvPr id="18" name="Text Placeholder 13"/>
            <p:cNvSpPr txBox="1">
              <a:spLocks/>
            </p:cNvSpPr>
            <p:nvPr/>
          </p:nvSpPr>
          <p:spPr>
            <a:xfrm>
              <a:off x="3714846" y="1239367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3600" b="1" dirty="0">
                  <a:solidFill>
                    <a:srgbClr val="FFC000"/>
                  </a:solidFill>
                  <a:latin typeface="+mj-lt"/>
                  <a:cs typeface="Arial" pitchFamily="34" charset="0"/>
                </a:rPr>
                <a:t>Firebase</a:t>
              </a:r>
              <a:endParaRPr lang="ko-KR" altLang="en-US" sz="3600" b="1" dirty="0">
                <a:solidFill>
                  <a:srgbClr val="FFC000"/>
                </a:solidFill>
                <a:latin typeface="+mj-lt"/>
                <a:cs typeface="Arial" pitchFamily="34" charset="0"/>
              </a:endParaRPr>
            </a:p>
          </p:txBody>
        </p:sp>
      </p:grpSp>
      <p:pic>
        <p:nvPicPr>
          <p:cNvPr id="11" name="Marcador de posición de imagen 10" descr="Icono&#10;&#10;Descripción generada automáticamente">
            <a:extLst>
              <a:ext uri="{FF2B5EF4-FFF2-40B4-BE49-F238E27FC236}">
                <a16:creationId xmlns:a16="http://schemas.microsoft.com/office/drawing/2014/main" id="{02631EF9-A412-4286-A951-06DE2313268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601612"/>
            <a:ext cx="3005137" cy="266382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488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1663"/>
            <a:ext cx="3923928" cy="153828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s-419" altLang="ko-KR" sz="4000" dirty="0">
                <a:solidFill>
                  <a:schemeClr val="bg1"/>
                </a:solidFill>
                <a:cs typeface="Arial" pitchFamily="34" charset="0"/>
              </a:rPr>
              <a:t>Principales Funcionalidades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9952" y="955307"/>
            <a:ext cx="4660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altLang="ko-KR" sz="1600" dirty="0" err="1">
                <a:solidFill>
                  <a:schemeClr val="bg1"/>
                </a:solidFill>
                <a:cs typeface="Arial" pitchFamily="34" charset="0"/>
              </a:rPr>
              <a:t>Firebase</a:t>
            </a:r>
            <a:r>
              <a:rPr lang="es-419" altLang="ko-KR" sz="1600" dirty="0">
                <a:solidFill>
                  <a:schemeClr val="bg1"/>
                </a:solidFill>
                <a:cs typeface="Arial" pitchFamily="34" charset="0"/>
              </a:rPr>
              <a:t> nos ofrece varios servicios de back-</a:t>
            </a:r>
            <a:r>
              <a:rPr lang="es-419" altLang="ko-KR" sz="1600" dirty="0" err="1">
                <a:solidFill>
                  <a:schemeClr val="bg1"/>
                </a:solidFill>
                <a:cs typeface="Arial" pitchFamily="34" charset="0"/>
              </a:rPr>
              <a:t>end</a:t>
            </a:r>
            <a:r>
              <a:rPr lang="es-419" altLang="ko-KR" sz="1600" dirty="0">
                <a:solidFill>
                  <a:schemeClr val="bg1"/>
                </a:solidFill>
                <a:cs typeface="Arial" pitchFamily="34" charset="0"/>
              </a:rPr>
              <a:t> para realizar una aplicación. Entre los principales Podemos destacar:</a:t>
            </a:r>
          </a:p>
        </p:txBody>
      </p:sp>
      <p:sp>
        <p:nvSpPr>
          <p:cNvPr id="16" name="Rectangle 9"/>
          <p:cNvSpPr/>
          <p:nvPr/>
        </p:nvSpPr>
        <p:spPr>
          <a:xfrm>
            <a:off x="712086" y="2850039"/>
            <a:ext cx="339456" cy="31776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altLang="ko-KR" dirty="0"/>
              <a:t>º</a:t>
            </a:r>
            <a:endParaRPr lang="ko-KR" alt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839481" y="3498203"/>
            <a:ext cx="1742313" cy="1412178"/>
            <a:chOff x="2113657" y="4283314"/>
            <a:chExt cx="3647461" cy="1412178"/>
          </a:xfrm>
        </p:grpSpPr>
        <p:sp>
          <p:nvSpPr>
            <p:cNvPr id="28" name="TextBox 27"/>
            <p:cNvSpPr txBox="1"/>
            <p:nvPr/>
          </p:nvSpPr>
          <p:spPr>
            <a:xfrm>
              <a:off x="2113657" y="4495163"/>
              <a:ext cx="3647455" cy="120032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Facilita la creación de sistemas de autenticación seguros. Permite la autenticación por usuario y mail, </a:t>
              </a:r>
              <a:r>
                <a:rPr lang="es-419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google</a:t>
              </a:r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s-419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twitter</a:t>
              </a:r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s-419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facebook</a:t>
              </a:r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etc.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7" y="4283314"/>
              <a:ext cx="364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Authentication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57" y="3464569"/>
            <a:ext cx="1742313" cy="1227512"/>
            <a:chOff x="2113657" y="4283314"/>
            <a:chExt cx="3647460" cy="1227512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Base NoSQL que permite almacenar y sincronizar los datos de tu app móviles y web escala global.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Cloud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Firestore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52857" y="3527039"/>
            <a:ext cx="1742313" cy="1412178"/>
            <a:chOff x="2113657" y="4283314"/>
            <a:chExt cx="3647460" cy="1412178"/>
          </a:xfrm>
        </p:grpSpPr>
        <p:sp>
          <p:nvSpPr>
            <p:cNvPr id="34" name="TextBox 33"/>
            <p:cNvSpPr txBox="1"/>
            <p:nvPr/>
          </p:nvSpPr>
          <p:spPr>
            <a:xfrm>
              <a:off x="2113657" y="4495163"/>
              <a:ext cx="36474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Permite enviar y recibir mensajes y notificaciones en Android, iOS y la Web sin costo.</a:t>
              </a:r>
            </a:p>
            <a:p>
              <a:pPr algn="ctr"/>
              <a:endParaRPr lang="es-419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Cloud messaging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387611" y="3533682"/>
            <a:ext cx="2102699" cy="1412178"/>
            <a:chOff x="2113655" y="4283314"/>
            <a:chExt cx="4401913" cy="1412178"/>
          </a:xfrm>
        </p:grpSpPr>
        <p:sp>
          <p:nvSpPr>
            <p:cNvPr id="37" name="TextBox 36"/>
            <p:cNvSpPr txBox="1"/>
            <p:nvPr/>
          </p:nvSpPr>
          <p:spPr>
            <a:xfrm>
              <a:off x="2113655" y="4495163"/>
              <a:ext cx="44019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Captura información y estadísticas automáticamente de hasta 500 eventos diferentes. También permite configurar eventos propios.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13657" y="4283314"/>
              <a:ext cx="4401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Firebase Analytics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D240317A-06B9-4428-A2F8-F863C3ADA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5" y="2640923"/>
            <a:ext cx="725255" cy="725255"/>
          </a:xfrm>
          <a:prstGeom prst="rect">
            <a:avLst/>
          </a:prstGeom>
        </p:spPr>
      </p:pic>
      <p:pic>
        <p:nvPicPr>
          <p:cNvPr id="12" name="Imagen 11" descr="Logotipo, Icono&#10;&#10;Descripción generada automáticamente">
            <a:extLst>
              <a:ext uri="{FF2B5EF4-FFF2-40B4-BE49-F238E27FC236}">
                <a16:creationId xmlns:a16="http://schemas.microsoft.com/office/drawing/2014/main" id="{8DAAA6ED-E49E-46EF-82AB-6262D78C4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67" y="2371288"/>
            <a:ext cx="1783537" cy="1338764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F3BB0082-502A-47D3-B628-247F9B2A05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29" y="2722023"/>
            <a:ext cx="680662" cy="680662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0E764197-B22B-4E71-95D6-1E3797CE28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08" y="2662091"/>
            <a:ext cx="823380" cy="82338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175885B9-4F40-4B4E-9279-8DF657BBE7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06" y="2812377"/>
            <a:ext cx="615380" cy="615380"/>
          </a:xfrm>
          <a:prstGeom prst="rect">
            <a:avLst/>
          </a:prstGeom>
        </p:spPr>
      </p:pic>
      <p:grpSp>
        <p:nvGrpSpPr>
          <p:cNvPr id="39" name="Group 35">
            <a:extLst>
              <a:ext uri="{FF2B5EF4-FFF2-40B4-BE49-F238E27FC236}">
                <a16:creationId xmlns:a16="http://schemas.microsoft.com/office/drawing/2014/main" id="{C120341E-F767-4D11-8C6A-607D0507FCC8}"/>
              </a:ext>
            </a:extLst>
          </p:cNvPr>
          <p:cNvGrpSpPr/>
          <p:nvPr/>
        </p:nvGrpSpPr>
        <p:grpSpPr>
          <a:xfrm>
            <a:off x="7336372" y="3546656"/>
            <a:ext cx="1742313" cy="1042846"/>
            <a:chOff x="2113657" y="4283314"/>
            <a:chExt cx="3647460" cy="1042846"/>
          </a:xfrm>
        </p:grpSpPr>
        <p:sp>
          <p:nvSpPr>
            <p:cNvPr id="40" name="TextBox 36">
              <a:extLst>
                <a:ext uri="{FF2B5EF4-FFF2-40B4-BE49-F238E27FC236}">
                  <a16:creationId xmlns:a16="http://schemas.microsoft.com/office/drawing/2014/main" id="{DBE419CA-4910-499D-9336-E8FA23A89487}"/>
                </a:ext>
              </a:extLst>
            </p:cNvPr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Permite escribir código de back-</a:t>
              </a:r>
              <a:r>
                <a:rPr lang="es-419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end</a:t>
              </a:r>
              <a:r>
                <a:rPr lang="es-419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 la nube, que será utilizado por las apps.</a:t>
              </a:r>
            </a:p>
          </p:txBody>
        </p:sp>
        <p:sp>
          <p:nvSpPr>
            <p:cNvPr id="41" name="TextBox 37">
              <a:extLst>
                <a:ext uri="{FF2B5EF4-FFF2-40B4-BE49-F238E27FC236}">
                  <a16:creationId xmlns:a16="http://schemas.microsoft.com/office/drawing/2014/main" id="{A7FA3CBD-5509-4288-B1FD-1FDB70C5DDDD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Cloud functions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59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2267744" y="2444830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s-419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Diferencias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entre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Firestore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 Realtime Database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14000" y="488022"/>
            <a:ext cx="4716000" cy="3066157"/>
            <a:chOff x="2214000" y="261674"/>
            <a:chExt cx="4716000" cy="3066157"/>
          </a:xfrm>
        </p:grpSpPr>
        <p:grpSp>
          <p:nvGrpSpPr>
            <p:cNvPr id="12" name="Group 11"/>
            <p:cNvGrpSpPr/>
            <p:nvPr/>
          </p:nvGrpSpPr>
          <p:grpSpPr>
            <a:xfrm>
              <a:off x="2214000" y="1275606"/>
              <a:ext cx="4716000" cy="2052225"/>
              <a:chOff x="2096689" y="1167589"/>
              <a:chExt cx="4716000" cy="20522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96689" y="1167589"/>
                <a:ext cx="1656184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56505" y="1187715"/>
                <a:ext cx="1656184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96689" y="3147814"/>
                <a:ext cx="4716000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175956" y="935688"/>
              <a:ext cx="792088" cy="792088"/>
            </a:xfrm>
            <a:prstGeom prst="ellipse">
              <a:avLst/>
            </a:prstGeom>
            <a:solidFill>
              <a:srgbClr val="039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5"/>
            <p:cNvSpPr/>
            <p:nvPr/>
          </p:nvSpPr>
          <p:spPr>
            <a:xfrm>
              <a:off x="5273816" y="261674"/>
              <a:ext cx="386628" cy="386210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D036A522-390B-4B07-A581-2C84B7EB4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33" y="1245263"/>
            <a:ext cx="627534" cy="6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3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039BE5"/>
                </a:solidFill>
              </a:rPr>
              <a:t>Realtime Database v</a:t>
            </a:r>
            <a:r>
              <a:rPr lang="en-US" altLang="ko-KR" dirty="0">
                <a:solidFill>
                  <a:srgbClr val="F2AC30"/>
                </a:solidFill>
              </a:rPr>
              <a:t>s Cloud </a:t>
            </a:r>
            <a:r>
              <a:rPr lang="en-US" altLang="ko-KR" dirty="0" err="1">
                <a:solidFill>
                  <a:srgbClr val="F2AC30"/>
                </a:solidFill>
              </a:rPr>
              <a:t>Firestore</a:t>
            </a:r>
            <a:endParaRPr lang="ko-KR" altLang="en-US" dirty="0">
              <a:solidFill>
                <a:srgbClr val="F2AC30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658FFAF4-F847-4BDF-A473-2E95D01921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92288" y="866354"/>
            <a:ext cx="3959424" cy="215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s-419" sz="2400" dirty="0"/>
              <a:t>¿Cómo saber cual elegir?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28444" y="1362244"/>
            <a:ext cx="1689830" cy="1363805"/>
            <a:chOff x="3779911" y="3327771"/>
            <a:chExt cx="1584177" cy="1363805"/>
          </a:xfrm>
        </p:grpSpPr>
        <p:sp>
          <p:nvSpPr>
            <p:cNvPr id="1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11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8444" y="3213649"/>
            <a:ext cx="1689830" cy="1363805"/>
            <a:chOff x="3779911" y="3327771"/>
            <a:chExt cx="1584177" cy="1363805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15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23783" y="1362244"/>
            <a:ext cx="1689830" cy="1363805"/>
            <a:chOff x="3779911" y="3327771"/>
            <a:chExt cx="1584177" cy="1363805"/>
          </a:xfrm>
        </p:grpSpPr>
        <p:sp>
          <p:nvSpPr>
            <p:cNvPr id="18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19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23783" y="3213649"/>
            <a:ext cx="1689830" cy="1363805"/>
            <a:chOff x="3779911" y="3327771"/>
            <a:chExt cx="1584177" cy="1363805"/>
          </a:xfrm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FA5757-7668-4153-9E97-F161DD235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13" y="1756654"/>
            <a:ext cx="5151374" cy="301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0" y="231406"/>
            <a:ext cx="9144000" cy="648071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039BE5"/>
                </a:solidFill>
              </a:rPr>
              <a:t>Realtime Database v</a:t>
            </a:r>
            <a:r>
              <a:rPr lang="en-US" altLang="ko-KR" dirty="0">
                <a:solidFill>
                  <a:srgbClr val="F2AC30"/>
                </a:solidFill>
              </a:rPr>
              <a:t>s Cloud </a:t>
            </a:r>
            <a:r>
              <a:rPr lang="en-US" altLang="ko-KR" dirty="0" err="1">
                <a:solidFill>
                  <a:srgbClr val="F2AC30"/>
                </a:solidFill>
              </a:rPr>
              <a:t>Firestore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63689" y="1570953"/>
            <a:ext cx="1688434" cy="152592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sz="1100" dirty="0">
                <a:solidFill>
                  <a:schemeClr val="bg1"/>
                </a:solidFill>
                <a:effectLst/>
              </a:rPr>
              <a:t>Almacena datos como  un gran árbol JSON       Datos simples fáciles    de almacenar. Datos     complejos difíciles de   organizar a escala.</a:t>
            </a:r>
            <a:endParaRPr lang="es-419" altLang="ko-KR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48707" y="1186386"/>
            <a:ext cx="1440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ko-KR" sz="1200" b="1" dirty="0">
                <a:solidFill>
                  <a:srgbClr val="F2AC30"/>
                </a:solidFill>
                <a:cs typeface="Arial" pitchFamily="34" charset="0"/>
              </a:rPr>
              <a:t>Modelo de datos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2985A7CE-4217-4499-8B0C-517E96F7A60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3476" y="1799050"/>
            <a:ext cx="1137600" cy="9288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1B60E9C-7ACF-4B4B-92CA-6E2EF8EDC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05" y="3280180"/>
            <a:ext cx="1137313" cy="928583"/>
          </a:xfrm>
          <a:prstGeom prst="rect">
            <a:avLst/>
          </a:prstGeom>
        </p:spPr>
      </p:pic>
      <p:sp>
        <p:nvSpPr>
          <p:cNvPr id="46" name="TextBox 25">
            <a:extLst>
              <a:ext uri="{FF2B5EF4-FFF2-40B4-BE49-F238E27FC236}">
                <a16:creationId xmlns:a16="http://schemas.microsoft.com/office/drawing/2014/main" id="{F743C2D1-8EC8-4A3B-B5EC-5E6A75F302F4}"/>
              </a:ext>
            </a:extLst>
          </p:cNvPr>
          <p:cNvSpPr txBox="1"/>
          <p:nvPr/>
        </p:nvSpPr>
        <p:spPr>
          <a:xfrm>
            <a:off x="1707806" y="3117105"/>
            <a:ext cx="1800199" cy="152592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sz="1100" dirty="0">
                <a:solidFill>
                  <a:schemeClr val="bg1"/>
                </a:solidFill>
                <a:effectLst/>
              </a:rPr>
              <a:t>Almacena datos como      colecciones de                 documentos. </a:t>
            </a:r>
            <a:r>
              <a:rPr lang="es-419" sz="1100" dirty="0">
                <a:solidFill>
                  <a:schemeClr val="bg1"/>
                </a:solidFill>
              </a:rPr>
              <a:t>Tanto los    datos complejos como los simples son fáciles de     almacenar</a:t>
            </a:r>
            <a:endParaRPr lang="es-419" altLang="ko-KR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09E91621-A7BF-4DAB-AC7F-5739D384559E}"/>
              </a:ext>
            </a:extLst>
          </p:cNvPr>
          <p:cNvSpPr txBox="1"/>
          <p:nvPr/>
        </p:nvSpPr>
        <p:spPr>
          <a:xfrm>
            <a:off x="3586887" y="1186386"/>
            <a:ext cx="1440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ko-KR" sz="1200" b="1" dirty="0">
                <a:solidFill>
                  <a:srgbClr val="039BE5"/>
                </a:solidFill>
                <a:cs typeface="Arial" pitchFamily="34" charset="0"/>
              </a:rPr>
              <a:t>Consultas</a:t>
            </a:r>
          </a:p>
        </p:txBody>
      </p:sp>
      <p:sp>
        <p:nvSpPr>
          <p:cNvPr id="48" name="TextBox 29">
            <a:extLst>
              <a:ext uri="{FF2B5EF4-FFF2-40B4-BE49-F238E27FC236}">
                <a16:creationId xmlns:a16="http://schemas.microsoft.com/office/drawing/2014/main" id="{9833F8A0-6EC8-4C6F-9111-80290138D3DB}"/>
              </a:ext>
            </a:extLst>
          </p:cNvPr>
          <p:cNvSpPr txBox="1"/>
          <p:nvPr/>
        </p:nvSpPr>
        <p:spPr>
          <a:xfrm>
            <a:off x="1863497" y="4693724"/>
            <a:ext cx="1588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ko-KR" sz="1200" b="1" dirty="0">
                <a:solidFill>
                  <a:srgbClr val="039BE5"/>
                </a:solidFill>
                <a:cs typeface="Arial" pitchFamily="34" charset="0"/>
              </a:rPr>
              <a:t>Ambas son NoSQL</a:t>
            </a: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4CABD551-59D6-4C44-89B0-3AD06CA87517}"/>
              </a:ext>
            </a:extLst>
          </p:cNvPr>
          <p:cNvSpPr txBox="1"/>
          <p:nvPr/>
        </p:nvSpPr>
        <p:spPr>
          <a:xfrm>
            <a:off x="3388865" y="1570953"/>
            <a:ext cx="1836205" cy="15053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sz="1100" dirty="0">
                <a:solidFill>
                  <a:schemeClr val="bg1"/>
                </a:solidFill>
                <a:effectLst/>
              </a:rPr>
              <a:t>Las </a:t>
            </a:r>
            <a:r>
              <a:rPr lang="es-419" sz="1100" dirty="0" err="1">
                <a:solidFill>
                  <a:schemeClr val="bg1"/>
                </a:solidFill>
                <a:effectLst/>
              </a:rPr>
              <a:t>querys</a:t>
            </a:r>
            <a:r>
              <a:rPr lang="es-419" sz="1100" dirty="0">
                <a:solidFill>
                  <a:schemeClr val="bg1"/>
                </a:solidFill>
                <a:effectLst/>
              </a:rPr>
              <a:t> no son tan      </a:t>
            </a:r>
            <a:r>
              <a:rPr lang="es-419" sz="1100" dirty="0">
                <a:solidFill>
                  <a:schemeClr val="bg1"/>
                </a:solidFill>
              </a:rPr>
              <a:t>potentes. </a:t>
            </a:r>
            <a:r>
              <a:rPr lang="es-419" sz="1100" dirty="0">
                <a:solidFill>
                  <a:schemeClr val="bg1"/>
                </a:solidFill>
                <a:effectLst/>
              </a:rPr>
              <a:t>Se puede filtrar u ordenar por una             propiedad, pero  no           ambas opciones. Las       consultas son profundas, es decir, traen todo el       subárbol correspondiente.</a:t>
            </a:r>
            <a:endParaRPr lang="es-419" altLang="ko-KR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E66CEEB5-AF07-4AB1-BD4C-784E06281336}"/>
              </a:ext>
            </a:extLst>
          </p:cNvPr>
          <p:cNvSpPr txBox="1"/>
          <p:nvPr/>
        </p:nvSpPr>
        <p:spPr>
          <a:xfrm>
            <a:off x="3364360" y="3096877"/>
            <a:ext cx="1885213" cy="157629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sz="1100" dirty="0">
                <a:solidFill>
                  <a:schemeClr val="bg1"/>
                </a:solidFill>
                <a:effectLst/>
              </a:rPr>
              <a:t>Las consultas son mucho mas potentes, se pueden  combinar filtros con           ordenamientos. Además    son superficiales, es decir,  que solo traen el o los       documentos y no toda la   sub jerarquía.</a:t>
            </a:r>
            <a:endParaRPr lang="es-419" altLang="ko-KR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29">
            <a:extLst>
              <a:ext uri="{FF2B5EF4-FFF2-40B4-BE49-F238E27FC236}">
                <a16:creationId xmlns:a16="http://schemas.microsoft.com/office/drawing/2014/main" id="{3125024B-EFD8-45AE-837D-16405ACAA609}"/>
              </a:ext>
            </a:extLst>
          </p:cNvPr>
          <p:cNvSpPr txBox="1"/>
          <p:nvPr/>
        </p:nvSpPr>
        <p:spPr>
          <a:xfrm>
            <a:off x="5306699" y="1094054"/>
            <a:ext cx="14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ko-KR" sz="1200" b="1" dirty="0">
                <a:solidFill>
                  <a:srgbClr val="F2AC30"/>
                </a:solidFill>
                <a:cs typeface="Arial" pitchFamily="34" charset="0"/>
              </a:rPr>
              <a:t>Escalabilidad y particiones</a:t>
            </a: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B4FC75C1-F2BC-4D6E-AD8D-53653F18DD99}"/>
              </a:ext>
            </a:extLst>
          </p:cNvPr>
          <p:cNvSpPr txBox="1"/>
          <p:nvPr/>
        </p:nvSpPr>
        <p:spPr>
          <a:xfrm>
            <a:off x="5108676" y="1570953"/>
            <a:ext cx="1836205" cy="154615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sz="1100" dirty="0">
                <a:solidFill>
                  <a:schemeClr val="bg1"/>
                </a:solidFill>
                <a:effectLst/>
              </a:rPr>
              <a:t>Escala sin problemas       hasta un cierto límite.       Para un escalamiento      mayor que ese, se deben  fragmentar los datos en    distintas bases de datos. Permite separar la DB en varios </a:t>
            </a:r>
            <a:r>
              <a:rPr lang="es-419" sz="1100" dirty="0" err="1">
                <a:solidFill>
                  <a:schemeClr val="bg1"/>
                </a:solidFill>
                <a:effectLst/>
              </a:rPr>
              <a:t>shards</a:t>
            </a:r>
            <a:r>
              <a:rPr lang="es-419" sz="1100" dirty="0">
                <a:solidFill>
                  <a:schemeClr val="bg1"/>
                </a:solidFill>
                <a:effectLst/>
              </a:rPr>
              <a:t>.</a:t>
            </a:r>
            <a:endParaRPr lang="es-419" altLang="ko-KR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25">
            <a:extLst>
              <a:ext uri="{FF2B5EF4-FFF2-40B4-BE49-F238E27FC236}">
                <a16:creationId xmlns:a16="http://schemas.microsoft.com/office/drawing/2014/main" id="{7F286B40-0725-4345-A3E6-AACBD4F5EF2D}"/>
              </a:ext>
            </a:extLst>
          </p:cNvPr>
          <p:cNvSpPr txBox="1"/>
          <p:nvPr/>
        </p:nvSpPr>
        <p:spPr>
          <a:xfrm>
            <a:off x="5108676" y="3127018"/>
            <a:ext cx="1836205" cy="154615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sz="1100" dirty="0">
                <a:solidFill>
                  <a:schemeClr val="bg1"/>
                </a:solidFill>
                <a:effectLst/>
              </a:rPr>
              <a:t>El escalamiento es           automático. Es todo una  gran base de datos. </a:t>
            </a:r>
            <a:endParaRPr lang="es-419" altLang="ko-KR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29">
            <a:extLst>
              <a:ext uri="{FF2B5EF4-FFF2-40B4-BE49-F238E27FC236}">
                <a16:creationId xmlns:a16="http://schemas.microsoft.com/office/drawing/2014/main" id="{1D2D1B9F-B402-4958-9F1A-6F43CD925C10}"/>
              </a:ext>
            </a:extLst>
          </p:cNvPr>
          <p:cNvSpPr txBox="1"/>
          <p:nvPr/>
        </p:nvSpPr>
        <p:spPr>
          <a:xfrm>
            <a:off x="7026511" y="1064143"/>
            <a:ext cx="14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altLang="ko-KR" sz="1200" b="1" dirty="0">
                <a:solidFill>
                  <a:srgbClr val="039BE5"/>
                </a:solidFill>
                <a:cs typeface="Arial" pitchFamily="34" charset="0"/>
              </a:rPr>
              <a:t>Otras características</a:t>
            </a: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056AFE83-291A-482B-AEEA-15BAA64312C7}"/>
              </a:ext>
            </a:extLst>
          </p:cNvPr>
          <p:cNvSpPr txBox="1"/>
          <p:nvPr/>
        </p:nvSpPr>
        <p:spPr>
          <a:xfrm>
            <a:off x="6906126" y="1574146"/>
            <a:ext cx="1710116" cy="154615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altLang="ko-KR" sz="1100" dirty="0">
                <a:solidFill>
                  <a:schemeClr val="bg1"/>
                </a:solidFill>
                <a:cs typeface="Arial" pitchFamily="34" charset="0"/>
              </a:rPr>
              <a:t>Es una solución regional. Es super rápida. La latencia es super baja y es ideal cuando hay que sincronizar datos con frecuencia. Soporta  operaciones básicas de escritura y transacción</a:t>
            </a: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29F35A62-DCCE-4703-9018-A5DDEEC9A159}"/>
              </a:ext>
            </a:extLst>
          </p:cNvPr>
          <p:cNvSpPr txBox="1"/>
          <p:nvPr/>
        </p:nvSpPr>
        <p:spPr>
          <a:xfrm>
            <a:off x="6944881" y="3179259"/>
            <a:ext cx="1671361" cy="154615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altLang="ko-KR" sz="1100" dirty="0">
                <a:solidFill>
                  <a:schemeClr val="bg1"/>
                </a:solidFill>
                <a:cs typeface="Arial" pitchFamily="34" charset="0"/>
              </a:rPr>
              <a:t>Puede ser tanto una solución regional como global gracias a su escalabilidad. Soporta operaciones avanzadas de escritura y transacción.</a:t>
            </a:r>
          </a:p>
        </p:txBody>
      </p:sp>
    </p:spTree>
    <p:extLst>
      <p:ext uri="{BB962C8B-B14F-4D97-AF65-F5344CB8AC3E}">
        <p14:creationId xmlns:p14="http://schemas.microsoft.com/office/powerpoint/2010/main" val="85243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2267744" y="2300711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s-419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Principios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ACID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14000" y="488022"/>
            <a:ext cx="4716000" cy="3066157"/>
            <a:chOff x="2214000" y="261674"/>
            <a:chExt cx="4716000" cy="3066157"/>
          </a:xfrm>
        </p:grpSpPr>
        <p:grpSp>
          <p:nvGrpSpPr>
            <p:cNvPr id="12" name="Group 11"/>
            <p:cNvGrpSpPr/>
            <p:nvPr/>
          </p:nvGrpSpPr>
          <p:grpSpPr>
            <a:xfrm>
              <a:off x="2214000" y="1275606"/>
              <a:ext cx="4716000" cy="2052225"/>
              <a:chOff x="2096689" y="1167589"/>
              <a:chExt cx="4716000" cy="20522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96689" y="1167589"/>
                <a:ext cx="1656184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56505" y="1187715"/>
                <a:ext cx="1656184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96689" y="3147814"/>
                <a:ext cx="4716000" cy="72000"/>
              </a:xfrm>
              <a:prstGeom prst="rect">
                <a:avLst/>
              </a:prstGeom>
              <a:solidFill>
                <a:srgbClr val="039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175956" y="935688"/>
              <a:ext cx="792088" cy="792088"/>
            </a:xfrm>
            <a:prstGeom prst="ellipse">
              <a:avLst/>
            </a:prstGeom>
            <a:solidFill>
              <a:srgbClr val="039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5"/>
            <p:cNvSpPr/>
            <p:nvPr/>
          </p:nvSpPr>
          <p:spPr>
            <a:xfrm>
              <a:off x="5273816" y="261674"/>
              <a:ext cx="386628" cy="386210"/>
            </a:xfrm>
            <a:custGeom>
              <a:avLst/>
              <a:gdLst/>
              <a:ahLst/>
              <a:cxnLst/>
              <a:rect l="l" t="t" r="r" b="b"/>
              <a:pathLst>
                <a:path w="3229104" h="3225610">
                  <a:moveTo>
                    <a:pt x="2311104" y="907633"/>
                  </a:moveTo>
                  <a:lnTo>
                    <a:pt x="3229104" y="907633"/>
                  </a:lnTo>
                  <a:lnTo>
                    <a:pt x="1769979" y="3097491"/>
                  </a:lnTo>
                  <a:close/>
                  <a:moveTo>
                    <a:pt x="823" y="907633"/>
                  </a:moveTo>
                  <a:lnTo>
                    <a:pt x="918823" y="907633"/>
                  </a:lnTo>
                  <a:lnTo>
                    <a:pt x="1498048" y="3135591"/>
                  </a:lnTo>
                  <a:close/>
                  <a:moveTo>
                    <a:pt x="1036980" y="907632"/>
                  </a:moveTo>
                  <a:lnTo>
                    <a:pt x="2192122" y="907632"/>
                  </a:lnTo>
                  <a:lnTo>
                    <a:pt x="1614551" y="3225610"/>
                  </a:lnTo>
                  <a:close/>
                  <a:moveTo>
                    <a:pt x="2769693" y="0"/>
                  </a:moveTo>
                  <a:lnTo>
                    <a:pt x="3229104" y="792088"/>
                  </a:lnTo>
                  <a:lnTo>
                    <a:pt x="2310282" y="792088"/>
                  </a:lnTo>
                  <a:close/>
                  <a:moveTo>
                    <a:pt x="1732713" y="0"/>
                  </a:moveTo>
                  <a:lnTo>
                    <a:pt x="2651535" y="0"/>
                  </a:lnTo>
                  <a:lnTo>
                    <a:pt x="2192124" y="792088"/>
                  </a:lnTo>
                  <a:close/>
                  <a:moveTo>
                    <a:pt x="1614553" y="0"/>
                  </a:moveTo>
                  <a:lnTo>
                    <a:pt x="2073964" y="792088"/>
                  </a:lnTo>
                  <a:lnTo>
                    <a:pt x="1155142" y="792088"/>
                  </a:lnTo>
                  <a:close/>
                  <a:moveTo>
                    <a:pt x="577571" y="0"/>
                  </a:moveTo>
                  <a:lnTo>
                    <a:pt x="1496393" y="0"/>
                  </a:lnTo>
                  <a:lnTo>
                    <a:pt x="1036982" y="792088"/>
                  </a:lnTo>
                  <a:close/>
                  <a:moveTo>
                    <a:pt x="459411" y="0"/>
                  </a:moveTo>
                  <a:lnTo>
                    <a:pt x="918822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D036A522-390B-4B07-A581-2C84B7EB4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33" y="1245263"/>
            <a:ext cx="627534" cy="6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8797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E3FE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1079</Words>
  <Application>Microsoft Office PowerPoint</Application>
  <PresentationFormat>Presentación en pantalla (16:9)</PresentationFormat>
  <Paragraphs>120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Google Sans</vt:lpstr>
      <vt:lpstr>Contents Slide Master</vt:lpstr>
      <vt:lpstr>Section Break Slide Master</vt:lpstr>
      <vt:lpstr>Presentación de PowerPoint</vt:lpstr>
      <vt:lpstr> Temario</vt:lpstr>
      <vt:lpstr>Presentación de PowerPoint</vt:lpstr>
      <vt:lpstr>Presentación de PowerPoint</vt:lpstr>
      <vt:lpstr>Principales Funcionalidades</vt:lpstr>
      <vt:lpstr>Presentación de PowerPoint</vt:lpstr>
      <vt:lpstr>Realtime Database vs Cloud Firestore</vt:lpstr>
      <vt:lpstr>Realtime Database vs Cloud Firestore</vt:lpstr>
      <vt:lpstr>Presentación de PowerPoint</vt:lpstr>
      <vt:lpstr>Principios ACID</vt:lpstr>
      <vt:lpstr>Presentación de PowerPoint</vt:lpstr>
      <vt:lpstr>Teorema CAP</vt:lpstr>
      <vt:lpstr>Presentación de PowerPoint</vt:lpstr>
      <vt:lpstr>¿Por qué usar Firebase?</vt:lpstr>
      <vt:lpstr>Casos de uso</vt:lpstr>
      <vt:lpstr>Presentación de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Matias</cp:lastModifiedBy>
  <cp:revision>111</cp:revision>
  <dcterms:created xsi:type="dcterms:W3CDTF">2016-11-30T01:15:48Z</dcterms:created>
  <dcterms:modified xsi:type="dcterms:W3CDTF">2021-07-23T13:32:35Z</dcterms:modified>
</cp:coreProperties>
</file>