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A6C632-E0DD-416F-A2CA-48F88D8A37FB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hackr.io/blog/float-vs-double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https://hackr.io/blog/float-vs-double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95160"/>
            <a:ext cx="6095520" cy="3428640"/>
          </a:xfrm>
          <a:prstGeom prst="rect">
            <a:avLst/>
          </a:prstGeom>
        </p:spPr>
      </p:sp>
      <p:sp>
        <p:nvSpPr>
          <p:cNvPr id="197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100" spc="-1" strike="noStrike">
                <a:latin typeface="Arial"/>
              </a:rPr>
              <a:t>Compilado vs Interpretado</a:t>
            </a:r>
            <a:endParaRPr b="0" lang="es-A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07FC543-24ED-4550-A74D-16BF7996591D}" type="slidenum">
              <a:rPr b="0" lang="es-419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pic>
        <p:nvPicPr>
          <p:cNvPr id="2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9480" cy="16894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146600" y="3187080"/>
            <a:ext cx="672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7147440" cy="607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s-AR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21BA31B-B375-407F-881F-FD4C49C1215A}" type="slidenum">
              <a:rPr b="0" lang="es-419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pic>
        <p:nvPicPr>
          <p:cNvPr id="44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3040" cy="3168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20;p3" descr=""/>
          <p:cNvPicPr/>
          <p:nvPr/>
        </p:nvPicPr>
        <p:blipFill>
          <a:blip r:embed="rId3"/>
          <a:srcRect l="0" t="69424" r="0" b="22936"/>
          <a:stretch/>
        </p:blipFill>
        <p:spPr>
          <a:xfrm>
            <a:off x="-31680" y="4926240"/>
            <a:ext cx="9206640" cy="2480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69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4530960" y="1132200"/>
          <a:ext cx="4037400" cy="3584880"/>
        </p:xfrm>
        <a:graphic>
          <a:graphicData uri="http://schemas.openxmlformats.org/drawingml/2006/table">
            <a:tbl>
              <a:tblPr/>
              <a:tblGrid>
                <a:gridCol w="504360"/>
                <a:gridCol w="504360"/>
                <a:gridCol w="504360"/>
                <a:gridCol w="504360"/>
                <a:gridCol w="504360"/>
                <a:gridCol w="504360"/>
                <a:gridCol w="504360"/>
                <a:gridCol w="506880"/>
              </a:tblGrid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000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A72AF2-0702-48CF-A2CC-BFEEB4C0A8E7}" type="slidenum">
              <a:rPr b="0" lang="es-419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pic>
        <p:nvPicPr>
          <p:cNvPr id="85" name="Google Shape;25;p4" descr=""/>
          <p:cNvPicPr/>
          <p:nvPr/>
        </p:nvPicPr>
        <p:blipFill>
          <a:blip r:embed="rId2"/>
          <a:srcRect l="17424" t="36668" r="52874" b="39077"/>
          <a:stretch/>
        </p:blipFill>
        <p:spPr>
          <a:xfrm>
            <a:off x="8064000" y="396720"/>
            <a:ext cx="548280" cy="447840"/>
          </a:xfrm>
          <a:prstGeom prst="rect">
            <a:avLst/>
          </a:prstGeom>
          <a:ln>
            <a:noFill/>
          </a:ln>
        </p:spPr>
      </p:pic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lightbot.com/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7960" y="23850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Introducción</a:t>
            </a:r>
            <a:br/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a Algoritmos y Java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7960" y="3204000"/>
            <a:ext cx="82216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ffffff"/>
                </a:solidFill>
                <a:latin typeface="Encode Sans"/>
                <a:ea typeface="Encode Sans"/>
              </a:rPr>
              <a:t>“</a:t>
            </a:r>
            <a:r>
              <a:rPr b="0" lang="es-419" sz="2100" spc="-1" strike="noStrike">
                <a:solidFill>
                  <a:srgbClr val="ffffff"/>
                </a:solidFill>
                <a:latin typeface="Encode Sans"/>
                <a:ea typeface="Encode Sans"/>
              </a:rPr>
              <a:t>Desarrollador Java Inicial”</a:t>
            </a:r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Sintaxis Básica - Variables y Tipos de datos primitivos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071000"/>
            <a:ext cx="385164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char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unaLetra = </a:t>
            </a:r>
            <a:r>
              <a:rPr b="0" lang="es-419" sz="1200" spc="-1" strike="noStrike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</a:rPr>
              <a:t>'a'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   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boolean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unValorBooleano =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true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miPrimerContador = </a:t>
            </a:r>
            <a:r>
              <a:rPr b="0" lang="es-419" sz="12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66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double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unValor = </a:t>
            </a:r>
            <a:r>
              <a:rPr b="0" lang="es-419" sz="12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1.68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float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otroNum = </a:t>
            </a:r>
            <a:r>
              <a:rPr b="0" lang="es-419" sz="12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2.344f</a:t>
            </a: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11760" y="2571840"/>
            <a:ext cx="7690320" cy="1965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Importante (Ya veremos qué quiere decir )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●"/>
              <a:tabLst>
                <a:tab algn="l" pos="0"/>
              </a:tabLst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No se le pueden invocar métodos (no tienen)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  <a:tabLst>
                <a:tab algn="l" pos="0"/>
              </a:tabLst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Siempre tienen un valor NO nulo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Sintaxis Básica - Operadores y Expresiones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95400" y="1831680"/>
            <a:ext cx="299952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+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20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15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-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12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*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8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/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8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%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2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**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8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92560" y="1183320"/>
            <a:ext cx="29995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rgbClr val="999999"/>
                </a:solidFill>
                <a:latin typeface="Encode Sans"/>
                <a:ea typeface="Encode Sans"/>
              </a:rPr>
              <a:t>Op Binarias básicas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92560" y="3360960"/>
            <a:ext cx="29995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rgbClr val="999999"/>
                </a:solidFill>
                <a:latin typeface="Encode Sans"/>
                <a:ea typeface="Encode Sans"/>
              </a:rPr>
              <a:t>Precedencia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914760" y="3859920"/>
            <a:ext cx="120348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*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+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4617720" y="1487160"/>
            <a:ext cx="2999520" cy="19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miPrimerContador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66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double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unValor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1.68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miPrimerContador +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20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15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-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12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*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unValor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/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8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%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914760" y="4243320"/>
            <a:ext cx="14004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*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+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Sintaxis Básica - Booleanos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49320" y="1494720"/>
            <a:ext cx="12708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&gt;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20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15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&gt;=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12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==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8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!= </a:t>
            </a: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3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37360" y="1013040"/>
            <a:ext cx="299952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s-419" sz="1800" spc="-1" strike="noStrike">
                <a:solidFill>
                  <a:srgbClr val="999999"/>
                </a:solidFill>
                <a:latin typeface="Encode Sans"/>
                <a:ea typeface="Encode Sans"/>
              </a:rPr>
              <a:t>Operaciones y predicados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862520" y="1316880"/>
            <a:ext cx="299952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miPrimerContador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66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double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unValor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1.68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double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otroValor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1.67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unValor == (otroValor + 0.01)</a:t>
            </a:r>
            <a:endParaRPr b="0" lang="es-AR" sz="11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949320" y="2718360"/>
            <a:ext cx="3840480" cy="21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boolean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unBooleano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=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true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boolean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otroBooleano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=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false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!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unBooleano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false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unBooleano &amp;&amp; otroBooleano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false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unBooleano || otroBooleano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true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unBooleano &amp;&amp; (otroBooleano || True)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true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203800" y="3612600"/>
            <a:ext cx="2592720" cy="66312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Relacionar con condiciones “Monotributo”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Sintaxis Básica - Condicionales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36880" y="1140120"/>
            <a:ext cx="2359080" cy="1907640"/>
          </a:xfrm>
          <a:prstGeom prst="rect">
            <a:avLst/>
          </a:prstGeom>
          <a:noFill/>
          <a:ln w="936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if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(unValor &lt; otroNum) 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//una accion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if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(unValor &lt; otroNum) 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//una accion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else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//otra accion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893840" y="1140120"/>
            <a:ext cx="4012920" cy="3507840"/>
          </a:xfrm>
          <a:prstGeom prst="rect">
            <a:avLst/>
          </a:prstGeom>
          <a:noFill/>
          <a:ln w="936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unBooleano &amp;&amp; (otroBooleano || True)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if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(unValor &lt; otroNum) 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//una accion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unValor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otroValor = </a:t>
            </a:r>
            <a:r>
              <a:rPr b="0" lang="es-419" sz="110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2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10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boolean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unaCond = unValor == (otroValor + 1);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if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</a:t>
            </a:r>
            <a:r>
              <a:rPr b="0" lang="es-419" sz="110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unaCond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 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	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hacer algo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05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698560" y="1140120"/>
            <a:ext cx="2040480" cy="2554560"/>
          </a:xfrm>
          <a:prstGeom prst="rect">
            <a:avLst/>
          </a:prstGeom>
          <a:noFill/>
          <a:ln w="936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char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unaLetra = </a:t>
            </a:r>
            <a:r>
              <a:rPr b="0" lang="es-419" sz="1050" spc="-1" strike="noStrike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</a:rPr>
              <a:t>'a'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switch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(unaLetra){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case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</a:rPr>
              <a:t>'b'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: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//Hacer A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break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case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</a:t>
            </a:r>
            <a:r>
              <a:rPr b="0" lang="es-419" sz="1050" spc="-1" strike="noStrike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</a:rPr>
              <a:t>'a'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: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//Hacer B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break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0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default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: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  </a:t>
            </a:r>
            <a:r>
              <a:rPr b="0" lang="es-419" sz="10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//Hacer Z</a:t>
            </a:r>
            <a:endParaRPr b="0" lang="es-AR" sz="10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0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379960" y="4040640"/>
            <a:ext cx="2359080" cy="60732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Relacionar con resolución de “Monotributo”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Salida Básica - System Out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6120" y="2406240"/>
            <a:ext cx="3024720" cy="21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...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 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//Ejemplos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 ;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‘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a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’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 ;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true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 ;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x = 14;</a:t>
            </a:r>
            <a:endParaRPr b="0" lang="es-AR" sz="13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</a:t>
            </a:r>
            <a:r>
              <a:rPr b="0" lang="es-419" sz="13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x</a:t>
            </a:r>
            <a:r>
              <a:rPr b="0" lang="es-419" sz="13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); </a:t>
            </a:r>
            <a:endParaRPr b="0" lang="es-AR" sz="135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11760" y="1229760"/>
            <a:ext cx="8520120" cy="96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Todos los lenguajes de programación tienen una forma de enviar información al usuario, ya sea mediante ventanas o lo que llamamos la “consola”. En este curso, utilizaremos mucho mostrar contenidos de variables e información usando el comando: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786200" y="2406240"/>
            <a:ext cx="338292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Todavía falta para que comprendamos por qué hay puntos o que es “System”, pero rápidamente, hay algo denominado “Clase”, que representa conceptos de distinto tipo y ofrece funcionalidades varias.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Por ahora simplemente lo usaremos y en una pocas clases entenderemos la estructura de lo que estamos usando.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 - Sintaxis Básica - Bucles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18200" y="1250280"/>
            <a:ext cx="4417560" cy="24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unNum = </a:t>
            </a:r>
            <a:r>
              <a:rPr b="0" lang="es-419" sz="12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while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(unNum &gt; </a:t>
            </a:r>
            <a:r>
              <a:rPr b="0" lang="es-419" sz="12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0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){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System.out.println(unNum);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unNum = unNum -</a:t>
            </a:r>
            <a:r>
              <a:rPr b="0" lang="es-419" sz="12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for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</a:t>
            </a: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int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otroNum=</a:t>
            </a:r>
            <a:r>
              <a:rPr b="0" lang="es-419" sz="12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0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;otroNum&lt;</a:t>
            </a:r>
            <a:r>
              <a:rPr b="0" lang="es-419" sz="1250" spc="-1" strike="noStrike">
                <a:solidFill>
                  <a:srgbClr val="09885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10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;otroNum++){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System.out.println(otroNum);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25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11760" y="1250280"/>
            <a:ext cx="3902040" cy="25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while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condicionX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){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  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//Una Accion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//En algun momento se tiene 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 modificar la condicionX 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 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</a:rPr>
              <a:t>for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(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inicia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condicionX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;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cambiaElemento</a:t>
            </a: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){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5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  </a:t>
            </a:r>
            <a:r>
              <a:rPr b="0" lang="es-419" sz="1250" spc="-1" strike="noStrike">
                <a:solidFill>
                  <a:srgbClr val="aaaaaa"/>
                </a:solidFill>
                <a:highlight>
                  <a:srgbClr val="fffffe"/>
                </a:highlight>
                <a:latin typeface="Roboto Mono"/>
                <a:ea typeface="Roboto Mono"/>
              </a:rPr>
              <a:t>//Una Accion</a:t>
            </a:r>
            <a:endParaRPr b="0" lang="es-AR" sz="1250" spc="-1" strike="noStrike">
              <a:latin typeface="Arial"/>
            </a:endParaRPr>
          </a:p>
          <a:p>
            <a:pPr>
              <a:lnSpc>
                <a:spcPct val="135000"/>
              </a:lnSpc>
              <a:tabLst>
                <a:tab algn="l" pos="0"/>
              </a:tabLst>
            </a:pPr>
            <a:r>
              <a:rPr b="0" lang="es-419" sz="1250" spc="-1" strike="noStrike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</a:rPr>
              <a:t>}</a:t>
            </a:r>
            <a:endParaRPr b="0" lang="es-AR" sz="125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736600" y="4011120"/>
            <a:ext cx="2812680" cy="66276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Relacionar con Programa de préstamo de herramientas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13840" y="915120"/>
            <a:ext cx="1691424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3331080" y="2385000"/>
            <a:ext cx="248184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Gracias!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Agenda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Concepto de Algoritmo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Java - Características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Sintaxis básica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○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Tipos Primitivos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Control de flujo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50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400" spc="-1" strike="noStrike">
                <a:solidFill>
                  <a:srgbClr val="434343"/>
                </a:solidFill>
                <a:latin typeface="Encode Sans"/>
                <a:ea typeface="Encode Sans"/>
              </a:rPr>
              <a:t>Vectores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Algoritmo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Concepto de algoritmo 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03560" y="1017720"/>
            <a:ext cx="83217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Una de las tantas definiciones: instrucciones para resolver un cálculo o un problema abstracto, es decir, que un número finito de pasos convierten los datos de un problema (entrada) en una solución (salida)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36" name="Google Shape;98;p20" descr=""/>
          <p:cNvPicPr/>
          <p:nvPr/>
        </p:nvPicPr>
        <p:blipFill>
          <a:blip r:embed="rId1"/>
          <a:stretch/>
        </p:blipFill>
        <p:spPr>
          <a:xfrm>
            <a:off x="2288880" y="1760760"/>
            <a:ext cx="4590720" cy="25808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575160" y="4476960"/>
            <a:ext cx="299952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s-419" sz="1400" spc="-1" strike="noStrike" u="sng">
                <a:solidFill>
                  <a:srgbClr val="f06292"/>
                </a:solidFill>
                <a:uFillTx/>
                <a:latin typeface="Encode Sans"/>
                <a:ea typeface="Encode Sans"/>
                <a:hlinkClick r:id="rId2"/>
              </a:rPr>
              <a:t>https://lightbot.com/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676880" y="3175560"/>
            <a:ext cx="865440" cy="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450720" y="2880360"/>
            <a:ext cx="1022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Problema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7570080" y="2197440"/>
            <a:ext cx="10220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resolución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03560" y="3989880"/>
            <a:ext cx="1272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Encode Sans"/>
                <a:ea typeface="Encode Sans"/>
              </a:rPr>
              <a:t>Instrucciones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 flipH="1">
            <a:off x="6535080" y="2397600"/>
            <a:ext cx="103464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05;p20" descr=""/>
          <p:cNvPicPr/>
          <p:nvPr/>
        </p:nvPicPr>
        <p:blipFill>
          <a:blip r:embed="rId3"/>
          <a:stretch/>
        </p:blipFill>
        <p:spPr>
          <a:xfrm>
            <a:off x="5636880" y="2343960"/>
            <a:ext cx="275760" cy="30456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06;p20" descr=""/>
          <p:cNvPicPr/>
          <p:nvPr/>
        </p:nvPicPr>
        <p:blipFill>
          <a:blip r:embed="rId4"/>
          <a:stretch/>
        </p:blipFill>
        <p:spPr>
          <a:xfrm>
            <a:off x="5913000" y="2343960"/>
            <a:ext cx="275760" cy="30456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107;p20" descr=""/>
          <p:cNvPicPr/>
          <p:nvPr/>
        </p:nvPicPr>
        <p:blipFill>
          <a:blip r:embed="rId5"/>
          <a:stretch/>
        </p:blipFill>
        <p:spPr>
          <a:xfrm>
            <a:off x="6189480" y="2363040"/>
            <a:ext cx="275760" cy="266400"/>
          </a:xfrm>
          <a:prstGeom prst="rect">
            <a:avLst/>
          </a:prstGeom>
          <a:ln>
            <a:noFill/>
          </a:ln>
        </p:spPr>
      </p:pic>
      <p:sp>
        <p:nvSpPr>
          <p:cNvPr id="146" name="CustomShape 9"/>
          <p:cNvSpPr/>
          <p:nvPr/>
        </p:nvSpPr>
        <p:spPr>
          <a:xfrm flipH="1" rot="10800000">
            <a:off x="1767960" y="4092480"/>
            <a:ext cx="1028520" cy="8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46240" y="20232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Otro ejemplo: Categoría Monotributo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46240" y="674640"/>
            <a:ext cx="865152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Encode Sans"/>
                <a:ea typeface="Encode Sans"/>
              </a:rPr>
              <a:t>Problema: Determinar qué categoría del monotributo corresponde una determinada persona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Encode Sans"/>
                <a:ea typeface="Encode Sans"/>
              </a:rPr>
              <a:t>Entrada: Ingresos, superficie, energía eléctrica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Encode Sans"/>
                <a:ea typeface="Encode Sans"/>
              </a:rPr>
              <a:t>Salida: Categoría</a:t>
            </a:r>
            <a:endParaRPr b="0" lang="es-AR" sz="1200" spc="-1" strike="noStrike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75240" y="1453680"/>
          <a:ext cx="3668760" cy="3106440"/>
        </p:xfrm>
        <a:graphic>
          <a:graphicData uri="http://schemas.openxmlformats.org/drawingml/2006/table">
            <a:tbl>
              <a:tblPr/>
              <a:tblGrid>
                <a:gridCol w="496800"/>
                <a:gridCol w="1056960"/>
                <a:gridCol w="1056960"/>
                <a:gridCol w="1058040"/>
              </a:tblGrid>
              <a:tr h="99612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Categ.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1872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Ingresos brutos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1872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Sup. Afectada</a:t>
                      </a:r>
                      <a:endParaRPr b="0" lang="es-AR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hasta: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1872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Energía eléctrica consumida anualmente, hasta: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1872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</a:tr>
              <a:tr h="223560">
                <a:tc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0000" marR="90000">
                    <a:solidFill>
                      <a:srgbClr val="729fcf"/>
                    </a:solidFill>
                  </a:tcPr>
                </a:tc>
                <a:tc>
                  <a:tcPr marL="90000" marR="90000">
                    <a:solidFill>
                      <a:srgbClr val="729fcf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A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872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$748.382,07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872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30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872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3330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1872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B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$1.112.459,83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45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5000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C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$1.557.443,75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60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6700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D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$1.934.273,04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85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10000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E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$2.277.684,56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110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13000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F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$2.847.105,70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150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16500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3560"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G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$3.416.526,83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200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20000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4"/>
          <p:cNvGraphicFramePr/>
          <p:nvPr/>
        </p:nvGraphicFramePr>
        <p:xfrm>
          <a:off x="3921120" y="1205280"/>
          <a:ext cx="4762080" cy="799920"/>
        </p:xfrm>
        <a:graphic>
          <a:graphicData uri="http://schemas.openxmlformats.org/drawingml/2006/table">
            <a:tbl>
              <a:tblPr/>
              <a:tblGrid>
                <a:gridCol w="952200"/>
                <a:gridCol w="952200"/>
                <a:gridCol w="952200"/>
                <a:gridCol w="952200"/>
                <a:gridCol w="953280"/>
              </a:tblGrid>
              <a:tr h="21276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Ejemplo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Ingresos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Sup.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Energía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Cat?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6d7a8"/>
                    </a:solidFill>
                  </a:tcPr>
                </a:tc>
              </a:tr>
              <a:tr h="2509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Docente X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$500.000,00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330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2509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Carpintero X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$1000000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30 m2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10000 Kw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2509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Vendedor X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$1.112.460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000" spc="-1" strike="noStrike">
                          <a:solidFill>
                            <a:srgbClr val="333333"/>
                          </a:solidFill>
                          <a:latin typeface="Roboto"/>
                          <a:ea typeface="Roboto"/>
                        </a:rPr>
                        <a:t>0</a:t>
                      </a:r>
                      <a:endParaRPr b="0" lang="es-AR" sz="1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b="0" lang="es-AR" sz="14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CustomShape 5"/>
          <p:cNvSpPr/>
          <p:nvPr/>
        </p:nvSpPr>
        <p:spPr>
          <a:xfrm>
            <a:off x="3921120" y="2279160"/>
            <a:ext cx="42829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Encode Sans"/>
                <a:ea typeface="Encode Sans"/>
              </a:rPr>
              <a:t>Determine a qué categoría pertenece cada ejemplo. 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Encode Sans"/>
                <a:ea typeface="Encode Sans"/>
              </a:rPr>
              <a:t>¿Se anima a escribir el procedimiento?</a:t>
            </a:r>
            <a:endParaRPr b="0" lang="es-AR" sz="1200" spc="-1" strike="noStrike">
              <a:latin typeface="Arial"/>
            </a:endParaRPr>
          </a:p>
        </p:txBody>
      </p:sp>
      <p:pic>
        <p:nvPicPr>
          <p:cNvPr id="152" name="Google Shape;118;p21" descr=""/>
          <p:cNvPicPr/>
          <p:nvPr/>
        </p:nvPicPr>
        <p:blipFill>
          <a:blip r:embed="rId1"/>
          <a:srcRect l="5444" t="9335" r="0" b="0"/>
          <a:stretch/>
        </p:blipFill>
        <p:spPr>
          <a:xfrm>
            <a:off x="3962520" y="2833200"/>
            <a:ext cx="3706920" cy="197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Otro tipo, más interactivo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3120" y="1120680"/>
            <a:ext cx="4831560" cy="36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Problema: Llevar contabilidad de quien usa las herramientas de un taller</a:t>
            </a:r>
            <a:endParaRPr b="0" lang="es-AR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Préstamo de herramienta</a:t>
            </a:r>
            <a:endParaRPr b="0" lang="es-AR" sz="1500" spc="-1" strike="noStrike"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Entrada: Una persona se lleva una herramienta </a:t>
            </a:r>
            <a:endParaRPr b="0" lang="es-AR" sz="1500" spc="-1" strike="noStrike"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Salida: eso queda registrado y la herramienta no está disponible para el siguiente</a:t>
            </a:r>
            <a:endParaRPr b="0" lang="es-AR" sz="15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Devolución:</a:t>
            </a:r>
            <a:endParaRPr b="0" lang="es-AR" sz="1500" spc="-1" strike="noStrike"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Entrada: Una devuelve una herramienta que que pidió prestada</a:t>
            </a:r>
            <a:endParaRPr b="0" lang="es-AR" sz="1500" spc="-1" strike="noStrike">
              <a:latin typeface="Arial"/>
            </a:endParaRPr>
          </a:p>
          <a:p>
            <a:pPr lvl="1" marL="914400" indent="-323640">
              <a:lnSpc>
                <a:spcPct val="100000"/>
              </a:lnSpc>
              <a:buClr>
                <a:srgbClr val="000000"/>
              </a:buClr>
              <a:buFont typeface="Encode Sans"/>
              <a:buChar char="-"/>
              <a:tabLst>
                <a:tab algn="l" pos="0"/>
              </a:tabLst>
            </a:pPr>
            <a:r>
              <a:rPr b="0" lang="es-419" sz="1500" spc="-1" strike="noStrike">
                <a:solidFill>
                  <a:srgbClr val="000000"/>
                </a:solidFill>
                <a:latin typeface="Encode Sans"/>
                <a:ea typeface="Encode Sans"/>
              </a:rPr>
              <a:t>Salida: La acción queda registrada y la herramienta está disponible para el siguiente que venga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155" name="Google Shape;125;p22" descr=""/>
          <p:cNvPicPr/>
          <p:nvPr/>
        </p:nvPicPr>
        <p:blipFill>
          <a:blip r:embed="rId1"/>
          <a:stretch/>
        </p:blipFill>
        <p:spPr>
          <a:xfrm>
            <a:off x="5272200" y="0"/>
            <a:ext cx="3871440" cy="490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2a3990"/>
                </a:solidFill>
                <a:latin typeface="Encode Sans"/>
                <a:ea typeface="Encode Sans"/>
              </a:rPr>
              <a:t>¿Cómo expresar el problema?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1760" y="1017720"/>
            <a:ext cx="8520120" cy="385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-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Existen diversas formas de explicar y resolver algoritmos. 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-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Nosotros elegiremos implementarlos en un lenguaje de programación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-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Para resolver el problema nos vamos a valer de instrucciones y variables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-"/>
            </a:pPr>
            <a:r>
              <a:rPr b="1" i="1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Variables</a:t>
            </a: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: lugares donde se guardan datos. Los mismos pueden ser desde algo “simple” como un número hasta una relación compleja de registros.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por ejemplo A = 1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o nombre = “José”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Encode Sans"/>
              <a:buChar char="-"/>
            </a:pPr>
            <a:r>
              <a:rPr b="1" i="1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Instrucciones: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Asignaciones, operaciones y modificaciones de una variable: A = 1 + 1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Evaluaciones y condicionales: elegir seguir por un camino o por otro, dependiendo de una condición. Por ejemplo si A &gt; 1 hacer una cosa y si no se cumple hacer otra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34343"/>
              </a:buClr>
              <a:buFont typeface="Encode Sans"/>
              <a:buChar char="○"/>
            </a:pPr>
            <a:r>
              <a:rPr b="0" lang="es-419" sz="1600" spc="-1" strike="noStrike">
                <a:solidFill>
                  <a:srgbClr val="434343"/>
                </a:solidFill>
                <a:latin typeface="Encode Sans"/>
                <a:ea typeface="Encode Sans"/>
              </a:rPr>
              <a:t>Ciclos o loops: mientras no se cumpla una determinada condición, continuar una determinada actividad. 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Java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Java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Lenguaje de desarrollo de propósito general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Portable: Funciona en todos los sistemas operativos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Gran Comunidad y base de un gran número de proyectos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Maduro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Orientado a Objetos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Encode Sans"/>
              <a:buChar char="●"/>
            </a:pPr>
            <a:r>
              <a:rPr b="0" lang="es-419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Compilado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2023-02-21T15:17:58Z</dcterms:modified>
  <cp:revision>1</cp:revision>
  <dc:subject/>
  <dc:title/>
</cp:coreProperties>
</file>