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jpeg" ContentType="image/jpeg"/>
  <Override PartName="/ppt/media/image3.png" ContentType="image/png"/>
  <Override PartName="/ppt/media/image9.jpeg" ContentType="image/jpeg"/>
  <Override PartName="/ppt/media/image2.png" ContentType="image/png"/>
  <Override PartName="/ppt/media/image4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8.jpeg" ContentType="image/jpeg"/>
  <Override PartName="/ppt/media/image7.jpeg" ContentType="image/jpeg"/>
  <Override PartName="/ppt/media/image10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3;p2" descr=""/>
          <p:cNvPicPr/>
          <p:nvPr/>
        </p:nvPicPr>
        <p:blipFill>
          <a:blip r:embed="rId3"/>
          <a:stretch/>
        </p:blipFill>
        <p:spPr>
          <a:xfrm>
            <a:off x="237600" y="313560"/>
            <a:ext cx="1688400" cy="16884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146600" y="3187080"/>
            <a:ext cx="672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53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1"/>
          <p:cNvGraphicFramePr/>
          <p:nvPr/>
        </p:nvGraphicFramePr>
        <p:xfrm>
          <a:off x="4530960" y="1132200"/>
          <a:ext cx="4037040" cy="3584520"/>
        </p:xfrm>
        <a:graphic>
          <a:graphicData uri="http://schemas.openxmlformats.org/drawingml/2006/table">
            <a:tbl>
              <a:tblPr/>
              <a:tblGrid>
                <a:gridCol w="504360"/>
                <a:gridCol w="504360"/>
                <a:gridCol w="504360"/>
                <a:gridCol w="504360"/>
                <a:gridCol w="504360"/>
                <a:gridCol w="504360"/>
                <a:gridCol w="504360"/>
                <a:gridCol w="506880"/>
              </a:tblGrid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4784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5000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1" name="Google Shape;42;p8" descr=""/>
          <p:cNvPicPr/>
          <p:nvPr/>
        </p:nvPicPr>
        <p:blipFill>
          <a:blip r:embed="rId2"/>
          <a:srcRect l="17424" t="36668" r="52874" b="39077"/>
          <a:stretch/>
        </p:blipFill>
        <p:spPr>
          <a:xfrm>
            <a:off x="8064000" y="396720"/>
            <a:ext cx="547200" cy="44676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19;p3" descr=""/>
          <p:cNvPicPr/>
          <p:nvPr/>
        </p:nvPicPr>
        <p:blipFill>
          <a:blip r:embed="rId2"/>
          <a:srcRect l="18275" t="38958" r="18263" b="39242"/>
          <a:stretch/>
        </p:blipFill>
        <p:spPr>
          <a:xfrm>
            <a:off x="7828560" y="555120"/>
            <a:ext cx="921960" cy="315720"/>
          </a:xfrm>
          <a:prstGeom prst="rect">
            <a:avLst/>
          </a:prstGeom>
          <a:ln>
            <a:noFill/>
          </a:ln>
        </p:spPr>
      </p:pic>
      <p:pic>
        <p:nvPicPr>
          <p:cNvPr id="81" name="Google Shape;20;p3" descr=""/>
          <p:cNvPicPr/>
          <p:nvPr/>
        </p:nvPicPr>
        <p:blipFill>
          <a:blip r:embed="rId3"/>
          <a:srcRect l="0" t="69456" r="0" b="22947"/>
          <a:stretch/>
        </p:blipFill>
        <p:spPr>
          <a:xfrm>
            <a:off x="-31680" y="4926240"/>
            <a:ext cx="9205560" cy="24696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9;p3" descr=""/>
          <p:cNvPicPr/>
          <p:nvPr/>
        </p:nvPicPr>
        <p:blipFill>
          <a:blip r:embed="rId2"/>
          <a:srcRect l="18275" t="38958" r="18263" b="39242"/>
          <a:stretch/>
        </p:blipFill>
        <p:spPr>
          <a:xfrm>
            <a:off x="7828560" y="555120"/>
            <a:ext cx="921960" cy="315720"/>
          </a:xfrm>
          <a:prstGeom prst="rect">
            <a:avLst/>
          </a:prstGeom>
          <a:ln>
            <a:noFill/>
          </a:ln>
        </p:spPr>
      </p:pic>
      <p:pic>
        <p:nvPicPr>
          <p:cNvPr id="121" name="Google Shape;20;p3" descr=""/>
          <p:cNvPicPr/>
          <p:nvPr/>
        </p:nvPicPr>
        <p:blipFill>
          <a:blip r:embed="rId3"/>
          <a:srcRect l="0" t="69456" r="0" b="22947"/>
          <a:stretch/>
        </p:blipFill>
        <p:spPr>
          <a:xfrm>
            <a:off x="-31680" y="4926240"/>
            <a:ext cx="9205560" cy="246960"/>
          </a:xfrm>
          <a:prstGeom prst="rect">
            <a:avLst/>
          </a:prstGeom>
          <a:ln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97960" y="2385000"/>
            <a:ext cx="822060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4200" spc="-1" strike="noStrike">
                <a:solidFill>
                  <a:srgbClr val="ffffff"/>
                </a:solidFill>
                <a:latin typeface="Encode Sans ExtraBold"/>
                <a:ea typeface="Encode Sans ExtraBold"/>
              </a:rPr>
              <a:t>Algoritmos y Java</a:t>
            </a:r>
            <a:endParaRPr b="0" lang="es-AR" sz="4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97960" y="3204000"/>
            <a:ext cx="822060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100" spc="-1" strike="noStrike">
                <a:solidFill>
                  <a:srgbClr val="ffffff"/>
                </a:solidFill>
                <a:latin typeface="Encode Sans"/>
                <a:ea typeface="Encode Sans"/>
              </a:rPr>
              <a:t>Un enfoque práctico</a:t>
            </a:r>
            <a:endParaRPr b="0" lang="es-A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44000" y="205200"/>
            <a:ext cx="8783640" cy="46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2000" spc="-1" strike="noStrike">
                <a:latin typeface="Arial"/>
              </a:rPr>
              <a:t>Operadores Relacionales</a:t>
            </a: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333800" y="1823760"/>
            <a:ext cx="6552360" cy="153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 rot="8400">
            <a:off x="341640" y="-87480"/>
            <a:ext cx="7299000" cy="50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3200" spc="-1" strike="noStrike">
                <a:latin typeface="Arial"/>
              </a:rPr>
              <a:t> </a:t>
            </a:r>
            <a:r>
              <a:rPr b="0" lang="es-AR" sz="2000" spc="-1" strike="noStrike">
                <a:latin typeface="Arial"/>
              </a:rPr>
              <a:t>Operadores Aritméticos</a:t>
            </a: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3200" spc="-1" strike="noStrike">
                <a:latin typeface="Arial"/>
              </a:rPr>
              <a:t> </a:t>
            </a:r>
            <a:endParaRPr b="0" lang="es-A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32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648000" y="216000"/>
            <a:ext cx="6120000" cy="171900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648000" y="1872000"/>
            <a:ext cx="6136200" cy="162000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648000" y="3492000"/>
            <a:ext cx="6120000" cy="157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16000" y="205200"/>
            <a:ext cx="8855640" cy="469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2000" spc="-1" strike="noStrike">
                <a:latin typeface="Arial"/>
              </a:rPr>
              <a:t>Operadores Especiales</a:t>
            </a: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1008000" y="687960"/>
            <a:ext cx="6695280" cy="75168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936000" y="1440000"/>
            <a:ext cx="6761880" cy="167580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3"/>
          <a:stretch/>
        </p:blipFill>
        <p:spPr>
          <a:xfrm>
            <a:off x="993600" y="3456000"/>
            <a:ext cx="6638040" cy="69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44000" y="205200"/>
            <a:ext cx="8783640" cy="469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2000" spc="-1" strike="noStrike">
                <a:latin typeface="Arial"/>
              </a:rPr>
              <a:t>Separadores</a:t>
            </a: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936000" y="880560"/>
            <a:ext cx="6533280" cy="329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0"/>
            <a:ext cx="9071640" cy="58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600" spc="-1" strike="noStrike">
                <a:latin typeface="Arial"/>
              </a:rPr>
              <a:t>Prioridades </a:t>
            </a: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600" spc="-1" strike="noStrike">
                <a:latin typeface="Arial"/>
              </a:rPr>
              <a:t>entre </a:t>
            </a: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600" spc="-1" strike="noStrike">
                <a:latin typeface="Arial"/>
              </a:rPr>
              <a:t>operadores</a:t>
            </a:r>
            <a:endParaRPr b="0" lang="es-A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2012040" y="8280"/>
            <a:ext cx="5043600" cy="513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205200"/>
            <a:ext cx="8470440" cy="45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2000" spc="-1" strike="noStrike">
                <a:latin typeface="Arial"/>
              </a:rPr>
              <a:t>Sentencias de Control en Java</a:t>
            </a: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720000" y="1440000"/>
            <a:ext cx="8063640" cy="26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Las sentencias de control de flujo determinan el orden en que se ejecutarán las otras sentencias dentro del programa.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El lenguaje Java soporta varias sentencias de control de flujo, incluyendo.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toma de decisiones     if-else, switch-case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bucles                         for, while, do-while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05200"/>
            <a:ext cx="8228880" cy="39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2000" spc="-1" strike="noStrike">
                <a:latin typeface="Arial"/>
              </a:rPr>
              <a:t>Toma de decisiones </a:t>
            </a: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288000" y="1021320"/>
            <a:ext cx="8398080" cy="358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0"/>
            <a:ext cx="9143640" cy="48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144000" y="205200"/>
            <a:ext cx="7666920" cy="461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0"/>
            <a:ext cx="9118440" cy="49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2000" spc="-1" strike="noStrike">
                <a:latin typeface="Arial"/>
              </a:rPr>
              <a:t>Sentencias de Control</a:t>
            </a: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2000" spc="-1" strike="noStrike">
                <a:latin typeface="Arial"/>
              </a:rPr>
              <a:t> </a:t>
            </a:r>
            <a:endParaRPr b="0" lang="es-AR" sz="20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51480" y="432000"/>
            <a:ext cx="7724160" cy="410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5200" y="0"/>
            <a:ext cx="9118440" cy="48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2000" spc="-1" strike="noStrike">
                <a:latin typeface="Arial"/>
              </a:rPr>
              <a:t>Sentencias de Bucle(Repetitivas)</a:t>
            </a: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37160" y="576000"/>
            <a:ext cx="7638480" cy="209484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99360" y="2808000"/>
            <a:ext cx="7676280" cy="179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90320" y="526320"/>
            <a:ext cx="5617440" cy="40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Encode Sans ExtraBold"/>
                <a:ea typeface="Encode Sans ExtraBold"/>
              </a:rPr>
              <a:t>Algoritmos </a:t>
            </a:r>
            <a:br/>
            <a:r>
              <a:rPr b="0" lang="es" sz="3000" spc="-1" strike="noStrike">
                <a:solidFill>
                  <a:srgbClr val="ffffff"/>
                </a:solidFill>
                <a:latin typeface="Encode Sans ExtraBold"/>
                <a:ea typeface="Encode Sans ExtraBold"/>
              </a:rPr>
              <a:t>Informáticos</a:t>
            </a:r>
            <a:endParaRPr b="0" lang="es-A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7240" y="43200"/>
            <a:ext cx="9071640" cy="48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2000" spc="-1" strike="noStrike">
                <a:latin typeface="Arial"/>
              </a:rPr>
              <a:t>Sentencias de Bucle(Repetitivas)</a:t>
            </a: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57240" y="519120"/>
            <a:ext cx="7790400" cy="434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 rot="21584400">
            <a:off x="2012760" y="12600"/>
            <a:ext cx="5660640" cy="501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205200"/>
            <a:ext cx="8228880" cy="39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3200" spc="-1" strike="noStrike">
                <a:latin typeface="Arial"/>
              </a:rPr>
              <a:t>Es todo por hoy!!!</a:t>
            </a:r>
            <a:endParaRPr b="0" lang="es-A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3200" spc="-1" strike="noStrike">
                <a:latin typeface="Arial"/>
              </a:rPr>
              <a:t>Gracias. :-)</a:t>
            </a:r>
            <a:endParaRPr b="0" lang="es-A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11760" y="410040"/>
            <a:ext cx="714636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0" lang="es" sz="2600" spc="-1" strike="noStrike">
                <a:solidFill>
                  <a:srgbClr val="2a3990"/>
                </a:solidFill>
                <a:latin typeface="Encode Sans"/>
                <a:ea typeface="Encode Sans"/>
              </a:rPr>
              <a:t>¿Qué es un algoritmo informático?</a:t>
            </a:r>
            <a:endParaRPr b="0" lang="es-AR" sz="26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1760" y="1080000"/>
            <a:ext cx="8519040" cy="1294920"/>
          </a:xfrm>
          <a:prstGeom prst="rect">
            <a:avLst/>
          </a:prstGeom>
          <a:blipFill rotWithShape="0"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" sz="1800" spc="-1" strike="noStrike">
                <a:solidFill>
                  <a:srgbClr val="434343"/>
                </a:solidFill>
                <a:latin typeface="Encode Sans"/>
                <a:ea typeface="Encode Sans"/>
              </a:rPr>
              <a:t>Un algoritmo informático es un conjunto de instrucciones definidas, ordenadas y acotadas para resolver un problema, realizar un cálculo o desarrollar una tarea.</a:t>
            </a:r>
            <a:endParaRPr b="0" lang="es-AR" sz="1800" spc="-1" strike="noStrike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" sz="1800" spc="-1" strike="noStrike">
                <a:solidFill>
                  <a:srgbClr val="434343"/>
                </a:solidFill>
                <a:latin typeface="Encode Sans"/>
                <a:ea typeface="Encode Sans"/>
              </a:rPr>
              <a:t>Un algoritmo es un procedimiento paso a paso para conseguir un fin.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s-AR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288000" y="2520000"/>
            <a:ext cx="8519040" cy="862920"/>
          </a:xfrm>
          <a:prstGeom prst="rect">
            <a:avLst/>
          </a:prstGeom>
          <a:gradFill rotWithShape="0">
            <a:gsLst>
              <a:gs pos="0">
                <a:srgbClr val="b4c7dc"/>
              </a:gs>
              <a:gs pos="100000">
                <a:srgbClr val="ffd7d7"/>
              </a:gs>
            </a:gsLst>
            <a:path path="rect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es" sz="1800" spc="-1" strike="noStrike">
                <a:solidFill>
                  <a:srgbClr val="434343"/>
                </a:solidFill>
                <a:latin typeface="Encode Sans"/>
                <a:ea typeface="Encode Sans"/>
              </a:rPr>
              <a:t>A partir de un estado e información iniciales, se siguen una serie de pasos ordenados para llegar a la solución de una situación. 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263880" y="3528000"/>
            <a:ext cx="8519040" cy="862920"/>
          </a:xfrm>
          <a:prstGeom prst="rect">
            <a:avLst/>
          </a:prstGeom>
          <a:gradFill rotWithShape="0">
            <a:gsLst>
              <a:gs pos="45000">
                <a:srgbClr val="f2f200"/>
              </a:gs>
              <a:gs pos="100000">
                <a:srgbClr val="81d41a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16000" indent="-214920" algn="ctr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i="1" lang="es" sz="1800" spc="-1" strike="noStrike">
                <a:solidFill>
                  <a:srgbClr val="434343"/>
                </a:solidFill>
                <a:latin typeface="Encode Sans"/>
                <a:ea typeface="Encode Sans"/>
              </a:rPr>
              <a:t>En programación, un algoritmo supone el paso previo a ponerse a escribir el código.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11760" y="410040"/>
            <a:ext cx="714636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s-AR" sz="2400" spc="-1" strike="noStrike">
                <a:solidFill>
                  <a:srgbClr val="000000"/>
                </a:solidFill>
                <a:latin typeface="Calibri"/>
                <a:ea typeface="Calibri"/>
              </a:rPr>
              <a:t>Partes de un algoritmo informático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88000" y="1017360"/>
            <a:ext cx="8614800" cy="1501560"/>
          </a:xfrm>
          <a:prstGeom prst="rect">
            <a:avLst/>
          </a:prstGeom>
          <a:blipFill rotWithShape="0"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i="1" lang="es-A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1" i="1" lang="es-A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Las tres partes de un algoritmo son:</a:t>
            </a:r>
            <a:endParaRPr b="0" lang="es-AR" sz="1800" spc="-1" strike="noStrike">
              <a:latin typeface="Arial"/>
            </a:endParaRPr>
          </a:p>
          <a:p>
            <a:pPr marL="457200" indent="-227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AR" sz="1300" spc="-1" strike="noStrike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r>
              <a:rPr b="0" lang="es-AR" sz="1300" spc="-1" strike="noStrike">
                <a:solidFill>
                  <a:srgbClr val="000000"/>
                </a:solidFill>
                <a:latin typeface="Arial"/>
                <a:ea typeface="DejaVu Sans"/>
              </a:rPr>
              <a:t> (entrada). Información que damos al algoritmo con la que va a trabajar para ofrecer la solución esperada.</a:t>
            </a:r>
            <a:endParaRPr b="0" lang="es-AR" sz="1300" spc="-1" strike="noStrike">
              <a:latin typeface="Arial"/>
            </a:endParaRPr>
          </a:p>
          <a:p>
            <a:pPr marL="457200" indent="-227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AR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s-AR" sz="1300" spc="-1" strike="noStrike">
                <a:solidFill>
                  <a:srgbClr val="000000"/>
                </a:solidFill>
                <a:latin typeface="Arial"/>
                <a:ea typeface="DejaVu Sans"/>
              </a:rPr>
              <a:t>Proceso</a:t>
            </a:r>
            <a:r>
              <a:rPr b="0" lang="es-AR" sz="1300" spc="-1" strike="noStrike">
                <a:solidFill>
                  <a:srgbClr val="000000"/>
                </a:solidFill>
                <a:latin typeface="Arial"/>
                <a:ea typeface="DejaVu Sans"/>
              </a:rPr>
              <a:t>. Conjunto de pasos para que, a partir de los datos de entrada, llegue a la solución de la situación. </a:t>
            </a:r>
            <a:endParaRPr b="0" lang="es-AR" sz="1300" spc="-1" strike="noStrike">
              <a:latin typeface="Arial"/>
            </a:endParaRPr>
          </a:p>
          <a:p>
            <a:pPr marL="457200" indent="-227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AR" sz="1300" spc="-1" strike="noStrike">
                <a:solidFill>
                  <a:srgbClr val="000000"/>
                </a:solidFill>
                <a:latin typeface="Arial"/>
                <a:ea typeface="DejaVu Sans"/>
              </a:rPr>
              <a:t>Output </a:t>
            </a:r>
            <a:r>
              <a:rPr b="0" lang="es-AR" sz="1300" spc="-1" strike="noStrike">
                <a:solidFill>
                  <a:srgbClr val="000000"/>
                </a:solidFill>
                <a:latin typeface="Arial"/>
                <a:ea typeface="DejaVu Sans"/>
              </a:rPr>
              <a:t>(salida). Resultados, a partir de la transformación de los valores de entrada durante el proceso.</a:t>
            </a:r>
            <a:endParaRPr b="0" lang="es-AR" sz="13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endParaRPr b="0" lang="es-AR" sz="13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240120" y="2664000"/>
            <a:ext cx="8686800" cy="100692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81d41a"/>
              </a:gs>
            </a:gsLst>
            <a:lin ang="36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15000"/>
              </a:lnSpc>
              <a:spcAft>
                <a:spcPts val="1001"/>
              </a:spcAft>
            </a:pPr>
            <a:r>
              <a:rPr b="1" i="1" lang="es-A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s-A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 este modo, un algoritmo informático parte de un estado inicial y de unos valores de entrada, sigue una serie de pasos sucesivos y llega a un estado final en el que ha obtenido una solución.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11760" y="410040"/>
            <a:ext cx="714636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Representación de un algoritmo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11760" y="936000"/>
            <a:ext cx="8519040" cy="363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s-AR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Una vez que se ha elegido la mejor alternativa para solucionar el problema o reto para el que se crea el algoritmo es el momento de representarlo siguiendo alguno de estos métodos: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s-AR" sz="1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Lenguaje natural (español, inglés, etc)</a:t>
            </a:r>
            <a:endParaRPr b="0" lang="es-AR" sz="1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Diagramas de flujo</a:t>
            </a:r>
            <a:endParaRPr b="0" lang="es-AR" sz="1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Pseudocódigo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11760" y="410040"/>
            <a:ext cx="714636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Diagraman de flujos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360000" y="1142280"/>
            <a:ext cx="8206920" cy="353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16000" y="329040"/>
            <a:ext cx="714636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Situación problemática - Partido de futbol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91520" y="936000"/>
            <a:ext cx="8861400" cy="39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Realizar un programa en Java que tome los datos del partido de una pagina Web(Olé) a través de una Web Service.</a:t>
            </a: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Los datos que entrega la Web Service son:</a:t>
            </a: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Nombre Equipo Local:        String</a:t>
            </a: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Nombre Equipo visitante:   String</a:t>
            </a: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600" spc="-1" strike="noStrike">
                <a:solidFill>
                  <a:srgbClr val="000000"/>
                </a:solidFill>
                <a:latin typeface="Arial"/>
                <a:ea typeface="DejaVu Sans"/>
              </a:rPr>
              <a:t>Goles Equipo Local:           Integer</a:t>
            </a: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600" spc="-1" strike="noStrike">
                <a:solidFill>
                  <a:srgbClr val="000000"/>
                </a:solidFill>
                <a:latin typeface="Arial"/>
                <a:ea typeface="DejaVu Sans"/>
              </a:rPr>
              <a:t>Goles Equipo Visitante:      Integer</a:t>
            </a: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 pide mostrar una leyenda dependiendo del caso:</a:t>
            </a: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600" spc="-1" strike="noStrike">
                <a:solidFill>
                  <a:srgbClr val="000000"/>
                </a:solidFill>
                <a:latin typeface="Arial"/>
                <a:ea typeface="DejaVu Sans"/>
              </a:rPr>
              <a:t>si la diferencia de goles es 0: "Empate entre" Equipo Local y Equipo visitante.</a:t>
            </a: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600" spc="-1" strike="noStrike">
                <a:solidFill>
                  <a:srgbClr val="000000"/>
                </a:solidFill>
                <a:latin typeface="Arial"/>
                <a:ea typeface="DejaVu Sans"/>
              </a:rPr>
              <a:t>si la diferencia de goles es 1: Equipo Ganador, gano por la minima diferencia.</a:t>
            </a: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600" spc="-1" strike="noStrike">
                <a:solidFill>
                  <a:srgbClr val="000000"/>
                </a:solidFill>
                <a:latin typeface="Arial"/>
                <a:ea typeface="DejaVu Sans"/>
              </a:rPr>
              <a:t>si la diferencia de goles es 2: Equipo Ganador, fue una justa victoria.</a:t>
            </a: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600" spc="-1" strike="noStrike">
                <a:solidFill>
                  <a:srgbClr val="000000"/>
                </a:solidFill>
                <a:latin typeface="Arial"/>
                <a:ea typeface="DejaVu Sans"/>
              </a:rPr>
              <a:t>si la diferencia de goles es 3 o mas : Equipo Ganador, goleada.</a:t>
            </a:r>
            <a:endParaRPr b="0" lang="es-A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176000" y="219600"/>
            <a:ext cx="328212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Diagrama de flujo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103760" y="144000"/>
            <a:ext cx="1343520" cy="427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Inicio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60000" y="864000"/>
            <a:ext cx="2807640" cy="647640"/>
          </a:xfrm>
          <a:custGeom>
            <a:avLst/>
            <a:gdLst/>
            <a:ahLst/>
            <a:rect l="l" t="t" r="r" b="b"/>
            <a:pathLst>
              <a:path w="8802" h="2402">
                <a:moveTo>
                  <a:pt x="2200" y="0"/>
                </a:moveTo>
                <a:lnTo>
                  <a:pt x="8801" y="0"/>
                </a:lnTo>
                <a:lnTo>
                  <a:pt x="6600" y="2401"/>
                </a:lnTo>
                <a:lnTo>
                  <a:pt x="0" y="2401"/>
                </a:lnTo>
                <a:lnTo>
                  <a:pt x="2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500" spc="-1" strike="noStrike">
                <a:solidFill>
                  <a:srgbClr val="000000"/>
                </a:solidFill>
                <a:latin typeface="Arial"/>
                <a:ea typeface="DejaVu Sans"/>
              </a:rPr>
              <a:t>Eq_Local,Eq_Vis,</a:t>
            </a:r>
            <a:endParaRPr b="0" lang="es-AR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1500" spc="-1" strike="noStrike">
                <a:solidFill>
                  <a:srgbClr val="000000"/>
                </a:solidFill>
                <a:latin typeface="Arial"/>
                <a:ea typeface="DejaVu Sans"/>
              </a:rPr>
              <a:t>Gol_Local, Gol_vis</a:t>
            </a:r>
            <a:endParaRPr b="0" lang="es-AR" sz="1500" spc="-1" strike="noStrike">
              <a:latin typeface="Arial"/>
            </a:endParaRPr>
          </a:p>
        </p:txBody>
      </p:sp>
      <p:sp>
        <p:nvSpPr>
          <p:cNvPr id="179" name="Line 4"/>
          <p:cNvSpPr/>
          <p:nvPr/>
        </p:nvSpPr>
        <p:spPr>
          <a:xfrm>
            <a:off x="1728000" y="572400"/>
            <a:ext cx="0" cy="2916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5"/>
          <p:cNvSpPr/>
          <p:nvPr/>
        </p:nvSpPr>
        <p:spPr>
          <a:xfrm>
            <a:off x="1728000" y="1512000"/>
            <a:ext cx="0" cy="43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6"/>
          <p:cNvSpPr/>
          <p:nvPr/>
        </p:nvSpPr>
        <p:spPr>
          <a:xfrm>
            <a:off x="878760" y="1944000"/>
            <a:ext cx="1655280" cy="80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Gol_local=Gol_Vis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82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8"/>
          <p:cNvSpPr/>
          <p:nvPr/>
        </p:nvSpPr>
        <p:spPr>
          <a:xfrm flipV="1">
            <a:off x="3024000" y="1656000"/>
            <a:ext cx="432000" cy="1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9"/>
          <p:cNvSpPr/>
          <p:nvPr/>
        </p:nvSpPr>
        <p:spPr>
          <a:xfrm>
            <a:off x="3456000" y="1440000"/>
            <a:ext cx="1367640" cy="431640"/>
          </a:xfrm>
          <a:prstGeom prst="flowChartDisplay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Empate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85" name="Line 10"/>
          <p:cNvSpPr/>
          <p:nvPr/>
        </p:nvSpPr>
        <p:spPr>
          <a:xfrm>
            <a:off x="1728000" y="2749680"/>
            <a:ext cx="0" cy="43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1"/>
          <p:cNvSpPr/>
          <p:nvPr/>
        </p:nvSpPr>
        <p:spPr>
          <a:xfrm>
            <a:off x="864360" y="3154320"/>
            <a:ext cx="1727280" cy="94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Gol_local &gt; Gol_Vis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87" name="CustomShape 12"/>
          <p:cNvSpPr/>
          <p:nvPr/>
        </p:nvSpPr>
        <p:spPr>
          <a:xfrm>
            <a:off x="4608000" y="2304000"/>
            <a:ext cx="4247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s-AR" sz="1800" spc="-1" strike="noStrike">
                <a:latin typeface="Arial"/>
              </a:rPr>
              <a:t>Desafío:</a:t>
            </a:r>
            <a:r>
              <a:rPr b="0" lang="es-AR" sz="1800" spc="-1" strike="noStrike">
                <a:latin typeface="Arial"/>
              </a:rPr>
              <a:t>  Terminar el diagrama de flujo, con las condiciones que faltan.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Usando todo lo aprendido en clase e investigando. 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 rot="16800">
            <a:off x="0" y="71640"/>
            <a:ext cx="9011160" cy="473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latin typeface="Arial"/>
              </a:rPr>
              <a:t>Operadores Lógicos</a:t>
            </a: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1200" spc="-1" strike="noStrike">
                <a:latin typeface="Arial"/>
              </a:rPr>
              <a:t>Son caracteres especiales que permiten darle sentido a sentencias y comparar valores. </a:t>
            </a:r>
            <a:endParaRPr b="0" lang="es-A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2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1261080" y="1152000"/>
            <a:ext cx="6514560" cy="310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Application>LibreOffice/6.4.6.2$Windows_X86_64 LibreOffice_project/0ce51a4fd21bff07a5c061082cc82c5ed232f115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2023-02-23T17:21:32Z</dcterms:modified>
  <cp:revision>39</cp:revision>
  <dc:subject/>
  <dc:title/>
</cp:coreProperties>
</file>