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Encode Sans"/>
      <p:regular r:id="rId42"/>
      <p:bold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Encode Sans ExtraBold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86AD5D-D5A8-47E1-84B1-52E58F7C69DC}">
  <a:tblStyle styleId="{1D86AD5D-D5A8-47E1-84B1-52E58F7C69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schemas.openxmlformats.org/officeDocument/2006/relationships/font" Target="fonts/Encode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44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43" Type="http://schemas.openxmlformats.org/officeDocument/2006/relationships/font" Target="fonts/EncodeSans-bold.fntdata"/><Relationship Id="rId24" Type="http://schemas.openxmlformats.org/officeDocument/2006/relationships/slide" Target="slides/slide18.xml"/><Relationship Id="rId46" Type="http://schemas.openxmlformats.org/officeDocument/2006/relationships/font" Target="fonts/Montserrat-italic.fntdata"/><Relationship Id="rId23" Type="http://schemas.openxmlformats.org/officeDocument/2006/relationships/slide" Target="slides/slide17.xml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EncodeSansExtraBold-bold.fntdata"/><Relationship Id="rId25" Type="http://schemas.openxmlformats.org/officeDocument/2006/relationships/slide" Target="slides/slide19.xml"/><Relationship Id="rId47" Type="http://schemas.openxmlformats.org/officeDocument/2006/relationships/font" Target="fonts/Montserra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3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 Arg Programa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98100" y="23848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98088" y="320406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Encode Sans"/>
              <a:buNone/>
              <a:defRPr sz="21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75" y="313513"/>
            <a:ext cx="1689888" cy="1689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1146750" y="3187125"/>
            <a:ext cx="6729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E7196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Char char="●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○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■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●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○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■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●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○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Encode Sans"/>
              <a:buChar char="■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57" name="Google Shape;57;p11"/>
          <p:cNvGraphicFramePr/>
          <p:nvPr/>
        </p:nvGraphicFramePr>
        <p:xfrm>
          <a:off x="4531050" y="11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{1D86AD5D-D5A8-47E1-84B1-52E58F7C69DC}</a:tableStyleId>
              </a:tblPr>
              <a:tblGrid>
                <a:gridCol w="504700"/>
                <a:gridCol w="504700"/>
                <a:gridCol w="504700"/>
                <a:gridCol w="504700"/>
                <a:gridCol w="504700"/>
                <a:gridCol w="504700"/>
                <a:gridCol w="504700"/>
                <a:gridCol w="504700"/>
              </a:tblGrid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39075" l="17424" r="52876" t="36667"/>
          <a:stretch/>
        </p:blipFill>
        <p:spPr>
          <a:xfrm>
            <a:off x="8063950" y="396750"/>
            <a:ext cx="548700" cy="4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39241" l="18276" r="18263" t="38957"/>
          <a:stretch/>
        </p:blipFill>
        <p:spPr>
          <a:xfrm>
            <a:off x="7828475" y="555250"/>
            <a:ext cx="923575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22932" l="0" r="0" t="69414"/>
          <a:stretch/>
        </p:blipFill>
        <p:spPr>
          <a:xfrm>
            <a:off x="-31575" y="4926199"/>
            <a:ext cx="9207149" cy="2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9E69C5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/>
        </p:txBody>
      </p:sp>
      <p:graphicFrame>
        <p:nvGraphicFramePr>
          <p:cNvPr id="23" name="Google Shape;23;p4"/>
          <p:cNvGraphicFramePr/>
          <p:nvPr/>
        </p:nvGraphicFramePr>
        <p:xfrm>
          <a:off x="4531050" y="11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{1D86AD5D-D5A8-47E1-84B1-52E58F7C69DC}</a:tableStyleId>
              </a:tblPr>
              <a:tblGrid>
                <a:gridCol w="504700"/>
                <a:gridCol w="504700"/>
                <a:gridCol w="504700"/>
                <a:gridCol w="504700"/>
                <a:gridCol w="504700"/>
                <a:gridCol w="504700"/>
                <a:gridCol w="504700"/>
                <a:gridCol w="504700"/>
              </a:tblGrid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39075" l="17424" r="52876" t="36667"/>
          <a:stretch/>
        </p:blipFill>
        <p:spPr>
          <a:xfrm>
            <a:off x="8063950" y="396750"/>
            <a:ext cx="548700" cy="4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50535C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41" name="Google Shape;41;p8"/>
          <p:cNvGraphicFramePr/>
          <p:nvPr/>
        </p:nvGraphicFramePr>
        <p:xfrm>
          <a:off x="4531050" y="11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{1D86AD5D-D5A8-47E1-84B1-52E58F7C69DC}</a:tableStyleId>
              </a:tblPr>
              <a:tblGrid>
                <a:gridCol w="504700"/>
                <a:gridCol w="504700"/>
                <a:gridCol w="504700"/>
                <a:gridCol w="504700"/>
                <a:gridCol w="504700"/>
                <a:gridCol w="504700"/>
                <a:gridCol w="504700"/>
                <a:gridCol w="504700"/>
              </a:tblGrid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39075" l="17424" r="52876" t="36667"/>
          <a:stretch/>
        </p:blipFill>
        <p:spPr>
          <a:xfrm>
            <a:off x="8063950" y="396750"/>
            <a:ext cx="548700" cy="4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34C0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4200"/>
              <a:buFont typeface="Encode Sans ExtraBold"/>
              <a:buNone/>
              <a:defRPr sz="4200">
                <a:solidFill>
                  <a:srgbClr val="131313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Encode Sans"/>
              <a:buChar char="●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○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■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●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○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■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●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○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31313"/>
              </a:buClr>
              <a:buSzPts val="1400"/>
              <a:buFont typeface="Encode Sans"/>
              <a:buChar char="■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0" i="0" sz="3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0" i="0" sz="3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0" i="0" sz="3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0" i="0" sz="3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0" i="0" sz="3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0" i="0" sz="3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0" i="0" sz="3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0" i="0" sz="3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0" i="0" sz="3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598100" y="23848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ES"/>
              <a:t>Git y GitHub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98088" y="320406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r>
              <a:rPr lang="es-ES" sz="21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Desarrollador Java Inicial</a:t>
            </a:r>
            <a:endParaRPr sz="21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¿Cómo se usa?</a:t>
            </a:r>
            <a:endParaRPr/>
          </a:p>
        </p:txBody>
      </p:sp>
      <p:pic>
        <p:nvPicPr>
          <p:cNvPr descr="https://docs.google.com/drawings/d/shrIvkF8HKRBOL0oDuXTzgg/image?w=605&amp;h=409&amp;rev=1&amp;ac=1&amp;parent=1nadC6-rwR2eRC0FYFWuq22pCRyZWXmCiPBuQ0cD-vMI"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403" y="1179212"/>
            <a:ext cx="4809194" cy="32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Existen diferentes plataformas web que implementan y brindan un Sistema de Versionado de Archivos basados en GIT.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Entre ellos se encuentran: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GitHub</a:t>
            </a:r>
            <a:endParaRPr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GitLab</a:t>
            </a:r>
            <a:endParaRPr sz="2000"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Bitbucket</a:t>
            </a:r>
            <a:endParaRPr sz="2000"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Gogs</a:t>
            </a:r>
            <a:endParaRPr sz="2000"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GitHub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También existe la posibilidad de instalar nuestro propio servidor de GIT, con nuestra propia interfaz gráfica personalizada.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Muchas empresas realizan y usan sus propias instalaciones de plataformas basadas en GIT, para que el código alojado esté 100% en su poder y no “en manos de otros”.</a:t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GitHub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GitHub y GitLab son dos de las plataformas más utilizadas, junto a Bitbucket.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Tanto GitHub como GitLab ofrecen repositorios públicos y privados gratuitos.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Ambas plataformas cuentan con funcionalidades exclusivas por las cuales hay que pagar. Es por ello que ofrecen tres posibles suscripciones: free, team (GitHub)/premium (GitLab) y Enterprise (GitHub)/Ultimate (GitLab)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GitHub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Para poder utilizar GIT en nuestro equipo necesitamos tener instalado un cliente de dicho sistema.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El cliente puede tener una interfaz gráfica o puede ser accesible únicamente mediante la línea de comandos.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Instalación en el Sistema Operativo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“GIT” es un cliente de GIT que nos permite acceder desde la línea de comandos de cualquier terminal a las funcionalidades brindadas por dicho sistema de versionado.</a:t>
            </a:r>
            <a:endParaRPr/>
          </a:p>
          <a:p>
            <a:pPr indent="-2286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También instala su propia terminal llamada Git Bash. </a:t>
            </a:r>
            <a:endParaRPr/>
          </a:p>
          <a:p>
            <a:pPr indent="-2286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Además, trae un GUI Client muy sencillo y básico.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Instalación en el Sistema Operativo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663795"/>
            <a:ext cx="85206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El link a su sitio de descargas es: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https://git-scm.com/downloads</a:t>
            </a:r>
            <a:endParaRPr/>
          </a:p>
        </p:txBody>
      </p:sp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Instalación en el Sistema Operativo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Un GUI Client recomendado por sencillez y facilidad de uso es </a:t>
            </a:r>
            <a:r>
              <a:rPr b="1" i="1" lang="es-ES" sz="2000"/>
              <a:t>GitHub Desktop</a:t>
            </a:r>
            <a:r>
              <a:rPr lang="es-ES" sz="2000"/>
              <a:t>.</a:t>
            </a:r>
            <a:endParaRPr/>
          </a:p>
          <a:p>
            <a:pPr indent="-2286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GitHub Desktop tiene soporte para Windows y macOS.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Instalación en el Sistema Operativo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El link a su sitio de descargas es: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https://desktop.github.com/</a:t>
            </a:r>
            <a:endParaRPr/>
          </a:p>
        </p:txBody>
      </p:sp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Instalación en el Sistema Operativo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Luego de haber instalado algún cliente de GIT en nuestro equipo, debemos realizar mínimamente las siguientes dos configuraciones: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git config --global user.name "TU NOMBRE"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git config --global user.email "TU DIRECCION DE EMAIL</a:t>
            </a:r>
            <a:endParaRPr/>
          </a:p>
        </p:txBody>
      </p:sp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Configuraciones Globales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Agenda</a:t>
            </a:r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948800" y="1696288"/>
            <a:ext cx="6703621" cy="2043962"/>
            <a:chOff x="702615" y="1132"/>
            <a:chExt cx="6703621" cy="2043962"/>
          </a:xfrm>
        </p:grpSpPr>
        <p:sp>
          <p:nvSpPr>
            <p:cNvPr id="73" name="Google Shape;73;p14"/>
            <p:cNvSpPr/>
            <p:nvPr/>
          </p:nvSpPr>
          <p:spPr>
            <a:xfrm>
              <a:off x="2130158" y="384215"/>
              <a:ext cx="29814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9C224B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2271014" y="428292"/>
              <a:ext cx="16437" cy="3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02615" y="1132"/>
              <a:ext cx="1429343" cy="857606"/>
            </a:xfrm>
            <a:prstGeom prst="rect">
              <a:avLst/>
            </a:prstGeom>
            <a:gradFill>
              <a:gsLst>
                <a:gs pos="0">
                  <a:srgbClr val="AE0F45"/>
                </a:gs>
                <a:gs pos="100000">
                  <a:srgbClr val="F59AA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702615" y="1132"/>
              <a:ext cx="1429343" cy="857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500" lIns="70025" spcFirstLastPara="1" rIns="70025" wrap="square" tIns="73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¿Qué es GIT?</a:t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888251" y="384215"/>
              <a:ext cx="29814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9C224B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4029107" y="428292"/>
              <a:ext cx="16437" cy="3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460707" y="1132"/>
              <a:ext cx="1429343" cy="857606"/>
            </a:xfrm>
            <a:prstGeom prst="rect">
              <a:avLst/>
            </a:prstGeom>
            <a:gradFill>
              <a:gsLst>
                <a:gs pos="0">
                  <a:srgbClr val="AE0F45"/>
                </a:gs>
                <a:gs pos="100000">
                  <a:srgbClr val="F59AA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2460707" y="1132"/>
              <a:ext cx="1429343" cy="857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500" lIns="70025" spcFirstLastPara="1" rIns="70025" wrap="square" tIns="73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¿Para qué se usa? </a:t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646344" y="384215"/>
              <a:ext cx="29814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9C224B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787199" y="428292"/>
              <a:ext cx="16437" cy="3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218800" y="1132"/>
              <a:ext cx="1429343" cy="857606"/>
            </a:xfrm>
            <a:prstGeom prst="rect">
              <a:avLst/>
            </a:prstGeom>
            <a:gradFill>
              <a:gsLst>
                <a:gs pos="0">
                  <a:srgbClr val="AE0F45"/>
                </a:gs>
                <a:gs pos="100000">
                  <a:srgbClr val="F59AA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4218800" y="1132"/>
              <a:ext cx="1429343" cy="857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500" lIns="70025" spcFirstLastPara="1" rIns="70025" wrap="square" tIns="73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Repositorios (públicos – privados, local –remoto)</a:t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417287" y="856938"/>
              <a:ext cx="5274277" cy="29814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882"/>
                  </a:lnTo>
                  <a:lnTo>
                    <a:pt x="0" y="66882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C224B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3922313" y="1004369"/>
              <a:ext cx="264225" cy="3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976893" y="1132"/>
              <a:ext cx="1429343" cy="857606"/>
            </a:xfrm>
            <a:prstGeom prst="rect">
              <a:avLst/>
            </a:prstGeom>
            <a:gradFill>
              <a:gsLst>
                <a:gs pos="0">
                  <a:srgbClr val="AE0F45"/>
                </a:gs>
                <a:gs pos="100000">
                  <a:srgbClr val="F59AA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5976893" y="1132"/>
              <a:ext cx="1429343" cy="857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500" lIns="70025" spcFirstLastPara="1" rIns="70025" wrap="square" tIns="73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¿Cómo se usa?</a:t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130158" y="1570571"/>
              <a:ext cx="29814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9C224B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 txBox="1"/>
            <p:nvPr/>
          </p:nvSpPr>
          <p:spPr>
            <a:xfrm>
              <a:off x="2271014" y="1614647"/>
              <a:ext cx="16437" cy="3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02615" y="1187488"/>
              <a:ext cx="1429343" cy="857606"/>
            </a:xfrm>
            <a:prstGeom prst="rect">
              <a:avLst/>
            </a:prstGeom>
            <a:gradFill>
              <a:gsLst>
                <a:gs pos="0">
                  <a:srgbClr val="AE0F45"/>
                </a:gs>
                <a:gs pos="100000">
                  <a:srgbClr val="F59AA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702615" y="1187488"/>
              <a:ext cx="1429343" cy="857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500" lIns="70025" spcFirstLastPara="1" rIns="70025" wrap="square" tIns="73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GitHub</a:t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888251" y="1570571"/>
              <a:ext cx="29814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9C224B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4029107" y="1614647"/>
              <a:ext cx="16437" cy="3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460707" y="1187488"/>
              <a:ext cx="1429343" cy="857606"/>
            </a:xfrm>
            <a:prstGeom prst="rect">
              <a:avLst/>
            </a:prstGeom>
            <a:gradFill>
              <a:gsLst>
                <a:gs pos="0">
                  <a:srgbClr val="AE0F45"/>
                </a:gs>
                <a:gs pos="100000">
                  <a:srgbClr val="F59AA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2460707" y="1187488"/>
              <a:ext cx="1429343" cy="857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500" lIns="70025" spcFirstLastPara="1" rIns="70025" wrap="square" tIns="73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Instalación en el SO</a:t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646344" y="1570571"/>
              <a:ext cx="29814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9C224B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5787199" y="1614647"/>
              <a:ext cx="16437" cy="3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218800" y="1187488"/>
              <a:ext cx="1429343" cy="857606"/>
            </a:xfrm>
            <a:prstGeom prst="rect">
              <a:avLst/>
            </a:prstGeom>
            <a:gradFill>
              <a:gsLst>
                <a:gs pos="0">
                  <a:srgbClr val="AE0F45"/>
                </a:gs>
                <a:gs pos="100000">
                  <a:srgbClr val="F59AA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4218800" y="1187488"/>
              <a:ext cx="1429343" cy="857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500" lIns="70025" spcFirstLastPara="1" rIns="70025" wrap="square" tIns="73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Configuraciones Globales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976893" y="1187488"/>
              <a:ext cx="1429343" cy="857606"/>
            </a:xfrm>
            <a:prstGeom prst="rect">
              <a:avLst/>
            </a:prstGeom>
            <a:gradFill>
              <a:gsLst>
                <a:gs pos="0">
                  <a:srgbClr val="AE0F45"/>
                </a:gs>
                <a:gs pos="100000">
                  <a:srgbClr val="F59AA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5976893" y="1187488"/>
              <a:ext cx="1429343" cy="857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500" lIns="70025" spcFirstLastPara="1" rIns="70025" wrap="square" tIns="73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s-E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Comandos básicos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git clone &lt;url_repositorio_remoto&gt;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Permite clonarnos un repositorio remoto.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En el caso de que el repositorio sea privado, debemos tener el correspondiente acceso y permiso para descargarlo (debemos tener el rol de “propietario” o formar parte de los “colaboradores”).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 Clone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Debe ejecutarse en una terminal situados en la raíz de un repositorio clonado (o descargado).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Permite saber si se realizaron cambios sobre archivos que aún no fueron commiteados.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 Status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git add &lt;filename&gt;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Debe ejecutarse en una terminal situados en la raíz de un repositorio clonado (o descargado).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Permite agregar uno o varios archivos al área de staging (repositorio local), para que luego éstos sean commiteados (en un mismo commit) y subidos al repositorio remoto.</a:t>
            </a:r>
            <a:endParaRPr/>
          </a:p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 Add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git commit –m ‘mensaje’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Debe ejecutarse en una terminal situados en la raíz de un repositorio clonado (o descargado).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Permite armar y guardar un commit con los archivos que se encuentran en el área de staging (los que previamente fueron agregados con git add).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Debe considerarse que un commit es un “punto de cambio del proyecto”, situado cronológicamente.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 Commit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git push &lt;remote&gt; &lt;branch&gt;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Debe ejecutarse en una terminal situados en la raíz de un repositorio clonado (o descargado).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Permite subir los commits realizados en nuestro repositorio local al repositorio remoto para que éstos puedan ser descargados por el resto del equipo de trabajo.</a:t>
            </a:r>
            <a:endParaRPr/>
          </a:p>
        </p:txBody>
      </p:sp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 Push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 Push</a:t>
            </a:r>
            <a:endParaRPr/>
          </a:p>
        </p:txBody>
      </p:sp>
      <p:pic>
        <p:nvPicPr>
          <p:cNvPr descr="Interfaz de usuario gráfica, Aplicación&#10;&#10;Descripción generada automáticamente" id="240" name="Google Shape;2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050" y="192505"/>
            <a:ext cx="3902771" cy="501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git pull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Debe ejecutarse en una terminal situados en la raíz de un repositorio clonado (o descargado).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Permite descargar los cambios (commits) desde el repositorio remoto y actualizar al instante el repositorio local para reflejar ese contenido.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 Pull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 Pull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849" y="943921"/>
            <a:ext cx="5924041" cy="342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s-ES" sz="2000"/>
              <a:t>“En este caso, git pull descargará todos los cambios desde el punto de separación de la rama local y la rama principal. En el ejemplo, ese punto es E. 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s-ES" sz="2000"/>
              <a:t>El comando git pull recuperará las confirmaciones remotas divergentes, que son A, B y C. A continuación, el proceso de incorporación de cambios creará otra confirmación de fusión local que incluya el contenido de las nuevas confirmaciones remotas divergentes.”</a:t>
            </a:r>
            <a:endParaRPr/>
          </a:p>
        </p:txBody>
      </p:sp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 Pull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 Pull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713" y="785791"/>
            <a:ext cx="5885821" cy="342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Git es un herramienta de control de versiones (o sistema de versionado).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Una herramienta de control de versiones lleva adelante la gestión de los diversos cambios que se realizan sobre los elementos de algún código fuente.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¿Qué es GIT?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1663795"/>
            <a:ext cx="8520600" cy="290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s-ES" sz="2000"/>
              <a:t>“En el diagrama anterior, podemos ver la nueva confirmación H, que es una confirmación de fusión nueva que incluye el contenido de las confirmaciones remotas A, B y C, y tiene un mensaje de registro combinado.”</a:t>
            </a:r>
            <a:endParaRPr/>
          </a:p>
        </p:txBody>
      </p:sp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Git Pull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/>
          <p:nvPr/>
        </p:nvSpPr>
        <p:spPr>
          <a:xfrm>
            <a:off x="4713786" y="915081"/>
            <a:ext cx="169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3"/>
          <p:cNvSpPr txBox="1"/>
          <p:nvPr>
            <p:ph type="ctrTitle"/>
          </p:nvPr>
        </p:nvSpPr>
        <p:spPr>
          <a:xfrm>
            <a:off x="2642850" y="2384825"/>
            <a:ext cx="3858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ES"/>
              <a:t>Bienvenidos al Desafío!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Un Sistema de Control de Versiones es un sistema que registra los cambios realizados en un archivo o conjunto de archivos a lo largo del tiempo, de modo que se puedan recuperar versiones específicas más adelante.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¿Qué es GIT?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229875"/>
            <a:ext cx="8520600" cy="36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Compartir código con otras personas.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Tener un historial de los cambios realizados en el código.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¿Para qué se usa?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29875"/>
            <a:ext cx="8520600" cy="36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Git nos permite: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Tener un historial de cambios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Saber quién los hizo y cuándo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Resolver los conflictos que surjan cuando dos o más personas modifiquen el mismo archivo (merge)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¿Para qué se usa?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Un repositorio es un espacio, en la nube, que tenemos asignado para poder alojar todos los archivos de nuestro proyecto.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000"/>
              <a:t>Un repositorio es el lugar donde van a estar todos los commits que forman parte del historial del proyecto.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Repositorios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GIT trabaja con un repositorio local que está en nuestro equipo, donde iremos agregando nuestros commits.</a:t>
            </a:r>
            <a:endParaRPr/>
          </a:p>
          <a:p>
            <a:pPr indent="-2286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También trabaja con uno remoto en el cual podemos subir nuestros commits o del cual podemos bajarnos los commits que haya subido alguien.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Repositorios locales y remotos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ES" sz="2000"/>
              <a:t>Creamos/borramos/modificamos archivos en una carpeta asociada a un repositorio (localmente, en nuestro S.O)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ES" sz="2000"/>
              <a:t>Seleccionamos los archivos que van a ser parte de un commit.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ES" sz="2000"/>
              <a:t>Confirmamos el commit para agregarlo al repositorio.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ES" sz="2000"/>
              <a:t>Subimos los commits de nuestro repositorio local al repositorio remoto.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¿Cómo se usa?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