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39092D-51A7-4C77-A03A-BF102111550B}">
  <a:tblStyle styleId="{1F39092D-51A7-4C77-A03A-BF10211155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87edb21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7edb21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f6ccd169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f6ccd169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00219e89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00219e89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0219e8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0219e8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00219e89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00219e89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00219e89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00219e89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00219e89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00219e8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00219e89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00219e89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00219e89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00219e89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e5909f24e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ae5909f24e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e5909f24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e5909f24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00219e89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00219e89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dcd3f765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dcd3f76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00219e89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00219e89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00219e89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00219e89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e5909f24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e5909f24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00219e89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00219e89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00219e89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00219e89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00219e899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00219e899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00219e89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00219e89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00219e89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00219e89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00219e89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00219e89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00219e89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00219e89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e6dc043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e6dc043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00219e89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00219e89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0219e89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00219e89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00219e89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00219e89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f661b214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f661b214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00219e89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00219e89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00219e89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00219e89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00219e89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00219e89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00219e89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00219e89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00219e89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00219e899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00219e89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00219e89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00219e899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00219e899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e5909f24e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ae5909f24e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e5909f24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e5909f24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e5909f24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ae5909f24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e5909f24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e5909f24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e5909f24e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e5909f24e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00219e89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00219e89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00219e89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00219e89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e5909f24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ae5909f2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e5909f2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e5909f2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e5909f24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e5909f24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25.png"/><Relationship Id="rId6" Type="http://schemas.openxmlformats.org/officeDocument/2006/relationships/image" Target="../media/image27.jpg"/><Relationship Id="rId7"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3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9.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2.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0.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541400" y="1727025"/>
            <a:ext cx="6061200" cy="14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Express Avanzado </a:t>
            </a:r>
            <a:endParaRPr i="1" sz="3600">
              <a:solidFill>
                <a:srgbClr val="121212"/>
              </a:solidFill>
              <a:latin typeface="Anton"/>
              <a:ea typeface="Anton"/>
              <a:cs typeface="Anton"/>
              <a:sym typeface="Anton"/>
            </a:endParaRPr>
          </a:p>
          <a:p>
            <a:pPr indent="457200" lvl="0" marL="1828800" rtl="0" algn="l">
              <a:spcBef>
                <a:spcPts val="0"/>
              </a:spcBef>
              <a:spcAft>
                <a:spcPts val="0"/>
              </a:spcAft>
              <a:buNone/>
            </a:pPr>
            <a:r>
              <a:rPr i="1" lang="en-GB" sz="3600">
                <a:solidFill>
                  <a:srgbClr val="121212"/>
                </a:solidFill>
                <a:latin typeface="Anton"/>
                <a:ea typeface="Anton"/>
                <a:cs typeface="Anton"/>
                <a:sym typeface="Anton"/>
              </a:rPr>
              <a:t>(Parte 2)</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9. </a:t>
            </a:r>
            <a:r>
              <a:rPr lang="en-GB" sz="2000">
                <a:solidFill>
                  <a:srgbClr val="121212"/>
                </a:solidFill>
                <a:latin typeface="Helvetica Neue"/>
                <a:ea typeface="Helvetica Neue"/>
                <a:cs typeface="Helvetica Neue"/>
                <a:sym typeface="Helvetica Neue"/>
              </a:rPr>
              <a:t> Programación Backend</a:t>
            </a:r>
            <a:endParaRPr>
              <a:solidFill>
                <a:srgbClr val="121212"/>
              </a:solidFill>
              <a:latin typeface="Helvetica Neue"/>
              <a:ea typeface="Helvetica Neue"/>
              <a:cs typeface="Helvetica Neue"/>
              <a:sym typeface="Helvetica Neue"/>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2"/>
          <p:cNvSpPr txBox="1"/>
          <p:nvPr/>
        </p:nvSpPr>
        <p:spPr>
          <a:xfrm>
            <a:off x="1504900" y="436475"/>
            <a:ext cx="61341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Servicio de archivos estáticos en Express</a:t>
            </a:r>
            <a:endParaRPr i="1" sz="3600">
              <a:solidFill>
                <a:srgbClr val="E0FF00"/>
              </a:solidFill>
              <a:latin typeface="Anton"/>
              <a:ea typeface="Anton"/>
              <a:cs typeface="Anton"/>
              <a:sym typeface="Anton"/>
            </a:endParaRPr>
          </a:p>
        </p:txBody>
      </p:sp>
      <p:pic>
        <p:nvPicPr>
          <p:cNvPr id="141" name="Google Shape;141;p22"/>
          <p:cNvPicPr preferRelativeResize="0"/>
          <p:nvPr/>
        </p:nvPicPr>
        <p:blipFill>
          <a:blip r:embed="rId4">
            <a:alphaModFix/>
          </a:blip>
          <a:stretch>
            <a:fillRect/>
          </a:stretch>
        </p:blipFill>
        <p:spPr>
          <a:xfrm>
            <a:off x="2219274" y="1713475"/>
            <a:ext cx="4705452" cy="2485325"/>
          </a:xfrm>
          <a:prstGeom prst="rect">
            <a:avLst/>
          </a:prstGeom>
          <a:noFill/>
          <a:ln>
            <a:noFill/>
          </a:ln>
        </p:spPr>
      </p:pic>
      <p:sp>
        <p:nvSpPr>
          <p:cNvPr id="142" name="Google Shape;142;p22"/>
          <p:cNvSpPr txBox="1"/>
          <p:nvPr/>
        </p:nvSpPr>
        <p:spPr>
          <a:xfrm>
            <a:off x="0" y="4579450"/>
            <a:ext cx="3000000" cy="5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a:solidFill>
                  <a:schemeClr val="dk1"/>
                </a:solidFill>
                <a:latin typeface="Helvetica Neue"/>
                <a:ea typeface="Helvetica Neue"/>
                <a:cs typeface="Helvetica Neue"/>
                <a:sym typeface="Helvetica Neue"/>
              </a:rPr>
              <a:t>Fuente: https://expressjs.com/</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435900" y="1256700"/>
            <a:ext cx="8209200" cy="265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Para el servicio de archivos estáticos (por ejemplo imágenes, archivos CSS y archivos JavaScript) se utiliza la función de middleware incorporada </a:t>
            </a:r>
            <a:r>
              <a:rPr b="1" lang="en-GB" sz="2000">
                <a:solidFill>
                  <a:schemeClr val="dk1"/>
                </a:solidFill>
                <a:highlight>
                  <a:srgbClr val="FFFFFF"/>
                </a:highlight>
                <a:latin typeface="Helvetica Neue"/>
                <a:ea typeface="Helvetica Neue"/>
                <a:cs typeface="Helvetica Neue"/>
                <a:sym typeface="Helvetica Neue"/>
              </a:rPr>
              <a:t>express.static</a:t>
            </a:r>
            <a:r>
              <a:rPr lang="en-GB" sz="2000">
                <a:solidFill>
                  <a:schemeClr val="dk1"/>
                </a:solidFill>
                <a:highlight>
                  <a:srgbClr val="FFFFFF"/>
                </a:highlight>
                <a:latin typeface="Helvetica Neue"/>
                <a:ea typeface="Helvetica Neue"/>
                <a:cs typeface="Helvetica Neue"/>
                <a:sym typeface="Helvetica Neue"/>
              </a:rPr>
              <a:t>.</a:t>
            </a:r>
            <a:endParaRPr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Esta función recibe como parámetro el nombre del directorio que contiene los activos estáticos.</a:t>
            </a:r>
            <a:endParaRPr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El siguiente código configura el servicio de imágenes, archivos CSS y archivos JavaScript en un directorio denominado public:</a:t>
            </a:r>
            <a:endParaRPr sz="2000">
              <a:latin typeface="Helvetica Neue"/>
              <a:ea typeface="Helvetica Neue"/>
              <a:cs typeface="Helvetica Neue"/>
              <a:sym typeface="Helvetica Neue"/>
            </a:endParaRPr>
          </a:p>
        </p:txBody>
      </p:sp>
      <p:sp>
        <p:nvSpPr>
          <p:cNvPr id="148" name="Google Shape;148;p23"/>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149" name="Google Shape;149;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0" name="Google Shape;150;p23"/>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51" name="Google Shape;151;p23"/>
          <p:cNvSpPr txBox="1"/>
          <p:nvPr/>
        </p:nvSpPr>
        <p:spPr>
          <a:xfrm>
            <a:off x="926625" y="3988575"/>
            <a:ext cx="5559900" cy="564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nvSpPr>
        <p:spPr>
          <a:xfrm>
            <a:off x="435900" y="1104300"/>
            <a:ext cx="8209200" cy="5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A continuación podemos cargar los archivos que hay en el directorio </a:t>
            </a:r>
            <a:r>
              <a:rPr b="1" lang="en-GB" sz="2000">
                <a:solidFill>
                  <a:schemeClr val="dk1"/>
                </a:solidFill>
                <a:highlight>
                  <a:srgbClr val="FFFFFF"/>
                </a:highlight>
                <a:latin typeface="Helvetica Neue"/>
                <a:ea typeface="Helvetica Neue"/>
                <a:cs typeface="Helvetica Neue"/>
                <a:sym typeface="Helvetica Neue"/>
              </a:rPr>
              <a:t>public</a:t>
            </a:r>
            <a:r>
              <a:rPr lang="en-GB" sz="2000">
                <a:solidFill>
                  <a:schemeClr val="dk1"/>
                </a:solidFill>
                <a:highlight>
                  <a:srgbClr val="FFFFFF"/>
                </a:highlight>
                <a:latin typeface="Helvetica Neue"/>
                <a:ea typeface="Helvetica Neue"/>
                <a:cs typeface="Helvetica Neue"/>
                <a:sym typeface="Helvetica Neue"/>
              </a:rPr>
              <a:t>:</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p:txBody>
      </p:sp>
      <p:pic>
        <p:nvPicPr>
          <p:cNvPr id="157" name="Google Shape;157;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8" name="Google Shape;158;p24"/>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59" name="Google Shape;159;p24"/>
          <p:cNvSpPr txBox="1"/>
          <p:nvPr/>
        </p:nvSpPr>
        <p:spPr>
          <a:xfrm>
            <a:off x="467400" y="3733763"/>
            <a:ext cx="8209200" cy="5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Nota: </a:t>
            </a:r>
            <a:r>
              <a:rPr i="1" lang="en-GB" sz="2000">
                <a:solidFill>
                  <a:schemeClr val="dk1"/>
                </a:solidFill>
                <a:highlight>
                  <a:srgbClr val="FFFFFF"/>
                </a:highlight>
                <a:latin typeface="Helvetica Neue"/>
                <a:ea typeface="Helvetica Neue"/>
                <a:cs typeface="Helvetica Neue"/>
                <a:sym typeface="Helvetica Neue"/>
              </a:rPr>
              <a:t>Express busca los archivos relativos al directorio estático, por lo que el nombre del directorio estático no forma parte del URL.</a:t>
            </a:r>
            <a:endParaRPr i="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p:txBody>
      </p:sp>
      <p:sp>
        <p:nvSpPr>
          <p:cNvPr id="160" name="Google Shape;160;p24"/>
          <p:cNvSpPr txBox="1"/>
          <p:nvPr/>
        </p:nvSpPr>
        <p:spPr>
          <a:xfrm>
            <a:off x="467400" y="2087553"/>
            <a:ext cx="8500800" cy="14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kitten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jpg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style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bg</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png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hello</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html</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nvSpPr>
        <p:spPr>
          <a:xfrm>
            <a:off x="533450" y="1256700"/>
            <a:ext cx="78177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Para utilizar </a:t>
            </a:r>
            <a:r>
              <a:rPr b="1" lang="en-GB" sz="2000">
                <a:solidFill>
                  <a:schemeClr val="dk1"/>
                </a:solidFill>
                <a:highlight>
                  <a:srgbClr val="FFFFFF"/>
                </a:highlight>
                <a:latin typeface="Helvetica Neue"/>
                <a:ea typeface="Helvetica Neue"/>
                <a:cs typeface="Helvetica Neue"/>
                <a:sym typeface="Helvetica Neue"/>
              </a:rPr>
              <a:t>varios directorios de activos estáticos</a:t>
            </a:r>
            <a:r>
              <a:rPr lang="en-GB" sz="2000">
                <a:solidFill>
                  <a:schemeClr val="dk1"/>
                </a:solidFill>
                <a:highlight>
                  <a:srgbClr val="FFFFFF"/>
                </a:highlight>
                <a:latin typeface="Helvetica Neue"/>
                <a:ea typeface="Helvetica Neue"/>
                <a:cs typeface="Helvetica Neue"/>
                <a:sym typeface="Helvetica Neue"/>
              </a:rPr>
              <a:t> se invoca la función de middleware express.static varias veces:</a:t>
            </a:r>
            <a:endParaRPr sz="2000">
              <a:latin typeface="Helvetica Neue"/>
              <a:ea typeface="Helvetica Neue"/>
              <a:cs typeface="Helvetica Neue"/>
              <a:sym typeface="Helvetica Neue"/>
            </a:endParaRPr>
          </a:p>
        </p:txBody>
      </p:sp>
      <p:sp>
        <p:nvSpPr>
          <p:cNvPr id="166" name="Google Shape;166;p25"/>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Múltiples directorios</a:t>
            </a:r>
            <a:endParaRPr i="1" sz="3600">
              <a:latin typeface="Anton"/>
              <a:ea typeface="Anton"/>
              <a:cs typeface="Anton"/>
              <a:sym typeface="Anton"/>
            </a:endParaRPr>
          </a:p>
        </p:txBody>
      </p:sp>
      <p:pic>
        <p:nvPicPr>
          <p:cNvPr id="167" name="Google Shape;167;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8" name="Google Shape;168;p25"/>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69" name="Google Shape;169;p25"/>
          <p:cNvSpPr txBox="1"/>
          <p:nvPr/>
        </p:nvSpPr>
        <p:spPr>
          <a:xfrm>
            <a:off x="675525" y="3631000"/>
            <a:ext cx="78177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Nota: </a:t>
            </a:r>
            <a:r>
              <a:rPr i="1" lang="en-GB" sz="2000">
                <a:solidFill>
                  <a:schemeClr val="dk1"/>
                </a:solidFill>
                <a:highlight>
                  <a:srgbClr val="FFFFFF"/>
                </a:highlight>
                <a:latin typeface="Helvetica Neue"/>
                <a:ea typeface="Helvetica Neue"/>
                <a:cs typeface="Helvetica Neue"/>
                <a:sym typeface="Helvetica Neue"/>
              </a:rPr>
              <a:t>Express busca los archivos en el orden en el que se definen los directorios estáticos con la función de middleware express.static.</a:t>
            </a:r>
            <a:endParaRPr sz="2000">
              <a:latin typeface="Helvetica Neue"/>
              <a:ea typeface="Helvetica Neue"/>
              <a:cs typeface="Helvetica Neue"/>
              <a:sym typeface="Helvetica Neue"/>
            </a:endParaRPr>
          </a:p>
        </p:txBody>
      </p:sp>
      <p:sp>
        <p:nvSpPr>
          <p:cNvPr id="170" name="Google Shape;170;p25"/>
          <p:cNvSpPr txBox="1"/>
          <p:nvPr/>
        </p:nvSpPr>
        <p:spPr>
          <a:xfrm>
            <a:off x="675525" y="2443850"/>
            <a:ext cx="5318100" cy="9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'files'</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533450" y="1256700"/>
            <a:ext cx="7817700" cy="14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Para crear un </a:t>
            </a:r>
            <a:r>
              <a:rPr b="1" lang="en-GB" sz="2000">
                <a:solidFill>
                  <a:schemeClr val="dk1"/>
                </a:solidFill>
                <a:highlight>
                  <a:srgbClr val="FFFFFF"/>
                </a:highlight>
                <a:latin typeface="Helvetica Neue"/>
                <a:ea typeface="Helvetica Neue"/>
                <a:cs typeface="Helvetica Neue"/>
                <a:sym typeface="Helvetica Neue"/>
              </a:rPr>
              <a:t>prefijo virtual</a:t>
            </a:r>
            <a:r>
              <a:rPr lang="en-GB" sz="2000">
                <a:solidFill>
                  <a:schemeClr val="dk1"/>
                </a:solidFill>
                <a:highlight>
                  <a:srgbClr val="FFFFFF"/>
                </a:highlight>
                <a:latin typeface="Helvetica Neue"/>
                <a:ea typeface="Helvetica Neue"/>
                <a:cs typeface="Helvetica Neue"/>
                <a:sym typeface="Helvetica Neue"/>
              </a:rPr>
              <a:t> (donde el path de acceso no existe realmente en el sistema de archivos) para los archivos servidos por express.static, debemos </a:t>
            </a:r>
            <a:r>
              <a:rPr b="1" lang="en-GB" sz="2000">
                <a:solidFill>
                  <a:schemeClr val="dk1"/>
                </a:solidFill>
                <a:highlight>
                  <a:srgbClr val="FFFFFF"/>
                </a:highlight>
                <a:latin typeface="Helvetica Neue"/>
                <a:ea typeface="Helvetica Neue"/>
                <a:cs typeface="Helvetica Neue"/>
                <a:sym typeface="Helvetica Neue"/>
              </a:rPr>
              <a:t>especificar un path de acceso de montaje </a:t>
            </a:r>
            <a:r>
              <a:rPr lang="en-GB" sz="2000">
                <a:solidFill>
                  <a:schemeClr val="dk1"/>
                </a:solidFill>
                <a:highlight>
                  <a:srgbClr val="FFFFFF"/>
                </a:highlight>
                <a:latin typeface="Helvetica Neue"/>
                <a:ea typeface="Helvetica Neue"/>
                <a:cs typeface="Helvetica Neue"/>
                <a:sym typeface="Helvetica Neue"/>
              </a:rPr>
              <a:t>para el directorio estático</a:t>
            </a:r>
            <a:r>
              <a:rPr lang="en-GB" sz="2000">
                <a:solidFill>
                  <a:schemeClr val="dk1"/>
                </a:solidFill>
                <a:highlight>
                  <a:srgbClr val="FFFFFF"/>
                </a:highlight>
                <a:latin typeface="Helvetica Neue"/>
                <a:ea typeface="Helvetica Neue"/>
                <a:cs typeface="Helvetica Neue"/>
                <a:sym typeface="Helvetica Neue"/>
              </a:rPr>
              <a:t>:</a:t>
            </a:r>
            <a:endParaRPr sz="2000">
              <a:latin typeface="Helvetica Neue"/>
              <a:ea typeface="Helvetica Neue"/>
              <a:cs typeface="Helvetica Neue"/>
              <a:sym typeface="Helvetica Neue"/>
            </a:endParaRPr>
          </a:p>
        </p:txBody>
      </p:sp>
      <p:sp>
        <p:nvSpPr>
          <p:cNvPr id="176" name="Google Shape;176;p26"/>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Prefijo virtual</a:t>
            </a:r>
            <a:endParaRPr i="1" sz="3600">
              <a:latin typeface="Anton"/>
              <a:ea typeface="Anton"/>
              <a:cs typeface="Anton"/>
              <a:sym typeface="Anton"/>
            </a:endParaRPr>
          </a:p>
        </p:txBody>
      </p:sp>
      <p:pic>
        <p:nvPicPr>
          <p:cNvPr id="177" name="Google Shape;177;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8" name="Google Shape;178;p26"/>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79" name="Google Shape;179;p26"/>
          <p:cNvSpPr txBox="1"/>
          <p:nvPr/>
        </p:nvSpPr>
        <p:spPr>
          <a:xfrm>
            <a:off x="533450" y="2954500"/>
            <a:ext cx="57210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nvSpPr>
        <p:spPr>
          <a:xfrm>
            <a:off x="586950" y="974675"/>
            <a:ext cx="7817700" cy="8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Así podemos cargar los archivos que hay en el directorio </a:t>
            </a:r>
            <a:r>
              <a:rPr b="1" lang="en-GB" sz="2000">
                <a:solidFill>
                  <a:schemeClr val="dk1"/>
                </a:solidFill>
                <a:highlight>
                  <a:srgbClr val="FFFFFF"/>
                </a:highlight>
                <a:latin typeface="Helvetica Neue"/>
                <a:ea typeface="Helvetica Neue"/>
                <a:cs typeface="Helvetica Neue"/>
                <a:sym typeface="Helvetica Neue"/>
              </a:rPr>
              <a:t>public </a:t>
            </a:r>
            <a:r>
              <a:rPr lang="en-GB" sz="2000">
                <a:solidFill>
                  <a:schemeClr val="dk1"/>
                </a:solidFill>
                <a:highlight>
                  <a:srgbClr val="FFFFFF"/>
                </a:highlight>
                <a:latin typeface="Helvetica Neue"/>
                <a:ea typeface="Helvetica Neue"/>
                <a:cs typeface="Helvetica Neue"/>
                <a:sym typeface="Helvetica Neue"/>
              </a:rPr>
              <a:t>desde el prefijo </a:t>
            </a:r>
            <a:r>
              <a:rPr b="1" lang="en-GB" sz="2000">
                <a:solidFill>
                  <a:schemeClr val="dk1"/>
                </a:solidFill>
                <a:highlight>
                  <a:srgbClr val="FFFFFF"/>
                </a:highlight>
                <a:latin typeface="Helvetica Neue"/>
                <a:ea typeface="Helvetica Neue"/>
                <a:cs typeface="Helvetica Neue"/>
                <a:sym typeface="Helvetica Neue"/>
              </a:rPr>
              <a:t>/static.</a:t>
            </a:r>
            <a:endParaRPr b="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p:txBody>
      </p:sp>
      <p:pic>
        <p:nvPicPr>
          <p:cNvPr id="185" name="Google Shape;185;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6" name="Google Shape;186;p27"/>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87" name="Google Shape;187;p27"/>
          <p:cNvSpPr txBox="1"/>
          <p:nvPr/>
        </p:nvSpPr>
        <p:spPr>
          <a:xfrm>
            <a:off x="725175" y="1907000"/>
            <a:ext cx="6405900" cy="17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kitten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jpg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style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bg</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png</a:t>
            </a:r>
            <a:endParaRPr sz="1600">
              <a:solidFill>
                <a:schemeClr val="dk1"/>
              </a:solidFill>
              <a:highlight>
                <a:srgbClr val="F7F7F7"/>
              </a:highlight>
              <a:latin typeface="Courier New"/>
              <a:ea typeface="Courier New"/>
              <a:cs typeface="Courier New"/>
              <a:sym typeface="Courier New"/>
            </a:endParaRPr>
          </a:p>
          <a:p>
            <a:pPr indent="0" lvl="0" marL="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hello</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html</a:t>
            </a:r>
            <a:endParaRPr sz="1600">
              <a:solidFill>
                <a:schemeClr val="dk1"/>
              </a:solidFill>
              <a:highlight>
                <a:srgbClr val="F7F7F7"/>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3" name="Google Shape;193;p28"/>
          <p:cNvSpPr txBox="1"/>
          <p:nvPr/>
        </p:nvSpPr>
        <p:spPr>
          <a:xfrm>
            <a:off x="533450" y="1256700"/>
            <a:ext cx="78177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El path que se </a:t>
            </a:r>
            <a:r>
              <a:rPr lang="en-GB" sz="2000">
                <a:solidFill>
                  <a:schemeClr val="dk1"/>
                </a:solidFill>
                <a:highlight>
                  <a:srgbClr val="FFFFFF"/>
                </a:highlight>
                <a:latin typeface="Helvetica Neue"/>
                <a:ea typeface="Helvetica Neue"/>
                <a:cs typeface="Helvetica Neue"/>
                <a:sym typeface="Helvetica Neue"/>
              </a:rPr>
              <a:t>proporciona</a:t>
            </a:r>
            <a:r>
              <a:rPr lang="en-GB" sz="2000">
                <a:solidFill>
                  <a:schemeClr val="dk1"/>
                </a:solidFill>
                <a:highlight>
                  <a:srgbClr val="FFFFFF"/>
                </a:highlight>
                <a:latin typeface="Helvetica Neue"/>
                <a:ea typeface="Helvetica Neue"/>
                <a:cs typeface="Helvetica Neue"/>
                <a:sym typeface="Helvetica Neue"/>
              </a:rPr>
              <a:t> a la función </a:t>
            </a:r>
            <a:r>
              <a:rPr b="1" lang="en-GB" sz="2000">
                <a:solidFill>
                  <a:schemeClr val="dk1"/>
                </a:solidFill>
                <a:highlight>
                  <a:srgbClr val="FFFFFF"/>
                </a:highlight>
                <a:latin typeface="Helvetica Neue"/>
                <a:ea typeface="Helvetica Neue"/>
                <a:cs typeface="Helvetica Neue"/>
                <a:sym typeface="Helvetica Neue"/>
              </a:rPr>
              <a:t>express.static</a:t>
            </a:r>
            <a:r>
              <a:rPr lang="en-GB" sz="2000">
                <a:solidFill>
                  <a:schemeClr val="dk1"/>
                </a:solidFill>
                <a:highlight>
                  <a:srgbClr val="FFFFFF"/>
                </a:highlight>
                <a:latin typeface="Helvetica Neue"/>
                <a:ea typeface="Helvetica Neue"/>
                <a:cs typeface="Helvetica Neue"/>
                <a:sym typeface="Helvetica Neue"/>
              </a:rPr>
              <a:t> es relativo al directorio desde donde inicia el proceso node.</a:t>
            </a:r>
            <a:endParaRPr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Por eso si ejecutamos la aplicación Express desde cualquier otro directorio, es más seguro utilizar el path absoluto del directorio al que desea dar servicio:</a:t>
            </a:r>
            <a:endParaRPr sz="2000">
              <a:latin typeface="Helvetica Neue"/>
              <a:ea typeface="Helvetica Neue"/>
              <a:cs typeface="Helvetica Neue"/>
              <a:sym typeface="Helvetica Neue"/>
            </a:endParaRPr>
          </a:p>
        </p:txBody>
      </p:sp>
      <p:pic>
        <p:nvPicPr>
          <p:cNvPr id="194" name="Google Shape;194;p28"/>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95" name="Google Shape;195;p28"/>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Path absoluto</a:t>
            </a:r>
            <a:endParaRPr i="1" sz="3600">
              <a:latin typeface="Anton"/>
              <a:ea typeface="Anton"/>
              <a:cs typeface="Anton"/>
              <a:sym typeface="Anton"/>
            </a:endParaRPr>
          </a:p>
        </p:txBody>
      </p:sp>
      <p:sp>
        <p:nvSpPr>
          <p:cNvPr id="196" name="Google Shape;196;p28"/>
          <p:cNvSpPr txBox="1"/>
          <p:nvPr/>
        </p:nvSpPr>
        <p:spPr>
          <a:xfrm>
            <a:off x="918600" y="3411075"/>
            <a:ext cx="73068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__dirname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0" name="Shape 200"/>
        <p:cNvGrpSpPr/>
        <p:nvPr/>
      </p:nvGrpSpPr>
      <p:grpSpPr>
        <a:xfrm>
          <a:off x="0" y="0"/>
          <a:ext cx="0" cy="0"/>
          <a:chOff x="0" y="0"/>
          <a:chExt cx="0" cy="0"/>
        </a:xfrm>
      </p:grpSpPr>
      <p:sp>
        <p:nvSpPr>
          <p:cNvPr id="201" name="Google Shape;201;p29"/>
          <p:cNvSpPr txBox="1"/>
          <p:nvPr/>
        </p:nvSpPr>
        <p:spPr>
          <a:xfrm>
            <a:off x="544125" y="55125"/>
            <a:ext cx="79404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 Su Men</a:t>
            </a:r>
            <a:endParaRPr i="1" sz="4000">
              <a:latin typeface="Anton"/>
              <a:ea typeface="Anton"/>
              <a:cs typeface="Anton"/>
              <a:sym typeface="Anton"/>
            </a:endParaRPr>
          </a:p>
        </p:txBody>
      </p:sp>
      <p:pic>
        <p:nvPicPr>
          <p:cNvPr id="202" name="Google Shape;202;p2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3" name="Google Shape;203;p29"/>
          <p:cNvSpPr txBox="1"/>
          <p:nvPr/>
        </p:nvSpPr>
        <p:spPr>
          <a:xfrm>
            <a:off x="620250" y="1116600"/>
            <a:ext cx="7903500" cy="32994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a:buChar char="●"/>
            </a:pPr>
            <a:r>
              <a:rPr lang="en-GB" sz="2000">
                <a:latin typeface="Helvetica Neue"/>
                <a:ea typeface="Helvetica Neue"/>
                <a:cs typeface="Helvetica Neue"/>
                <a:sym typeface="Helvetica Neue"/>
              </a:rPr>
              <a:t>Para servir archivos estáticos (Imágenes, CSS, archivos JS, etc.) usaremos la función </a:t>
            </a:r>
            <a:r>
              <a:rPr b="1" lang="en-GB" sz="2000">
                <a:latin typeface="Helvetica Neue"/>
                <a:ea typeface="Helvetica Neue"/>
                <a:cs typeface="Helvetica Neue"/>
                <a:sym typeface="Helvetica Neue"/>
              </a:rPr>
              <a:t>express.static</a:t>
            </a:r>
            <a:r>
              <a:rPr lang="en-GB" sz="2000">
                <a:latin typeface="Helvetica Neue"/>
                <a:ea typeface="Helvetica Neue"/>
                <a:cs typeface="Helvetica Neue"/>
                <a:sym typeface="Helvetica Neue"/>
              </a:rPr>
              <a:t> middleware.</a:t>
            </a:r>
            <a:endParaRPr sz="20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a:buChar char="●"/>
            </a:pPr>
            <a:r>
              <a:rPr lang="en-GB" sz="2000">
                <a:latin typeface="Helvetica Neue"/>
                <a:ea typeface="Helvetica Neue"/>
                <a:cs typeface="Helvetica Neue"/>
                <a:sym typeface="Helvetica Neue"/>
              </a:rPr>
              <a:t>Pasar el nombre del directorio que contiene los recursos a </a:t>
            </a:r>
            <a:r>
              <a:rPr b="1" lang="en-GB" sz="2000">
                <a:latin typeface="Helvetica Neue"/>
                <a:ea typeface="Helvetica Neue"/>
                <a:cs typeface="Helvetica Neue"/>
                <a:sym typeface="Helvetica Neue"/>
              </a:rPr>
              <a:t>express.static</a:t>
            </a:r>
            <a:r>
              <a:rPr lang="en-GB" sz="2000">
                <a:latin typeface="Helvetica Neue"/>
                <a:ea typeface="Helvetica Neue"/>
                <a:cs typeface="Helvetica Neue"/>
                <a:sym typeface="Helvetica Neue"/>
              </a:rPr>
              <a:t> para servir los archivos directamente.</a:t>
            </a:r>
            <a:endParaRPr sz="20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a:buChar char="●"/>
            </a:pPr>
            <a:r>
              <a:rPr lang="en-GB" sz="2000">
                <a:latin typeface="Helvetica Neue"/>
                <a:ea typeface="Helvetica Neue"/>
                <a:cs typeface="Helvetica Neue"/>
                <a:sym typeface="Helvetica Neue"/>
              </a:rPr>
              <a:t>Podemos usar varios directorios, simplemente llamando a </a:t>
            </a:r>
            <a:r>
              <a:rPr b="1" lang="en-GB" sz="2000">
                <a:latin typeface="Helvetica Neue"/>
                <a:ea typeface="Helvetica Neue"/>
                <a:cs typeface="Helvetica Neue"/>
                <a:sym typeface="Helvetica Neue"/>
              </a:rPr>
              <a:t>express.static</a:t>
            </a:r>
            <a:r>
              <a:rPr lang="en-GB" sz="2000">
                <a:latin typeface="Helvetica Neue"/>
                <a:ea typeface="Helvetica Neue"/>
                <a:cs typeface="Helvetica Neue"/>
                <a:sym typeface="Helvetica Neue"/>
              </a:rPr>
              <a:t> varias veces. Express busca archivos en el orden en que establece los directorios con express.static.</a:t>
            </a:r>
            <a:endParaRPr sz="2000">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7" name="Shape 207"/>
        <p:cNvGrpSpPr/>
        <p:nvPr/>
      </p:nvGrpSpPr>
      <p:grpSpPr>
        <a:xfrm>
          <a:off x="0" y="0"/>
          <a:ext cx="0" cy="0"/>
          <a:chOff x="0" y="0"/>
          <a:chExt cx="0" cy="0"/>
        </a:xfrm>
      </p:grpSpPr>
      <p:sp>
        <p:nvSpPr>
          <p:cNvPr id="208" name="Google Shape;208;p30"/>
          <p:cNvSpPr txBox="1"/>
          <p:nvPr/>
        </p:nvSpPr>
        <p:spPr>
          <a:xfrm>
            <a:off x="544125" y="55125"/>
            <a:ext cx="79404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 Su Men</a:t>
            </a:r>
            <a:endParaRPr i="1" sz="4000">
              <a:latin typeface="Anton"/>
              <a:ea typeface="Anton"/>
              <a:cs typeface="Anton"/>
              <a:sym typeface="Anton"/>
            </a:endParaRPr>
          </a:p>
        </p:txBody>
      </p:sp>
      <p:pic>
        <p:nvPicPr>
          <p:cNvPr id="209" name="Google Shape;209;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0" name="Google Shape;210;p30"/>
          <p:cNvSpPr txBox="1"/>
          <p:nvPr/>
        </p:nvSpPr>
        <p:spPr>
          <a:xfrm>
            <a:off x="620250" y="1116600"/>
            <a:ext cx="7903500" cy="3625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a:buChar char="●"/>
            </a:pPr>
            <a:r>
              <a:rPr lang="en-GB" sz="2000">
                <a:latin typeface="Helvetica Neue"/>
                <a:ea typeface="Helvetica Neue"/>
                <a:cs typeface="Helvetica Neue"/>
                <a:sym typeface="Helvetica Neue"/>
              </a:rPr>
              <a:t>Podemos crear un prefijo de ruta virtual (uno donde la ruta no existe realmente en el sistema de archivos) con </a:t>
            </a:r>
            <a:r>
              <a:rPr b="1" lang="en-GB" sz="2000">
                <a:latin typeface="Helvetica Neue"/>
                <a:ea typeface="Helvetica Neue"/>
                <a:cs typeface="Helvetica Neue"/>
                <a:sym typeface="Helvetica Neue"/>
              </a:rPr>
              <a:t>express.static</a:t>
            </a:r>
            <a:r>
              <a:rPr lang="en-GB" sz="2000">
                <a:latin typeface="Helvetica Neue"/>
                <a:ea typeface="Helvetica Neue"/>
                <a:cs typeface="Helvetica Neue"/>
                <a:sym typeface="Helvetica Neue"/>
              </a:rPr>
              <a:t>, solo tenemos que especificar una ruta de montaje.</a:t>
            </a:r>
            <a:endParaRPr sz="20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a:buChar char="●"/>
            </a:pPr>
            <a:r>
              <a:rPr lang="en-GB" sz="2000">
                <a:latin typeface="Helvetica Neue"/>
                <a:ea typeface="Helvetica Neue"/>
                <a:cs typeface="Helvetica Neue"/>
                <a:sym typeface="Helvetica Neue"/>
              </a:rPr>
              <a:t>Todas las rutas anteriores han sido relativas al directorio desde donde ejecutó el proceso de node. Por lo tanto, generalmente es más seguro utilizar la ruta absoluta del directorio que desea servir.</a:t>
            </a:r>
            <a:endParaRPr sz="20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a:buChar char="●"/>
            </a:pPr>
            <a:r>
              <a:rPr lang="en-GB" sz="2000">
                <a:latin typeface="Helvetica Neue"/>
                <a:ea typeface="Helvetica Neue"/>
                <a:cs typeface="Helvetica Neue"/>
                <a:sym typeface="Helvetica Neue"/>
              </a:rPr>
              <a:t>Podemos combinar las opciones de este método: </a:t>
            </a:r>
            <a:r>
              <a:rPr i="1" lang="en-GB" sz="2000">
                <a:latin typeface="Helvetica Neue"/>
                <a:ea typeface="Helvetica Neue"/>
                <a:cs typeface="Helvetica Neue"/>
                <a:sym typeface="Helvetica Neue"/>
              </a:rPr>
              <a:t>Ruta Absoluta a Directorio</a:t>
            </a:r>
            <a:r>
              <a:rPr lang="en-GB" sz="2000">
                <a:latin typeface="Helvetica Neue"/>
                <a:ea typeface="Helvetica Neue"/>
                <a:cs typeface="Helvetica Neue"/>
                <a:sym typeface="Helvetica Neue"/>
              </a:rPr>
              <a:t> y </a:t>
            </a:r>
            <a:r>
              <a:rPr i="1" lang="en-GB" sz="2000">
                <a:latin typeface="Helvetica Neue"/>
                <a:ea typeface="Helvetica Neue"/>
                <a:cs typeface="Helvetica Neue"/>
                <a:sym typeface="Helvetica Neue"/>
              </a:rPr>
              <a:t>Ruta Virtual</a:t>
            </a:r>
            <a:endParaRPr i="1" sz="20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Carpeta public</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a:ea typeface="Helvetica Neue"/>
              <a:cs typeface="Helvetica Neue"/>
              <a:sym typeface="Helvetica Neue"/>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a:ea typeface="Helvetica Neue"/>
                <a:cs typeface="Helvetica Neue"/>
                <a:sym typeface="Helvetica Neue"/>
              </a:rPr>
              <a:t>Tiempo: 10 minutos</a:t>
            </a:r>
            <a:endParaRPr sz="2000">
              <a:latin typeface="Helvetica Neue"/>
              <a:ea typeface="Helvetica Neue"/>
              <a:cs typeface="Helvetica Neue"/>
              <a:sym typeface="Helvetica Neue"/>
            </a:endParaRPr>
          </a:p>
        </p:txBody>
      </p:sp>
      <p:pic>
        <p:nvPicPr>
          <p:cNvPr id="216" name="Google Shape;216;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7" name="Google Shape;217;p3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134750"/>
            <a:ext cx="4624800" cy="3309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solidFill>
                  <a:schemeClr val="dk1"/>
                </a:solidFill>
                <a:latin typeface="Helvetica Neue"/>
                <a:ea typeface="Helvetica Neue"/>
                <a:cs typeface="Helvetica Neue"/>
                <a:sym typeface="Helvetica Neue"/>
              </a:rPr>
              <a:t>Configurar el servicio de recursos </a:t>
            </a:r>
            <a:r>
              <a:rPr lang="en-GB" sz="1800">
                <a:solidFill>
                  <a:schemeClr val="dk1"/>
                </a:solidFill>
                <a:latin typeface="Helvetica Neue"/>
                <a:ea typeface="Helvetica Neue"/>
                <a:cs typeface="Helvetica Neue"/>
                <a:sym typeface="Helvetica Neue"/>
              </a:rPr>
              <a:t>estáticos</a:t>
            </a:r>
            <a:r>
              <a:rPr lang="en-GB" sz="1800">
                <a:solidFill>
                  <a:schemeClr val="dk1"/>
                </a:solidFill>
                <a:latin typeface="Helvetica Neue"/>
                <a:ea typeface="Helvetica Neue"/>
                <a:cs typeface="Helvetica Neue"/>
                <a:sym typeface="Helvetica Neue"/>
              </a:rPr>
              <a:t> en Express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000000"/>
              </a:buClr>
              <a:buSzPts val="1800"/>
              <a:buChar char="●"/>
            </a:pPr>
            <a:r>
              <a:rPr lang="en-GB" sz="1800">
                <a:solidFill>
                  <a:schemeClr val="dk1"/>
                </a:solidFill>
                <a:latin typeface="Helvetica Neue"/>
                <a:ea typeface="Helvetica Neue"/>
                <a:cs typeface="Helvetica Neue"/>
                <a:sym typeface="Helvetica Neue"/>
              </a:rPr>
              <a:t>Creación y uso de capas middlewares.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000000"/>
              </a:buClr>
              <a:buSzPts val="1800"/>
              <a:buChar char="●"/>
            </a:pPr>
            <a:r>
              <a:rPr lang="en-GB" sz="1800">
                <a:latin typeface="Helvetica Neue"/>
                <a:ea typeface="Helvetica Neue"/>
                <a:cs typeface="Helvetica Neue"/>
                <a:sym typeface="Helvetica Neue"/>
              </a:rPr>
              <a:t>Conocer el mecanismo de envío de datos de un formulario al servidor.</a:t>
            </a:r>
            <a:endParaRPr sz="1800">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Subir archivos al servidor</a:t>
            </a:r>
            <a:endParaRPr sz="1800">
              <a:solidFill>
                <a:schemeClr val="dk1"/>
              </a:solidFill>
              <a:latin typeface="Helvetica Neue"/>
              <a:ea typeface="Helvetica Neue"/>
              <a:cs typeface="Helvetica Neue"/>
              <a:sym typeface="Helvetica Neue"/>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3" name="Google Shape;223;p32"/>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Partiendo del ejercicio anterior, generar una carpeta pública 'public' en el servidor, la cual tendrá un archivo index.html. </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50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En ese archivo se encontrarán dos formularios: uno que permita ingresar mascotas y otro personas utilizando el método post</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50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Probar el ingreso de datos mediante los formularios y con Postman</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50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Verificar los datos cargados en cada caso.</a:t>
            </a:r>
            <a:endParaRPr sz="1800">
              <a:solidFill>
                <a:schemeClr val="dk1"/>
              </a:solidFill>
              <a:highlight>
                <a:schemeClr val="lt1"/>
              </a:highlight>
              <a:latin typeface="Helvetica Neue"/>
              <a:ea typeface="Helvetica Neue"/>
              <a:cs typeface="Helvetica Neue"/>
              <a:sym typeface="Helvetica Neue"/>
            </a:endParaRPr>
          </a:p>
        </p:txBody>
      </p:sp>
      <p:pic>
        <p:nvPicPr>
          <p:cNvPr id="224" name="Google Shape;224;p32"/>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3"/>
          <p:cNvSpPr txBox="1"/>
          <p:nvPr/>
        </p:nvSpPr>
        <p:spPr>
          <a:xfrm>
            <a:off x="1235750" y="436475"/>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Capas Middleware</a:t>
            </a:r>
            <a:endParaRPr i="1" sz="3600">
              <a:solidFill>
                <a:srgbClr val="E0FF00"/>
              </a:solidFill>
              <a:latin typeface="Anton"/>
              <a:ea typeface="Anton"/>
              <a:cs typeface="Anton"/>
              <a:sym typeface="Anton"/>
            </a:endParaRPr>
          </a:p>
        </p:txBody>
      </p:sp>
      <p:pic>
        <p:nvPicPr>
          <p:cNvPr id="230" name="Google Shape;230;p33"/>
          <p:cNvPicPr preferRelativeResize="0"/>
          <p:nvPr/>
        </p:nvPicPr>
        <p:blipFill>
          <a:blip r:embed="rId4">
            <a:alphaModFix/>
          </a:blip>
          <a:stretch>
            <a:fillRect/>
          </a:stretch>
        </p:blipFill>
        <p:spPr>
          <a:xfrm>
            <a:off x="1235738" y="1596575"/>
            <a:ext cx="6672525" cy="250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nvSpPr>
        <p:spPr>
          <a:xfrm>
            <a:off x="467400" y="1276525"/>
            <a:ext cx="8209200" cy="124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Las funciones de middleware son aquellas que tienen acceso al objeto de solicitud (</a:t>
            </a:r>
            <a:r>
              <a:rPr b="1" lang="en-GB" sz="2000">
                <a:solidFill>
                  <a:schemeClr val="dk1"/>
                </a:solidFill>
                <a:highlight>
                  <a:srgbClr val="FFFFFF"/>
                </a:highlight>
                <a:latin typeface="Helvetica Neue"/>
                <a:ea typeface="Helvetica Neue"/>
                <a:cs typeface="Helvetica Neue"/>
                <a:sym typeface="Helvetica Neue"/>
              </a:rPr>
              <a:t>req</a:t>
            </a:r>
            <a:r>
              <a:rPr lang="en-GB" sz="2000">
                <a:solidFill>
                  <a:schemeClr val="dk1"/>
                </a:solidFill>
                <a:highlight>
                  <a:srgbClr val="FFFFFF"/>
                </a:highlight>
                <a:latin typeface="Helvetica Neue"/>
                <a:ea typeface="Helvetica Neue"/>
                <a:cs typeface="Helvetica Neue"/>
                <a:sym typeface="Helvetica Neue"/>
              </a:rPr>
              <a:t>), al objeto de respuesta (</a:t>
            </a:r>
            <a:r>
              <a:rPr b="1" lang="en-GB" sz="2000">
                <a:solidFill>
                  <a:schemeClr val="dk1"/>
                </a:solidFill>
                <a:highlight>
                  <a:srgbClr val="FFFFFF"/>
                </a:highlight>
                <a:latin typeface="Helvetica Neue"/>
                <a:ea typeface="Helvetica Neue"/>
                <a:cs typeface="Helvetica Neue"/>
                <a:sym typeface="Helvetica Neue"/>
              </a:rPr>
              <a:t>res</a:t>
            </a:r>
            <a:r>
              <a:rPr lang="en-GB" sz="2000">
                <a:solidFill>
                  <a:schemeClr val="dk1"/>
                </a:solidFill>
                <a:highlight>
                  <a:srgbClr val="FFFFFF"/>
                </a:highlight>
                <a:latin typeface="Helvetica Neue"/>
                <a:ea typeface="Helvetica Neue"/>
                <a:cs typeface="Helvetica Neue"/>
                <a:sym typeface="Helvetica Neue"/>
              </a:rPr>
              <a:t>) y a la siguiente función de middleware en el ciclo de solicitud/respuestas de la aplicación (</a:t>
            </a:r>
            <a:r>
              <a:rPr b="1" lang="en-GB" sz="2000">
                <a:solidFill>
                  <a:schemeClr val="dk1"/>
                </a:solidFill>
                <a:highlight>
                  <a:srgbClr val="FFFFFF"/>
                </a:highlight>
                <a:latin typeface="Helvetica Neue"/>
                <a:ea typeface="Helvetica Neue"/>
                <a:cs typeface="Helvetica Neue"/>
                <a:sym typeface="Helvetica Neue"/>
              </a:rPr>
              <a:t>next</a:t>
            </a:r>
            <a:r>
              <a:rPr lang="en-GB" sz="2000">
                <a:solidFill>
                  <a:schemeClr val="dk1"/>
                </a:solidFill>
                <a:highlight>
                  <a:srgbClr val="FFFFFF"/>
                </a:highlight>
                <a:latin typeface="Helvetica Neue"/>
                <a:ea typeface="Helvetica Neue"/>
                <a:cs typeface="Helvetica Neue"/>
                <a:sym typeface="Helvetica Neue"/>
              </a:rPr>
              <a:t>)</a:t>
            </a:r>
            <a:endParaRPr sz="2000">
              <a:latin typeface="Helvetica Neue"/>
              <a:ea typeface="Helvetica Neue"/>
              <a:cs typeface="Helvetica Neue"/>
              <a:sym typeface="Helvetica Neue"/>
            </a:endParaRPr>
          </a:p>
        </p:txBody>
      </p:sp>
      <p:sp>
        <p:nvSpPr>
          <p:cNvPr id="236" name="Google Shape;236;p34"/>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237" name="Google Shape;237;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8" name="Google Shape;238;p34"/>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39" name="Google Shape;239;p34"/>
          <p:cNvPicPr preferRelativeResize="0"/>
          <p:nvPr/>
        </p:nvPicPr>
        <p:blipFill>
          <a:blip r:embed="rId5">
            <a:alphaModFix/>
          </a:blip>
          <a:stretch>
            <a:fillRect/>
          </a:stretch>
        </p:blipFill>
        <p:spPr>
          <a:xfrm>
            <a:off x="1406325" y="2450750"/>
            <a:ext cx="6331347" cy="240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512025" y="1277900"/>
            <a:ext cx="8209200" cy="19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Las funciones de middleware pueden realizar las siguientes tareas:</a:t>
            </a:r>
            <a:endParaRPr sz="2000">
              <a:solidFill>
                <a:schemeClr val="dk1"/>
              </a:solidFill>
              <a:highlight>
                <a:srgbClr val="FFFFFF"/>
              </a:highlight>
              <a:latin typeface="Helvetica Neue"/>
              <a:ea typeface="Helvetica Neue"/>
              <a:cs typeface="Helvetica Neue"/>
              <a:sym typeface="Helvetica Neue"/>
            </a:endParaRPr>
          </a:p>
          <a:p>
            <a:pPr indent="-355600" lvl="0" marL="914400" rtl="0" algn="l">
              <a:lnSpc>
                <a:spcPct val="115000"/>
              </a:lnSpc>
              <a:spcBef>
                <a:spcPts val="0"/>
              </a:spcBef>
              <a:spcAft>
                <a:spcPts val="0"/>
              </a:spcAft>
              <a:buClr>
                <a:schemeClr val="dk1"/>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Ejecutar cualquier código.</a:t>
            </a:r>
            <a:endParaRPr sz="2000">
              <a:solidFill>
                <a:schemeClr val="dk1"/>
              </a:solidFill>
              <a:highlight>
                <a:srgbClr val="FFFFFF"/>
              </a:highlight>
              <a:latin typeface="Helvetica Neue"/>
              <a:ea typeface="Helvetica Neue"/>
              <a:cs typeface="Helvetica Neue"/>
              <a:sym typeface="Helvetica Neue"/>
            </a:endParaRPr>
          </a:p>
          <a:p>
            <a:pPr indent="-355600" lvl="0" marL="914400" rtl="0" algn="l">
              <a:lnSpc>
                <a:spcPct val="115000"/>
              </a:lnSpc>
              <a:spcBef>
                <a:spcPts val="0"/>
              </a:spcBef>
              <a:spcAft>
                <a:spcPts val="0"/>
              </a:spcAft>
              <a:buClr>
                <a:schemeClr val="dk1"/>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Realizar cambios en la solicitud y los objetos de respuesta.</a:t>
            </a:r>
            <a:endParaRPr sz="2000">
              <a:solidFill>
                <a:schemeClr val="dk1"/>
              </a:solidFill>
              <a:highlight>
                <a:srgbClr val="FFFFFF"/>
              </a:highlight>
              <a:latin typeface="Helvetica Neue"/>
              <a:ea typeface="Helvetica Neue"/>
              <a:cs typeface="Helvetica Neue"/>
              <a:sym typeface="Helvetica Neue"/>
            </a:endParaRPr>
          </a:p>
          <a:p>
            <a:pPr indent="-355600" lvl="0" marL="914400" rtl="0" algn="l">
              <a:lnSpc>
                <a:spcPct val="115000"/>
              </a:lnSpc>
              <a:spcBef>
                <a:spcPts val="0"/>
              </a:spcBef>
              <a:spcAft>
                <a:spcPts val="0"/>
              </a:spcAft>
              <a:buClr>
                <a:schemeClr val="dk1"/>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Finalizar el ciclo de solicitud/respuestas.</a:t>
            </a:r>
            <a:endParaRPr sz="2000">
              <a:solidFill>
                <a:schemeClr val="dk1"/>
              </a:solidFill>
              <a:highlight>
                <a:srgbClr val="FFFFFF"/>
              </a:highlight>
              <a:latin typeface="Helvetica Neue"/>
              <a:ea typeface="Helvetica Neue"/>
              <a:cs typeface="Helvetica Neue"/>
              <a:sym typeface="Helvetica Neue"/>
            </a:endParaRPr>
          </a:p>
          <a:p>
            <a:pPr indent="-355600" lvl="0" marL="914400" rtl="0" algn="l">
              <a:lnSpc>
                <a:spcPct val="115000"/>
              </a:lnSpc>
              <a:spcBef>
                <a:spcPts val="0"/>
              </a:spcBef>
              <a:spcAft>
                <a:spcPts val="0"/>
              </a:spcAft>
              <a:buClr>
                <a:schemeClr val="dk1"/>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Invocar la siguiente función de middleware en la pila.</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	</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a:t>
            </a:r>
            <a:endParaRPr sz="2000">
              <a:latin typeface="Helvetica Neue"/>
              <a:ea typeface="Helvetica Neue"/>
              <a:cs typeface="Helvetica Neue"/>
              <a:sym typeface="Helvetica Neue"/>
            </a:endParaRPr>
          </a:p>
        </p:txBody>
      </p:sp>
      <p:sp>
        <p:nvSpPr>
          <p:cNvPr id="245" name="Google Shape;245;p35"/>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Funcionalidad</a:t>
            </a:r>
            <a:endParaRPr i="1" sz="3600">
              <a:latin typeface="Anton"/>
              <a:ea typeface="Anton"/>
              <a:cs typeface="Anton"/>
              <a:sym typeface="Anton"/>
            </a:endParaRPr>
          </a:p>
        </p:txBody>
      </p:sp>
      <p:pic>
        <p:nvPicPr>
          <p:cNvPr id="246" name="Google Shape;246;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7" name="Google Shape;247;p35"/>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48" name="Google Shape;248;p35"/>
          <p:cNvPicPr preferRelativeResize="0"/>
          <p:nvPr/>
        </p:nvPicPr>
        <p:blipFill>
          <a:blip r:embed="rId5">
            <a:alphaModFix/>
          </a:blip>
          <a:stretch>
            <a:fillRect/>
          </a:stretch>
        </p:blipFill>
        <p:spPr>
          <a:xfrm>
            <a:off x="2394350" y="3297200"/>
            <a:ext cx="4030058" cy="163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4" name="Google Shape;254;p3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55" name="Google Shape;255;p36"/>
          <p:cNvPicPr preferRelativeResize="0"/>
          <p:nvPr/>
        </p:nvPicPr>
        <p:blipFill>
          <a:blip r:embed="rId5">
            <a:alphaModFix/>
          </a:blip>
          <a:stretch>
            <a:fillRect/>
          </a:stretch>
        </p:blipFill>
        <p:spPr>
          <a:xfrm>
            <a:off x="5304425" y="1217038"/>
            <a:ext cx="3450025" cy="3003993"/>
          </a:xfrm>
          <a:prstGeom prst="rect">
            <a:avLst/>
          </a:prstGeom>
          <a:noFill/>
          <a:ln>
            <a:noFill/>
          </a:ln>
        </p:spPr>
      </p:pic>
      <p:pic>
        <p:nvPicPr>
          <p:cNvPr id="256" name="Google Shape;256;p36"/>
          <p:cNvPicPr preferRelativeResize="0"/>
          <p:nvPr/>
        </p:nvPicPr>
        <p:blipFill>
          <a:blip r:embed="rId6">
            <a:alphaModFix/>
          </a:blip>
          <a:stretch>
            <a:fillRect/>
          </a:stretch>
        </p:blipFill>
        <p:spPr>
          <a:xfrm>
            <a:off x="1054174" y="2907100"/>
            <a:ext cx="3254346" cy="1805150"/>
          </a:xfrm>
          <a:prstGeom prst="rect">
            <a:avLst/>
          </a:prstGeom>
          <a:noFill/>
          <a:ln>
            <a:noFill/>
          </a:ln>
        </p:spPr>
      </p:pic>
      <p:pic>
        <p:nvPicPr>
          <p:cNvPr id="257" name="Google Shape;257;p36"/>
          <p:cNvPicPr preferRelativeResize="0"/>
          <p:nvPr/>
        </p:nvPicPr>
        <p:blipFill>
          <a:blip r:embed="rId7">
            <a:alphaModFix/>
          </a:blip>
          <a:stretch>
            <a:fillRect/>
          </a:stretch>
        </p:blipFill>
        <p:spPr>
          <a:xfrm>
            <a:off x="273600" y="1101951"/>
            <a:ext cx="4984901" cy="1805150"/>
          </a:xfrm>
          <a:prstGeom prst="rect">
            <a:avLst/>
          </a:prstGeom>
          <a:noFill/>
          <a:ln>
            <a:noFill/>
          </a:ln>
        </p:spPr>
      </p:pic>
      <p:sp>
        <p:nvSpPr>
          <p:cNvPr id="258" name="Google Shape;258;p36"/>
          <p:cNvSpPr txBox="1"/>
          <p:nvPr/>
        </p:nvSpPr>
        <p:spPr>
          <a:xfrm>
            <a:off x="76200" y="76200"/>
            <a:ext cx="8326200" cy="8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solidFill>
                  <a:schemeClr val="dk1"/>
                </a:solidFill>
                <a:highlight>
                  <a:schemeClr val="lt1"/>
                </a:highlight>
                <a:latin typeface="Helvetica Neue"/>
                <a:ea typeface="Helvetica Neue"/>
                <a:cs typeface="Helvetica Neue"/>
                <a:sym typeface="Helvetica Neue"/>
              </a:rPr>
              <a:t>Nota: </a:t>
            </a:r>
            <a:r>
              <a:rPr lang="en-GB" sz="2000">
                <a:solidFill>
                  <a:schemeClr val="dk1"/>
                </a:solidFill>
                <a:highlight>
                  <a:schemeClr val="lt1"/>
                </a:highlight>
                <a:latin typeface="Helvetica Neue"/>
                <a:ea typeface="Helvetica Neue"/>
                <a:cs typeface="Helvetica Neue"/>
                <a:sym typeface="Helvetica Neue"/>
              </a:rPr>
              <a:t>Se debe invocar a next() para pasar el control a la siguiente función de middleware. De lo contrario, la solicitud quedará colgada.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2" name="Shape 262"/>
        <p:cNvGrpSpPr/>
        <p:nvPr/>
      </p:nvGrpSpPr>
      <p:grpSpPr>
        <a:xfrm>
          <a:off x="0" y="0"/>
          <a:ext cx="0" cy="0"/>
          <a:chOff x="0" y="0"/>
          <a:chExt cx="0" cy="0"/>
        </a:xfrm>
      </p:grpSpPr>
      <p:sp>
        <p:nvSpPr>
          <p:cNvPr id="263" name="Google Shape;263;p3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Tipos de middleware</a:t>
            </a:r>
            <a:endParaRPr i="1" sz="3600">
              <a:latin typeface="Anton"/>
              <a:ea typeface="Anton"/>
              <a:cs typeface="Anton"/>
              <a:sym typeface="Anton"/>
            </a:endParaRPr>
          </a:p>
        </p:txBody>
      </p:sp>
      <p:pic>
        <p:nvPicPr>
          <p:cNvPr id="264" name="Google Shape;264;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nvSpPr>
        <p:spPr>
          <a:xfrm>
            <a:off x="467400" y="678750"/>
            <a:ext cx="8209200" cy="37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Una aplicación Express puede utilizar los siguientes tipos de middleware:</a:t>
            </a:r>
            <a:endParaRPr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a nivel de aplicación</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a nivel del Router</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de manejo de errores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incorporado</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de terceros</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a:ea typeface="Helvetica Neue"/>
                <a:cs typeface="Helvetica Neue"/>
                <a:sym typeface="Helvetica Neue"/>
              </a:rPr>
              <a:t>Veamos cada uno de ellos.</a:t>
            </a:r>
            <a:endParaRPr sz="2000">
              <a:solidFill>
                <a:schemeClr val="dk1"/>
              </a:solidFill>
              <a:highlight>
                <a:srgbClr val="FFFFFF"/>
              </a:highlight>
              <a:latin typeface="Helvetica Neue"/>
              <a:ea typeface="Helvetica Neue"/>
              <a:cs typeface="Helvetica Neue"/>
              <a:sym typeface="Helvetica Neue"/>
            </a:endParaRPr>
          </a:p>
        </p:txBody>
      </p:sp>
      <p:pic>
        <p:nvPicPr>
          <p:cNvPr id="270" name="Google Shape;270;p3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4" name="Shape 274"/>
        <p:cNvGrpSpPr/>
        <p:nvPr/>
      </p:nvGrpSpPr>
      <p:grpSpPr>
        <a:xfrm>
          <a:off x="0" y="0"/>
          <a:ext cx="0" cy="0"/>
          <a:chOff x="0" y="0"/>
          <a:chExt cx="0" cy="0"/>
        </a:xfrm>
      </p:grpSpPr>
      <p:sp>
        <p:nvSpPr>
          <p:cNvPr id="275" name="Google Shape;275;p39"/>
          <p:cNvSpPr txBox="1"/>
          <p:nvPr/>
        </p:nvSpPr>
        <p:spPr>
          <a:xfrm>
            <a:off x="677625" y="39725"/>
            <a:ext cx="76626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t>
            </a:r>
            <a:r>
              <a:rPr i="1" lang="en-GB" sz="4000">
                <a:latin typeface="Anton"/>
                <a:ea typeface="Anton"/>
                <a:cs typeface="Anton"/>
                <a:sym typeface="Anton"/>
              </a:rPr>
              <a:t>iddleware de nivel de aplicación</a:t>
            </a:r>
            <a:endParaRPr i="1" sz="4000">
              <a:latin typeface="Anton"/>
              <a:ea typeface="Anton"/>
              <a:cs typeface="Anton"/>
              <a:sym typeface="Anton"/>
            </a:endParaRPr>
          </a:p>
        </p:txBody>
      </p:sp>
      <p:sp>
        <p:nvSpPr>
          <p:cNvPr id="276" name="Google Shape;276;p39"/>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a:ea typeface="Helvetica Neue"/>
                <a:cs typeface="Helvetica Neue"/>
                <a:sym typeface="Helvetica Neue"/>
              </a:rPr>
              <a:t>Este ejemplo muestra una función de middleware </a:t>
            </a:r>
            <a:r>
              <a:rPr b="1" lang="en-GB" sz="2000">
                <a:latin typeface="Helvetica Neue"/>
                <a:ea typeface="Helvetica Neue"/>
                <a:cs typeface="Helvetica Neue"/>
                <a:sym typeface="Helvetica Neue"/>
              </a:rPr>
              <a:t>sin </a:t>
            </a:r>
            <a:r>
              <a:rPr lang="en-GB" sz="2000">
                <a:latin typeface="Helvetica Neue"/>
                <a:ea typeface="Helvetica Neue"/>
                <a:cs typeface="Helvetica Neue"/>
                <a:sym typeface="Helvetica Neue"/>
              </a:rPr>
              <a:t>ninguna </a:t>
            </a:r>
            <a:r>
              <a:rPr b="1" lang="en-GB" sz="2000">
                <a:latin typeface="Helvetica Neue"/>
                <a:ea typeface="Helvetica Neue"/>
                <a:cs typeface="Helvetica Neue"/>
                <a:sym typeface="Helvetica Neue"/>
              </a:rPr>
              <a:t>vía </a:t>
            </a:r>
            <a:r>
              <a:rPr lang="en-GB" sz="2000">
                <a:latin typeface="Helvetica Neue"/>
                <a:ea typeface="Helvetica Neue"/>
                <a:cs typeface="Helvetica Neue"/>
                <a:sym typeface="Helvetica Neue"/>
              </a:rPr>
              <a:t>de </a:t>
            </a:r>
            <a:r>
              <a:rPr b="1" lang="en-GB" sz="2000">
                <a:latin typeface="Helvetica Neue"/>
                <a:ea typeface="Helvetica Neue"/>
                <a:cs typeface="Helvetica Neue"/>
                <a:sym typeface="Helvetica Neue"/>
              </a:rPr>
              <a:t>acceso </a:t>
            </a:r>
            <a:r>
              <a:rPr lang="en-GB" sz="2000">
                <a:latin typeface="Helvetica Neue"/>
                <a:ea typeface="Helvetica Neue"/>
                <a:cs typeface="Helvetica Neue"/>
                <a:sym typeface="Helvetica Neue"/>
              </a:rPr>
              <a:t>de </a:t>
            </a:r>
            <a:r>
              <a:rPr b="1" lang="en-GB" sz="2000">
                <a:latin typeface="Helvetica Neue"/>
                <a:ea typeface="Helvetica Neue"/>
                <a:cs typeface="Helvetica Neue"/>
                <a:sym typeface="Helvetica Neue"/>
              </a:rPr>
              <a:t>montaje</a:t>
            </a:r>
            <a:r>
              <a:rPr lang="en-GB" sz="2000">
                <a:latin typeface="Helvetica Neue"/>
                <a:ea typeface="Helvetica Neue"/>
                <a:cs typeface="Helvetica Neue"/>
                <a:sym typeface="Helvetica Neue"/>
              </a:rPr>
              <a:t>. La función se ejecuta cada vez que la aplicación recibe una solicitud.</a:t>
            </a:r>
            <a:endParaRPr sz="2000">
              <a:latin typeface="Helvetica Neue"/>
              <a:ea typeface="Helvetica Neue"/>
              <a:cs typeface="Helvetica Neue"/>
              <a:sym typeface="Helvetica Neue"/>
            </a:endParaRPr>
          </a:p>
        </p:txBody>
      </p:sp>
      <p:pic>
        <p:nvPicPr>
          <p:cNvPr id="277" name="Google Shape;277;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8" name="Google Shape;278;p39"/>
          <p:cNvSpPr txBox="1"/>
          <p:nvPr/>
        </p:nvSpPr>
        <p:spPr>
          <a:xfrm>
            <a:off x="2081525" y="2441025"/>
            <a:ext cx="4713900" cy="17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log</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'Time:'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Date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now</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next</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2" name="Shape 282"/>
        <p:cNvGrpSpPr/>
        <p:nvPr/>
      </p:nvGrpSpPr>
      <p:grpSpPr>
        <a:xfrm>
          <a:off x="0" y="0"/>
          <a:ext cx="0" cy="0"/>
          <a:chOff x="0" y="0"/>
          <a:chExt cx="0" cy="0"/>
        </a:xfrm>
      </p:grpSpPr>
      <p:sp>
        <p:nvSpPr>
          <p:cNvPr id="283" name="Google Shape;283;p40"/>
          <p:cNvSpPr txBox="1"/>
          <p:nvPr/>
        </p:nvSpPr>
        <p:spPr>
          <a:xfrm>
            <a:off x="677625" y="39725"/>
            <a:ext cx="76626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a nivel de ruta</a:t>
            </a:r>
            <a:endParaRPr i="1" sz="4000">
              <a:latin typeface="Anton"/>
              <a:ea typeface="Anton"/>
              <a:cs typeface="Anton"/>
              <a:sym typeface="Anton"/>
            </a:endParaRPr>
          </a:p>
        </p:txBody>
      </p:sp>
      <p:sp>
        <p:nvSpPr>
          <p:cNvPr id="284" name="Google Shape;284;p40"/>
          <p:cNvSpPr txBox="1"/>
          <p:nvPr/>
        </p:nvSpPr>
        <p:spPr>
          <a:xfrm>
            <a:off x="264250" y="1036075"/>
            <a:ext cx="8553300" cy="81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a:ea typeface="Helvetica Neue"/>
                <a:cs typeface="Helvetica Neue"/>
                <a:sym typeface="Helvetica Neue"/>
              </a:rPr>
              <a:t>Se pueden </a:t>
            </a:r>
            <a:r>
              <a:rPr b="1" lang="en-GB" sz="2000">
                <a:latin typeface="Helvetica Neue"/>
                <a:ea typeface="Helvetica Neue"/>
                <a:cs typeface="Helvetica Neue"/>
                <a:sym typeface="Helvetica Neue"/>
              </a:rPr>
              <a:t>agregar una o múltiples funciones</a:t>
            </a:r>
            <a:r>
              <a:rPr lang="en-GB" sz="2000">
                <a:latin typeface="Helvetica Neue"/>
                <a:ea typeface="Helvetica Neue"/>
                <a:cs typeface="Helvetica Neue"/>
                <a:sym typeface="Helvetica Neue"/>
              </a:rPr>
              <a:t> middlewares en los </a:t>
            </a:r>
            <a:r>
              <a:rPr b="1" lang="en-GB" sz="2000">
                <a:latin typeface="Helvetica Neue"/>
                <a:ea typeface="Helvetica Neue"/>
                <a:cs typeface="Helvetica Neue"/>
                <a:sym typeface="Helvetica Neue"/>
              </a:rPr>
              <a:t>procesos</a:t>
            </a:r>
            <a:r>
              <a:rPr lang="en-GB" sz="2000">
                <a:latin typeface="Helvetica Neue"/>
                <a:ea typeface="Helvetica Neue"/>
                <a:cs typeface="Helvetica Neue"/>
                <a:sym typeface="Helvetica Neue"/>
              </a:rPr>
              <a:t> de </a:t>
            </a:r>
            <a:r>
              <a:rPr b="1" lang="en-GB" sz="2000">
                <a:latin typeface="Helvetica Neue"/>
                <a:ea typeface="Helvetica Neue"/>
                <a:cs typeface="Helvetica Neue"/>
                <a:sym typeface="Helvetica Neue"/>
              </a:rPr>
              <a:t>atención de las rutas </a:t>
            </a:r>
            <a:r>
              <a:rPr lang="en-GB" sz="2000">
                <a:latin typeface="Helvetica Neue"/>
                <a:ea typeface="Helvetica Neue"/>
                <a:cs typeface="Helvetica Neue"/>
                <a:sym typeface="Helvetica Neue"/>
              </a:rPr>
              <a:t>como se muestra a continuación:</a:t>
            </a:r>
            <a:endParaRPr sz="2000">
              <a:latin typeface="Helvetica Neue"/>
              <a:ea typeface="Helvetica Neue"/>
              <a:cs typeface="Helvetica Neue"/>
              <a:sym typeface="Helvetica Neue"/>
            </a:endParaRPr>
          </a:p>
        </p:txBody>
      </p:sp>
      <p:pic>
        <p:nvPicPr>
          <p:cNvPr id="285" name="Google Shape;285;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6" name="Google Shape;286;p40"/>
          <p:cNvPicPr preferRelativeResize="0"/>
          <p:nvPr/>
        </p:nvPicPr>
        <p:blipFill>
          <a:blip r:embed="rId4">
            <a:alphaModFix/>
          </a:blip>
          <a:stretch>
            <a:fillRect/>
          </a:stretch>
        </p:blipFill>
        <p:spPr>
          <a:xfrm>
            <a:off x="1051775" y="1971450"/>
            <a:ext cx="6066650" cy="292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0" name="Shape 290"/>
        <p:cNvGrpSpPr/>
        <p:nvPr/>
      </p:nvGrpSpPr>
      <p:grpSpPr>
        <a:xfrm>
          <a:off x="0" y="0"/>
          <a:ext cx="0" cy="0"/>
          <a:chOff x="0" y="0"/>
          <a:chExt cx="0" cy="0"/>
        </a:xfrm>
      </p:grpSpPr>
      <p:sp>
        <p:nvSpPr>
          <p:cNvPr id="291" name="Google Shape;291;p41"/>
          <p:cNvSpPr txBox="1"/>
          <p:nvPr/>
        </p:nvSpPr>
        <p:spPr>
          <a:xfrm>
            <a:off x="361350" y="2361275"/>
            <a:ext cx="8398500" cy="24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router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Router</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708090"/>
                </a:solidFill>
                <a:highlight>
                  <a:srgbClr val="F7F7F7"/>
                </a:highlight>
                <a:latin typeface="Courier New"/>
                <a:ea typeface="Courier New"/>
                <a:cs typeface="Courier New"/>
                <a:sym typeface="Courier New"/>
              </a:rPr>
              <a:t>// funcion middleware sin via de acceso de montaje. El codigo es ejecutado por cada peticion al router</a:t>
            </a:r>
            <a:endParaRPr sz="1600">
              <a:solidFill>
                <a:srgbClr val="70809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router</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log</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'Time:'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Date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now</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next</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
        <p:nvSpPr>
          <p:cNvPr id="292" name="Google Shape;292;p41"/>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a nivel del Router</a:t>
            </a:r>
            <a:endParaRPr i="1" sz="4000">
              <a:latin typeface="Anton"/>
              <a:ea typeface="Anton"/>
              <a:cs typeface="Anton"/>
              <a:sym typeface="Anton"/>
            </a:endParaRPr>
          </a:p>
        </p:txBody>
      </p:sp>
      <p:pic>
        <p:nvPicPr>
          <p:cNvPr id="293" name="Google Shape;293;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4" name="Google Shape;294;p41"/>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a:ea typeface="Helvetica Neue"/>
                <a:cs typeface="Helvetica Neue"/>
                <a:sym typeface="Helvetica Neue"/>
              </a:rPr>
              <a:t>El middleware de nivel de router funciona de la misma manera que el middleware de nivel de aplicación, excepto que está </a:t>
            </a:r>
            <a:r>
              <a:rPr b="1" lang="en-GB" sz="2000">
                <a:latin typeface="Helvetica Neue"/>
                <a:ea typeface="Helvetica Neue"/>
                <a:cs typeface="Helvetica Neue"/>
                <a:sym typeface="Helvetica Neue"/>
              </a:rPr>
              <a:t>enlazado a una instancia de express.Router()</a:t>
            </a:r>
            <a:r>
              <a:rPr lang="en-GB" sz="2000">
                <a:latin typeface="Helvetica Neue"/>
                <a:ea typeface="Helvetica Neue"/>
                <a:cs typeface="Helvetica Neue"/>
                <a:sym typeface="Helvetica Neue"/>
              </a:rPr>
              <a:t>.</a:t>
            </a:r>
            <a:endParaRPr sz="20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9</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Express Avanzado</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sz="1200">
                <a:solidFill>
                  <a:schemeClr val="dk1"/>
                </a:solidFill>
                <a:highlight>
                  <a:srgbClr val="FFFFFF"/>
                </a:highlight>
              </a:rPr>
              <a:t>(Parte 2)</a:t>
            </a:r>
            <a:endParaRPr b="1" sz="1200">
              <a:solidFill>
                <a:schemeClr val="dk1"/>
              </a:solidFill>
              <a:highlight>
                <a:srgbClr val="FFFFFF"/>
              </a:highlight>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8</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Express Avanzado</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(Parte 1)</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10</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Helvetica Neue"/>
                <a:ea typeface="Helvetica Neue"/>
                <a:cs typeface="Helvetica Neue"/>
                <a:sym typeface="Helvetica Neue"/>
              </a:rPr>
              <a:t>Motores de Plantillas</a:t>
            </a:r>
            <a:endParaRPr b="1" sz="1200">
              <a:solidFill>
                <a:schemeClr val="dk1"/>
              </a:solidFill>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8" name="Shape 298"/>
        <p:cNvGrpSpPr/>
        <p:nvPr/>
      </p:nvGrpSpPr>
      <p:grpSpPr>
        <a:xfrm>
          <a:off x="0" y="0"/>
          <a:ext cx="0" cy="0"/>
          <a:chOff x="0" y="0"/>
          <a:chExt cx="0" cy="0"/>
        </a:xfrm>
      </p:grpSpPr>
      <p:sp>
        <p:nvSpPr>
          <p:cNvPr id="299" name="Google Shape;299;p42"/>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de manejo de errores</a:t>
            </a:r>
            <a:endParaRPr i="1" sz="4000">
              <a:latin typeface="Anton"/>
              <a:ea typeface="Anton"/>
              <a:cs typeface="Anton"/>
              <a:sym typeface="Anton"/>
            </a:endParaRPr>
          </a:p>
        </p:txBody>
      </p:sp>
      <p:sp>
        <p:nvSpPr>
          <p:cNvPr id="300" name="Google Shape;300;p42"/>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a:ea typeface="Helvetica Neue"/>
                <a:cs typeface="Helvetica Neue"/>
                <a:sym typeface="Helvetica Neue"/>
              </a:rPr>
              <a:t>Estas funciones se definen de la misma forma que otras funciones de middleware, excepto que llevan cuatro argumentos en lugar de tres, específicamente con la firma (err, req, res, next):</a:t>
            </a:r>
            <a:endParaRPr sz="2000">
              <a:latin typeface="Helvetica Neue"/>
              <a:ea typeface="Helvetica Neue"/>
              <a:cs typeface="Helvetica Neue"/>
              <a:sym typeface="Helvetica Neue"/>
            </a:endParaRPr>
          </a:p>
        </p:txBody>
      </p:sp>
      <p:pic>
        <p:nvPicPr>
          <p:cNvPr id="301" name="Google Shape;301;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2" name="Google Shape;302;p42"/>
          <p:cNvSpPr txBox="1"/>
          <p:nvPr/>
        </p:nvSpPr>
        <p:spPr>
          <a:xfrm>
            <a:off x="1143000" y="2819400"/>
            <a:ext cx="5869200" cy="13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err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error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err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stack</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status</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500</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send</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'Something broke!'</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6" name="Shape 306"/>
        <p:cNvGrpSpPr/>
        <p:nvPr/>
      </p:nvGrpSpPr>
      <p:grpSpPr>
        <a:xfrm>
          <a:off x="0" y="0"/>
          <a:ext cx="0" cy="0"/>
          <a:chOff x="0" y="0"/>
          <a:chExt cx="0" cy="0"/>
        </a:xfrm>
      </p:grpSpPr>
      <p:sp>
        <p:nvSpPr>
          <p:cNvPr id="307" name="Google Shape;307;p43"/>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incorporado</a:t>
            </a:r>
            <a:endParaRPr i="1" sz="4000">
              <a:latin typeface="Anton"/>
              <a:ea typeface="Anton"/>
              <a:cs typeface="Anton"/>
              <a:sym typeface="Anton"/>
            </a:endParaRPr>
          </a:p>
        </p:txBody>
      </p:sp>
      <p:sp>
        <p:nvSpPr>
          <p:cNvPr id="308" name="Google Shape;308;p43"/>
          <p:cNvSpPr txBox="1"/>
          <p:nvPr/>
        </p:nvSpPr>
        <p:spPr>
          <a:xfrm>
            <a:off x="244200" y="1151725"/>
            <a:ext cx="8240400" cy="368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a:ea typeface="Helvetica Neue"/>
                <a:cs typeface="Helvetica Neue"/>
                <a:sym typeface="Helvetica Neue"/>
              </a:rPr>
              <a:t>La única función de middleware incorporado en Express es express.static. Esta función es responsable del servicio de archivos estáticos:</a:t>
            </a:r>
            <a:endParaRPr sz="20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a:buChar char="➢"/>
            </a:pPr>
            <a:r>
              <a:rPr b="1" lang="en-GB" sz="2000">
                <a:latin typeface="Helvetica Neue"/>
                <a:ea typeface="Helvetica Neue"/>
                <a:cs typeface="Helvetica Neue"/>
                <a:sym typeface="Helvetica Neue"/>
              </a:rPr>
              <a:t>express.static(root, [options])</a:t>
            </a:r>
            <a:endParaRPr b="1" sz="2000">
              <a:latin typeface="Helvetica Neue"/>
              <a:ea typeface="Helvetica Neue"/>
              <a:cs typeface="Helvetica Neue"/>
              <a:sym typeface="Helvetica Neue"/>
            </a:endParaRPr>
          </a:p>
          <a:p>
            <a:pPr indent="-355600" lvl="1" marL="914400" rtl="0" algn="l">
              <a:lnSpc>
                <a:spcPct val="115000"/>
              </a:lnSpc>
              <a:spcBef>
                <a:spcPts val="0"/>
              </a:spcBef>
              <a:spcAft>
                <a:spcPts val="0"/>
              </a:spcAft>
              <a:buSzPts val="2000"/>
              <a:buFont typeface="Helvetica Neue"/>
              <a:buChar char="○"/>
            </a:pPr>
            <a:r>
              <a:rPr lang="en-GB" sz="2000">
                <a:latin typeface="Helvetica Neue"/>
                <a:ea typeface="Helvetica Neue"/>
                <a:cs typeface="Helvetica Neue"/>
                <a:sym typeface="Helvetica Neue"/>
              </a:rPr>
              <a:t>El </a:t>
            </a:r>
            <a:r>
              <a:rPr b="1" lang="en-GB" sz="2000">
                <a:latin typeface="Helvetica Neue"/>
                <a:ea typeface="Helvetica Neue"/>
                <a:cs typeface="Helvetica Neue"/>
                <a:sym typeface="Helvetica Neue"/>
              </a:rPr>
              <a:t>argumento root</a:t>
            </a:r>
            <a:r>
              <a:rPr lang="en-GB" sz="2000">
                <a:latin typeface="Helvetica Neue"/>
                <a:ea typeface="Helvetica Neue"/>
                <a:cs typeface="Helvetica Neue"/>
                <a:sym typeface="Helvetica Neue"/>
              </a:rPr>
              <a:t> especifica el directorio raíz desde el que se realiza el servicio de activos estáticos.</a:t>
            </a:r>
            <a:endParaRPr sz="2000">
              <a:latin typeface="Helvetica Neue"/>
              <a:ea typeface="Helvetica Neue"/>
              <a:cs typeface="Helvetica Neue"/>
              <a:sym typeface="Helvetica Neue"/>
            </a:endParaRPr>
          </a:p>
          <a:p>
            <a:pPr indent="-355600" lvl="1" marL="914400" rtl="0" algn="l">
              <a:lnSpc>
                <a:spcPct val="115000"/>
              </a:lnSpc>
              <a:spcBef>
                <a:spcPts val="0"/>
              </a:spcBef>
              <a:spcAft>
                <a:spcPts val="0"/>
              </a:spcAft>
              <a:buSzPts val="2000"/>
              <a:buFont typeface="Helvetica Neue"/>
              <a:buChar char="○"/>
            </a:pPr>
            <a:r>
              <a:rPr lang="en-GB" sz="2000">
                <a:latin typeface="Helvetica Neue"/>
                <a:ea typeface="Helvetica Neue"/>
                <a:cs typeface="Helvetica Neue"/>
                <a:sym typeface="Helvetica Neue"/>
              </a:rPr>
              <a:t>El </a:t>
            </a:r>
            <a:r>
              <a:rPr b="1" lang="en-GB" sz="2000">
                <a:latin typeface="Helvetica Neue"/>
                <a:ea typeface="Helvetica Neue"/>
                <a:cs typeface="Helvetica Neue"/>
                <a:sym typeface="Helvetica Neue"/>
              </a:rPr>
              <a:t>objeto options</a:t>
            </a:r>
            <a:r>
              <a:rPr lang="en-GB" sz="2000">
                <a:latin typeface="Helvetica Neue"/>
                <a:ea typeface="Helvetica Neue"/>
                <a:cs typeface="Helvetica Neue"/>
                <a:sym typeface="Helvetica Neue"/>
              </a:rPr>
              <a:t> opcional puede tener las siguientes propiedades: dotfiles, etag, extensions, index, lastModified, maxAge, redirect, setHeaders</a:t>
            </a:r>
            <a:endParaRPr sz="2000">
              <a:latin typeface="Helvetica Neue"/>
              <a:ea typeface="Helvetica Neue"/>
              <a:cs typeface="Helvetica Neue"/>
              <a:sym typeface="Helvetica Neue"/>
            </a:endParaRPr>
          </a:p>
        </p:txBody>
      </p:sp>
      <p:pic>
        <p:nvPicPr>
          <p:cNvPr id="309" name="Google Shape;309;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0" name="Google Shape;310;p43"/>
          <p:cNvSpPr txBox="1"/>
          <p:nvPr/>
        </p:nvSpPr>
        <p:spPr>
          <a:xfrm>
            <a:off x="381000" y="2209800"/>
            <a:ext cx="6831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options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44"/>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de terceros</a:t>
            </a:r>
            <a:endParaRPr i="1" sz="4000">
              <a:latin typeface="Anton"/>
              <a:ea typeface="Anton"/>
              <a:cs typeface="Anton"/>
              <a:sym typeface="Anton"/>
            </a:endParaRPr>
          </a:p>
        </p:txBody>
      </p:sp>
      <p:sp>
        <p:nvSpPr>
          <p:cNvPr id="316" name="Google Shape;316;p44"/>
          <p:cNvSpPr txBox="1"/>
          <p:nvPr/>
        </p:nvSpPr>
        <p:spPr>
          <a:xfrm>
            <a:off x="218325" y="981825"/>
            <a:ext cx="8667000" cy="174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a:ea typeface="Helvetica Neue"/>
                <a:cs typeface="Helvetica Neue"/>
                <a:sym typeface="Helvetica Neue"/>
              </a:rPr>
              <a:t>Podemos </a:t>
            </a:r>
            <a:r>
              <a:rPr b="1" lang="en-GB" sz="2000">
                <a:latin typeface="Helvetica Neue"/>
                <a:ea typeface="Helvetica Neue"/>
                <a:cs typeface="Helvetica Neue"/>
                <a:sym typeface="Helvetica Neue"/>
              </a:rPr>
              <a:t>instalar y utilizar middlewares de terceros</a:t>
            </a:r>
            <a:r>
              <a:rPr lang="en-GB" sz="2000">
                <a:latin typeface="Helvetica Neue"/>
                <a:ea typeface="Helvetica Neue"/>
                <a:cs typeface="Helvetica Neue"/>
                <a:sym typeface="Helvetica Neue"/>
              </a:rPr>
              <a:t> para añadir funcionalidad a nuestra aplicación. El uso puede ser </a:t>
            </a:r>
            <a:r>
              <a:rPr b="1" lang="en-GB" sz="2000">
                <a:latin typeface="Helvetica Neue"/>
                <a:ea typeface="Helvetica Neue"/>
                <a:cs typeface="Helvetica Neue"/>
                <a:sym typeface="Helvetica Neue"/>
              </a:rPr>
              <a:t>a nivel de aplicación o </a:t>
            </a:r>
            <a:r>
              <a:rPr lang="en-GB" sz="2000">
                <a:latin typeface="Helvetica Neue"/>
                <a:ea typeface="Helvetica Neue"/>
                <a:cs typeface="Helvetica Neue"/>
                <a:sym typeface="Helvetica Neue"/>
              </a:rPr>
              <a:t>a nivel de </a:t>
            </a:r>
            <a:r>
              <a:rPr b="1" lang="en-GB" sz="2000">
                <a:latin typeface="Helvetica Neue"/>
                <a:ea typeface="Helvetica Neue"/>
                <a:cs typeface="Helvetica Neue"/>
                <a:sym typeface="Helvetica Neue"/>
              </a:rPr>
              <a:t>Router</a:t>
            </a:r>
            <a:r>
              <a:rPr lang="en-GB" sz="2000">
                <a:latin typeface="Helvetica Neue"/>
                <a:ea typeface="Helvetica Neue"/>
                <a:cs typeface="Helvetica Neue"/>
                <a:sym typeface="Helvetica Neue"/>
              </a:rPr>
              <a:t>. Por ejemplo, instalamos y usamos la función de middleware de análisis de cookies cookie-parser.</a:t>
            </a:r>
            <a:endParaRPr sz="2000">
              <a:latin typeface="Helvetica Neue"/>
              <a:ea typeface="Helvetica Neue"/>
              <a:cs typeface="Helvetica Neue"/>
              <a:sym typeface="Helvetica Neue"/>
            </a:endParaRPr>
          </a:p>
        </p:txBody>
      </p:sp>
      <p:pic>
        <p:nvPicPr>
          <p:cNvPr id="317" name="Google Shape;317;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8" name="Google Shape;318;p44"/>
          <p:cNvSpPr txBox="1"/>
          <p:nvPr/>
        </p:nvSpPr>
        <p:spPr>
          <a:xfrm>
            <a:off x="1285700" y="2661050"/>
            <a:ext cx="6285600" cy="22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4FBF40"/>
                </a:solidFill>
                <a:highlight>
                  <a:srgbClr val="272727"/>
                </a:highlight>
                <a:latin typeface="Courier New"/>
                <a:ea typeface="Courier New"/>
                <a:cs typeface="Courier New"/>
                <a:sym typeface="Courier New"/>
              </a:rPr>
              <a:t>$ npm install cookie-parser</a:t>
            </a:r>
            <a:endParaRPr sz="1600">
              <a:solidFill>
                <a:srgbClr val="4FBF40"/>
              </a:solidFill>
              <a:highlight>
                <a:srgbClr val="272727"/>
              </a:highlight>
              <a:latin typeface="Courier New"/>
              <a:ea typeface="Courier New"/>
              <a:cs typeface="Courier New"/>
              <a:sym typeface="Courier New"/>
            </a:endParaRPr>
          </a:p>
          <a:p>
            <a:pPr indent="0" lvl="0" marL="0" rtl="0" algn="l">
              <a:spcBef>
                <a:spcPts val="0"/>
              </a:spcBef>
              <a:spcAft>
                <a:spcPts val="0"/>
              </a:spcAft>
              <a:buNone/>
            </a:pPr>
            <a:r>
              <a:t/>
            </a:r>
            <a:endParaRPr sz="1600">
              <a:solidFill>
                <a:srgbClr val="4FBF40"/>
              </a:solidFill>
              <a:highlight>
                <a:srgbClr val="27272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express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require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cookieParser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require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'cookie-parser'</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708090"/>
                </a:solidFill>
                <a:highlight>
                  <a:srgbClr val="F7F7F7"/>
                </a:highlight>
                <a:latin typeface="Courier New"/>
                <a:ea typeface="Courier New"/>
                <a:cs typeface="Courier New"/>
                <a:sym typeface="Courier New"/>
              </a:rPr>
              <a:t>// load the cookie-parsing middleware</a:t>
            </a:r>
            <a:endParaRPr sz="1600">
              <a:solidFill>
                <a:srgbClr val="708090"/>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Clr>
                <a:schemeClr val="dk1"/>
              </a:buClr>
              <a:buSzPts val="1100"/>
              <a:buFont typeface="Arial"/>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cookieParser</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a:p>
            <a:pPr indent="0" lvl="0" marL="0" rtl="0" algn="l">
              <a:spcBef>
                <a:spcPts val="500"/>
              </a:spcBef>
              <a:spcAft>
                <a:spcPts val="0"/>
              </a:spcAft>
              <a:buNone/>
            </a:pPr>
            <a:r>
              <a:t/>
            </a:r>
            <a:endParaRPr sz="1600">
              <a:solidFill>
                <a:srgbClr val="4FBF40"/>
              </a:solidFill>
              <a:highlight>
                <a:srgbClr val="27272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27272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4FBF4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4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6"/>
          <p:cNvSpPr txBox="1"/>
          <p:nvPr/>
        </p:nvSpPr>
        <p:spPr>
          <a:xfrm>
            <a:off x="1235750" y="436475"/>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Subir archivos: Multer</a:t>
            </a:r>
            <a:endParaRPr i="1" sz="3600">
              <a:solidFill>
                <a:srgbClr val="E0FF00"/>
              </a:solidFill>
              <a:latin typeface="Anton"/>
              <a:ea typeface="Anton"/>
              <a:cs typeface="Anton"/>
              <a:sym typeface="Anton"/>
            </a:endParaRPr>
          </a:p>
        </p:txBody>
      </p:sp>
      <p:pic>
        <p:nvPicPr>
          <p:cNvPr id="329" name="Google Shape;329;p46"/>
          <p:cNvPicPr preferRelativeResize="0"/>
          <p:nvPr/>
        </p:nvPicPr>
        <p:blipFill>
          <a:blip r:embed="rId4">
            <a:alphaModFix/>
          </a:blip>
          <a:stretch>
            <a:fillRect/>
          </a:stretch>
        </p:blipFill>
        <p:spPr>
          <a:xfrm>
            <a:off x="2310188" y="1442825"/>
            <a:ext cx="4523626" cy="2509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nvSpPr>
        <p:spPr>
          <a:xfrm>
            <a:off x="194950" y="1083250"/>
            <a:ext cx="8715300" cy="1567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Cuando un cliente web sube un archivo a un servidor, generalmente lo envía a través de un formulario y se codifica como </a:t>
            </a:r>
            <a:r>
              <a:rPr i="1" lang="en-GB" sz="2000">
                <a:solidFill>
                  <a:schemeClr val="dk1"/>
                </a:solidFill>
                <a:highlight>
                  <a:schemeClr val="lt1"/>
                </a:highlight>
                <a:latin typeface="Helvetica Neue"/>
                <a:ea typeface="Helvetica Neue"/>
                <a:cs typeface="Helvetica Neue"/>
                <a:sym typeface="Helvetica Neue"/>
              </a:rPr>
              <a:t>multipart/form-data</a:t>
            </a:r>
            <a:r>
              <a:rPr lang="en-GB" sz="2000">
                <a:solidFill>
                  <a:schemeClr val="dk1"/>
                </a:solidFill>
                <a:highlight>
                  <a:schemeClr val="lt1"/>
                </a:highlight>
                <a:latin typeface="Helvetica Neue"/>
                <a:ea typeface="Helvetica Neue"/>
                <a:cs typeface="Helvetica Neue"/>
                <a:sym typeface="Helvetica Neue"/>
              </a:rPr>
              <a:t>. </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Char char="●"/>
            </a:pPr>
            <a:r>
              <a:rPr b="1" lang="en-GB" sz="2000">
                <a:solidFill>
                  <a:schemeClr val="dk1"/>
                </a:solidFill>
                <a:highlight>
                  <a:schemeClr val="lt1"/>
                </a:highlight>
                <a:latin typeface="Helvetica Neue"/>
                <a:ea typeface="Helvetica Neue"/>
                <a:cs typeface="Helvetica Neue"/>
                <a:sym typeface="Helvetica Neue"/>
              </a:rPr>
              <a:t>Multer </a:t>
            </a:r>
            <a:r>
              <a:rPr lang="en-GB" sz="2000">
                <a:solidFill>
                  <a:schemeClr val="dk1"/>
                </a:solidFill>
                <a:highlight>
                  <a:schemeClr val="lt1"/>
                </a:highlight>
                <a:latin typeface="Helvetica Neue"/>
                <a:ea typeface="Helvetica Neue"/>
                <a:cs typeface="Helvetica Neue"/>
                <a:sym typeface="Helvetica Neue"/>
              </a:rPr>
              <a:t>hace que sea fácil manipular este </a:t>
            </a:r>
            <a:r>
              <a:rPr i="1" lang="en-GB" sz="2000">
                <a:solidFill>
                  <a:schemeClr val="dk1"/>
                </a:solidFill>
                <a:highlight>
                  <a:schemeClr val="lt1"/>
                </a:highlight>
                <a:latin typeface="Helvetica Neue"/>
                <a:ea typeface="Helvetica Neue"/>
                <a:cs typeface="Helvetica Neue"/>
                <a:sym typeface="Helvetica Neue"/>
              </a:rPr>
              <a:t>multipart/form-data</a:t>
            </a:r>
            <a:r>
              <a:rPr lang="en-GB" sz="2000">
                <a:solidFill>
                  <a:schemeClr val="dk1"/>
                </a:solidFill>
                <a:highlight>
                  <a:schemeClr val="lt1"/>
                </a:highlight>
                <a:latin typeface="Helvetica Neue"/>
                <a:ea typeface="Helvetica Neue"/>
                <a:cs typeface="Helvetica Neue"/>
                <a:sym typeface="Helvetica Neue"/>
              </a:rPr>
              <a:t> cuando tus usuarios suben archivos.</a:t>
            </a:r>
            <a:endParaRPr sz="2000">
              <a:solidFill>
                <a:schemeClr val="dk1"/>
              </a:solidFill>
              <a:highlight>
                <a:srgbClr val="FFFFFF"/>
              </a:highlight>
              <a:latin typeface="Helvetica Neue"/>
              <a:ea typeface="Helvetica Neue"/>
              <a:cs typeface="Helvetica Neue"/>
              <a:sym typeface="Helvetica Neue"/>
            </a:endParaRPr>
          </a:p>
        </p:txBody>
      </p:sp>
      <p:sp>
        <p:nvSpPr>
          <p:cNvPr id="335" name="Google Shape;335;p47"/>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¿Qué es Multer?</a:t>
            </a:r>
            <a:endParaRPr i="1" sz="3600">
              <a:latin typeface="Anton"/>
              <a:ea typeface="Anton"/>
              <a:cs typeface="Anton"/>
              <a:sym typeface="Anton"/>
            </a:endParaRPr>
          </a:p>
        </p:txBody>
      </p:sp>
      <p:pic>
        <p:nvPicPr>
          <p:cNvPr id="336" name="Google Shape;336;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7" name="Google Shape;337;p47"/>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38" name="Google Shape;338;p47"/>
          <p:cNvSpPr txBox="1"/>
          <p:nvPr/>
        </p:nvSpPr>
        <p:spPr>
          <a:xfrm>
            <a:off x="311800" y="2650450"/>
            <a:ext cx="8520600" cy="2410200"/>
          </a:xfrm>
          <a:prstGeom prst="rect">
            <a:avLst/>
          </a:prstGeom>
          <a:noFill/>
          <a:ln>
            <a:noFill/>
          </a:ln>
        </p:spPr>
        <p:txBody>
          <a:bodyPr anchorCtr="0" anchor="t" bIns="91425" lIns="91425" spcFirstLastPara="1" rIns="91425" wrap="square" tIns="91425">
            <a:noAutofit/>
          </a:bodyPr>
          <a:lstStyle/>
          <a:p>
            <a:pPr indent="-355600" lvl="0" marL="9144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Multer </a:t>
            </a:r>
            <a:r>
              <a:rPr lang="en-GB" sz="2000">
                <a:solidFill>
                  <a:schemeClr val="dk1"/>
                </a:solidFill>
                <a:highlight>
                  <a:srgbClr val="FFFFFF"/>
                </a:highlight>
                <a:latin typeface="Helvetica Neue"/>
                <a:ea typeface="Helvetica Neue"/>
                <a:cs typeface="Helvetica Neue"/>
                <a:sym typeface="Helvetica Neue"/>
              </a:rPr>
              <a:t>es un middleware para Express.</a:t>
            </a:r>
            <a:endParaRPr sz="2000">
              <a:solidFill>
                <a:schemeClr val="dk1"/>
              </a:solidFill>
              <a:highlight>
                <a:srgbClr val="FFFFFF"/>
              </a:highlight>
              <a:latin typeface="Helvetica Neue"/>
              <a:ea typeface="Helvetica Neue"/>
              <a:cs typeface="Helvetica Neue"/>
              <a:sym typeface="Helvetica Neue"/>
            </a:endParaRPr>
          </a:p>
          <a:p>
            <a:pPr indent="-355600" lvl="0" marL="914400" rtl="0" algn="l">
              <a:lnSpc>
                <a:spcPct val="115000"/>
              </a:lnSpc>
              <a:spcBef>
                <a:spcPts val="0"/>
              </a:spcBef>
              <a:spcAft>
                <a:spcPts val="0"/>
              </a:spcAft>
              <a:buClr>
                <a:schemeClr val="dk1"/>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Un middleware es una pieza de software que conecta diferentes aplicaciones o componentes de software. </a:t>
            </a:r>
            <a:endParaRPr sz="2000">
              <a:solidFill>
                <a:schemeClr val="dk1"/>
              </a:solidFill>
              <a:highlight>
                <a:srgbClr val="FFFFFF"/>
              </a:highlight>
              <a:latin typeface="Helvetica Neue"/>
              <a:ea typeface="Helvetica Neue"/>
              <a:cs typeface="Helvetica Neue"/>
              <a:sym typeface="Helvetica Neue"/>
            </a:endParaRPr>
          </a:p>
          <a:p>
            <a:pPr indent="-355600" lvl="0" marL="914400" rtl="0" algn="l">
              <a:lnSpc>
                <a:spcPct val="115000"/>
              </a:lnSpc>
              <a:spcBef>
                <a:spcPts val="0"/>
              </a:spcBef>
              <a:spcAft>
                <a:spcPts val="0"/>
              </a:spcAft>
              <a:buClr>
                <a:schemeClr val="dk1"/>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En Express, un middleware procesa y transforma las peticiones entrantes en el servidor. </a:t>
            </a:r>
            <a:endParaRPr sz="2000">
              <a:solidFill>
                <a:schemeClr val="dk1"/>
              </a:solidFill>
              <a:highlight>
                <a:srgbClr val="FFFFFF"/>
              </a:highlight>
              <a:latin typeface="Helvetica Neue"/>
              <a:ea typeface="Helvetica Neue"/>
              <a:cs typeface="Helvetica Neue"/>
              <a:sym typeface="Helvetica Neue"/>
            </a:endParaRPr>
          </a:p>
          <a:p>
            <a:pPr indent="-355600" lvl="0" marL="9144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Multer </a:t>
            </a:r>
            <a:r>
              <a:rPr lang="en-GB" sz="2000">
                <a:solidFill>
                  <a:schemeClr val="dk1"/>
                </a:solidFill>
                <a:highlight>
                  <a:srgbClr val="FFFFFF"/>
                </a:highlight>
                <a:latin typeface="Helvetica Neue"/>
                <a:ea typeface="Helvetica Neue"/>
                <a:cs typeface="Helvetica Neue"/>
                <a:sym typeface="Helvetica Neue"/>
              </a:rPr>
              <a:t>actúa como un ayudante al cargar archivos.</a:t>
            </a:r>
            <a:endParaRPr sz="20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42" name="Shape 342"/>
        <p:cNvGrpSpPr/>
        <p:nvPr/>
      </p:nvGrpSpPr>
      <p:grpSpPr>
        <a:xfrm>
          <a:off x="0" y="0"/>
          <a:ext cx="0" cy="0"/>
          <a:chOff x="0" y="0"/>
          <a:chExt cx="0" cy="0"/>
        </a:xfrm>
      </p:grpSpPr>
      <p:sp>
        <p:nvSpPr>
          <p:cNvPr id="343" name="Google Shape;343;p48"/>
          <p:cNvSpPr txBox="1"/>
          <p:nvPr/>
        </p:nvSpPr>
        <p:spPr>
          <a:xfrm>
            <a:off x="1129500" y="2009550"/>
            <a:ext cx="6885000" cy="101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Multer</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Ejemplo práctico de uso</a:t>
            </a:r>
            <a:endParaRPr i="1" sz="3600">
              <a:solidFill>
                <a:srgbClr val="121212"/>
              </a:solidFill>
              <a:latin typeface="Anton"/>
              <a:ea typeface="Anton"/>
              <a:cs typeface="Anton"/>
              <a:sym typeface="Anton"/>
            </a:endParaRPr>
          </a:p>
        </p:txBody>
      </p:sp>
      <p:pic>
        <p:nvPicPr>
          <p:cNvPr id="344" name="Google Shape;344;p4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Configuración del proyecto</a:t>
            </a:r>
            <a:endParaRPr i="1" sz="3600">
              <a:latin typeface="Anton"/>
              <a:ea typeface="Anton"/>
              <a:cs typeface="Anton"/>
              <a:sym typeface="Anton"/>
            </a:endParaRPr>
          </a:p>
        </p:txBody>
      </p:sp>
      <p:pic>
        <p:nvPicPr>
          <p:cNvPr id="350" name="Google Shape;350;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1" name="Google Shape;351;p49"/>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52" name="Google Shape;352;p49"/>
          <p:cNvSpPr txBox="1"/>
          <p:nvPr/>
        </p:nvSpPr>
        <p:spPr>
          <a:xfrm>
            <a:off x="584600" y="1024400"/>
            <a:ext cx="7819200" cy="111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a:buAutoNum type="arabicPeriod"/>
            </a:pPr>
            <a:r>
              <a:rPr lang="en-GB" sz="2000">
                <a:solidFill>
                  <a:schemeClr val="dk1"/>
                </a:solidFill>
                <a:highlight>
                  <a:srgbClr val="FFFFFF"/>
                </a:highlight>
                <a:latin typeface="Helvetica Neue"/>
                <a:ea typeface="Helvetica Neue"/>
                <a:cs typeface="Helvetica Neue"/>
                <a:sym typeface="Helvetica Neue"/>
              </a:rPr>
              <a:t>Creamos un archivo server.js. En el mismo, </a:t>
            </a:r>
            <a:r>
              <a:rPr lang="en-GB" sz="2000">
                <a:solidFill>
                  <a:schemeClr val="dk1"/>
                </a:solidFill>
                <a:highlight>
                  <a:srgbClr val="FFFFFF"/>
                </a:highlight>
                <a:latin typeface="Helvetica Neue"/>
                <a:ea typeface="Helvetica Neue"/>
                <a:cs typeface="Helvetica Neue"/>
                <a:sym typeface="Helvetica Neue"/>
              </a:rPr>
              <a:t>inicializamos</a:t>
            </a:r>
            <a:r>
              <a:rPr lang="en-GB" sz="2000">
                <a:solidFill>
                  <a:schemeClr val="dk1"/>
                </a:solidFill>
                <a:highlight>
                  <a:srgbClr val="FFFFFF"/>
                </a:highlight>
                <a:latin typeface="Helvetica Neue"/>
                <a:ea typeface="Helvetica Neue"/>
                <a:cs typeface="Helvetica Neue"/>
                <a:sym typeface="Helvetica Neue"/>
              </a:rPr>
              <a:t> todos los módulos. Crearemos una aplicación Express y crearemos un servidor para conectarse a los navegadores.</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p:txBody>
      </p:sp>
      <p:pic>
        <p:nvPicPr>
          <p:cNvPr id="353" name="Google Shape;353;p49"/>
          <p:cNvPicPr preferRelativeResize="0"/>
          <p:nvPr/>
        </p:nvPicPr>
        <p:blipFill>
          <a:blip r:embed="rId5">
            <a:alphaModFix/>
          </a:blip>
          <a:stretch>
            <a:fillRect/>
          </a:stretch>
        </p:blipFill>
        <p:spPr>
          <a:xfrm>
            <a:off x="1256450" y="2287100"/>
            <a:ext cx="6022725" cy="26308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el código del cliente</a:t>
            </a:r>
            <a:endParaRPr i="1" sz="3600">
              <a:latin typeface="Anton"/>
              <a:ea typeface="Anton"/>
              <a:cs typeface="Anton"/>
              <a:sym typeface="Anton"/>
            </a:endParaRPr>
          </a:p>
        </p:txBody>
      </p:sp>
      <p:pic>
        <p:nvPicPr>
          <p:cNvPr id="359" name="Google Shape;359;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0" name="Google Shape;360;p50"/>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61" name="Google Shape;361;p50"/>
          <p:cNvSpPr txBox="1"/>
          <p:nvPr/>
        </p:nvSpPr>
        <p:spPr>
          <a:xfrm>
            <a:off x="127500" y="1277900"/>
            <a:ext cx="3018000" cy="2956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a:buAutoNum type="arabicPeriod" startAt="2"/>
            </a:pPr>
            <a:r>
              <a:rPr lang="en-GB" sz="2000">
                <a:solidFill>
                  <a:schemeClr val="dk1"/>
                </a:solidFill>
                <a:highlight>
                  <a:srgbClr val="FFFFFF"/>
                </a:highlight>
                <a:latin typeface="Helvetica Neue"/>
                <a:ea typeface="Helvetica Neue"/>
                <a:cs typeface="Helvetica Neue"/>
                <a:sym typeface="Helvetica Neue"/>
              </a:rPr>
              <a:t>Creamos un archivo </a:t>
            </a:r>
            <a:r>
              <a:rPr i="1" lang="en-GB" sz="2000">
                <a:solidFill>
                  <a:schemeClr val="dk1"/>
                </a:solidFill>
                <a:highlight>
                  <a:srgbClr val="FFFFFF"/>
                </a:highlight>
                <a:latin typeface="Helvetica Neue"/>
                <a:ea typeface="Helvetica Neue"/>
                <a:cs typeface="Helvetica Neue"/>
                <a:sym typeface="Helvetica Neue"/>
              </a:rPr>
              <a:t>index.html</a:t>
            </a:r>
            <a:endParaRPr i="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AutoNum type="arabicPeriod" startAt="2"/>
            </a:pPr>
            <a:r>
              <a:rPr lang="en-GB" sz="2000">
                <a:solidFill>
                  <a:schemeClr val="dk1"/>
                </a:solidFill>
                <a:highlight>
                  <a:srgbClr val="FFFFFF"/>
                </a:highlight>
                <a:latin typeface="Helvetica Neue"/>
                <a:ea typeface="Helvetica Neue"/>
                <a:cs typeface="Helvetica Neue"/>
                <a:sym typeface="Helvetica Neue"/>
              </a:rPr>
              <a:t>Este archivo contendrá los diferentes formularios que utilizaremos para cargar nuestros diferentes tipos de archivos.</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p:txBody>
      </p:sp>
      <p:pic>
        <p:nvPicPr>
          <p:cNvPr id="362" name="Google Shape;362;p50"/>
          <p:cNvPicPr preferRelativeResize="0"/>
          <p:nvPr/>
        </p:nvPicPr>
        <p:blipFill>
          <a:blip r:embed="rId5">
            <a:alphaModFix/>
          </a:blip>
          <a:stretch>
            <a:fillRect/>
          </a:stretch>
        </p:blipFill>
        <p:spPr>
          <a:xfrm>
            <a:off x="3294950" y="1393350"/>
            <a:ext cx="5585798" cy="3050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Servir</a:t>
            </a:r>
            <a:r>
              <a:rPr i="1" lang="en-GB" sz="3600">
                <a:solidFill>
                  <a:schemeClr val="dk1"/>
                </a:solidFill>
                <a:latin typeface="Anton"/>
                <a:ea typeface="Anton"/>
                <a:cs typeface="Anton"/>
                <a:sym typeface="Anton"/>
              </a:rPr>
              <a:t> el código del cliente</a:t>
            </a:r>
            <a:endParaRPr i="1" sz="3600">
              <a:latin typeface="Anton"/>
              <a:ea typeface="Anton"/>
              <a:cs typeface="Anton"/>
              <a:sym typeface="Anton"/>
            </a:endParaRPr>
          </a:p>
        </p:txBody>
      </p:sp>
      <p:pic>
        <p:nvPicPr>
          <p:cNvPr id="368" name="Google Shape;368;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9" name="Google Shape;369;p51"/>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70" name="Google Shape;370;p51"/>
          <p:cNvSpPr txBox="1"/>
          <p:nvPr/>
        </p:nvSpPr>
        <p:spPr>
          <a:xfrm>
            <a:off x="584600" y="1391775"/>
            <a:ext cx="7819200" cy="111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a:buAutoNum type="arabicPeriod" startAt="4"/>
            </a:pPr>
            <a:r>
              <a:rPr lang="en-GB" sz="2000">
                <a:solidFill>
                  <a:schemeClr val="dk1"/>
                </a:solidFill>
                <a:highlight>
                  <a:srgbClr val="FFFFFF"/>
                </a:highlight>
                <a:latin typeface="Helvetica Neue"/>
                <a:ea typeface="Helvetica Neue"/>
                <a:cs typeface="Helvetica Neue"/>
                <a:sym typeface="Helvetica Neue"/>
              </a:rPr>
              <a:t>Modificamos server.js </a:t>
            </a:r>
            <a:r>
              <a:rPr lang="en-GB" sz="2000">
                <a:solidFill>
                  <a:schemeClr val="dk1"/>
                </a:solidFill>
                <a:highlight>
                  <a:srgbClr val="FFFFFF"/>
                </a:highlight>
                <a:latin typeface="Helvetica Neue"/>
                <a:ea typeface="Helvetica Neue"/>
                <a:cs typeface="Helvetica Neue"/>
                <a:sym typeface="Helvetica Neue"/>
              </a:rPr>
              <a:t>escribiendo</a:t>
            </a:r>
            <a:r>
              <a:rPr lang="en-GB" sz="2000">
                <a:solidFill>
                  <a:schemeClr val="dk1"/>
                </a:solidFill>
                <a:highlight>
                  <a:srgbClr val="FFFFFF"/>
                </a:highlight>
                <a:latin typeface="Helvetica Neue"/>
                <a:ea typeface="Helvetica Neue"/>
                <a:cs typeface="Helvetica Neue"/>
                <a:sym typeface="Helvetica Neue"/>
              </a:rPr>
              <a:t> una ruta GET que muestre el archivo index.html</a:t>
            </a:r>
            <a:r>
              <a:rPr lang="en-GB" sz="2000">
                <a:solidFill>
                  <a:schemeClr val="dk1"/>
                </a:solidFill>
                <a:highlight>
                  <a:srgbClr val="FFFFFF"/>
                </a:highlight>
                <a:latin typeface="Helvetica Neue"/>
                <a:ea typeface="Helvetica Neue"/>
                <a:cs typeface="Helvetica Neue"/>
                <a:sym typeface="Helvetica Neue"/>
              </a:rPr>
              <a:t> en lugar del mensaje "WELCOME" ("BIENVENIDO", en español).</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p:txBody>
      </p:sp>
      <p:pic>
        <p:nvPicPr>
          <p:cNvPr id="371" name="Google Shape;371;p51"/>
          <p:cNvPicPr preferRelativeResize="0"/>
          <p:nvPr/>
        </p:nvPicPr>
        <p:blipFill>
          <a:blip r:embed="rId5">
            <a:alphaModFix/>
          </a:blip>
          <a:stretch>
            <a:fillRect/>
          </a:stretch>
        </p:blipFill>
        <p:spPr>
          <a:xfrm>
            <a:off x="1182448" y="2819900"/>
            <a:ext cx="650794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1235700" y="772450"/>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Express Router</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693003" y="2080775"/>
            <a:ext cx="7758100" cy="129881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Almacenamiento con Multer</a:t>
            </a:r>
            <a:endParaRPr i="1" sz="3600">
              <a:latin typeface="Anton"/>
              <a:ea typeface="Anton"/>
              <a:cs typeface="Anton"/>
              <a:sym typeface="Anton"/>
            </a:endParaRPr>
          </a:p>
        </p:txBody>
      </p:sp>
      <p:pic>
        <p:nvPicPr>
          <p:cNvPr id="377" name="Google Shape;377;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8" name="Google Shape;378;p52"/>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79" name="Google Shape;379;p52"/>
          <p:cNvSpPr txBox="1"/>
          <p:nvPr/>
        </p:nvSpPr>
        <p:spPr>
          <a:xfrm>
            <a:off x="275750" y="1083250"/>
            <a:ext cx="8599200" cy="88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a:buAutoNum type="arabicPeriod" startAt="5"/>
            </a:pPr>
            <a:r>
              <a:rPr lang="en-GB" sz="2000">
                <a:solidFill>
                  <a:schemeClr val="dk1"/>
                </a:solidFill>
                <a:highlight>
                  <a:schemeClr val="lt1"/>
                </a:highlight>
                <a:latin typeface="Helvetica Neue"/>
                <a:ea typeface="Helvetica Neue"/>
                <a:cs typeface="Helvetica Neue"/>
                <a:sym typeface="Helvetica Neue"/>
              </a:rPr>
              <a:t>Multer ofrece la opción de almacenar archivos en el disco</a:t>
            </a:r>
            <a:r>
              <a:rPr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a:ea typeface="Helvetica Neue"/>
                <a:cs typeface="Helvetica Neue"/>
                <a:sym typeface="Helvetica Neue"/>
              </a:rPr>
              <a:t>Definimos una ubicación de almacenamiento para nuestros archivos. </a:t>
            </a:r>
            <a:endParaRPr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AutoNum type="arabicPeriod" startAt="5"/>
            </a:pPr>
            <a:r>
              <a:rPr lang="en-GB" sz="2000">
                <a:solidFill>
                  <a:schemeClr val="dk1"/>
                </a:solidFill>
                <a:highlight>
                  <a:srgbClr val="FFFFFF"/>
                </a:highlight>
                <a:latin typeface="Helvetica Neue"/>
                <a:ea typeface="Helvetica Neue"/>
                <a:cs typeface="Helvetica Neue"/>
                <a:sym typeface="Helvetica Neue"/>
              </a:rPr>
              <a:t>Configuramos Multer con esas opciones.</a:t>
            </a:r>
            <a:endParaRPr sz="2000">
              <a:latin typeface="Helvetica Neue"/>
              <a:ea typeface="Helvetica Neue"/>
              <a:cs typeface="Helvetica Neue"/>
              <a:sym typeface="Helvetica Neue"/>
            </a:endParaRPr>
          </a:p>
        </p:txBody>
      </p:sp>
      <p:pic>
        <p:nvPicPr>
          <p:cNvPr id="380" name="Google Shape;380;p52"/>
          <p:cNvPicPr preferRelativeResize="0"/>
          <p:nvPr/>
        </p:nvPicPr>
        <p:blipFill>
          <a:blip r:embed="rId5">
            <a:alphaModFix/>
          </a:blip>
          <a:stretch>
            <a:fillRect/>
          </a:stretch>
        </p:blipFill>
        <p:spPr>
          <a:xfrm>
            <a:off x="841275" y="2444625"/>
            <a:ext cx="6254199" cy="2405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4" name="Shape 384"/>
        <p:cNvGrpSpPr/>
        <p:nvPr/>
      </p:nvGrpSpPr>
      <p:grpSpPr>
        <a:xfrm>
          <a:off x="0" y="0"/>
          <a:ext cx="0" cy="0"/>
          <a:chOff x="0" y="0"/>
          <a:chExt cx="0" cy="0"/>
        </a:xfrm>
      </p:grpSpPr>
      <p:sp>
        <p:nvSpPr>
          <p:cNvPr id="385" name="Google Shape;385;p5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carga de archivos</a:t>
            </a:r>
            <a:endParaRPr i="1" sz="3600">
              <a:solidFill>
                <a:srgbClr val="121212"/>
              </a:solidFill>
              <a:latin typeface="Anton"/>
              <a:ea typeface="Anton"/>
              <a:cs typeface="Anton"/>
              <a:sym typeface="Anton"/>
            </a:endParaRPr>
          </a:p>
        </p:txBody>
      </p:sp>
      <p:pic>
        <p:nvPicPr>
          <p:cNvPr id="386" name="Google Shape;386;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Subiendo un solo archivo</a:t>
            </a:r>
            <a:endParaRPr i="1" sz="3600">
              <a:latin typeface="Anton"/>
              <a:ea typeface="Anton"/>
              <a:cs typeface="Anton"/>
              <a:sym typeface="Anton"/>
            </a:endParaRPr>
          </a:p>
        </p:txBody>
      </p:sp>
      <p:pic>
        <p:nvPicPr>
          <p:cNvPr id="392" name="Google Shape;392;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3" name="Google Shape;393;p54"/>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94" name="Google Shape;394;p54"/>
          <p:cNvSpPr txBox="1"/>
          <p:nvPr/>
        </p:nvSpPr>
        <p:spPr>
          <a:xfrm>
            <a:off x="275750" y="1159450"/>
            <a:ext cx="8599200" cy="123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En el archivo index.html, definimos un atributo de acción que realiza una petición POST. Ahora necesitamos crear un punto final en la aplicación Express. Abrimos el archivo server.js y agregamos el siguiente código:</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p:txBody>
      </p:sp>
      <p:pic>
        <p:nvPicPr>
          <p:cNvPr id="395" name="Google Shape;395;p54"/>
          <p:cNvPicPr preferRelativeResize="0"/>
          <p:nvPr/>
        </p:nvPicPr>
        <p:blipFill>
          <a:blip r:embed="rId5">
            <a:alphaModFix/>
          </a:blip>
          <a:stretch>
            <a:fillRect/>
          </a:stretch>
        </p:blipFill>
        <p:spPr>
          <a:xfrm>
            <a:off x="835388" y="2472250"/>
            <a:ext cx="6454023" cy="2442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Subiendo múltiples archivos</a:t>
            </a:r>
            <a:endParaRPr i="1" sz="3600">
              <a:latin typeface="Anton"/>
              <a:ea typeface="Anton"/>
              <a:cs typeface="Anton"/>
              <a:sym typeface="Anton"/>
            </a:endParaRPr>
          </a:p>
        </p:txBody>
      </p:sp>
      <p:pic>
        <p:nvPicPr>
          <p:cNvPr id="401" name="Google Shape;401;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2" name="Google Shape;402;p55"/>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03" name="Google Shape;403;p55"/>
          <p:cNvSpPr txBox="1"/>
          <p:nvPr/>
        </p:nvSpPr>
        <p:spPr>
          <a:xfrm>
            <a:off x="275750" y="1159450"/>
            <a:ext cx="8599200" cy="8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Cargar varios archivos con Multer es similar a cargar un solo archivo, pero con algunos cambios.</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a:ea typeface="Helvetica Neue"/>
              <a:cs typeface="Helvetica Neue"/>
              <a:sym typeface="Helvetica Neue"/>
            </a:endParaRPr>
          </a:p>
        </p:txBody>
      </p:sp>
      <p:pic>
        <p:nvPicPr>
          <p:cNvPr id="404" name="Google Shape;404;p55"/>
          <p:cNvPicPr preferRelativeResize="0"/>
          <p:nvPr/>
        </p:nvPicPr>
        <p:blipFill>
          <a:blip r:embed="rId5">
            <a:alphaModFix/>
          </a:blip>
          <a:stretch>
            <a:fillRect/>
          </a:stretch>
        </p:blipFill>
        <p:spPr>
          <a:xfrm>
            <a:off x="785075" y="2173750"/>
            <a:ext cx="7256606" cy="2333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Express y Multer</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a:ea typeface="Helvetica Neue"/>
              <a:cs typeface="Helvetica Neue"/>
              <a:sym typeface="Helvetica Neue"/>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a:ea typeface="Helvetica Neue"/>
                <a:cs typeface="Helvetica Neue"/>
                <a:sym typeface="Helvetica Neue"/>
              </a:rPr>
              <a:t>Tiempo: 10 minutos</a:t>
            </a:r>
            <a:endParaRPr sz="2000">
              <a:latin typeface="Helvetica Neue"/>
              <a:ea typeface="Helvetica Neue"/>
              <a:cs typeface="Helvetica Neue"/>
              <a:sym typeface="Helvetica Neue"/>
            </a:endParaRPr>
          </a:p>
        </p:txBody>
      </p:sp>
      <p:pic>
        <p:nvPicPr>
          <p:cNvPr id="410" name="Google Shape;410;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1" name="Google Shape;411;p5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7" name="Google Shape;417;p57"/>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Crear un servidor que permita elegir y subir un archivo utilizando un formulario servido desde su espacio público.</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50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Dicho archivo se almacenará en una carpeta propia del servidor llamada 'uploads'.</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50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El nombre del archivo guardado se formará con el nombre original anteponiéndole un timestamp (Date.now()) seguido con un guión. Ej: 1610894554093-clase1.zip</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50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Utilizar express y multer en un proyecto de servidor que escuche en el puerto 8080.</a:t>
            </a:r>
            <a:endParaRPr sz="1800">
              <a:solidFill>
                <a:schemeClr val="dk1"/>
              </a:solidFill>
              <a:highlight>
                <a:schemeClr val="lt1"/>
              </a:highlight>
              <a:latin typeface="Helvetica Neue"/>
              <a:ea typeface="Helvetica Neue"/>
              <a:cs typeface="Helvetica Neue"/>
              <a:sym typeface="Helvetica Neue"/>
            </a:endParaRPr>
          </a:p>
        </p:txBody>
      </p:sp>
      <p:pic>
        <p:nvPicPr>
          <p:cNvPr id="418" name="Google Shape;418;p5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8"/>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API RESTful</a:t>
            </a:r>
            <a:endParaRPr i="1" sz="4000">
              <a:latin typeface="Anton"/>
              <a:ea typeface="Anton"/>
              <a:cs typeface="Anton"/>
              <a:sym typeface="Anton"/>
            </a:endParaRPr>
          </a:p>
        </p:txBody>
      </p:sp>
      <p:pic>
        <p:nvPicPr>
          <p:cNvPr id="424" name="Google Shape;424;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5" name="Google Shape;425;p58"/>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26" name="Google Shape;426;p58"/>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9</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aphicFrame>
        <p:nvGraphicFramePr>
          <p:cNvPr id="431" name="Google Shape;431;p59"/>
          <p:cNvGraphicFramePr/>
          <p:nvPr/>
        </p:nvGraphicFramePr>
        <p:xfrm>
          <a:off x="153263" y="191700"/>
          <a:ext cx="3000000" cy="3000000"/>
        </p:xfrm>
        <a:graphic>
          <a:graphicData uri="http://schemas.openxmlformats.org/drawingml/2006/table">
            <a:tbl>
              <a:tblPr>
                <a:noFill/>
                <a:tableStyleId>{1F39092D-51A7-4C77-A03A-BF102111550B}</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link a un repositorio en Github con el proyecto cargado.</a:t>
                      </a:r>
                      <a:r>
                        <a:rPr lang="en-GB" sz="1600">
                          <a:solidFill>
                            <a:schemeClr val="dk1"/>
                          </a:solidFill>
                          <a:latin typeface="Helvetica Neue"/>
                          <a:ea typeface="Helvetica Neue"/>
                          <a:cs typeface="Helvetica Neue"/>
                          <a:sym typeface="Helvetica Neue"/>
                        </a:rPr>
                        <a:t> </a:t>
                      </a:r>
                      <a:br>
                        <a:rPr lang="en-GB" sz="1600">
                          <a:solidFill>
                            <a:schemeClr val="dk1"/>
                          </a:solidFill>
                          <a:latin typeface="Helvetica Neue"/>
                          <a:ea typeface="Helvetica Neue"/>
                          <a:cs typeface="Helvetica Neue"/>
                          <a:sym typeface="Helvetica Neue"/>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a:ea typeface="Helvetica Neue"/>
                          <a:cs typeface="Helvetica Neue"/>
                          <a:sym typeface="Helvetica Neue"/>
                        </a:rPr>
                        <a:t>no incluir los node_modules</a:t>
                      </a:r>
                      <a:endParaRPr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a:ea typeface="Helvetica Neue"/>
                          <a:cs typeface="Helvetica Neue"/>
                          <a:sym typeface="Helvetica Neue"/>
                        </a:rPr>
                        <a:t>  </a:t>
                      </a:r>
                      <a:r>
                        <a:rPr lang="en-GB" sz="1700">
                          <a:solidFill>
                            <a:schemeClr val="dk1"/>
                          </a:solidFill>
                          <a:latin typeface="Helvetica Neue"/>
                          <a:ea typeface="Helvetica Neue"/>
                          <a:cs typeface="Helvetica Neue"/>
                          <a:sym typeface="Helvetica Neue"/>
                        </a:rPr>
                        <a:t>Sobre el proyecto entregable de la clase anterior, incorporar las siguientes rutas:</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700">
                          <a:solidFill>
                            <a:schemeClr val="dk1"/>
                          </a:solidFill>
                          <a:latin typeface="Helvetica Neue"/>
                          <a:ea typeface="Helvetica Neue"/>
                          <a:cs typeface="Helvetica Neue"/>
                          <a:sym typeface="Helvetica Neue"/>
                        </a:rPr>
                        <a:t>Actualizar un producto (put) : '/api/productos/actualizar/:id' -&gt; devuelve producto actualizado</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700">
                          <a:solidFill>
                            <a:schemeClr val="dk1"/>
                          </a:solidFill>
                          <a:latin typeface="Helvetica Neue"/>
                          <a:ea typeface="Helvetica Neue"/>
                          <a:cs typeface="Helvetica Neue"/>
                          <a:sym typeface="Helvetica Neue"/>
                        </a:rPr>
                        <a:t>Borrar un producto (delete) : '/api/productos/borrar/:id' -&gt; devuelve producto eliminado</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700">
                          <a:solidFill>
                            <a:schemeClr val="dk1"/>
                          </a:solidFill>
                          <a:latin typeface="Helvetica Neue"/>
                          <a:ea typeface="Helvetica Neue"/>
                          <a:cs typeface="Helvetica Neue"/>
                          <a:sym typeface="Helvetica Neue"/>
                        </a:rPr>
                        <a:t>El formato del objeto a actualizar será</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700">
                        <a:solidFill>
                          <a:schemeClr val="dk1"/>
                        </a:solidFill>
                        <a:latin typeface="Helvetica Neue"/>
                        <a:ea typeface="Helvetica Neue"/>
                        <a:cs typeface="Helvetica Neue"/>
                        <a:sym typeface="Helvetica Neue"/>
                      </a:endParaRPr>
                    </a:p>
                    <a:p>
                      <a:pPr indent="0" lvl="0" marL="0" rtl="0" algn="l">
                        <a:lnSpc>
                          <a:spcPct val="135714"/>
                        </a:lnSpc>
                        <a:spcBef>
                          <a:spcPts val="0"/>
                        </a:spcBef>
                        <a:spcAft>
                          <a:spcPts val="0"/>
                        </a:spcAft>
                        <a:buNone/>
                      </a:pPr>
                      <a:r>
                        <a:t/>
                      </a:r>
                      <a:endParaRPr sz="19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2" name="Google Shape;432;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3" name="Google Shape;433;p59"/>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
        <p:nvSpPr>
          <p:cNvPr id="434" name="Google Shape;434;p59"/>
          <p:cNvSpPr txBox="1"/>
          <p:nvPr/>
        </p:nvSpPr>
        <p:spPr>
          <a:xfrm>
            <a:off x="287175" y="3432900"/>
            <a:ext cx="4896600" cy="14649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highlight>
                  <a:srgbClr val="1E1E1E"/>
                </a:highlight>
                <a:latin typeface="Courier New"/>
                <a:ea typeface="Courier New"/>
                <a:cs typeface="Courier New"/>
                <a:sym typeface="Courier New"/>
              </a:rPr>
              <a:t>    </a:t>
            </a:r>
            <a:r>
              <a:rPr lang="en-GB" sz="1250">
                <a:solidFill>
                  <a:srgbClr val="C8C8C8"/>
                </a:solidFill>
                <a:highlight>
                  <a:srgbClr val="1E1E1E"/>
                </a:highlight>
                <a:latin typeface="Courier New"/>
                <a:ea typeface="Courier New"/>
                <a:cs typeface="Courier New"/>
                <a:sym typeface="Courier New"/>
              </a:rPr>
              <a:t>title</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nombre</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del</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producto</a:t>
            </a: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highlight>
                  <a:srgbClr val="1E1E1E"/>
                </a:highlight>
                <a:latin typeface="Courier New"/>
                <a:ea typeface="Courier New"/>
                <a:cs typeface="Courier New"/>
                <a:sym typeface="Courier New"/>
              </a:rPr>
              <a:t>    </a:t>
            </a:r>
            <a:r>
              <a:rPr lang="en-GB" sz="1250">
                <a:solidFill>
                  <a:srgbClr val="C8C8C8"/>
                </a:solidFill>
                <a:highlight>
                  <a:srgbClr val="1E1E1E"/>
                </a:highlight>
                <a:latin typeface="Courier New"/>
                <a:ea typeface="Courier New"/>
                <a:cs typeface="Courier New"/>
                <a:sym typeface="Courier New"/>
              </a:rPr>
              <a:t>price</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precio</a:t>
            </a: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highlight>
                  <a:srgbClr val="1E1E1E"/>
                </a:highlight>
                <a:latin typeface="Courier New"/>
                <a:ea typeface="Courier New"/>
                <a:cs typeface="Courier New"/>
                <a:sym typeface="Courier New"/>
              </a:rPr>
              <a:t>    </a:t>
            </a:r>
            <a:r>
              <a:rPr lang="en-GB" sz="1250">
                <a:solidFill>
                  <a:srgbClr val="C8C8C8"/>
                </a:solidFill>
                <a:highlight>
                  <a:srgbClr val="1E1E1E"/>
                </a:highlight>
                <a:latin typeface="Courier New"/>
                <a:ea typeface="Courier New"/>
                <a:cs typeface="Courier New"/>
                <a:sym typeface="Courier New"/>
              </a:rPr>
              <a:t>thumbnail</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url al logo o foto</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del producto</a:t>
            </a: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graphicFrame>
        <p:nvGraphicFramePr>
          <p:cNvPr id="439" name="Google Shape;439;p60"/>
          <p:cNvGraphicFramePr/>
          <p:nvPr/>
        </p:nvGraphicFramePr>
        <p:xfrm>
          <a:off x="153263" y="191700"/>
          <a:ext cx="3000000" cy="3000000"/>
        </p:xfrm>
        <a:graphic>
          <a:graphicData uri="http://schemas.openxmlformats.org/drawingml/2006/table">
            <a:tbl>
              <a:tblPr>
                <a:noFill/>
                <a:tableStyleId>{1F39092D-51A7-4C77-A03A-BF102111550B}</a:tableStyleId>
              </a:tblPr>
              <a:tblGrid>
                <a:gridCol w="2945825"/>
                <a:gridCol w="3822275"/>
                <a:gridCol w="2069375"/>
              </a:tblGrid>
              <a:tr h="72027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link a un repositorio en Github con el proyecto cargado</a:t>
                      </a:r>
                      <a:r>
                        <a:rPr lang="en-GB" sz="1600">
                          <a:solidFill>
                            <a:schemeClr val="dk1"/>
                          </a:solidFill>
                          <a:latin typeface="Helvetica Neue"/>
                          <a:ea typeface="Helvetica Neue"/>
                          <a:cs typeface="Helvetica Neue"/>
                          <a:sym typeface="Helvetica Neue"/>
                        </a:rPr>
                        <a:t>. </a:t>
                      </a:r>
                      <a:br>
                        <a:rPr lang="en-GB" sz="1600">
                          <a:solidFill>
                            <a:schemeClr val="dk1"/>
                          </a:solidFill>
                          <a:latin typeface="Helvetica Neue"/>
                          <a:ea typeface="Helvetica Neue"/>
                          <a:cs typeface="Helvetica Neue"/>
                          <a:sym typeface="Helvetica Neue"/>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a:ea typeface="Helvetica Neue"/>
                          <a:cs typeface="Helvetica Neue"/>
                          <a:sym typeface="Helvetica Neue"/>
                        </a:rPr>
                        <a:t>no incluir los node_modules</a:t>
                      </a:r>
                      <a:endParaRPr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r>
                        <a:rPr b="1" lang="en-GB" sz="1700">
                          <a:solidFill>
                            <a:schemeClr val="dk1"/>
                          </a:solidFill>
                        </a:rPr>
                        <a:t>&gt;&gt;</a:t>
                      </a:r>
                      <a:r>
                        <a:rPr b="1" lang="en-GB" sz="1700">
                          <a:solidFill>
                            <a:srgbClr val="4D5156"/>
                          </a:solidFill>
                        </a:rPr>
                        <a:t> </a:t>
                      </a:r>
                      <a:r>
                        <a:rPr b="1" lang="en-GB" sz="1700">
                          <a:solidFill>
                            <a:schemeClr val="dk1"/>
                          </a:solidFill>
                          <a:latin typeface="Helvetica Neue"/>
                          <a:ea typeface="Helvetica Neue"/>
                          <a:cs typeface="Helvetica Neue"/>
                          <a:sym typeface="Helvetica Neue"/>
                        </a:rPr>
                        <a:t>Aspectos a incluir en el entregable:</a:t>
                      </a:r>
                      <a:endParaRPr sz="1700">
                        <a:solidFill>
                          <a:schemeClr val="dk1"/>
                        </a:solidFill>
                        <a:latin typeface="Helvetica Neue"/>
                        <a:ea typeface="Helvetica Neue"/>
                        <a:cs typeface="Helvetica Neue"/>
                        <a:sym typeface="Helvetica Neue"/>
                      </a:endParaRPr>
                    </a:p>
                    <a:p>
                      <a:pPr indent="-336550" lvl="0" marL="457200" rtl="0" algn="l">
                        <a:spcBef>
                          <a:spcPts val="0"/>
                        </a:spcBef>
                        <a:spcAft>
                          <a:spcPts val="0"/>
                        </a:spcAft>
                        <a:buClr>
                          <a:schemeClr val="dk1"/>
                        </a:buClr>
                        <a:buSzPts val="1700"/>
                        <a:buFont typeface="Helvetica Neue"/>
                        <a:buChar char="-"/>
                      </a:pPr>
                      <a:r>
                        <a:rPr lang="en-GB" sz="1700">
                          <a:solidFill>
                            <a:schemeClr val="dk1"/>
                          </a:solidFill>
                          <a:latin typeface="Helvetica Neue"/>
                          <a:ea typeface="Helvetica Neue"/>
                          <a:cs typeface="Helvetica Neue"/>
                          <a:sym typeface="Helvetica Neue"/>
                        </a:rPr>
                        <a:t>Implementar las rutas put y delete junto a las funciones necesarias (utilizar la estructura ya creada).</a:t>
                      </a:r>
                      <a:endParaRPr sz="1700">
                        <a:solidFill>
                          <a:schemeClr val="dk1"/>
                        </a:solidFill>
                        <a:latin typeface="Helvetica Neue"/>
                        <a:ea typeface="Helvetica Neue"/>
                        <a:cs typeface="Helvetica Neue"/>
                        <a:sym typeface="Helvetica Neue"/>
                      </a:endParaRPr>
                    </a:p>
                    <a:p>
                      <a:pPr indent="-336550" lvl="0" marL="457200" rtl="0" algn="l">
                        <a:spcBef>
                          <a:spcPts val="0"/>
                        </a:spcBef>
                        <a:spcAft>
                          <a:spcPts val="0"/>
                        </a:spcAft>
                        <a:buClr>
                          <a:schemeClr val="dk1"/>
                        </a:buClr>
                        <a:buSzPts val="1700"/>
                        <a:buFont typeface="Helvetica Neue"/>
                        <a:buChar char="-"/>
                      </a:pPr>
                      <a:r>
                        <a:rPr lang="en-GB" sz="1700">
                          <a:solidFill>
                            <a:schemeClr val="dk1"/>
                          </a:solidFill>
                          <a:latin typeface="Helvetica Neue"/>
                          <a:ea typeface="Helvetica Neue"/>
                          <a:cs typeface="Helvetica Neue"/>
                          <a:sym typeface="Helvetica Neue"/>
                        </a:rPr>
                        <a:t>Incorporar el Router de express en la url base '/api' y configurar todas las subrutas en base a este.</a:t>
                      </a:r>
                      <a:endParaRPr sz="1700">
                        <a:solidFill>
                          <a:schemeClr val="dk1"/>
                        </a:solidFill>
                        <a:latin typeface="Helvetica Neue"/>
                        <a:ea typeface="Helvetica Neue"/>
                        <a:cs typeface="Helvetica Neue"/>
                        <a:sym typeface="Helvetica Neue"/>
                      </a:endParaRPr>
                    </a:p>
                    <a:p>
                      <a:pPr indent="-336550" lvl="0" marL="457200" rtl="0" algn="l">
                        <a:spcBef>
                          <a:spcPts val="0"/>
                        </a:spcBef>
                        <a:spcAft>
                          <a:spcPts val="0"/>
                        </a:spcAft>
                        <a:buClr>
                          <a:schemeClr val="dk1"/>
                        </a:buClr>
                        <a:buSzPts val="1700"/>
                        <a:buFont typeface="Helvetica Neue"/>
                        <a:buChar char="-"/>
                      </a:pPr>
                      <a:r>
                        <a:rPr lang="en-GB" sz="1700">
                          <a:solidFill>
                            <a:schemeClr val="dk1"/>
                          </a:solidFill>
                          <a:latin typeface="Helvetica Neue"/>
                          <a:ea typeface="Helvetica Neue"/>
                          <a:cs typeface="Helvetica Neue"/>
                          <a:sym typeface="Helvetica Neue"/>
                        </a:rPr>
                        <a:t>Crear un espacio público de servidor que contenga un documento index.html con un formulario de ingreso de productos con los datos apropiados.</a:t>
                      </a:r>
                      <a:endParaRPr sz="1700">
                        <a:solidFill>
                          <a:schemeClr val="dk1"/>
                        </a:solidFill>
                        <a:latin typeface="Helvetica Neue"/>
                        <a:ea typeface="Helvetica Neue"/>
                        <a:cs typeface="Helvetica Neue"/>
                        <a:sym typeface="Helvetica Neue"/>
                      </a:endParaRPr>
                    </a:p>
                    <a:p>
                      <a:pPr indent="-336550" lvl="0" marL="457200" rtl="0" algn="l">
                        <a:spcBef>
                          <a:spcPts val="0"/>
                        </a:spcBef>
                        <a:spcAft>
                          <a:spcPts val="0"/>
                        </a:spcAft>
                        <a:buClr>
                          <a:schemeClr val="dk1"/>
                        </a:buClr>
                        <a:buSzPts val="1700"/>
                        <a:buFont typeface="Helvetica Neue"/>
                        <a:buChar char="-"/>
                      </a:pPr>
                      <a:r>
                        <a:rPr lang="en-GB" sz="1700">
                          <a:solidFill>
                            <a:schemeClr val="dk1"/>
                          </a:solidFill>
                          <a:latin typeface="Helvetica Neue"/>
                          <a:ea typeface="Helvetica Neue"/>
                          <a:cs typeface="Helvetica Neue"/>
                          <a:sym typeface="Helvetica Neue"/>
                        </a:rPr>
                        <a:t>Probar la funcionalidad con Postman y el formulario de ingreso de datos.</a:t>
                      </a:r>
                      <a:endParaRPr sz="1700">
                        <a:solidFill>
                          <a:schemeClr val="dk1"/>
                        </a:solidFill>
                        <a:latin typeface="Helvetica Neue"/>
                        <a:ea typeface="Helvetica Neue"/>
                        <a:cs typeface="Helvetica Neue"/>
                        <a:sym typeface="Helvetica Neue"/>
                      </a:endParaRPr>
                    </a:p>
                    <a:p>
                      <a:pPr indent="0" lvl="0" marL="457200" rtl="0" algn="l">
                        <a:spcBef>
                          <a:spcPts val="0"/>
                        </a:spcBef>
                        <a:spcAft>
                          <a:spcPts val="0"/>
                        </a:spcAft>
                        <a:buClr>
                          <a:schemeClr val="dk1"/>
                        </a:buClr>
                        <a:buSzPts val="1100"/>
                        <a:buFont typeface="Arial"/>
                        <a:buNone/>
                      </a:pPr>
                      <a:r>
                        <a:t/>
                      </a:r>
                      <a:endParaRPr sz="1700">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t/>
                      </a:r>
                      <a:endParaRPr sz="17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0" name="Google Shape;440;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1" name="Google Shape;441;p60"/>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5" name="Shape 445"/>
        <p:cNvGrpSpPr/>
        <p:nvPr/>
      </p:nvGrpSpPr>
      <p:grpSpPr>
        <a:xfrm>
          <a:off x="0" y="0"/>
          <a:ext cx="0" cy="0"/>
          <a:chOff x="0" y="0"/>
          <a:chExt cx="0" cy="0"/>
        </a:xfrm>
      </p:grpSpPr>
      <p:sp>
        <p:nvSpPr>
          <p:cNvPr id="446" name="Google Shape;446;p6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47" name="Google Shape;447;p61"/>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682925" y="1645500"/>
            <a:ext cx="7902600" cy="3344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rgbClr val="FFFFFF"/>
                </a:highlight>
                <a:latin typeface="Helvetica Neue"/>
                <a:ea typeface="Helvetica Neue"/>
                <a:cs typeface="Helvetica Neue"/>
                <a:sym typeface="Helvetica Neue"/>
              </a:rPr>
              <a:t>La función </a:t>
            </a:r>
            <a:r>
              <a:rPr b="1" i="1" lang="en-GB" sz="2000">
                <a:solidFill>
                  <a:schemeClr val="dk1"/>
                </a:solidFill>
                <a:highlight>
                  <a:srgbClr val="FFFFFF"/>
                </a:highlight>
                <a:latin typeface="Helvetica Neue"/>
                <a:ea typeface="Helvetica Neue"/>
                <a:cs typeface="Helvetica Neue"/>
                <a:sym typeface="Helvetica Neue"/>
              </a:rPr>
              <a:t>express.Router()</a:t>
            </a:r>
            <a:r>
              <a:rPr lang="en-GB" sz="2000">
                <a:solidFill>
                  <a:schemeClr val="dk1"/>
                </a:solidFill>
                <a:highlight>
                  <a:srgbClr val="FFFFFF"/>
                </a:highlight>
                <a:latin typeface="Helvetica Neue"/>
                <a:ea typeface="Helvetica Neue"/>
                <a:cs typeface="Helvetica Neue"/>
                <a:sym typeface="Helvetica Neue"/>
              </a:rPr>
              <a:t> se usa para crear un nuevo objeto de enrutador, que es una instancia aislada de middleware y rutas. Se utiliza cuando se desea crear un nuevo objeto de enrutador para manejar solicitudes.</a:t>
            </a:r>
            <a:endParaRPr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El </a:t>
            </a:r>
            <a:r>
              <a:rPr b="1" lang="en-GB" sz="2000">
                <a:solidFill>
                  <a:schemeClr val="dk1"/>
                </a:solidFill>
                <a:highlight>
                  <a:schemeClr val="lt1"/>
                </a:highlight>
                <a:latin typeface="Helvetica Neue"/>
                <a:ea typeface="Helvetica Neue"/>
                <a:cs typeface="Helvetica Neue"/>
                <a:sym typeface="Helvetica Neue"/>
              </a:rPr>
              <a:t>Router</a:t>
            </a:r>
            <a:r>
              <a:rPr lang="en-GB" sz="2000">
                <a:solidFill>
                  <a:schemeClr val="dk1"/>
                </a:solidFill>
                <a:highlight>
                  <a:schemeClr val="lt1"/>
                </a:highlight>
                <a:latin typeface="Helvetica Neue"/>
                <a:ea typeface="Helvetica Neue"/>
                <a:cs typeface="Helvetica Neue"/>
                <a:sym typeface="Helvetica Neue"/>
              </a:rPr>
              <a:t> de express nos permite crear múltiples "mini aplicaciones" para que se pueda asignar un espacio de nombre al api público, autenticación y otras rutas en sistemas de enrutamiento separados.</a:t>
            </a:r>
            <a:endParaRPr sz="2000">
              <a:latin typeface="Helvetica Neue"/>
              <a:ea typeface="Helvetica Neue"/>
              <a:cs typeface="Helvetica Neue"/>
              <a:sym typeface="Helvetica Neue"/>
            </a:endParaRPr>
          </a:p>
        </p:txBody>
      </p:sp>
      <p:sp>
        <p:nvSpPr>
          <p:cNvPr id="104" name="Google Shape;104;p17"/>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Ruteo en Express</a:t>
            </a:r>
            <a:endParaRPr i="1" sz="3600">
              <a:latin typeface="Anton"/>
              <a:ea typeface="Anton"/>
              <a:cs typeface="Anton"/>
              <a:sym typeface="Anton"/>
            </a:endParaRPr>
          </a:p>
        </p:txBody>
      </p:sp>
      <p:pic>
        <p:nvPicPr>
          <p:cNvPr id="105" name="Google Shape;105;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06" name="Google Shape;106;p17"/>
          <p:cNvPicPr preferRelativeResize="0"/>
          <p:nvPr/>
        </p:nvPicPr>
        <p:blipFill>
          <a:blip r:embed="rId4">
            <a:alphaModFix/>
          </a:blip>
          <a:stretch>
            <a:fillRect/>
          </a:stretch>
        </p:blipFill>
        <p:spPr>
          <a:xfrm>
            <a:off x="7534700" y="91375"/>
            <a:ext cx="1186525" cy="1186525"/>
          </a:xfrm>
          <a:prstGeom prst="rect">
            <a:avLst/>
          </a:prstGeom>
          <a:noFill/>
          <a:ln>
            <a:noFill/>
          </a:ln>
        </p:spPr>
      </p:pic>
      <p:pic>
        <p:nvPicPr>
          <p:cNvPr id="107" name="Google Shape;107;p17"/>
          <p:cNvPicPr preferRelativeResize="0"/>
          <p:nvPr/>
        </p:nvPicPr>
        <p:blipFill>
          <a:blip r:embed="rId5">
            <a:alphaModFix/>
          </a:blip>
          <a:stretch>
            <a:fillRect/>
          </a:stretch>
        </p:blipFill>
        <p:spPr>
          <a:xfrm>
            <a:off x="852050" y="1159450"/>
            <a:ext cx="4795581" cy="36771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p62"/>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53" name="Google Shape;453;p62"/>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a:ea typeface="Helvetica Neue"/>
                <a:cs typeface="Helvetica Neue"/>
                <a:sym typeface="Helvetica Neue"/>
              </a:rPr>
              <a:t>Resumen de lo visto en clase hoy: </a:t>
            </a:r>
            <a:endParaRPr sz="2200">
              <a:solidFill>
                <a:srgbClr val="E0FF00"/>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200">
                <a:solidFill>
                  <a:srgbClr val="E0FF00"/>
                </a:solidFill>
                <a:latin typeface="Helvetica Neue"/>
                <a:ea typeface="Helvetica Neue"/>
                <a:cs typeface="Helvetica Neue"/>
                <a:sym typeface="Helvetica Neue"/>
              </a:rPr>
              <a:t>-Express Router</a:t>
            </a:r>
            <a:endParaRPr sz="2200">
              <a:solidFill>
                <a:srgbClr val="E0FF00"/>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a:ea typeface="Helvetica Neue"/>
                <a:cs typeface="Helvetica Neue"/>
                <a:sym typeface="Helvetica Neue"/>
              </a:rPr>
              <a:t>- express.static</a:t>
            </a:r>
            <a:endParaRPr sz="2200">
              <a:solidFill>
                <a:srgbClr val="E0FF00"/>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a:ea typeface="Helvetica Neue"/>
                <a:cs typeface="Helvetica Neue"/>
                <a:sym typeface="Helvetica Neue"/>
              </a:rPr>
              <a:t>- Capas Middleware</a:t>
            </a:r>
            <a:endParaRPr sz="2200">
              <a:solidFill>
                <a:srgbClr val="E0FF00"/>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a:ea typeface="Helvetica Neue"/>
                <a:cs typeface="Helvetica Neue"/>
                <a:sym typeface="Helvetica Neue"/>
              </a:rPr>
              <a:t>- Uso de Multer</a:t>
            </a:r>
            <a:endParaRPr sz="2200">
              <a:solidFill>
                <a:srgbClr val="E0FF00"/>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rgbClr val="E0FF00"/>
              </a:solidFill>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7" name="Shape 457"/>
        <p:cNvGrpSpPr/>
        <p:nvPr/>
      </p:nvGrpSpPr>
      <p:grpSpPr>
        <a:xfrm>
          <a:off x="0" y="0"/>
          <a:ext cx="0" cy="0"/>
          <a:chOff x="0" y="0"/>
          <a:chExt cx="0" cy="0"/>
        </a:xfrm>
      </p:grpSpPr>
      <p:sp>
        <p:nvSpPr>
          <p:cNvPr id="458" name="Google Shape;458;p63"/>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59" name="Google Shape;459;p63"/>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63" name="Shape 463"/>
        <p:cNvGrpSpPr/>
        <p:nvPr/>
      </p:nvGrpSpPr>
      <p:grpSpPr>
        <a:xfrm>
          <a:off x="0" y="0"/>
          <a:ext cx="0" cy="0"/>
          <a:chOff x="0" y="0"/>
          <a:chExt cx="0" cy="0"/>
        </a:xfrm>
      </p:grpSpPr>
      <p:sp>
        <p:nvSpPr>
          <p:cNvPr id="464" name="Google Shape;464;p6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65" name="Google Shape;465;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1" name="Shape 111"/>
        <p:cNvGrpSpPr/>
        <p:nvPr/>
      </p:nvGrpSpPr>
      <p:grpSpPr>
        <a:xfrm>
          <a:off x="0" y="0"/>
          <a:ext cx="0" cy="0"/>
          <a:chOff x="0" y="0"/>
          <a:chExt cx="0" cy="0"/>
        </a:xfrm>
      </p:grpSpPr>
      <p:sp>
        <p:nvSpPr>
          <p:cNvPr id="112" name="Google Shape;112;p18"/>
          <p:cNvSpPr txBox="1"/>
          <p:nvPr/>
        </p:nvSpPr>
        <p:spPr>
          <a:xfrm>
            <a:off x="940450" y="268325"/>
            <a:ext cx="7263000" cy="58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2900">
                <a:latin typeface="Anton"/>
                <a:ea typeface="Anton"/>
                <a:cs typeface="Anton"/>
                <a:sym typeface="Anton"/>
              </a:rPr>
              <a:t>Ejemplo Router en Express</a:t>
            </a:r>
            <a:endParaRPr i="1" sz="2900">
              <a:latin typeface="Anton"/>
              <a:ea typeface="Anton"/>
              <a:cs typeface="Anton"/>
              <a:sym typeface="Anton"/>
            </a:endParaRPr>
          </a:p>
        </p:txBody>
      </p:sp>
      <p:pic>
        <p:nvPicPr>
          <p:cNvPr id="113" name="Google Shape;113;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4" name="Google Shape;114;p18"/>
          <p:cNvPicPr preferRelativeResize="0"/>
          <p:nvPr/>
        </p:nvPicPr>
        <p:blipFill>
          <a:blip r:embed="rId4">
            <a:alphaModFix/>
          </a:blip>
          <a:stretch>
            <a:fillRect/>
          </a:stretch>
        </p:blipFill>
        <p:spPr>
          <a:xfrm>
            <a:off x="940438" y="929650"/>
            <a:ext cx="7263123" cy="36000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Express router</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a:ea typeface="Helvetica Neue"/>
                <a:cs typeface="Helvetica Neue"/>
                <a:sym typeface="Helvetica Neue"/>
              </a:rPr>
              <a:t>Vamos a practicar lo aprendido hasta ahora</a:t>
            </a:r>
            <a:endParaRPr sz="2000">
              <a:latin typeface="Helvetica Neue"/>
              <a:ea typeface="Helvetica Neue"/>
              <a:cs typeface="Helvetica Neue"/>
              <a:sym typeface="Helvetica Neue"/>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a:ea typeface="Helvetica Neue"/>
                <a:cs typeface="Helvetica Neue"/>
                <a:sym typeface="Helvetica Neue"/>
              </a:rPr>
              <a:t>Tiempo: 10 minutos</a:t>
            </a:r>
            <a:endParaRPr sz="2000">
              <a:latin typeface="Helvetica Neue"/>
              <a:ea typeface="Helvetica Neue"/>
              <a:cs typeface="Helvetica Neue"/>
              <a:sym typeface="Helvetica Neue"/>
            </a:endParaRPr>
          </a:p>
        </p:txBody>
      </p:sp>
      <p:pic>
        <p:nvPicPr>
          <p:cNvPr id="120" name="Google Shape;120;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21" name="Google Shape;121;p1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7" name="Google Shape;127;p20"/>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 Crear un servidor que permita manejar una lista de mascotas y personas. Debe poseer dos rutas principales: '/mascotas' y '/personas' dentro de las cuales se encuentren las subrutas '/listar' y '/guardar'.</a:t>
            </a:r>
            <a:br>
              <a:rPr lang="en-GB" sz="1800">
                <a:solidFill>
                  <a:schemeClr val="dk1"/>
                </a:solidFill>
                <a:highlight>
                  <a:schemeClr val="lt1"/>
                </a:highlight>
                <a:latin typeface="Helvetica Neue"/>
                <a:ea typeface="Helvetica Neue"/>
                <a:cs typeface="Helvetica Neue"/>
                <a:sym typeface="Helvetica Neue"/>
              </a:rPr>
            </a:br>
            <a:r>
              <a:rPr lang="en-GB" sz="1800">
                <a:solidFill>
                  <a:schemeClr val="dk1"/>
                </a:solidFill>
                <a:highlight>
                  <a:schemeClr val="lt1"/>
                </a:highlight>
                <a:latin typeface="Helvetica Neue"/>
                <a:ea typeface="Helvetica Neue"/>
                <a:cs typeface="Helvetica Neue"/>
                <a:sym typeface="Helvetica Neue"/>
              </a:rPr>
              <a:t>	'.../listar' devolverá la lista requerida en formato objeto.</a:t>
            </a:r>
            <a:endParaRPr sz="1800">
              <a:solidFill>
                <a:schemeClr val="dk1"/>
              </a:solidFill>
              <a:highlight>
                <a:schemeClr val="lt1"/>
              </a:highlight>
              <a:latin typeface="Helvetica Neue"/>
              <a:ea typeface="Helvetica Neue"/>
              <a:cs typeface="Helvetica Neue"/>
              <a:sym typeface="Helvetica Neue"/>
            </a:endParaRPr>
          </a:p>
          <a:p>
            <a:pPr indent="457200" lvl="0" marL="0" rtl="0" algn="l">
              <a:lnSpc>
                <a:spcPct val="150000"/>
              </a:lnSpc>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'.../guardar' permitirá guardar una persona ó mascota en arrays propios en memoria, con el siguiente formato: </a:t>
            </a:r>
            <a:endParaRPr sz="1800">
              <a:solidFill>
                <a:schemeClr val="dk1"/>
              </a:solidFill>
              <a:highlight>
                <a:schemeClr val="lt1"/>
              </a:highlight>
              <a:latin typeface="Helvetica Neue"/>
              <a:ea typeface="Helvetica Neue"/>
              <a:cs typeface="Helvetica Neue"/>
              <a:sym typeface="Helvetica Neue"/>
            </a:endParaRPr>
          </a:p>
          <a:p>
            <a:pPr indent="457200" lvl="0" marL="457200" rtl="0" algn="l">
              <a:lnSpc>
                <a:spcPct val="150000"/>
              </a:lnSpc>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Persona -&gt; { "nombre": ..., "apellido": ..., "edad":... }</a:t>
            </a:r>
            <a:endParaRPr sz="1800">
              <a:solidFill>
                <a:schemeClr val="dk1"/>
              </a:solidFill>
              <a:highlight>
                <a:schemeClr val="lt1"/>
              </a:highlight>
              <a:latin typeface="Helvetica Neue"/>
              <a:ea typeface="Helvetica Neue"/>
              <a:cs typeface="Helvetica Neue"/>
              <a:sym typeface="Helvetica Neue"/>
            </a:endParaRPr>
          </a:p>
          <a:p>
            <a:pPr indent="457200" lvl="0" marL="457200" rtl="0" algn="l">
              <a:lnSpc>
                <a:spcPct val="150000"/>
              </a:lnSpc>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Mascota -&gt; { "nombre":..., "raza":..., "edad":... }</a:t>
            </a:r>
            <a:br>
              <a:rPr lang="en-GB" sz="1800">
                <a:solidFill>
                  <a:schemeClr val="dk1"/>
                </a:solidFill>
                <a:highlight>
                  <a:schemeClr val="lt1"/>
                </a:highlight>
                <a:latin typeface="Helvetica Neue"/>
                <a:ea typeface="Helvetica Neue"/>
                <a:cs typeface="Helvetica Neue"/>
                <a:sym typeface="Helvetica Neue"/>
              </a:rPr>
            </a:b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a:ea typeface="Helvetica Neue"/>
              <a:cs typeface="Helvetica Neue"/>
              <a:sym typeface="Helvetica Neue"/>
            </a:endParaRPr>
          </a:p>
        </p:txBody>
      </p:sp>
      <p:pic>
        <p:nvPicPr>
          <p:cNvPr id="128" name="Google Shape;128;p20"/>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34" name="Google Shape;134;p21"/>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 Utilizar el Router de express para definir las rutas base, implementando las subrutas en los métodos correspondientes.</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a:ea typeface="Helvetica Neue"/>
                <a:cs typeface="Helvetica Neue"/>
                <a:sym typeface="Helvetica Neue"/>
              </a:rPr>
              <a:t>- Probar la funcionalidad con Postman.</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 El servidor escuchará peticiones en el puerto 8080 y mostrará en la consola un mensaje de conexión que muestre dicho puerto, junto a los mensajes de error si ocurriesen.</a:t>
            </a:r>
            <a:endParaRPr sz="1800">
              <a:solidFill>
                <a:schemeClr val="dk1"/>
              </a:solidFill>
              <a:highlight>
                <a:schemeClr val="lt1"/>
              </a:highlight>
              <a:latin typeface="Helvetica Neue"/>
              <a:ea typeface="Helvetica Neue"/>
              <a:cs typeface="Helvetica Neue"/>
              <a:sym typeface="Helvetica Neue"/>
            </a:endParaRPr>
          </a:p>
        </p:txBody>
      </p:sp>
      <p:pic>
        <p:nvPicPr>
          <p:cNvPr id="135" name="Google Shape;135;p21"/>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