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Montserra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3e9a9554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3e9a9554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3e9a9554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3e9a9554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3e9a955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3e9a955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3e9a9554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3e9a9554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3e9a9554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3e9a9554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3e9a9554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3e9a9554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3e9a9554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3e9a9554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3ee74573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3ee74573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3ee74573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3ee74573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3e9a9554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63e9a9554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63e9a9554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63e9a9554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3ee74573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3ee74573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3ee7457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63ee7457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3ee74573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63ee74573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3ee74573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63ee74573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63ee74573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63ee74573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3ee74573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3ee74573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3ee74573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3ee74573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63ee74573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63ee74573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3e9a9554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63e9a9554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3ee74573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63ee74573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3e9a9554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3e9a9554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3e9a9554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63e9a9554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63e9a9554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63e9a9554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0ab8e28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0ab8e28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3e9a9554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3e9a9554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3e9a955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3e9a955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3e9a9554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3e9a9554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3e9a9554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3e9a9554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3e9a9554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3e9a9554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ultralytics.com/compare/yolov5-vs-efficientdet/" TargetMode="External"/><Relationship Id="rId4" Type="http://schemas.openxmlformats.org/officeDocument/2006/relationships/hyperlink" Target="https://www.sciencedirect.com/science/article/abs/pii/S0167865523000727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Análisis Exploratorio de Datos 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729450" y="1367000"/>
            <a:ext cx="76887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57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Char char="●"/>
            </a:pP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Conclusiones</a:t>
            </a:r>
            <a:endParaRPr b="1"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Aplicar data augmentation para balancear la clase 2</a:t>
            </a:r>
            <a:endParaRPr b="1"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Utilizar una arquitectura que 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esté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pre-entrenada para detectar y clasificar objetos pequeños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2962500" y="2225400"/>
            <a:ext cx="3219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8FAFF"/>
                </a:solidFill>
              </a:rPr>
              <a:t>Baseline</a:t>
            </a:r>
            <a:endParaRPr b="1" sz="3300">
              <a:solidFill>
                <a:srgbClr val="F8FA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Baseline</a:t>
            </a:r>
            <a:endParaRPr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729450" y="1367000"/>
            <a:ext cx="76887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eligió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YOLO5s 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como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 baseline 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porque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es una arquitectura liviana que ha sido probada en la 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detección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de objetos pequeños y en tiempo real. Lo cual se ajusta para a las 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características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del problema que tenemos que resolver. Ademas esta pre entrenado con COCO.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Papers/articulos relevantes</a:t>
            </a:r>
            <a:endParaRPr b="1"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5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YOLOv5 vs. EfficientDet: A Detailed Technical Comparison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●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YOLOv5's balance between network depth and feature fusion efficiency makes it superior for small object tasks in resource-constrained environments.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5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Small-object detection based on YOLOv5 in autonomous driving systems - ScienceDirect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●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YOLOv5's modular design allows targeted enhancements for small objects without compromising real-time performance.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Metricas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729450" y="1367000"/>
            <a:ext cx="76887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28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●"/>
            </a:pP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Metricas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Para detección de objetos, las métricas deben considerar tanto la precisión de la clase como la localización del objeto (bounding box). Las métricas a utilizar son: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mAP 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(mean Average Precision)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Se suele usar 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mAP@IoU=0.5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(significa que se considera correcta una predicción si su Intersección sobre Unión con el ground truth es mayor al 50%).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También se puede usar 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mAP@[.5:.95]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(promediando desde IoU=0.5 hasta 0.95 en pasos de 0.05), que es más estricto.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IoU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(Intersection over Union)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Recall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por clase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Metricas Cont.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729450" y="1367000"/>
            <a:ext cx="76887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289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●"/>
            </a:pP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Metricas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: Para detección de objetos, las métricas deben considerar tanto la precisión de la clase como la localización del objeto (bounding box). Las métricas a utilizar son: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mAP 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(mean Average Precision)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Se suele usar 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mAP@IoU=0.5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(significa que se considera correcta una predicción si su Intersección sobre Unión con el ground truth es mayor al 50%).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También se puede usar 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mAP@[.5:.95]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(promediando desde IoU=0.5 hasta 0.95 en pasos de 0.05), que es más estricto.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IoU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(Intersection over Union)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Recall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por clase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/>
        </p:nvSpPr>
        <p:spPr>
          <a:xfrm>
            <a:off x="2962500" y="2225400"/>
            <a:ext cx="3219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8FAFF"/>
                </a:solidFill>
              </a:rPr>
              <a:t>Experimentos</a:t>
            </a:r>
            <a:endParaRPr b="1" sz="3300">
              <a:solidFill>
                <a:srgbClr val="F8FA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Augmentation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729450" y="1367000"/>
            <a:ext cx="76887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Utilizamos data augmentation para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Balancear la clase 2 y llevarla a la misma cantidad de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imágenes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que las otras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Para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enrobustecer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generando variabilidad para evitar que el modelo tenga sesgos y generalice mejor, por ende debería aplicarse a todas las clases.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450" y="3497275"/>
            <a:ext cx="1417625" cy="141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0525" y="3497275"/>
            <a:ext cx="1417625" cy="14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Data Augmentation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729450" y="1367000"/>
            <a:ext cx="8074500" cy="21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Transformaciones aleatorias a imágenes para aumentar la variedad de los datos de entrenamiento.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Con un 50% de probabilidad, la imagen puede voltearse horizontalmente (como un espejo) o escalarse hasta un 20% más grande o pequeña.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También puede rotarse hasta 10 grados (30% de probabilidad) y ajustarse su brillo y contraste (30% de probabilidad).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Finalmente, la imagen se redimensiona a 416x416 píxeles. Además, estas transformaciones también afectan a los bounding boxes de objetos en la imagen, manteniendo su formato YOLO y sus etiquetas de clase..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9"/>
          <p:cNvSpPr txBox="1"/>
          <p:nvPr/>
        </p:nvSpPr>
        <p:spPr>
          <a:xfrm>
            <a:off x="451050" y="3577058"/>
            <a:ext cx="8245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transform = A.</a:t>
            </a:r>
            <a:r>
              <a:rPr b="1" lang="en" sz="9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Compose</a:t>
            </a: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([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A.</a:t>
            </a:r>
            <a:r>
              <a:rPr b="1" lang="en" sz="9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HorizontalFlip</a:t>
            </a: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(p=0.5), </a:t>
            </a:r>
            <a:r>
              <a:rPr lang="en" sz="9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 Voltea la imagen horizontalmente (espejo).</a:t>
            </a:r>
            <a:endParaRPr sz="9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A.</a:t>
            </a:r>
            <a:r>
              <a:rPr b="1" lang="en" sz="9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RandomScale</a:t>
            </a: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(scale_limit=0.2, p=0.5), </a:t>
            </a:r>
            <a:r>
              <a:rPr lang="en" sz="9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  Escala la imagen aleatoriamente entre ±20% de su tamaño original.</a:t>
            </a:r>
            <a:endParaRPr sz="9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A.</a:t>
            </a:r>
            <a:r>
              <a:rPr b="1" lang="en" sz="9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Rotate</a:t>
            </a: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(limit=10, p=0.3), </a:t>
            </a:r>
            <a:r>
              <a:rPr lang="en" sz="9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 Rota la imagen hasta ±10 grados.</a:t>
            </a:r>
            <a:endParaRPr sz="9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A.</a:t>
            </a:r>
            <a:r>
              <a:rPr b="1" lang="en" sz="9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RandomBrightnessContrast</a:t>
            </a: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(p=0.3), </a:t>
            </a:r>
            <a:r>
              <a:rPr lang="en" sz="9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# Ajusta brillo y contraste aleatoriamente (30% de probabilidad).</a:t>
            </a:r>
            <a:endParaRPr sz="9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A.</a:t>
            </a:r>
            <a:r>
              <a:rPr b="1" lang="en" sz="9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Resize</a:t>
            </a: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(height=416, width=416),</a:t>
            </a:r>
            <a:r>
              <a:rPr lang="en" sz="9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# Redimensiona la imagen a 416x416</a:t>
            </a:r>
            <a:endParaRPr sz="9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], bbox_params=A.BboxParams(format='yolo', label_fields=['class_labels']))</a:t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/>
        </p:nvSpPr>
        <p:spPr>
          <a:xfrm>
            <a:off x="2962500" y="2225400"/>
            <a:ext cx="3219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8FAFF"/>
                </a:solidFill>
              </a:rPr>
              <a:t>Experimento I</a:t>
            </a:r>
            <a:endParaRPr b="1" sz="3300">
              <a:solidFill>
                <a:srgbClr val="F8FA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Experimento 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729450" y="1367000"/>
            <a:ext cx="7688700" cy="17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Arquitecturas de modelos a entrenar: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YOLO5s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YOLO5m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YOLO5l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Augmentation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aplicado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solo a la clase 2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para balancear, quedando todas las clases con ~1200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imágenes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Batch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: 32,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epoch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: 50,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hiper-parametros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: valores por defaults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AFF"/>
                </a:solidFill>
              </a:rPr>
              <a:t>VPC2 TP Integrador</a:t>
            </a:r>
            <a:endParaRPr>
              <a:solidFill>
                <a:srgbClr val="F8FAFF"/>
              </a:solidFill>
            </a:endParaRPr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AFF"/>
                </a:solidFill>
              </a:rPr>
              <a:t>Detección de objetos peligrosos en equipajes</a:t>
            </a:r>
            <a:endParaRPr>
              <a:solidFill>
                <a:srgbClr val="F8FAFF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4375" y="3798003"/>
            <a:ext cx="85206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8FAFF"/>
                </a:solidFill>
              </a:rPr>
              <a:t>I</a:t>
            </a:r>
            <a:r>
              <a:rPr b="1" lang="en" sz="2041">
                <a:solidFill>
                  <a:srgbClr val="F8FAFF"/>
                </a:solidFill>
              </a:rPr>
              <a:t>ntegrantes</a:t>
            </a:r>
            <a:endParaRPr b="1" sz="2041">
              <a:solidFill>
                <a:srgbClr val="F8FAFF"/>
              </a:solidFill>
            </a:endParaRPr>
          </a:p>
          <a:p>
            <a:pPr indent="-3193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Char char="●"/>
            </a:pPr>
            <a:r>
              <a:rPr lang="en" sz="2041">
                <a:solidFill>
                  <a:srgbClr val="F8FAFF"/>
                </a:solidFill>
              </a:rPr>
              <a:t>Martin Paz</a:t>
            </a:r>
            <a:endParaRPr sz="2041">
              <a:solidFill>
                <a:srgbClr val="F8FAFF"/>
              </a:solidFill>
            </a:endParaRPr>
          </a:p>
          <a:p>
            <a:pPr indent="-3193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Char char="●"/>
            </a:pPr>
            <a:r>
              <a:rPr lang="en" sz="2041">
                <a:solidFill>
                  <a:srgbClr val="F8FAFF"/>
                </a:solidFill>
              </a:rPr>
              <a:t>Matias Tripode</a:t>
            </a:r>
            <a:endParaRPr sz="2041">
              <a:solidFill>
                <a:srgbClr val="F8FA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Experimento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729450" y="1367000"/>
            <a:ext cx="7688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Análisis Comparativo por Clases: YOLOv5s vs. YOLOv5m vs. YOLOv5l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1. YOLOv5s vs. YOLOv5m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Clase 0 (Mejor desempeño general)</a:t>
            </a:r>
            <a:endParaRPr sz="12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Tanto YOLOv5s como YOLOv5m logran excelentes resultados (P &gt; 97%, R &gt; 98%, mAP50 &gt; 98%), con diferencias mínimas (&lt; 0.5%). Esto sugiere que, para esta clase, el modelo más pequeño (YOLOv5s) es suficiente.</a:t>
            </a:r>
            <a:endParaRPr sz="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Clase 1 y Clase 2 (Mayor mejora en Recall)</a:t>
            </a:r>
            <a:endParaRPr sz="12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YOLOv5m mejora significativamente el Recall en la Clase 2 (+14.2%), lo que indica que detecta más instancias de objetos difíciles (posiblemente pequeños u ocluidos).</a:t>
            </a:r>
            <a:endParaRPr sz="8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En la Clase 1, aunque la precisión disminuye (-2.1%), el Recall aumenta (+2.0%), lo que podría ser favorable en aplicaciones donde es crucial no perder detecciones (ej. seguridad).</a:t>
            </a:r>
            <a:endParaRPr sz="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Clase 3 (Mejor precisión con YOLOv5m)</a:t>
            </a:r>
            <a:endParaRPr sz="12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YOLOv5m logra +4.4% en Precisión, reduciendo falsos positivos, pero con un Recall ligeramente menor (-1.5%).</a:t>
            </a:r>
            <a:endParaRPr sz="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Clase 4 (Desempeño similar)</a:t>
            </a:r>
            <a:endParaRPr sz="1200"/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Ambos modelos tienen resultados muy cercanos, con YOLOv5s siendo marginalmente mejor en mAP50 (-0.9%).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Conclusión: YOLOv5m ofrece mejoras en clases con mayor complejidad (ej. Clase 2, con +14.2% Recall), pero en clases ya bien detectadas (ej. Clase 0), YOLOv5s es suficiente.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Experimento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729450" y="1367000"/>
            <a:ext cx="7688700" cy="3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2. YOLOv5m vs. YOLOv5l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Mejora general en mAP50-95 (+2.1%)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YOLOv5l supera a YOLOv5m en mAP50-95, lo que indica un mejor desempeño en detecciones con un IoU más estricto (requiere mayor precisión en la localización).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Clases con mayor mejora: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Clase 2 (+2.2% mAP50): YOLOv5l refina la detección de la clase más desafiante.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Clase 3 (+1.8% mAP50): Mejora consistente en detección y precisión.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Clase 1 (ligera disminución en mAP50, -0.5%)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Aunque YOLOv5l tiene un Recall global más alto (+1.6%), en esta clase específica no hay una ventaja clara respecto a YOLOv5m.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Conclusión: YOLOv5l es mejor para tareas que requieren máxima precisión (mAP50-95), especialmente en clases difíciles (ej. Clase 2 y 3), pero con un costo computacional mayor.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Experimento 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4250"/>
            <a:ext cx="7782672" cy="37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/>
        </p:nvSpPr>
        <p:spPr>
          <a:xfrm>
            <a:off x="2962500" y="2225400"/>
            <a:ext cx="3219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8FAFF"/>
                </a:solidFill>
              </a:rPr>
              <a:t>Experimento II</a:t>
            </a:r>
            <a:endParaRPr b="1" sz="3300">
              <a:solidFill>
                <a:srgbClr val="F8FA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Experimento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II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729450" y="1367000"/>
            <a:ext cx="7688700" cy="30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Arquitecturas de modelos a entrenar: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YOLO5s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YOLO5m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YOLO5l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Augmentation aplicado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 todas las clases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llevándolas a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2000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imágenes cada clase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Batch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: 32,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epoch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: 60,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hiper-parametros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: valores por defaults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Experimento II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729450" y="1367000"/>
            <a:ext cx="7688700" cy="30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Efecto del Aumento de Datos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Balanceo de clases: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 Clase 2 (antes con solo 600 imágenes) ahora tiene 2000, igual que las demás. Esto explica su mejora significativa en Recall y mAP50 vs. experimentos anteriores (ej: Recall subió de 55.1% → 62.4% en YOLOv5s).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 embargo, sigue siendo la clase con peor desempeño, lo que sugiere que, además de cantidad, podría necesitar más variabilidad en las imágenes (ej: oclusiones, fondos complejos).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Experimento II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729450" y="1367000"/>
            <a:ext cx="7688700" cy="30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2. Comparación entre Modelos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Métricas Generales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Precisión (P): Similar en los 3 modelos (~0.89), con YOLOv5l ligeramente mejor (0.896).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Recall (R): YOLOv5m lidera (0.875), seguido de YOLOv5l (0.863). YOLOv5s tiene el menor Recall (0.850), lo que indica que los modelos más grandes detectan más objetos.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mAP@0.5: YOLOv5m es el mejor (0.891), pero YOLOv5l no lo supera (0.885). Esto sugiere que, para IoU=0.5, YOLOv5m es óptimo.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mAP@0.5:0.95: YOLOv5m y YOLOv5l son casi iguales (~0.39), superando a YOLOv5s (0.381). Esto refleja que modelos más grandes manejan mejor localizaciones precisas (IoU alto).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Experimento II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729450" y="1367000"/>
            <a:ext cx="7688700" cy="30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Desempeño por Clase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Clase 0 (Mejor detectada):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Todos los modelos superan mAP50 &gt; 98%. YOLOv5m destaca en mAP50-95 (0.522), mostrando robustez en precisión espacial.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Clase 1: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YOLOv5l logra el mayor mAP50 (0.937) y mAP50-95 (0.401), indicando que aprovecha mejor los datos adicionales.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Clase 2 (Más crítica):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YOLOv5m tiene el mejor Recall (69.3%) y mAP50 (0.749), pero YOLOv5l no mejora significativamente. Esto sugiere que, para esta clase, aumentar más datos o ajustar el modelo (ej: anclas) podría ser necesario.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Clase 3: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YOLOv5l logra el mayor mAP50 (0.867) y mAP50-95 (0.402), mostrando ventaja en detecciones difíciles.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Clase 4:</a:t>
            </a:r>
            <a:endParaRPr sz="15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YOLOv5s y YOLOv5m son similares (mAP50 ~0.95), pero YOLOv5l empeora ligeramente (0.935). Podría deberse a sobreajuste o desbalanceo residual.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Experimento II</a:t>
            </a:r>
            <a:endParaRPr/>
          </a:p>
        </p:txBody>
      </p:sp>
      <p:pic>
        <p:nvPicPr>
          <p:cNvPr id="217" name="Google Shape;21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63" y="1244250"/>
            <a:ext cx="7782672" cy="37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Experimento II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223" name="Google Shape;223;p41"/>
          <p:cNvSpPr txBox="1"/>
          <p:nvPr>
            <p:ph idx="1" type="body"/>
          </p:nvPr>
        </p:nvSpPr>
        <p:spPr>
          <a:xfrm>
            <a:off x="729450" y="1367000"/>
            <a:ext cx="7688700" cy="30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4. Conclusiones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El aumento de datos benefició especialmente a la Clase 2, pero sigue siendo la más débil. </a:t>
            </a:r>
            <a:r>
              <a:rPr lang="en" sz="1500"/>
              <a:t>Para mejorarla deberiamos de seguir explorando otras tecnicas, pero por falta de tiempo no pudimos explorar.</a:t>
            </a:r>
            <a:endParaRPr sz="11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YOLOv5m</a:t>
            </a:r>
            <a:r>
              <a:rPr lang="en" sz="1500"/>
              <a:t> es el modelo más equilibrado: mejor Recall general y mAP50-95, sin el costo computacional de </a:t>
            </a:r>
            <a:r>
              <a:rPr b="1" lang="en" sz="1500"/>
              <a:t>YOLOv5l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YOLOv5l</a:t>
            </a:r>
            <a:r>
              <a:rPr lang="en" sz="1500"/>
              <a:t> es recomendable solo si se necesita máxima precisión en clases 1 y 3, pero no justifica su uso si la Clase 2 es prioritaria.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YOLOv5s</a:t>
            </a:r>
            <a:r>
              <a:rPr lang="en" sz="1500"/>
              <a:t> sigue siendo viable para despliegues en edge devices, pero con penalización en detecciones difíciles.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844925" y="1671300"/>
            <a:ext cx="48039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2100"/>
              <a:buChar char="●"/>
            </a:pPr>
            <a:r>
              <a:rPr b="1" lang="en" sz="2100">
                <a:solidFill>
                  <a:srgbClr val="F8FAFF"/>
                </a:solidFill>
              </a:rPr>
              <a:t>Problema a resolver</a:t>
            </a:r>
            <a:endParaRPr b="1" sz="2100">
              <a:solidFill>
                <a:srgbClr val="F8FA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2100"/>
              <a:buChar char="●"/>
            </a:pPr>
            <a:r>
              <a:rPr b="1" lang="en" sz="2100">
                <a:solidFill>
                  <a:srgbClr val="F8FAFF"/>
                </a:solidFill>
              </a:rPr>
              <a:t>EDA</a:t>
            </a:r>
            <a:endParaRPr b="1" sz="2100">
              <a:solidFill>
                <a:srgbClr val="F8FA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2100"/>
              <a:buChar char="●"/>
            </a:pPr>
            <a:r>
              <a:rPr b="1" lang="en" sz="2100">
                <a:solidFill>
                  <a:srgbClr val="F8FAFF"/>
                </a:solidFill>
              </a:rPr>
              <a:t>Baseline</a:t>
            </a:r>
            <a:endParaRPr b="1" sz="2100">
              <a:solidFill>
                <a:srgbClr val="F8FA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2100"/>
              <a:buChar char="●"/>
            </a:pPr>
            <a:r>
              <a:rPr b="1" lang="en" sz="2100">
                <a:solidFill>
                  <a:srgbClr val="F8FAFF"/>
                </a:solidFill>
              </a:rPr>
              <a:t>Experimentos</a:t>
            </a:r>
            <a:endParaRPr b="1" sz="2100">
              <a:solidFill>
                <a:srgbClr val="F8FAFF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2100"/>
              <a:buChar char="●"/>
            </a:pPr>
            <a:r>
              <a:rPr b="1" lang="en" sz="2100">
                <a:solidFill>
                  <a:srgbClr val="F8FAFF"/>
                </a:solidFill>
              </a:rPr>
              <a:t>Conclusiones Finales</a:t>
            </a:r>
            <a:endParaRPr b="1" sz="2100">
              <a:solidFill>
                <a:srgbClr val="F8FA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/>
        </p:nvSpPr>
        <p:spPr>
          <a:xfrm>
            <a:off x="2962500" y="2225400"/>
            <a:ext cx="3219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8FAFF"/>
                </a:solidFill>
              </a:rPr>
              <a:t>Conclusiones</a:t>
            </a:r>
            <a:endParaRPr b="1" sz="3300">
              <a:solidFill>
                <a:srgbClr val="F8FA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8FAFF"/>
                </a:solidFill>
              </a:rPr>
              <a:t>Finales</a:t>
            </a:r>
            <a:endParaRPr b="1" sz="3300">
              <a:solidFill>
                <a:srgbClr val="F8FA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Conclusiones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234" name="Google Shape;234;p43"/>
          <p:cNvSpPr txBox="1"/>
          <p:nvPr>
            <p:ph idx="1" type="body"/>
          </p:nvPr>
        </p:nvSpPr>
        <p:spPr>
          <a:xfrm>
            <a:off x="729450" y="1367000"/>
            <a:ext cx="7688700" cy="3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Este trabajo se buscó establecer un baseline realista con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YOLOv5s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 priorizando velocidad sobre optimizaciones avanzadas.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Los resultados confirman que, efectivamente, escalar el modelo (utilizar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YOLOv5m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YOLOv5l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) no es suficiente para objetos pequeños, pero permitió cuantificar el trade-off entre costo y precisión.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265747" lvl="0" marL="457200" rtl="0" algn="l">
              <a:spcBef>
                <a:spcPts val="0"/>
              </a:spcBef>
              <a:spcAft>
                <a:spcPts val="0"/>
              </a:spcAft>
              <a:buSzPts val="585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 hecho, nuestros resultados muestran que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YOLOv5l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sólo mejoró un 2.2% en mAP50 para la clase 2 (objetos pequeños) versus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YOLOv5m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, a costa de duplicar el tiempo de entrenamiento.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23"/>
              <a:buNone/>
            </a:pPr>
            <a:r>
              <a:t/>
            </a:r>
            <a:endParaRPr b="1" sz="1485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 rotWithShape="1">
          <a:blip r:embed="rId3">
            <a:alphaModFix/>
          </a:blip>
          <a:srcRect b="19730" l="8925" r="13392" t="17194"/>
          <a:stretch/>
        </p:blipFill>
        <p:spPr>
          <a:xfrm>
            <a:off x="3314700" y="3127375"/>
            <a:ext cx="238125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Problema a Resolver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729450" y="1367000"/>
            <a:ext cx="76887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289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●"/>
            </a:pP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Enunciado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: Detección de anomalías en escáneres de rayos X de equipajes mediante aprendizaje profundo. El modelo identifica 5 objetos potencialmente peligrosos: pistola, cuchillo, alicates, tijeras y llave inglesa, lo que facilita la vigilancia inteligente en los sistemas de seguridad de los aeropuertos.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Char char="●"/>
            </a:pP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Problema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: a resolver 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detección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clasificación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de objetos pertenecientes a 5 clases. </a:t>
            </a:r>
            <a:endParaRPr b="1" sz="1485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2962500" y="2225400"/>
            <a:ext cx="3219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F8FAFF"/>
                </a:solidFill>
              </a:rPr>
              <a:t>EDA</a:t>
            </a:r>
            <a:endParaRPr b="1" sz="3300">
              <a:solidFill>
                <a:srgbClr val="F8FA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Análisis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Exploratorio de Datos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729450" y="1367000"/>
            <a:ext cx="76887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AutoNum type="arabicPeriod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Entendiendo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la estructura del dataset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AutoNum type="arabicPeriod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Cuántas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clases distintas tenemos?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AutoNum type="arabicPeriod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Visualización preliminar de algunos los datos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AutoNum type="arabicPeriod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Análisis de Distribución de Clases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AutoNum type="arabicPeriod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Análisis del tamaño de las imágenes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AutoNum type="arabicPeriod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Verificar si hay fotos sin etiquetas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AutoNum type="arabicPeriod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Análisis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de la distribución de la relación porcentual entre los tamaños de los bounding box y las imágenes.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AutoNum type="arabicPeriod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CONCLUSIONES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Análisis Exploratorio de Datos 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729450" y="1367000"/>
            <a:ext cx="76887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Char char="●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Entendiendo la estructura del dataset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Vemos que tiene tres carpetas test, train y valid. Dentro de cada una tienen 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images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labels</a:t>
            </a:r>
            <a:endParaRPr b="1"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Char char="●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Cuántas clases distintas tenemos?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Vemos que hay 5 clases diferentes indicadas con números: 0, 1, 2, 3, 4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Char char="●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Visualización preliminar de algunos los datos</a:t>
            </a:r>
            <a:endParaRPr b="1" sz="1485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Análisis Exploratorio de Datos II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729450" y="1367000"/>
            <a:ext cx="76887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57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Char char="●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Análisis de Distribución de Clases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Vemos que Clase 2 tiene significativamente menos instancias (698) comparado con las demás. Las otras clases están relativamente balanceadas (1284-1427 instancias)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Char char="●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Análisis del tamaño de las imágenes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Tamaño (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416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1485">
                <a:latin typeface="Montserrat"/>
                <a:ea typeface="Montserrat"/>
                <a:cs typeface="Montserrat"/>
                <a:sym typeface="Montserrat"/>
              </a:rPr>
              <a:t>416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): 6181 fotos (100.0%)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1257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Char char="●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Verificar si hay imágenes sin etiquetas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Todas las imágenes tienen etiquetas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9124" y="2217276"/>
            <a:ext cx="3005224" cy="19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Análisis Exploratorio de Datos III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3174"/>
              <a:buNone/>
            </a:pPr>
            <a:r>
              <a:t/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729450" y="1367000"/>
            <a:ext cx="76887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578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23"/>
              <a:buFont typeface="Montserrat"/>
              <a:buChar char="●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Analizar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la distribución de la relación porcentual entre los tamaños de los bounding box y las imágenes.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-32289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85"/>
              <a:buFont typeface="Montserrat"/>
              <a:buChar char="○"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Vemos que para todas las clases, 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la gran 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mayoría</a:t>
            </a: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 de los bounding boxes 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ocupan &lt; 3% relativo al tamaño 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85">
                <a:latin typeface="Montserrat"/>
                <a:ea typeface="Montserrat"/>
                <a:cs typeface="Montserrat"/>
                <a:sym typeface="Montserrat"/>
              </a:rPr>
              <a:t>de la imagen</a:t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85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23"/>
              <a:buNone/>
            </a:pPr>
            <a:r>
              <a:t/>
            </a:r>
            <a:endParaRPr b="1" sz="1485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750" y="1800975"/>
            <a:ext cx="3152476" cy="3152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25" y="3272425"/>
            <a:ext cx="4602451" cy="1607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