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mPRSettings.xml" ContentType="application/vnd.ms-powerpoint.pmPRSettin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46"/>
  </p:notesMasterIdLst>
  <p:handoutMasterIdLst>
    <p:handoutMasterId r:id="rId47"/>
  </p:handoutMasterIdLst>
  <p:sldIdLst>
    <p:sldId id="383" r:id="rId2"/>
    <p:sldId id="384" r:id="rId3"/>
    <p:sldId id="424" r:id="rId4"/>
    <p:sldId id="423" r:id="rId5"/>
    <p:sldId id="387" r:id="rId6"/>
    <p:sldId id="429" r:id="rId7"/>
    <p:sldId id="432" r:id="rId8"/>
    <p:sldId id="430" r:id="rId9"/>
    <p:sldId id="431" r:id="rId10"/>
    <p:sldId id="466" r:id="rId11"/>
    <p:sldId id="433" r:id="rId12"/>
    <p:sldId id="474" r:id="rId13"/>
    <p:sldId id="435" r:id="rId14"/>
    <p:sldId id="436" r:id="rId15"/>
    <p:sldId id="467" r:id="rId16"/>
    <p:sldId id="438" r:id="rId17"/>
    <p:sldId id="440" r:id="rId18"/>
    <p:sldId id="442" r:id="rId19"/>
    <p:sldId id="475" r:id="rId20"/>
    <p:sldId id="454" r:id="rId21"/>
    <p:sldId id="456" r:id="rId22"/>
    <p:sldId id="457" r:id="rId23"/>
    <p:sldId id="458" r:id="rId24"/>
    <p:sldId id="476" r:id="rId25"/>
    <p:sldId id="449" r:id="rId26"/>
    <p:sldId id="452" r:id="rId27"/>
    <p:sldId id="453" r:id="rId28"/>
    <p:sldId id="477" r:id="rId29"/>
    <p:sldId id="461" r:id="rId30"/>
    <p:sldId id="462" r:id="rId31"/>
    <p:sldId id="450" r:id="rId32"/>
    <p:sldId id="451" r:id="rId33"/>
    <p:sldId id="478" r:id="rId34"/>
    <p:sldId id="480" r:id="rId35"/>
    <p:sldId id="464" r:id="rId36"/>
    <p:sldId id="468" r:id="rId37"/>
    <p:sldId id="465" r:id="rId38"/>
    <p:sldId id="469" r:id="rId39"/>
    <p:sldId id="470" r:id="rId40"/>
    <p:sldId id="479" r:id="rId41"/>
    <p:sldId id="471" r:id="rId42"/>
    <p:sldId id="472" r:id="rId43"/>
    <p:sldId id="473" r:id="rId44"/>
    <p:sldId id="415" r:id="rId4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   #  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71"/>
    <a:srgbClr val="000000"/>
    <a:srgbClr val="F69264"/>
    <a:srgbClr val="E6E7E8"/>
    <a:srgbClr val="F37037"/>
    <a:srgbClr val="191618"/>
    <a:srgbClr val="3E3E3F"/>
    <a:srgbClr val="DDE0D8"/>
    <a:srgbClr val="EA3F2B"/>
    <a:srgbClr val="E94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0" autoAdjust="0"/>
    <p:restoredTop sz="85486" autoAdjust="0"/>
  </p:normalViewPr>
  <p:slideViewPr>
    <p:cSldViewPr snapToGrid="0" snapToObjects="1">
      <p:cViewPr varScale="1">
        <p:scale>
          <a:sx n="104" d="100"/>
          <a:sy n="104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4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47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mPRSettings" Target="pmPRSetting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0E3F-8D28-284B-8FA8-1F56EFCC2A55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8DC9-6367-F149-BA85-44FD08B5E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534DE-0D6E-7F44-BDCB-A52509C287C5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C8FE2-519B-2940-99D7-0AEAB93828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de.msdn.microsoft.com/Async-Sample-Example-from-9b9f505c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56570.aspx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vstudio/hh156528.aspx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156513(VS.110).aspx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hh156528(VS.110).aspx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6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Task is putted into a queue for execution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Program “</a:t>
            </a:r>
            <a:r>
              <a:rPr lang="en-US" b="1" baseline="0" noProof="0" dirty="0" smtClean="0">
                <a:latin typeface="NeueHaasGroteskText W01"/>
                <a:cs typeface="NeueHaasGroteskText W01"/>
              </a:rPr>
              <a:t>forks</a:t>
            </a:r>
            <a:r>
              <a:rPr lang="en-US" b="0" baseline="0" noProof="0" dirty="0" smtClean="0">
                <a:latin typeface="NeueHaasGroteskText W01"/>
                <a:cs typeface="NeueHaasGroteskText W01"/>
              </a:rPr>
              <a:t>” and now we have two code streams that are executing concurrently. Original code and t.</a:t>
            </a:r>
          </a:p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Task is putted into a queue for execution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Program “</a:t>
            </a:r>
            <a:r>
              <a:rPr lang="en-US" b="1" baseline="0" noProof="0" dirty="0" smtClean="0">
                <a:latin typeface="NeueHaasGroteskText W01"/>
                <a:cs typeface="NeueHaasGroteskText W01"/>
              </a:rPr>
              <a:t>forks</a:t>
            </a:r>
            <a:r>
              <a:rPr lang="en-US" b="0" baseline="0" noProof="0" dirty="0" smtClean="0">
                <a:latin typeface="NeueHaasGroteskText W01"/>
                <a:cs typeface="NeueHaasGroteskText W01"/>
              </a:rPr>
              <a:t>” and now we have two code streams that are executing concurrently. Original code and t.</a:t>
            </a:r>
          </a:p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9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26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5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86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3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5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8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5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  S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ub-head 18pt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NeueHaasGroteskText W01"/>
                <a:cs typeface="NeueHaasGroteskText W01"/>
              </a:rPr>
              <a:t>–  D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o not include client logos on title page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NeueHaasGroteskText W01"/>
                <a:cs typeface="NeueHaasGroteskText W01"/>
              </a:rPr>
              <a:t>–  TEXT ONLY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4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3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You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can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see</a:t>
            </a:r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value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of i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is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only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read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when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Task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starts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running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.</a:t>
            </a:r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6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You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can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see</a:t>
            </a:r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value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of i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is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only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read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when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Task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starts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running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.</a:t>
            </a:r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3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66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22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Programming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Await (C# and Visual Basic)</a:t>
            </a:r>
          </a:p>
          <a:p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dirty="0" smtClean="0"/>
          </a:p>
          <a:p>
            <a:endParaRPr lang="es-A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Sample: Example from "Asynchronous Programming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Await"</a:t>
            </a:r>
          </a:p>
          <a:p>
            <a:r>
              <a:rPr lang="en-US" dirty="0" smtClean="0">
                <a:hlinkClick r:id="rId4"/>
              </a:rPr>
              <a:t>http://code.msdn.microsoft.com/Async-Sample-Example-from-9b9f505c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0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marked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can use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Await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await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designate suspension points. The await operator tells the compiler that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can't continue past that point until the awaited asynchronous process is complete. In the meantime, control returns to the caller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suspension of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at an await expression doesn't constitute an exit from the method,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blocks don’t run.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marked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can itself be awaited by methods that call it.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31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10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in an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</a:t>
            </a: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dirty="0" smtClean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0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dirty="0" err="1" smtClean="0">
                <a:latin typeface="NeueHaasGroteskText W01"/>
                <a:cs typeface="NeueHaasGroteskText W01"/>
              </a:rPr>
              <a:t>Why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78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3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04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07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67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94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changes were applied to allow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GizmosAsync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asynchronous.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is marked with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which tells  the compiler to generate callbacks for parts of the body and to automatically create a Task&lt;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returned.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was appended to the method name. Appending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not required but is the convention when writing asynchronous methods.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return type was changed from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Task&lt;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The return type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ofTask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 represents ongoing work and provides callers of the method with a handle through which to wait for the asynchronous operation’s completion. In this case, the caller is the web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service.Task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 represents ongoing work with a result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await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 was applied to the web service call.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asynchronous web service API was called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GetGizmosAsync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31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3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1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dirty="0" err="1" smtClean="0">
                <a:latin typeface="NeueHaasGroteskText W01"/>
                <a:cs typeface="NeueHaasGroteskText W01"/>
              </a:rPr>
              <a:t>What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do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we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have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to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solve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this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?</a:t>
            </a:r>
          </a:p>
          <a:p>
            <a:endParaRPr lang="es-AR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9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Threads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Programming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Model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BeginInvoke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EndInvoke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Event-Based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Pattern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BackgroundWorker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class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dirty="0" err="1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QueueUserWorkItem</a:t>
            </a:r>
            <a:endParaRPr lang="es-AR" sz="1200" dirty="0" smtClean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HaasGroteskText W01"/>
                <a:cs typeface="NeueHaasGroteskText W01"/>
              </a:rPr>
              <a:t>ThreadPool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3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8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(propos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3389" y="1159669"/>
            <a:ext cx="8128000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350560" y="2386190"/>
            <a:ext cx="4041775" cy="112606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subhead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69741" y="2567388"/>
            <a:ext cx="403412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b="0" i="0" kern="1000" spc="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2550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/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7F7F7F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44931" y="474134"/>
            <a:ext cx="8654140" cy="39605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446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/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12064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97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7E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Grey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64254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110434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160" y="0"/>
            <a:ext cx="914495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lack_T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2720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5721" y="1159669"/>
            <a:ext cx="8092723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kern="1000" spc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519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4340081"/>
              </p:ext>
            </p:extLst>
          </p:nvPr>
        </p:nvGraphicFramePr>
        <p:xfrm>
          <a:off x="388945" y="2278733"/>
          <a:ext cx="1091257" cy="407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257"/>
              </a:tblGrid>
              <a:tr h="407374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Messaging Gateway</a:t>
                      </a:r>
                      <a:endParaRPr lang="en-US" sz="800" b="0" i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1319547"/>
              </p:ext>
            </p:extLst>
          </p:nvPr>
        </p:nvGraphicFramePr>
        <p:xfrm>
          <a:off x="388945" y="2918314"/>
          <a:ext cx="1926578" cy="478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289"/>
                <a:gridCol w="963289"/>
              </a:tblGrid>
              <a:tr h="2391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  <a:cs typeface="Arial"/>
                        </a:rPr>
                        <a:t>Service Handler</a:t>
                      </a:r>
                      <a:r>
                        <a:rPr lang="en-US" sz="800" b="0" i="0" baseline="0" dirty="0" smtClean="0">
                          <a:solidFill>
                            <a:srgbClr val="F37037"/>
                          </a:solidFill>
                          <a:latin typeface="Arial"/>
                          <a:cs typeface="Arial"/>
                        </a:rPr>
                        <a:t> (REST)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195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JSON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XML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6952050"/>
              </p:ext>
            </p:extLst>
          </p:nvPr>
        </p:nvGraphicFramePr>
        <p:xfrm>
          <a:off x="388945" y="3605880"/>
          <a:ext cx="2393388" cy="496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7796"/>
                <a:gridCol w="797796"/>
                <a:gridCol w="797796"/>
              </a:tblGrid>
              <a:tr h="248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OACIS Services / Application Facade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</a:tr>
              <a:tr h="24801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Authentication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Results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Orders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91748591"/>
              </p:ext>
            </p:extLst>
          </p:nvPr>
        </p:nvGraphicFramePr>
        <p:xfrm>
          <a:off x="388945" y="4315587"/>
          <a:ext cx="3563472" cy="497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868"/>
                <a:gridCol w="890868"/>
                <a:gridCol w="890868"/>
                <a:gridCol w="890868"/>
              </a:tblGrid>
              <a:tr h="243256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Integration</a:t>
                      </a:r>
                      <a:r>
                        <a:rPr lang="en-US" sz="800" b="0" i="0" baseline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 Bridg</a:t>
                      </a:r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e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</a:tr>
              <a:tr h="254475"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Payment Gateway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Social Networks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Notification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Analytics API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 userDrawn="1"/>
        </p:nvCxnSpPr>
        <p:spPr>
          <a:xfrm flipV="1">
            <a:off x="4489554" y="1172148"/>
            <a:ext cx="1421749" cy="747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 userDrawn="1"/>
        </p:nvCxnSpPr>
        <p:spPr>
          <a:xfrm flipH="1">
            <a:off x="4496855" y="1402242"/>
            <a:ext cx="1416289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 userDrawn="1"/>
        </p:nvCxnSpPr>
        <p:spPr>
          <a:xfrm flipV="1">
            <a:off x="6384963" y="952965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 userDrawn="1"/>
        </p:nvCxnSpPr>
        <p:spPr>
          <a:xfrm>
            <a:off x="6609080" y="952965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812609" y="952965"/>
            <a:ext cx="0" cy="772654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4484790" y="1725619"/>
            <a:ext cx="1428354" cy="0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 userDrawn="1"/>
        </p:nvSpPr>
        <p:spPr>
          <a:xfrm>
            <a:off x="7218546" y="1094698"/>
            <a:ext cx="346969" cy="555173"/>
          </a:xfrm>
          <a:prstGeom prst="can">
            <a:avLst/>
          </a:prstGeom>
          <a:solidFill>
            <a:srgbClr val="6D6E71"/>
          </a:solidFill>
          <a:ln>
            <a:solidFill>
              <a:srgbClr val="6162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03" y="272829"/>
            <a:ext cx="175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kern="1000" spc="30" dirty="0" smtClean="0">
                <a:solidFill>
                  <a:srgbClr val="6D6E71"/>
                </a:solidFill>
                <a:latin typeface="Arial"/>
                <a:cs typeface="Arial"/>
              </a:rPr>
              <a:t>TOOLKIT</a:t>
            </a:r>
            <a:endParaRPr lang="en-US" sz="1200" b="0" i="0" kern="1000" spc="3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80081" y="1897500"/>
            <a:ext cx="56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Charts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04512" y="656002"/>
            <a:ext cx="7271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Color palette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423803" y="656002"/>
            <a:ext cx="7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Elements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40984" y="952965"/>
            <a:ext cx="660120" cy="555173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7037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752587" y="952965"/>
            <a:ext cx="660120" cy="555173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E7E8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58599" y="952965"/>
            <a:ext cx="660120" cy="555173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61820" y="952965"/>
            <a:ext cx="660120" cy="5551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 userDrawn="1"/>
        </p:nvSpPr>
        <p:spPr>
          <a:xfrm>
            <a:off x="4021490" y="1534551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6710070" y="1534551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7793881" y="1534551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1665131" y="2785823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4171114" y="2785823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926491" y="4105662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396092" y="278582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4194107" y="410566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6680253" y="2785823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7939824" y="2785823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391045" y="410566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365240" y="1534551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379873" y="272829"/>
            <a:ext cx="175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7215" y="1534551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977944" y="153455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79376" y="1534551"/>
            <a:ext cx="1033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Client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301277" y="27858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681985" y="278582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1499772" y="410566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5323316" y="4105662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2" name="Picture 1" descr="Adapter_contain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8" y="849637"/>
            <a:ext cx="683966" cy="683966"/>
          </a:xfrm>
          <a:prstGeom prst="rect">
            <a:avLst/>
          </a:prstGeom>
        </p:spPr>
      </p:pic>
      <p:pic>
        <p:nvPicPr>
          <p:cNvPr id="16" name="Picture 15" descr="Android_contain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52" y="845966"/>
            <a:ext cx="689533" cy="689533"/>
          </a:xfrm>
          <a:prstGeom prst="rect">
            <a:avLst/>
          </a:prstGeom>
        </p:spPr>
      </p:pic>
      <p:pic>
        <p:nvPicPr>
          <p:cNvPr id="17" name="Picture 16" descr="Apple_contain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83" y="845966"/>
            <a:ext cx="685862" cy="685862"/>
          </a:xfrm>
          <a:prstGeom prst="rect">
            <a:avLst/>
          </a:prstGeom>
        </p:spPr>
      </p:pic>
      <p:pic>
        <p:nvPicPr>
          <p:cNvPr id="18" name="Picture 17" descr="Apps_container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64" y="845965"/>
            <a:ext cx="685863" cy="685863"/>
          </a:xfrm>
          <a:prstGeom prst="rect">
            <a:avLst/>
          </a:prstGeom>
        </p:spPr>
      </p:pic>
      <p:pic>
        <p:nvPicPr>
          <p:cNvPr id="20" name="Picture 19" descr="Client_Location_container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845965"/>
            <a:ext cx="697759" cy="697759"/>
          </a:xfrm>
          <a:prstGeom prst="rect">
            <a:avLst/>
          </a:prstGeom>
        </p:spPr>
      </p:pic>
      <p:pic>
        <p:nvPicPr>
          <p:cNvPr id="22" name="Picture 21" descr="Cloud_container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33" y="849637"/>
            <a:ext cx="694087" cy="694087"/>
          </a:xfrm>
          <a:prstGeom prst="rect">
            <a:avLst/>
          </a:prstGeom>
        </p:spPr>
      </p:pic>
      <p:pic>
        <p:nvPicPr>
          <p:cNvPr id="24" name="Picture 23" descr="Connections_container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38" y="842581"/>
            <a:ext cx="689247" cy="689247"/>
          </a:xfrm>
          <a:prstGeom prst="rect">
            <a:avLst/>
          </a:prstGeom>
        </p:spPr>
      </p:pic>
      <p:pic>
        <p:nvPicPr>
          <p:cNvPr id="26" name="Picture 25" descr="Database_container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8" y="2090566"/>
            <a:ext cx="675761" cy="675761"/>
          </a:xfrm>
          <a:prstGeom prst="rect">
            <a:avLst/>
          </a:prstGeom>
        </p:spPr>
      </p:pic>
      <p:pic>
        <p:nvPicPr>
          <p:cNvPr id="28" name="Picture 27" descr="Desktop_contain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4" y="2090567"/>
            <a:ext cx="675759" cy="675759"/>
          </a:xfrm>
          <a:prstGeom prst="rect">
            <a:avLst/>
          </a:prstGeom>
        </p:spPr>
      </p:pic>
      <p:pic>
        <p:nvPicPr>
          <p:cNvPr id="30" name="Picture 29" descr="Flatscreen_containe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59" y="2084285"/>
            <a:ext cx="689786" cy="689786"/>
          </a:xfrm>
          <a:prstGeom prst="rect">
            <a:avLst/>
          </a:prstGeom>
        </p:spPr>
      </p:pic>
      <p:pic>
        <p:nvPicPr>
          <p:cNvPr id="32" name="Picture 31" descr="Laptop_containe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22" y="2090567"/>
            <a:ext cx="682329" cy="682328"/>
          </a:xfrm>
          <a:prstGeom prst="rect">
            <a:avLst/>
          </a:prstGeom>
        </p:spPr>
      </p:pic>
      <p:pic>
        <p:nvPicPr>
          <p:cNvPr id="34" name="Picture 33" descr="Mobile_contain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2090567"/>
            <a:ext cx="682329" cy="682328"/>
          </a:xfrm>
          <a:prstGeom prst="rect">
            <a:avLst/>
          </a:prstGeom>
        </p:spPr>
      </p:pic>
      <p:pic>
        <p:nvPicPr>
          <p:cNvPr id="36" name="Picture 35" descr="People_container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70" y="2083977"/>
            <a:ext cx="682350" cy="682350"/>
          </a:xfrm>
          <a:prstGeom prst="rect">
            <a:avLst/>
          </a:prstGeom>
        </p:spPr>
      </p:pic>
      <p:pic>
        <p:nvPicPr>
          <p:cNvPr id="37" name="Picture 36" descr="Person_container.png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82" y="2085923"/>
            <a:ext cx="680403" cy="680403"/>
          </a:xfrm>
          <a:prstGeom prst="rect">
            <a:avLst/>
          </a:prstGeom>
        </p:spPr>
      </p:pic>
      <p:pic>
        <p:nvPicPr>
          <p:cNvPr id="52" name="Picture 51" descr="Server_container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4" y="3385726"/>
            <a:ext cx="690570" cy="690570"/>
          </a:xfrm>
          <a:prstGeom prst="rect">
            <a:avLst/>
          </a:prstGeom>
        </p:spPr>
      </p:pic>
      <p:pic>
        <p:nvPicPr>
          <p:cNvPr id="56" name="Picture 55" descr="Set-Top_Box_container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52" y="3388759"/>
            <a:ext cx="687536" cy="687536"/>
          </a:xfrm>
          <a:prstGeom prst="rect">
            <a:avLst/>
          </a:prstGeom>
        </p:spPr>
      </p:pic>
      <p:pic>
        <p:nvPicPr>
          <p:cNvPr id="57" name="Picture 56" descr="Support_container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59" y="3389955"/>
            <a:ext cx="686340" cy="686340"/>
          </a:xfrm>
          <a:prstGeom prst="rect">
            <a:avLst/>
          </a:prstGeom>
        </p:spPr>
      </p:pic>
      <p:pic>
        <p:nvPicPr>
          <p:cNvPr id="58" name="Picture 57" descr="Tablet_container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64" y="3389954"/>
            <a:ext cx="686341" cy="686341"/>
          </a:xfrm>
          <a:prstGeom prst="rect">
            <a:avLst/>
          </a:prstGeom>
        </p:spPr>
      </p:pic>
      <p:pic>
        <p:nvPicPr>
          <p:cNvPr id="59" name="Picture 58" descr="Windows_container.pn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3385726"/>
            <a:ext cx="690570" cy="6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0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 userDrawn="1"/>
        </p:nvSpPr>
        <p:spPr>
          <a:xfrm>
            <a:off x="379873" y="272829"/>
            <a:ext cx="24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021490" y="1534551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6704470" y="1534551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7802299" y="1534551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45622" y="2785823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171114" y="2785823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2906249" y="4105662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5404773" y="278582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4194107" y="410566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6674653" y="2785823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7948242" y="2785823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358065" y="410566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332260" y="1534551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1647706" y="1534551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2957702" y="153455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5179376" y="1534551"/>
            <a:ext cx="1033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Client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68297" y="27858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2681985" y="278582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515360" y="410566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331997" y="4105662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15" name="Picture 14" descr="Adapter_wo_contain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0" y="753083"/>
            <a:ext cx="914400" cy="914400"/>
          </a:xfrm>
          <a:prstGeom prst="rect">
            <a:avLst/>
          </a:prstGeom>
        </p:spPr>
      </p:pic>
      <p:pic>
        <p:nvPicPr>
          <p:cNvPr id="17" name="Picture 16" descr="Android_wo_contain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69" y="750119"/>
            <a:ext cx="920329" cy="920329"/>
          </a:xfrm>
          <a:prstGeom prst="rect">
            <a:avLst/>
          </a:prstGeom>
        </p:spPr>
      </p:pic>
      <p:pic>
        <p:nvPicPr>
          <p:cNvPr id="19" name="Picture 18" descr="Apple_wo_contain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749687"/>
            <a:ext cx="921194" cy="921192"/>
          </a:xfrm>
          <a:prstGeom prst="rect">
            <a:avLst/>
          </a:prstGeom>
        </p:spPr>
      </p:pic>
      <p:pic>
        <p:nvPicPr>
          <p:cNvPr id="21" name="Picture 20" descr="Apps_wo_container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64" y="753083"/>
            <a:ext cx="914400" cy="914400"/>
          </a:xfrm>
          <a:prstGeom prst="rect">
            <a:avLst/>
          </a:prstGeom>
        </p:spPr>
      </p:pic>
      <p:pic>
        <p:nvPicPr>
          <p:cNvPr id="23" name="Picture 22" descr="Client_Location_wo_container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749687"/>
            <a:ext cx="921194" cy="921192"/>
          </a:xfrm>
          <a:prstGeom prst="rect">
            <a:avLst/>
          </a:prstGeom>
        </p:spPr>
      </p:pic>
      <p:pic>
        <p:nvPicPr>
          <p:cNvPr id="25" name="Picture 24" descr="Cloud_wo_container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8" y="751191"/>
            <a:ext cx="918182" cy="918184"/>
          </a:xfrm>
          <a:prstGeom prst="rect">
            <a:avLst/>
          </a:prstGeom>
        </p:spPr>
      </p:pic>
      <p:pic>
        <p:nvPicPr>
          <p:cNvPr id="27" name="Picture 26" descr="Connections_wo_container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05" y="748195"/>
            <a:ext cx="924176" cy="924176"/>
          </a:xfrm>
          <a:prstGeom prst="rect">
            <a:avLst/>
          </a:prstGeom>
        </p:spPr>
      </p:pic>
      <p:pic>
        <p:nvPicPr>
          <p:cNvPr id="29" name="Picture 28" descr="Database_wo_container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6" y="2005982"/>
            <a:ext cx="936974" cy="936974"/>
          </a:xfrm>
          <a:prstGeom prst="rect">
            <a:avLst/>
          </a:prstGeom>
        </p:spPr>
      </p:pic>
      <p:pic>
        <p:nvPicPr>
          <p:cNvPr id="31" name="Picture 30" descr="Desktop_wo_contain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57" y="2016652"/>
            <a:ext cx="915635" cy="915635"/>
          </a:xfrm>
          <a:prstGeom prst="rect">
            <a:avLst/>
          </a:prstGeom>
        </p:spPr>
      </p:pic>
      <p:pic>
        <p:nvPicPr>
          <p:cNvPr id="33" name="Picture 32" descr="Flatscreen_wo_containe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56" y="2017270"/>
            <a:ext cx="914399" cy="914399"/>
          </a:xfrm>
          <a:prstGeom prst="rect">
            <a:avLst/>
          </a:prstGeom>
        </p:spPr>
      </p:pic>
      <p:pic>
        <p:nvPicPr>
          <p:cNvPr id="35" name="Picture 34" descr="Laptop_wo_containe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62" y="2017269"/>
            <a:ext cx="914400" cy="914400"/>
          </a:xfrm>
          <a:prstGeom prst="rect">
            <a:avLst/>
          </a:prstGeom>
        </p:spPr>
      </p:pic>
      <p:pic>
        <p:nvPicPr>
          <p:cNvPr id="37" name="Picture 36" descr="Mobile_wo_contain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2017888"/>
            <a:ext cx="913163" cy="913163"/>
          </a:xfrm>
          <a:prstGeom prst="rect">
            <a:avLst/>
          </a:prstGeom>
        </p:spPr>
      </p:pic>
      <p:pic>
        <p:nvPicPr>
          <p:cNvPr id="39" name="Picture 38" descr="People_wo_container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62" y="2019160"/>
            <a:ext cx="910618" cy="910618"/>
          </a:xfrm>
          <a:prstGeom prst="rect">
            <a:avLst/>
          </a:prstGeom>
        </p:spPr>
      </p:pic>
      <p:pic>
        <p:nvPicPr>
          <p:cNvPr id="40" name="Picture 39" descr="Person_wo_container.png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45" y="2019160"/>
            <a:ext cx="910618" cy="910618"/>
          </a:xfrm>
          <a:prstGeom prst="rect">
            <a:avLst/>
          </a:prstGeom>
        </p:spPr>
      </p:pic>
      <p:pic>
        <p:nvPicPr>
          <p:cNvPr id="41" name="Picture 40" descr="Server_wo_container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0" y="3275013"/>
            <a:ext cx="914400" cy="914400"/>
          </a:xfrm>
          <a:prstGeom prst="rect">
            <a:avLst/>
          </a:prstGeom>
        </p:spPr>
      </p:pic>
      <p:pic>
        <p:nvPicPr>
          <p:cNvPr id="42" name="Picture 41" descr="Set-Top_Box_wo_container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57" y="3269544"/>
            <a:ext cx="925338" cy="925338"/>
          </a:xfrm>
          <a:prstGeom prst="rect">
            <a:avLst/>
          </a:prstGeom>
        </p:spPr>
      </p:pic>
      <p:pic>
        <p:nvPicPr>
          <p:cNvPr id="43" name="Picture 42" descr="Support_wo_container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3275364"/>
            <a:ext cx="913699" cy="913699"/>
          </a:xfrm>
          <a:prstGeom prst="rect">
            <a:avLst/>
          </a:prstGeom>
        </p:spPr>
      </p:pic>
      <p:pic>
        <p:nvPicPr>
          <p:cNvPr id="44" name="Picture 43" descr="Tablet_wo_container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52" y="3276858"/>
            <a:ext cx="910710" cy="910710"/>
          </a:xfrm>
          <a:prstGeom prst="rect">
            <a:avLst/>
          </a:prstGeom>
        </p:spPr>
      </p:pic>
      <p:pic>
        <p:nvPicPr>
          <p:cNvPr id="45" name="Picture 44" descr="Windows_wo_container.pn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3275368"/>
            <a:ext cx="913690" cy="9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7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Logic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lack_bkgd_Wordmar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b="0" i="0" kern="1000" spc="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14601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lack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8" y="981547"/>
            <a:ext cx="7078132" cy="32004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981075"/>
            <a:ext cx="527050" cy="3200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672"/>
              </a:spcBef>
              <a:buFontTx/>
              <a:buNone/>
              <a:defRPr sz="2800" b="1" i="0" baseline="0">
                <a:solidFill>
                  <a:srgbClr val="6D6E71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8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70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Orange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8" y="981547"/>
            <a:ext cx="7662332" cy="32004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chemeClr val="bg1">
                    <a:lumMod val="95000"/>
                  </a:schemeClr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34253" y="981547"/>
            <a:ext cx="544680" cy="3200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4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5855" y="1820331"/>
            <a:ext cx="7473045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746618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83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771900" y="1233716"/>
            <a:ext cx="5127171" cy="323668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35856" y="1820331"/>
            <a:ext cx="3252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2720" y="1384561"/>
            <a:ext cx="3245548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b="0" i="0" kern="1000" spc="0" baseline="0">
                <a:solidFill>
                  <a:srgbClr val="F37037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5635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07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5855" y="1820331"/>
            <a:ext cx="3843477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798848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4387725" y="1820331"/>
            <a:ext cx="3843477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39459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829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35856" y="1820331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071548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3038320" y="1828812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045184" y="1393042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8"/>
          </p:nvPr>
        </p:nvSpPr>
        <p:spPr>
          <a:xfrm>
            <a:off x="5823857" y="1820331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830721" y="1384561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463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42528" y="1828795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528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205825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7"/>
          </p:nvPr>
        </p:nvSpPr>
        <p:spPr>
          <a:xfrm>
            <a:off x="2359394" y="1828812"/>
            <a:ext cx="1835664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366258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9"/>
          </p:nvPr>
        </p:nvSpPr>
        <p:spPr>
          <a:xfrm>
            <a:off x="4493001" y="1828812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493001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1"/>
          </p:nvPr>
        </p:nvSpPr>
        <p:spPr>
          <a:xfrm>
            <a:off x="6619745" y="1828812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2" hasCustomPrompt="1"/>
          </p:nvPr>
        </p:nvSpPr>
        <p:spPr>
          <a:xfrm>
            <a:off x="6619745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6148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1" r:id="rId2"/>
    <p:sldLayoutId id="2147483729" r:id="rId3"/>
    <p:sldLayoutId id="2147483710" r:id="rId4"/>
    <p:sldLayoutId id="2147483715" r:id="rId5"/>
    <p:sldLayoutId id="2147483719" r:id="rId6"/>
    <p:sldLayoutId id="2147483712" r:id="rId7"/>
    <p:sldLayoutId id="2147483716" r:id="rId8"/>
    <p:sldLayoutId id="2147483723" r:id="rId9"/>
    <p:sldLayoutId id="2147483717" r:id="rId10"/>
    <p:sldLayoutId id="2147483733" r:id="rId11"/>
    <p:sldLayoutId id="2147483732" r:id="rId12"/>
    <p:sldLayoutId id="2147483718" r:id="rId13"/>
    <p:sldLayoutId id="2147483721" r:id="rId14"/>
    <p:sldLayoutId id="2147483728" r:id="rId15"/>
    <p:sldLayoutId id="2147483727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3" y="629613"/>
            <a:ext cx="6279188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err="1" smtClean="0"/>
              <a:t>Enfoques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Evolución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Método de cancelación mucho más elegante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Manejo de errores simplificado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Entidades de más alto nivel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…más</a:t>
            </a:r>
          </a:p>
          <a:p>
            <a:endParaRPr lang="es-AR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dirty="0" err="1"/>
              <a:t>Task</a:t>
            </a:r>
            <a:endParaRPr lang="es-ES" dirty="0"/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02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Task - Concepto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Unidad de trabajo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Objeto que representa una operación o computo en ejecución</a:t>
            </a:r>
          </a:p>
          <a:p>
            <a:endParaRPr lang="es-AR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Creando un task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6930" y="1434285"/>
            <a:ext cx="618165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System.Threading.Tasks;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6930" y="2167748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s-AR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6929" y="2901211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818107" y="2778658"/>
            <a:ext cx="1890793" cy="1136237"/>
          </a:xfrm>
          <a:prstGeom prst="wedgeRoundRectCallout">
            <a:avLst>
              <a:gd name="adj1" fmla="val -123292"/>
              <a:gd name="adj2" fmla="val -725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Código a ejecutar</a:t>
            </a:r>
            <a:endParaRPr lang="es-AR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156963" y="3325344"/>
            <a:ext cx="3050468" cy="1136237"/>
          </a:xfrm>
          <a:prstGeom prst="wedgeRoundRectCallout">
            <a:avLst>
              <a:gd name="adj1" fmla="val -56228"/>
              <a:gd name="adj2" fmla="val -5071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Indica al </a:t>
            </a:r>
            <a:r>
              <a:rPr lang="es-AR" dirty="0" err="1" smtClean="0"/>
              <a:t>runtime</a:t>
            </a:r>
            <a:r>
              <a:rPr lang="es-AR" dirty="0" smtClean="0"/>
              <a:t> que la tarea “puede” empezar, y retorna inmediatamente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8108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Creando un task - alternativa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6930" y="1434285"/>
            <a:ext cx="618165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System.Threading.Tasks;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6930" y="2167748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lang="es-AR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.Factory.StartNew( </a:t>
            </a:r>
            <a:r>
              <a:rPr lang="es-AR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Task </a:t>
            </a:r>
            <a:r>
              <a:rPr lang="es-AR" dirty="0" err="1" smtClean="0"/>
              <a:t>completion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6675" y="2830335"/>
            <a:ext cx="635827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s-AR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061875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Cuándo est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á completa una tarea?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Cuando el bloque de código termina, naturalmente o por una excepción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06674" y="3228546"/>
            <a:ext cx="1547383" cy="132343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74640" y="3228546"/>
            <a:ext cx="324789" cy="67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2" y="629613"/>
            <a:ext cx="7878871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sz="2000" dirty="0" smtClean="0"/>
              <a:t>(responsiveness)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1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3" y="629613"/>
            <a:ext cx="4172450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/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Async</a:t>
            </a:r>
            <a:r>
              <a:rPr lang="es-AR" dirty="0" smtClean="0"/>
              <a:t> </a:t>
            </a:r>
            <a:r>
              <a:rPr lang="es-AR" dirty="0" smtClean="0"/>
              <a:t>en </a:t>
            </a:r>
            <a:r>
              <a:rPr lang="es-AR" dirty="0" smtClean="0"/>
              <a:t>C# 5.0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Excepciones</a:t>
            </a:r>
            <a:r>
              <a:rPr lang="en-US" dirty="0" smtClean="0"/>
              <a:t> no </a:t>
            </a:r>
            <a:r>
              <a:rPr lang="en-US" dirty="0" err="1" smtClean="0"/>
              <a:t>manejadas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83967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tarea es finalizada</a:t>
            </a:r>
            <a:endParaRPr lang="en-US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excepción es capturada y almacenada como parte de 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un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AggregateException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y accesible desde la propiedad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Exception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del objeto Task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excepción se lanzada nuevamente 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en .</a:t>
            </a:r>
            <a:r>
              <a:rPr lang="es-AR" sz="2800" dirty="0" err="1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, .</a:t>
            </a:r>
            <a:r>
              <a:rPr lang="es-AR" sz="2800" dirty="0" err="1">
                <a:ln w="0">
                  <a:noFill/>
                </a:ln>
                <a:solidFill>
                  <a:schemeClr val="bg2"/>
                </a:solidFill>
              </a:rPr>
              <a:t>Result</a:t>
            </a:r>
            <a:r>
              <a:rPr lang="es-AR" sz="2800" dirty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WaitAll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Sin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excepción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439673"/>
            <a:ext cx="809186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052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– </a:t>
            </a:r>
            <a:r>
              <a:rPr lang="en-US" dirty="0" smtClean="0"/>
              <a:t>Con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excepción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361351"/>
            <a:ext cx="809186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0" hangingPunct="0"/>
            <a:r>
              <a:rPr lang="es-A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AggregateException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ex.InnerException.Message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665708" y="3071874"/>
            <a:ext cx="2170488" cy="383707"/>
          </a:xfrm>
          <a:prstGeom prst="wedgeRoundRectCallout">
            <a:avLst>
              <a:gd name="adj1" fmla="val -61127"/>
              <a:gd name="adj2" fmla="val 1530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Excepción</a:t>
            </a:r>
            <a:r>
              <a:rPr lang="en-US" sz="1400" dirty="0" smtClean="0"/>
              <a:t> original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Diseño del manejo de excepciones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83967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“Observar” todas las excepciones no manejadas</a:t>
            </a:r>
          </a:p>
          <a:p>
            <a:pPr lvl="1"/>
            <a:r>
              <a:rPr lang="es-AR" sz="1800" dirty="0" smtClean="0">
                <a:ln w="0">
                  <a:noFill/>
                </a:ln>
                <a:solidFill>
                  <a:schemeClr val="bg2"/>
                </a:solidFill>
              </a:rPr>
              <a:t>De otra forma la excepción es lanzada nuevamente durante el GC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Observar implícitamente o explícitamente</a:t>
            </a: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Llamar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o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Result</a:t>
            </a:r>
            <a:endParaRPr lang="es-AR" sz="20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Llamar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Task.WaitAll</a:t>
            </a:r>
            <a:endParaRPr lang="es-AR" sz="20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Acceder 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Exception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“después” de completada la tarea</a:t>
            </a: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Suscribir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TaskScheduler.UnobservedTaskException</a:t>
            </a:r>
            <a:endParaRPr lang="es-AR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endParaRPr lang="es-AR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dirty="0" err="1"/>
              <a:t>Waiting</a:t>
            </a:r>
            <a:r>
              <a:rPr lang="es-ES" dirty="0"/>
              <a:t> /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completion</a:t>
            </a:r>
            <a:endParaRPr lang="es-ES" dirty="0"/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Esperando </a:t>
            </a:r>
            <a:r>
              <a:rPr lang="es-AR" sz="2400" dirty="0" smtClean="0"/>
              <a:t>(</a:t>
            </a:r>
            <a:r>
              <a:rPr lang="es-AR" sz="2400" dirty="0" err="1" smtClean="0"/>
              <a:t>Waiting</a:t>
            </a:r>
            <a:r>
              <a:rPr lang="es-AR" sz="2400" dirty="0" smtClean="0"/>
              <a:t>)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746241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Necesitas esperar a que una tarea termine?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Llamar .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en el objeto Task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6674" y="2417482"/>
            <a:ext cx="660358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t.Wait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t.Status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818107" y="2980676"/>
            <a:ext cx="2273270" cy="1136237"/>
          </a:xfrm>
          <a:prstGeom prst="wedgeRoundRectCallout">
            <a:avLst>
              <a:gd name="adj1" fmla="val -109234"/>
              <a:gd name="adj2" fmla="val 4069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RanToCompletion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Canceled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Faulted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Esperando por múltiples tareas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1850846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Llamar .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() en cada tarea implica un orden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Cual es la mejor forma de esperar a que la “primer” tarea termine?</a:t>
            </a:r>
          </a:p>
        </p:txBody>
      </p:sp>
    </p:spTree>
    <p:extLst>
      <p:ext uri="{BB962C8B-B14F-4D97-AF65-F5344CB8AC3E}">
        <p14:creationId xmlns:p14="http://schemas.microsoft.com/office/powerpoint/2010/main" val="19316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/>
              <a:t>Esperando por múltiples tareas</a:t>
            </a:r>
            <a:r>
              <a:rPr lang="en-US" dirty="0" smtClean="0"/>
              <a:t>- </a:t>
            </a:r>
            <a:r>
              <a:rPr lang="en-US" dirty="0" err="1" smtClean="0"/>
              <a:t>código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455913"/>
            <a:ext cx="809186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t1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tasks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{t1, t2, t3};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3519591"/>
            <a:ext cx="41152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.WaitAll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(tasks);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2919" y="3929538"/>
            <a:ext cx="615673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.WaitAny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(tasks);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/>
              <a:t>Enviando y recibiendo datos de un </a:t>
            </a:r>
            <a:r>
              <a:rPr lang="es-ES" dirty="0" err="1"/>
              <a:t>Task</a:t>
            </a:r>
            <a:endParaRPr lang="es-ES" dirty="0"/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Atención - </a:t>
            </a:r>
            <a:r>
              <a:rPr lang="es-AR" dirty="0" err="1" smtClean="0"/>
              <a:t>closures</a:t>
            </a:r>
            <a:r>
              <a:rPr lang="es-AR" dirty="0" smtClean="0"/>
              <a:t> para pasar datos…?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534254"/>
            <a:ext cx="80918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6668" y="780211"/>
            <a:ext cx="7078132" cy="3473006"/>
          </a:xfrm>
        </p:spPr>
        <p:txBody>
          <a:bodyPr/>
          <a:lstStyle/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Task</a:t>
            </a:r>
          </a:p>
          <a:p>
            <a:r>
              <a:rPr lang="es-AR" dirty="0" smtClean="0"/>
              <a:t>Manejo de excepciones</a:t>
            </a:r>
          </a:p>
          <a:p>
            <a:r>
              <a:rPr lang="es-AR" dirty="0" err="1" smtClean="0"/>
              <a:t>Waiting</a:t>
            </a:r>
            <a:r>
              <a:rPr lang="es-AR" dirty="0" smtClean="0"/>
              <a:t> / Task </a:t>
            </a:r>
            <a:r>
              <a:rPr lang="es-AR" dirty="0" err="1" smtClean="0"/>
              <a:t>completion</a:t>
            </a:r>
            <a:endParaRPr lang="es-AR" dirty="0" smtClean="0"/>
          </a:p>
          <a:p>
            <a:r>
              <a:rPr lang="es-AR" dirty="0" smtClean="0"/>
              <a:t>Enviando y recibiendo datos de un Task</a:t>
            </a:r>
          </a:p>
          <a:p>
            <a:r>
              <a:rPr lang="es-AR" dirty="0" err="1" smtClean="0"/>
              <a:t>async</a:t>
            </a:r>
            <a:r>
              <a:rPr lang="es-AR" dirty="0" smtClean="0"/>
              <a:t> / </a:t>
            </a:r>
            <a:r>
              <a:rPr lang="es-AR" dirty="0" err="1" smtClean="0"/>
              <a:t>await</a:t>
            </a:r>
            <a:endParaRPr lang="es-AR" dirty="0" smtClean="0"/>
          </a:p>
          <a:p>
            <a:r>
              <a:rPr lang="es-AR" dirty="0" err="1" smtClean="0"/>
              <a:t>Async</a:t>
            </a:r>
            <a:r>
              <a:rPr lang="es-AR" dirty="0" smtClean="0"/>
              <a:t> </a:t>
            </a:r>
            <a:r>
              <a:rPr lang="es-AR" dirty="0" err="1" smtClean="0"/>
              <a:t>Controllers</a:t>
            </a:r>
            <a:endParaRPr lang="es-A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2887" y="779738"/>
            <a:ext cx="679901" cy="3473479"/>
          </a:xfrm>
        </p:spPr>
        <p:txBody>
          <a:bodyPr/>
          <a:lstStyle/>
          <a:p>
            <a:r>
              <a:rPr lang="es-AR" dirty="0"/>
              <a:t>01</a:t>
            </a:r>
          </a:p>
          <a:p>
            <a:r>
              <a:rPr lang="es-AR" dirty="0"/>
              <a:t>02</a:t>
            </a:r>
          </a:p>
          <a:p>
            <a:r>
              <a:rPr lang="es-AR" dirty="0" smtClean="0"/>
              <a:t>03</a:t>
            </a:r>
          </a:p>
          <a:p>
            <a:r>
              <a:rPr lang="es-AR" dirty="0" smtClean="0"/>
              <a:t>04</a:t>
            </a:r>
          </a:p>
          <a:p>
            <a:r>
              <a:rPr lang="es-AR" dirty="0" smtClean="0"/>
              <a:t>05</a:t>
            </a:r>
          </a:p>
          <a:p>
            <a:r>
              <a:rPr lang="es-AR" dirty="0" smtClean="0"/>
              <a:t>06</a:t>
            </a:r>
          </a:p>
          <a:p>
            <a:r>
              <a:rPr lang="es-AR" dirty="0" smtClean="0"/>
              <a:t>07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Pasando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en forma </a:t>
            </a:r>
            <a:r>
              <a:rPr lang="en-US" dirty="0" err="1" smtClean="0"/>
              <a:t>correcta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389510"/>
            <a:ext cx="80918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==) {</a:t>
            </a:r>
          </a:p>
          <a:p>
            <a:pPr lvl="0"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Recolectando resultados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302025"/>
            <a:ext cx="80918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0;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t.Wait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7883" y="2285955"/>
            <a:ext cx="2176898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 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 = x;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81574" y="2041451"/>
            <a:ext cx="2" cy="41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Recolectando de la forma correcta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609801"/>
            <a:ext cx="809186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7883" y="2285955"/>
            <a:ext cx="2176898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81574" y="2041451"/>
            <a:ext cx="2" cy="41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1327624" y="3677930"/>
            <a:ext cx="2170488" cy="383707"/>
          </a:xfrm>
          <a:prstGeom prst="wedgeRoundRectCallout">
            <a:avLst>
              <a:gd name="adj1" fmla="val 71628"/>
              <a:gd name="adj2" fmla="val -1739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Llamada implícita a .</a:t>
            </a:r>
            <a:r>
              <a:rPr lang="es-AR" sz="1400" dirty="0" err="1" smtClean="0"/>
              <a:t>Wait</a:t>
            </a:r>
            <a:r>
              <a:rPr lang="es-AR" sz="1400" dirty="0" smtClean="0"/>
              <a:t>()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0654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 err="1"/>
              <a:t>async</a:t>
            </a:r>
            <a:r>
              <a:rPr lang="es-ES" dirty="0"/>
              <a:t> / </a:t>
            </a:r>
            <a:r>
              <a:rPr lang="es-ES" dirty="0" err="1"/>
              <a:t>await</a:t>
            </a:r>
            <a:endParaRPr lang="es-ES" dirty="0"/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Controllers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dirty="0"/>
              <a:t>05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Para que sirve?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6" y="1285759"/>
            <a:ext cx="8109007" cy="299991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El método marcado como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puede utilizar el modificador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para designar puntos de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suspención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Otros métodos qu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 llamen a un método marcado como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pueden a su vez utilizar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sobre éste.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Características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6" y="1285759"/>
            <a:ext cx="8109007" cy="2999914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La firma incluye el modificador </a:t>
            </a:r>
            <a:r>
              <a:rPr lang="es-AR" sz="2400" b="1" dirty="0" err="1" smtClean="0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Por convención termina con el sufijo "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"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El tipo de retorno es alguno de los siguientes:</a:t>
            </a:r>
          </a:p>
          <a:p>
            <a:pPr lvl="1"/>
            <a:r>
              <a:rPr lang="es-AR" sz="2400" b="1" dirty="0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s-AR" sz="2400" b="1" dirty="0" err="1" smtClean="0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si 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se está escribiendo un </a:t>
            </a:r>
            <a:r>
              <a:rPr lang="es-AR" sz="24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400" dirty="0" err="1" smtClean="0">
                <a:ln w="0">
                  <a:noFill/>
                </a:ln>
                <a:solidFill>
                  <a:schemeClr val="bg2"/>
                </a:solidFill>
              </a:rPr>
              <a:t>event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400" dirty="0" err="1" smtClean="0">
                <a:ln w="0">
                  <a:noFill/>
                </a:ln>
                <a:solidFill>
                  <a:schemeClr val="bg2"/>
                </a:solidFill>
              </a:rPr>
              <a:t>handler</a:t>
            </a:r>
            <a:r>
              <a:rPr lang="es-AR" sz="24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Usualmente incluye al menos una expresión </a:t>
            </a:r>
            <a:r>
              <a:rPr lang="es-AR" sz="2400" b="1" dirty="0" err="1">
                <a:ln w="0">
                  <a:noFill/>
                </a:ln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.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Método </a:t>
            </a:r>
            <a:r>
              <a:rPr lang="es-AR" dirty="0" err="1" smtClean="0"/>
              <a:t>Async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10" y="1289470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Task&lt;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GetContentLengthAsync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s-AR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407" y="177807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AR" dirty="0">
              <a:solidFill>
                <a:srgbClr val="2B91A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2223503"/>
            <a:ext cx="8457022" cy="3886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s-AR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407" y="268829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DoIndependentWork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407" y="314340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07" y="359851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urlContents.Length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6407" y="4053626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s-AR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AR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81000" y="1861338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método tiene un modificador </a:t>
            </a:r>
            <a:r>
              <a:rPr lang="es-AR" sz="1600" dirty="0" err="1" smtClean="0"/>
              <a:t>async</a:t>
            </a:r>
            <a:r>
              <a:rPr lang="es-AR" sz="1600" dirty="0" smtClean="0"/>
              <a:t>. </a:t>
            </a:r>
            <a:endParaRPr lang="es-AR" sz="16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008888" y="1858290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tipo de retorno es Task o Task&lt;T&gt;</a:t>
            </a:r>
            <a:endParaRPr lang="es-AR" sz="16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3794760" y="1855242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nombre del método termina en "</a:t>
            </a:r>
            <a:r>
              <a:rPr lang="es-AR" sz="1600" dirty="0" err="1" smtClean="0"/>
              <a:t>Async</a:t>
            </a:r>
            <a:r>
              <a:rPr lang="es-AR" sz="1600" dirty="0" smtClean="0"/>
              <a:t>."</a:t>
            </a:r>
            <a:endParaRPr lang="es-AR" sz="16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33400" y="2827554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GetStringAsync</a:t>
            </a:r>
            <a:r>
              <a:rPr lang="es-AR" sz="1600" dirty="0" smtClean="0"/>
              <a:t> retorna un Task&lt;</a:t>
            </a:r>
            <a:r>
              <a:rPr lang="es-AR" sz="1600" dirty="0" err="1" smtClean="0"/>
              <a:t>string</a:t>
            </a:r>
            <a:r>
              <a:rPr lang="es-AR" sz="1600" dirty="0" smtClean="0"/>
              <a:t>&gt;</a:t>
            </a:r>
            <a:endParaRPr lang="es-AR" sz="16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4008582" y="3729762"/>
            <a:ext cx="392841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 smtClean="0"/>
              <a:t>GetContentLengthAsync</a:t>
            </a:r>
            <a:r>
              <a:rPr lang="es-AR" sz="1600" dirty="0" smtClean="0"/>
              <a:t> no puede continuar hasta que </a:t>
            </a:r>
            <a:r>
              <a:rPr lang="es-AR" sz="1600" dirty="0" err="1" smtClean="0"/>
              <a:t>getStringTask</a:t>
            </a:r>
            <a:r>
              <a:rPr lang="es-AR" sz="1600" dirty="0" smtClean="0"/>
              <a:t> se complete.</a:t>
            </a:r>
            <a:endParaRPr lang="es-AR" sz="1600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4410456" y="3741954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control </a:t>
            </a:r>
            <a:r>
              <a:rPr lang="es-AR" sz="1600" dirty="0" smtClean="0"/>
              <a:t>continua aquí cuando </a:t>
            </a:r>
            <a:r>
              <a:rPr lang="es-AR" sz="1600" dirty="0" err="1" smtClean="0"/>
              <a:t>getStringTask</a:t>
            </a:r>
            <a:r>
              <a:rPr lang="es-AR" sz="1600" dirty="0" smtClean="0"/>
              <a:t> se completa.</a:t>
            </a:r>
            <a:endParaRPr lang="es-AR" sz="16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4562856" y="3738906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operador </a:t>
            </a:r>
            <a:r>
              <a:rPr lang="es-AR" sz="1600" dirty="0" err="1" smtClean="0"/>
              <a:t>await</a:t>
            </a:r>
            <a:r>
              <a:rPr lang="es-AR" sz="1600" dirty="0" smtClean="0"/>
              <a:t> obtiene el </a:t>
            </a:r>
            <a:r>
              <a:rPr lang="es-AR" sz="1600" dirty="0" err="1" smtClean="0"/>
              <a:t>string</a:t>
            </a:r>
            <a:r>
              <a:rPr lang="es-AR" sz="1600" dirty="0" smtClean="0"/>
              <a:t> de </a:t>
            </a:r>
            <a:r>
              <a:rPr lang="es-AR" sz="1600" dirty="0" err="1" smtClean="0"/>
              <a:t>getStringTask</a:t>
            </a:r>
            <a:r>
              <a:rPr lang="es-AR" sz="1600" dirty="0" smtClean="0"/>
              <a:t>.</a:t>
            </a:r>
            <a:endParaRPr lang="es-AR" sz="16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176016" y="3723666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El método tiene un modificador </a:t>
            </a:r>
            <a:r>
              <a:rPr lang="es-AR" sz="1600" dirty="0" err="1" smtClean="0"/>
              <a:t>await</a:t>
            </a:r>
            <a:r>
              <a:rPr lang="es-AR" sz="1600" dirty="0" smtClean="0"/>
              <a:t>. </a:t>
            </a:r>
            <a:endParaRPr lang="es-AR" sz="16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249424" y="2833650"/>
            <a:ext cx="3898392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Eso implica qu</a:t>
            </a:r>
            <a:r>
              <a:rPr lang="es-AR" sz="1600" dirty="0" smtClean="0"/>
              <a:t>e cuando hacemos </a:t>
            </a:r>
            <a:r>
              <a:rPr lang="es-AR" sz="1600" dirty="0" smtClean="0"/>
              <a:t>“</a:t>
            </a:r>
            <a:r>
              <a:rPr lang="es-AR" sz="1600" b="1" dirty="0" err="1" smtClean="0"/>
              <a:t>await</a:t>
            </a:r>
            <a:r>
              <a:rPr lang="es-AR" sz="1600" dirty="0" smtClean="0"/>
              <a:t>” en la tarea obtendremos el </a:t>
            </a:r>
            <a:r>
              <a:rPr lang="es-AR" sz="1600" dirty="0" err="1" smtClean="0"/>
              <a:t>string</a:t>
            </a:r>
            <a:endParaRPr lang="es-AR" sz="16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504681" y="3258549"/>
            <a:ext cx="3898392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Procesamiento que no depende del </a:t>
            </a:r>
            <a:r>
              <a:rPr lang="es-AR" sz="1600" dirty="0" err="1" smtClean="0"/>
              <a:t>string</a:t>
            </a:r>
            <a:r>
              <a:rPr lang="es-AR" sz="1600" dirty="0" smtClean="0"/>
              <a:t> de </a:t>
            </a:r>
            <a:r>
              <a:rPr lang="es-AR" sz="1600" dirty="0" err="1" smtClean="0"/>
              <a:t>GetStringAsync</a:t>
            </a:r>
            <a:r>
              <a:rPr lang="es-AR" sz="1600" dirty="0" smtClean="0"/>
              <a:t>.</a:t>
            </a:r>
            <a:endParaRPr lang="es-AR" sz="16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4294632" y="3726714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smtClean="0"/>
              <a:t>Mientras tanto, el control retorna al </a:t>
            </a:r>
            <a:r>
              <a:rPr lang="es-AR" sz="1600" dirty="0"/>
              <a:t>llamador de </a:t>
            </a:r>
            <a:r>
              <a:rPr lang="es-AR" sz="1600" dirty="0" err="1"/>
              <a:t>GetContentLengthAsync</a:t>
            </a:r>
            <a:r>
              <a:rPr lang="es-AR" sz="1600" dirty="0"/>
              <a:t>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3485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2" grpId="0" animBg="1"/>
      <p:bldP spid="22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20" y="589115"/>
            <a:ext cx="3413524" cy="1932411"/>
          </a:xfrm>
        </p:spPr>
        <p:txBody>
          <a:bodyPr/>
          <a:lstStyle/>
          <a:p>
            <a:r>
              <a:rPr lang="es-AR" dirty="0" smtClean="0"/>
              <a:t>El mismo </a:t>
            </a:r>
            <a:br>
              <a:rPr lang="es-AR" dirty="0" smtClean="0"/>
            </a:br>
            <a:r>
              <a:rPr lang="es-AR" dirty="0" smtClean="0"/>
              <a:t>concepto pero en</a:t>
            </a:r>
            <a:br>
              <a:rPr lang="es-AR" dirty="0" smtClean="0"/>
            </a:br>
            <a:r>
              <a:rPr lang="es-AR" dirty="0" smtClean="0"/>
              <a:t>un espagueti de </a:t>
            </a:r>
            <a:br>
              <a:rPr lang="es-AR" dirty="0" smtClean="0"/>
            </a:br>
            <a:r>
              <a:rPr lang="es-AR" dirty="0" smtClean="0"/>
              <a:t>líneas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2595268"/>
            <a:ext cx="3302691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ce an async progra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243" y="344276"/>
            <a:ext cx="5109458" cy="421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err="1" smtClean="0"/>
              <a:t>await</a:t>
            </a:r>
            <a:r>
              <a:rPr lang="es-AR" dirty="0" smtClean="0"/>
              <a:t> simplificado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519415"/>
            <a:ext cx="8457022" cy="3886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407" y="1984207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DoIndependentWork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407" y="2439317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406" y="3584277"/>
            <a:ext cx="845702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Llamadas desde otro método </a:t>
            </a:r>
            <a:r>
              <a:rPr lang="es-AR" dirty="0" err="1" smtClean="0"/>
              <a:t>async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14251"/>
            <a:ext cx="8457022" cy="246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ContentDetailsAsync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ViewBag.SyncOrAsync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Asynchronous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WebClientService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"details"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GetContentLengthAsync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 smtClean="0"/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Task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Manejo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de </a:t>
            </a:r>
            <a:r>
              <a:rPr lang="en-US" kern="1200" dirty="0" err="1">
                <a:solidFill>
                  <a:srgbClr val="F69264"/>
                </a:solidFill>
                <a:cs typeface="+mn-cs"/>
              </a:rPr>
              <a:t>excepciones</a:t>
            </a:r>
            <a:endParaRPr lang="en-US" kern="1200" dirty="0">
              <a:solidFill>
                <a:srgbClr val="F69264"/>
              </a:solidFill>
              <a:cs typeface="+mn-cs"/>
            </a:endParaRP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Waiting / Task completion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Enviando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y </a:t>
            </a:r>
            <a:r>
              <a:rPr lang="en-US" kern="1200" dirty="0" err="1">
                <a:solidFill>
                  <a:srgbClr val="F69264"/>
                </a:solidFill>
                <a:cs typeface="+mn-cs"/>
              </a:rPr>
              <a:t>recibiendo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n-US" kern="1200" dirty="0" err="1">
                <a:solidFill>
                  <a:srgbClr val="F69264"/>
                </a:solidFill>
                <a:cs typeface="+mn-cs"/>
              </a:rPr>
              <a:t>datos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de un Task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/ await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Controllers</a:t>
            </a:r>
            <a:endParaRPr lang="en-US" kern="1200" dirty="0">
              <a:solidFill>
                <a:srgbClr val="F69264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lIns="0" tIns="0" rIns="0" bIns="0" anchor="t" anchorCtr="0"/>
          <a:lstStyle/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Introducción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Manejo de excepciones</a:t>
            </a: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Waiting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completion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>
                <a:solidFill>
                  <a:srgbClr val="F69264"/>
                </a:solidFill>
                <a:cs typeface="+mn-cs"/>
              </a:rPr>
              <a:t>Enviando y recibiendo datos de un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Task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s-ES" kern="1200" dirty="0">
                <a:solidFill>
                  <a:srgbClr val="F69264"/>
                </a:solidFill>
                <a:cs typeface="+mn-cs"/>
              </a:rPr>
              <a:t> / </a:t>
            </a:r>
            <a:r>
              <a:rPr lang="es-ES" kern="1200" dirty="0" err="1">
                <a:solidFill>
                  <a:srgbClr val="F69264"/>
                </a:solidFill>
                <a:cs typeface="+mn-cs"/>
              </a:rPr>
              <a:t>await</a:t>
            </a:r>
            <a:endParaRPr lang="es-ES" kern="1200" dirty="0">
              <a:solidFill>
                <a:srgbClr val="F69264"/>
              </a:solidFill>
              <a:cs typeface="+mn-cs"/>
            </a:endParaRPr>
          </a:p>
          <a:p>
            <a:r>
              <a:rPr lang="es-ES" dirty="0" err="1"/>
              <a:t>Async</a:t>
            </a:r>
            <a:r>
              <a:rPr lang="es-ES" dirty="0"/>
              <a:t> </a:t>
            </a:r>
            <a:r>
              <a:rPr lang="es-ES" dirty="0" err="1"/>
              <a:t>Controllers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dirty="0"/>
              <a:t>05</a:t>
            </a:r>
          </a:p>
          <a:p>
            <a:pPr>
              <a:spcBef>
                <a:spcPts val="672"/>
              </a:spcBef>
            </a:pPr>
            <a:r>
              <a:rPr lang="es-AR" dirty="0"/>
              <a:t>06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 smtClean="0"/>
              <a:t>ActionMethod</a:t>
            </a:r>
            <a:r>
              <a:rPr lang="en-US" dirty="0"/>
              <a:t> </a:t>
            </a:r>
            <a:r>
              <a:rPr lang="es-AR" dirty="0" smtClean="0"/>
              <a:t>estándar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14251"/>
            <a:ext cx="8457022" cy="246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	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ContentDetails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ViewBag.SyncOrAsync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Synchronous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WebClientService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AR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"details"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GetContentLength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err="1" smtClean="0"/>
              <a:t>ActionMethod</a:t>
            </a:r>
            <a:r>
              <a:rPr lang="es-AR" dirty="0"/>
              <a:t> </a:t>
            </a:r>
            <a:r>
              <a:rPr lang="es-AR" dirty="0" err="1"/>
              <a:t>Async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63204"/>
            <a:ext cx="8457022" cy="2734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ContentDetails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ViewBag.SyncOrAsync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synchronous"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service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WebClientService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View(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"details"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await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service.GetContentLength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smtClean="0"/>
              <a:t>Como hicimos </a:t>
            </a:r>
            <a:r>
              <a:rPr lang="es-AR" dirty="0" err="1" smtClean="0"/>
              <a:t>ContentDetails</a:t>
            </a:r>
            <a:r>
              <a:rPr lang="es-AR" dirty="0" smtClean="0"/>
              <a:t> </a:t>
            </a:r>
            <a:r>
              <a:rPr lang="es-AR" dirty="0" err="1" smtClean="0"/>
              <a:t>async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6" y="1285758"/>
            <a:ext cx="8578117" cy="3267953"/>
          </a:xfrm>
          <a:prstGeom prst="rect">
            <a:avLst/>
          </a:prstGeom>
        </p:spPr>
        <p:txBody>
          <a:bodyPr/>
          <a:lstStyle/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agregó el modificador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al método.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agregó "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" al final del nombre del método.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cambió el tipo de retorno de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ActionResult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 a Task&lt;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ActionResult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&gt;. 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El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keyword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 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se agreg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ó a la llamada del servicio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Se utilizó la versión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de la API del servicio (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GetContentLengthAsync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).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4"/>
          </p:nvPr>
        </p:nvSpPr>
        <p:spPr>
          <a:xfrm>
            <a:off x="242720" y="3715128"/>
            <a:ext cx="2195679" cy="856871"/>
          </a:xfrm>
        </p:spPr>
        <p:txBody>
          <a:bodyPr/>
          <a:lstStyle/>
          <a:p>
            <a:r>
              <a:rPr lang="es-AR" dirty="0" smtClean="0"/>
              <a:t>Gabriel Kotliar</a:t>
            </a:r>
          </a:p>
          <a:p>
            <a:r>
              <a:rPr lang="es-AR" dirty="0" err="1" smtClean="0"/>
              <a:t>.Net</a:t>
            </a:r>
            <a:r>
              <a:rPr lang="es-AR" dirty="0" smtClean="0"/>
              <a:t>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Architect</a:t>
            </a:r>
            <a:endParaRPr lang="es-AR" dirty="0" smtClean="0"/>
          </a:p>
          <a:p>
            <a:r>
              <a:rPr lang="es-AR" dirty="0" smtClean="0"/>
              <a:t>m: gabriel.Kotliar@globallogic.com</a:t>
            </a:r>
          </a:p>
          <a:p>
            <a:r>
              <a:rPr lang="es-AR" dirty="0" smtClean="0"/>
              <a:t>s: gabriel.Kotliar_globallogic.com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5"/>
          </p:nvPr>
        </p:nvSpPr>
        <p:spPr>
          <a:xfrm>
            <a:off x="2859023" y="3715128"/>
            <a:ext cx="2515738" cy="856871"/>
          </a:xfrm>
        </p:spPr>
        <p:txBody>
          <a:bodyPr/>
          <a:lstStyle/>
          <a:p>
            <a:r>
              <a:rPr lang="es-AR" dirty="0" err="1" smtClean="0"/>
              <a:t>Matias</a:t>
            </a:r>
            <a:r>
              <a:rPr lang="es-AR" dirty="0" smtClean="0"/>
              <a:t> Urrutia</a:t>
            </a:r>
            <a:endParaRPr lang="es-AR" dirty="0"/>
          </a:p>
          <a:p>
            <a:r>
              <a:rPr lang="es-AR" dirty="0" err="1"/>
              <a:t>.Net</a:t>
            </a:r>
            <a:r>
              <a:rPr lang="es-AR" dirty="0"/>
              <a:t> </a:t>
            </a:r>
            <a:r>
              <a:rPr lang="es-AR" dirty="0" err="1"/>
              <a:t>Technical</a:t>
            </a:r>
            <a:r>
              <a:rPr lang="es-AR" dirty="0"/>
              <a:t> </a:t>
            </a:r>
            <a:r>
              <a:rPr lang="es-AR" dirty="0" smtClean="0"/>
              <a:t>Leader</a:t>
            </a:r>
            <a:endParaRPr lang="es-AR" dirty="0"/>
          </a:p>
          <a:p>
            <a:r>
              <a:rPr lang="es-AR" dirty="0"/>
              <a:t>m: </a:t>
            </a:r>
            <a:r>
              <a:rPr lang="es-AR" dirty="0" smtClean="0"/>
              <a:t>matias.urrutia@globallogic.com</a:t>
            </a:r>
            <a:endParaRPr lang="es-AR" dirty="0"/>
          </a:p>
          <a:p>
            <a:r>
              <a:rPr lang="es-AR" dirty="0"/>
              <a:t>s: </a:t>
            </a:r>
            <a:r>
              <a:rPr lang="es-AR" dirty="0" err="1" smtClean="0"/>
              <a:t>matias.urrutia_globallogic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Motivación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4"/>
          <p:cNvSpPr>
            <a:spLocks noGrp="1"/>
          </p:cNvSpPr>
          <p:nvPr>
            <p:ph idx="4294967295"/>
          </p:nvPr>
        </p:nvSpPr>
        <p:spPr>
          <a:xfrm>
            <a:off x="4268853" y="2467495"/>
            <a:ext cx="3213544" cy="70354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Capacidad de respuesta</a:t>
            </a:r>
            <a:endParaRPr lang="es-AR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ontent Placeholder 4"/>
          <p:cNvSpPr>
            <a:spLocks noGrp="1"/>
          </p:cNvSpPr>
          <p:nvPr>
            <p:ph idx="4294967295"/>
          </p:nvPr>
        </p:nvSpPr>
        <p:spPr>
          <a:xfrm>
            <a:off x="435085" y="2467495"/>
            <a:ext cx="3213544" cy="7035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endParaRPr lang="es-AR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idx="4294967295"/>
          </p:nvPr>
        </p:nvSpPr>
        <p:spPr>
          <a:xfrm>
            <a:off x="1204388" y="2018872"/>
            <a:ext cx="1128374" cy="1546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sz="9600" dirty="0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?</a:t>
            </a:r>
            <a:endParaRPr lang="es-AR" sz="96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4294967295"/>
          </p:nvPr>
        </p:nvSpPr>
        <p:spPr>
          <a:xfrm>
            <a:off x="5442227" y="2018872"/>
            <a:ext cx="1128374" cy="1546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sz="9600" dirty="0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?</a:t>
            </a:r>
            <a:endParaRPr lang="es-AR" sz="96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Performance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Reducir tiempo </a:t>
            </a:r>
            <a:r>
              <a:rPr lang="es-AR" dirty="0" smtClean="0">
                <a:ln w="0">
                  <a:noFill/>
                </a:ln>
                <a:solidFill>
                  <a:schemeClr val="bg2"/>
                </a:solidFill>
              </a:rPr>
              <a:t>de los cálculos relacionados con la CPU dividiendo la carga de trabajo y ejecutando de forma simultanea</a:t>
            </a:r>
            <a:endParaRPr lang="es-AR" dirty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Capacidad </a:t>
            </a:r>
            <a:r>
              <a:rPr lang="es-AR" dirty="0"/>
              <a:t>de respuesta </a:t>
            </a:r>
            <a:r>
              <a:rPr lang="es-AR" sz="2400" dirty="0"/>
              <a:t>(</a:t>
            </a:r>
            <a:r>
              <a:rPr lang="es-AR" sz="2400" dirty="0" err="1"/>
              <a:t>responsiveness</a:t>
            </a:r>
            <a:r>
              <a:rPr lang="es-AR" sz="2400" dirty="0"/>
              <a:t>)</a:t>
            </a:r>
            <a:endParaRPr lang="es-A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Ocultar la latencia</a:t>
            </a:r>
            <a:r>
              <a:rPr lang="es-AR" dirty="0" smtClean="0">
                <a:ln w="0">
                  <a:noFill/>
                </a:ln>
                <a:solidFill>
                  <a:schemeClr val="bg2"/>
                </a:solidFill>
              </a:rPr>
              <a:t> de ejecuciones potencial</a:t>
            </a:r>
            <a:r>
              <a:rPr lang="es-AR" dirty="0" smtClean="0">
                <a:ln w="0">
                  <a:noFill/>
                </a:ln>
                <a:solidFill>
                  <a:schemeClr val="bg2"/>
                </a:solidFill>
              </a:rPr>
              <a:t>mente largas u operaciones bloqueantes (ej.: I/O) iniciándolas en </a:t>
            </a:r>
            <a:r>
              <a:rPr lang="es-AR" dirty="0" err="1" smtClean="0">
                <a:ln w="0">
                  <a:noFill/>
                </a:ln>
                <a:solidFill>
                  <a:schemeClr val="bg2"/>
                </a:solidFill>
              </a:rPr>
              <a:t>background</a:t>
            </a:r>
            <a:endParaRPr lang="es-AR" dirty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smtClean="0"/>
              <a:t>y </a:t>
            </a:r>
            <a:r>
              <a:rPr lang="en-US" dirty="0" smtClean="0"/>
              <a:t>Parallel programming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>
                <a:ln w="0">
                  <a:noFill/>
                </a:ln>
                <a:solidFill>
                  <a:schemeClr val="bg2"/>
                </a:solidFill>
              </a:rPr>
              <a:t>Basado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 en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Tasks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y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Task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Parallel Library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Dis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ponible en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C</a:t>
            </a:r>
            <a:r>
              <a:rPr lang="es-AR" sz="2800" smtClean="0">
                <a:ln w="0">
                  <a:noFill/>
                </a:ln>
                <a:solidFill>
                  <a:schemeClr val="bg2"/>
                </a:solidFill>
              </a:rPr>
              <a:t># </a:t>
            </a:r>
            <a:r>
              <a:rPr lang="es-AR" sz="2800" smtClean="0">
                <a:ln w="0">
                  <a:noFill/>
                </a:ln>
                <a:solidFill>
                  <a:schemeClr val="bg2"/>
                </a:solidFill>
              </a:rPr>
              <a:t>5 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(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.Net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4.0)</a:t>
            </a:r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enfoque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Threads</a:t>
            </a: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Programming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Model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Event-Based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Pattern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QueueUserWorkItem</a:t>
            </a:r>
            <a:endParaRPr lang="es-AR" sz="2800" dirty="0">
              <a:ln w="0">
                <a:noFill/>
              </a:ln>
              <a:solidFill>
                <a:schemeClr val="bg2"/>
              </a:solidFill>
            </a:endParaRPr>
          </a:p>
          <a:p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lobalLogic PPT">
      <a:dk1>
        <a:sysClr val="windowText" lastClr="000000"/>
      </a:dk1>
      <a:lt1>
        <a:sysClr val="window" lastClr="FFFFFF"/>
      </a:lt1>
      <a:dk2>
        <a:srgbClr val="6D6E71"/>
      </a:dk2>
      <a:lt2>
        <a:srgbClr val="6D6E71"/>
      </a:lt2>
      <a:accent1>
        <a:srgbClr val="6D6E71"/>
      </a:accent1>
      <a:accent2>
        <a:srgbClr val="E6E7E8"/>
      </a:accent2>
      <a:accent3>
        <a:srgbClr val="E6E7E8"/>
      </a:accent3>
      <a:accent4>
        <a:srgbClr val="E6E7E8"/>
      </a:accent4>
      <a:accent5>
        <a:srgbClr val="F37037"/>
      </a:accent5>
      <a:accent6>
        <a:srgbClr val="F3703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1292</Words>
  <Application>Microsoft Office PowerPoint</Application>
  <PresentationFormat>On-screen Show (16:9)</PresentationFormat>
  <Paragraphs>439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Akkurat Pro Regular</vt:lpstr>
      <vt:lpstr>Arial</vt:lpstr>
      <vt:lpstr>Calibri</vt:lpstr>
      <vt:lpstr>Chalet-NewYorkNineteenSixty</vt:lpstr>
      <vt:lpstr>Courier New</vt:lpstr>
      <vt:lpstr>Lucida Grande</vt:lpstr>
      <vt:lpstr>NeueHaasGroteskDisp W01 Md</vt:lpstr>
      <vt:lpstr>NeueHaasGroteskText W01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Motivación</vt:lpstr>
      <vt:lpstr>Performance</vt:lpstr>
      <vt:lpstr>Capacidad de respuesta (responsiveness)</vt:lpstr>
      <vt:lpstr>Async y Parallel programming</vt:lpstr>
      <vt:lpstr>Porque otro enfoque</vt:lpstr>
      <vt:lpstr>PowerPoint Presentation</vt:lpstr>
      <vt:lpstr>Evolución</vt:lpstr>
      <vt:lpstr>PowerPoint Presentation</vt:lpstr>
      <vt:lpstr>Task - Concepto</vt:lpstr>
      <vt:lpstr>Creando un task</vt:lpstr>
      <vt:lpstr>Creando un task - alternativa</vt:lpstr>
      <vt:lpstr>Task completion</vt:lpstr>
      <vt:lpstr>PowerPoint Presentation</vt:lpstr>
      <vt:lpstr>PowerPoint Presentation</vt:lpstr>
      <vt:lpstr>PowerPoint Presentation</vt:lpstr>
      <vt:lpstr>Excepciones no manejadas</vt:lpstr>
      <vt:lpstr>Ejemplo – Sin manejo de excepción</vt:lpstr>
      <vt:lpstr>Ejemplo – Con manejo de excepción</vt:lpstr>
      <vt:lpstr>Diseño del manejo de excepciones</vt:lpstr>
      <vt:lpstr>PowerPoint Presentation</vt:lpstr>
      <vt:lpstr>Esperando (Waiting)</vt:lpstr>
      <vt:lpstr>Esperando por múltiples tareas</vt:lpstr>
      <vt:lpstr>Esperando por múltiples tareas- código</vt:lpstr>
      <vt:lpstr>PowerPoint Presentation</vt:lpstr>
      <vt:lpstr>Atención - closures para pasar datos…?</vt:lpstr>
      <vt:lpstr>Pasando datos en forma correcta</vt:lpstr>
      <vt:lpstr>Recolectando resultados</vt:lpstr>
      <vt:lpstr>Recolectando de la forma correcta</vt:lpstr>
      <vt:lpstr>PowerPoint Presentation</vt:lpstr>
      <vt:lpstr>Para que sirve?</vt:lpstr>
      <vt:lpstr>Características</vt:lpstr>
      <vt:lpstr>Método Async</vt:lpstr>
      <vt:lpstr>El mismo  concepto pero en un espagueti de  líneas </vt:lpstr>
      <vt:lpstr>await simplificado</vt:lpstr>
      <vt:lpstr>Llamadas desde otro método async</vt:lpstr>
      <vt:lpstr>PowerPoint Presentation</vt:lpstr>
      <vt:lpstr>ActionMethod estándar</vt:lpstr>
      <vt:lpstr>ActionMethod Async</vt:lpstr>
      <vt:lpstr>Como hicimos ContentDetails async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2012-09-19T19:15:52Z</dcterms:created>
  <dcterms:modified xsi:type="dcterms:W3CDTF">2013-09-24T19:29:06Z</dcterms:modified>
</cp:coreProperties>
</file>