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mPRSettings.xml" ContentType="application/vnd.ms-powerpoint.pmPRSettin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47"/>
  </p:notesMasterIdLst>
  <p:handoutMasterIdLst>
    <p:handoutMasterId r:id="rId48"/>
  </p:handoutMasterIdLst>
  <p:sldIdLst>
    <p:sldId id="383" r:id="rId2"/>
    <p:sldId id="384" r:id="rId3"/>
    <p:sldId id="424" r:id="rId4"/>
    <p:sldId id="423" r:id="rId5"/>
    <p:sldId id="387" r:id="rId6"/>
    <p:sldId id="429" r:id="rId7"/>
    <p:sldId id="432" r:id="rId8"/>
    <p:sldId id="430" r:id="rId9"/>
    <p:sldId id="431" r:id="rId10"/>
    <p:sldId id="466" r:id="rId11"/>
    <p:sldId id="433" r:id="rId12"/>
    <p:sldId id="474" r:id="rId13"/>
    <p:sldId id="435" r:id="rId14"/>
    <p:sldId id="436" r:id="rId15"/>
    <p:sldId id="467" r:id="rId16"/>
    <p:sldId id="437" r:id="rId17"/>
    <p:sldId id="438" r:id="rId18"/>
    <p:sldId id="440" r:id="rId19"/>
    <p:sldId id="442" r:id="rId20"/>
    <p:sldId id="475" r:id="rId21"/>
    <p:sldId id="454" r:id="rId22"/>
    <p:sldId id="456" r:id="rId23"/>
    <p:sldId id="457" r:id="rId24"/>
    <p:sldId id="458" r:id="rId25"/>
    <p:sldId id="481" r:id="rId26"/>
    <p:sldId id="476" r:id="rId27"/>
    <p:sldId id="449" r:id="rId28"/>
    <p:sldId id="452" r:id="rId29"/>
    <p:sldId id="453" r:id="rId30"/>
    <p:sldId id="477" r:id="rId31"/>
    <p:sldId id="461" r:id="rId32"/>
    <p:sldId id="462" r:id="rId33"/>
    <p:sldId id="450" r:id="rId34"/>
    <p:sldId id="451" r:id="rId35"/>
    <p:sldId id="478" r:id="rId36"/>
    <p:sldId id="464" r:id="rId37"/>
    <p:sldId id="468" r:id="rId38"/>
    <p:sldId id="465" r:id="rId39"/>
    <p:sldId id="469" r:id="rId40"/>
    <p:sldId id="470" r:id="rId41"/>
    <p:sldId id="479" r:id="rId42"/>
    <p:sldId id="471" r:id="rId43"/>
    <p:sldId id="472" r:id="rId44"/>
    <p:sldId id="473" r:id="rId45"/>
    <p:sldId id="415" r:id="rId4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2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2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mPRSettings.xml>      �  <?xml version="1.0" encoding="UTF-8"?>
<!DOCTYPE plist PUBLIC "-//Apple Computer//DTD PLIST 1.0//EN" "http://www.apple.com/DTDs/PropertyList-1.0.dtd">
<plist version="1.0">
<dict>
	<key>com.apple.print.PageFormat.PMHorizontalRes</key>
	<dict>
		<key>com.apple.print.ticket.creator</key>
		<string>com.apple.printingmanager</string>
		<key>com.apple.print.ticket.itemArray</key>
		<array>
			<dict>
				<key>com.apple.print.PageFormat.PMHorizontalRes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com.apple.print.PageFormat.PMOrientation</key>
	<dict>
		<key>com.apple.print.ticket.creator</key>
		<string>com.apple.printingmanager</string>
		<key>com.apple.print.ticket.itemArray</key>
		<array>
			<dict>
				<key>com.apple.print.PageFormat.PMOrientation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com.apple.print.PageFormat.PMScaling</key>
	<dict>
		<key>com.apple.print.ticket.creator</key>
		<string>com.apple.printingmanager</string>
		<key>com.apple.print.ticket.itemArray</key>
		<array>
			<dict>
				<key>com.apple.print.PageFormat.PMScaling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com.apple.print.PageFormat.PMVerticalRes</key>
	<dict>
		<key>com.apple.print.ticket.creator</key>
		<string>com.apple.printingmanager</string>
		<key>com.apple.print.ticket.itemArray</key>
		<array>
			<dict>
				<key>com.apple.print.PageFormat.PMVerticalRes</key>
				<real>72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com.apple.print.PageFormat.PMVerticalScaling</key>
	<dict>
		<key>com.apple.print.ticket.creator</key>
		<string>com.apple.printingmanager</string>
		<key>com.apple.print.ticket.itemArray</key>
		<array>
			<dict>
				<key>com.apple.print.PageFormat.PMVerticalScaling</key>
				<real>1</real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com.apple.print.subTicket.paper_info_ticket</key>
	<dict>
		<key>com.apple.print.PageFormat.PMAdjustedPageRect</key>
		<dict>
			<key>com.apple.print.ticket.creator</key>
			<string>com.apple.printingmanager</string>
			<key>com.apple.print.ticket.itemArray</key>
			<array>
				<dict>
					<key>com.apple.print.PageFormat.PMAdjustedPageRect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com.apple.print.PageFormat.PMAdjustedPaperRect</key>
		<dict>
			<key>com.apple.print.ticket.creator</key>
			<string>com.apple.printingmanager</string>
			<key>com.apple.print.ticket.itemArray</key>
			<array>
				<dict>
					<key>com.apple.print.PageFormat.PMAdjustedPaperRect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com.apple.print.PaperInfo.PMPaperName</key>
		<dict>
			<key>com.apple.print.ticket.creator</key>
			<string>com.apple.print.pm.PostScript</string>
			<key>com.apple.print.ticket.itemArray</key>
			<array>
				<dict>
					<key>com.apple.print.PaperInfo.PMPaperName</key>
					<string>na-letter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com.apple.print.PaperInfo.PMUnadjustedPageRect</key>
		<dict>
			<key>com.apple.print.ticket.creator</key>
			<string>com.apple.print.pm.PostScript</string>
			<key>com.apple.print.ticket.itemArray</key>
			<array>
				<dict>
					<key>com.apple.print.PaperInfo.PMUnadjustedPageRect</key>
					<array>
						<real>0.0</real>
						<real>0.0</real>
						<real>734</real>
						<real>576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com.apple.print.PaperInfo.PMUnadjustedPaperRect</key>
		<dict>
			<key>com.apple.print.ticket.creator</key>
			<string>com.apple.print.pm.PostScript</string>
			<key>com.apple.print.ticket.itemArray</key>
			<array>
				<dict>
					<key>com.apple.print.PaperInfo.PMUnadjustedPaperRect</key>
					<array>
						<real>-18</real>
						<real>-18</real>
						<real>774</real>
						<real>594</real>
					</array>
					<key>com.apple.print.ticket.client</key>
					<string>com.apple.printingmanager</string>
					<key>com.apple.print.ticket.modDate</key>
					<date>2007-11-09T06:26:58Z</date>
					<key>com.apple.print.ticket.stateFlag</key>
					<integer>0</integer>
				</dict>
			</array>
		</dict>
		<key>com.apple.print.PaperInfo.ppd.PMPaperName</key>
		<dict>
			<key>com.apple.print.ticket.creator</key>
			<string>com.apple.print.pm.PostScript</string>
			<key>com.apple.print.ticket.itemArray</key>
			<array>
				<dict>
					<key>com.apple.print.PaperInfo.ppd.PMPaperName</key>
					<string>US Letter</string>
					<key>com.apple.print.ticket.client</key>
					<string>com.apple.print.pm.PostScript</string>
					<key>com.apple.print.ticket.modDate</key>
					<date>2003-07-01T17:49:36Z</date>
					<key>com.apple.print.ticket.stateFlag</key>
					<integer>1</integer>
				</dict>
			</array>
		</dict>
		<key>com.apple.print.ticket.APIVersion</key>
		<string>00.20</string>
		<key>com.apple.print.ticket.privateLock</key>
		<false/>
		<key>com.apple.print.ticket.type</key>
		<string>com.apple.print.PaperInfoTicket</string>
	</dict>
	<key>com.apple.print.ticket.APIVersion</key>
	<string>00.20</string>
	<key>com.apple.print.ticket.privateLock</key>
	<false/>
	<key>com.apple.print.ticket.type</key>
	<string>com.apple.print.PageFormatTicket</string>
</dict>
</plist>
   #  <?xml version="1.0" encoding="UTF-8"?>
<!DOCTYPE plist PUBLIC "-//Apple Computer//DTD PLIST 1.0//EN" "http://www.apple.com/DTDs/PropertyList-1.0.dtd">
<plist version="1.0">
<dict>
	<key>com.apple.print.DocumentTicket.PMSpoolFormat</key>
	<dict>
		<key>com.apple.print.ticket.creator</key>
		<string>com.apple.printingmanager</string>
		<key>com.apple.print.ticket.itemArray</key>
		<array>
			<dict>
				<key>com.apple.print.DocumentTicket.PMSpoolFormat</key>
				<string>application/pdf</string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com.apple.print.PrintSettings.PMColorMatchingMode</key>
	<dict>
		<key>com.apple.print.ticket.creator</key>
		<string>com.apple.printingmanager</string>
		<key>com.apple.print.ticket.itemArray</key>
		<array>
			<dict>
				<key>com.apple.print.PrintSettings.PMColorMatchingMode</key>
				<integer>0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com.apple.print.PrintSettings.PMColorSyncProfileID</key>
	<dict>
		<key>com.apple.print.ticket.creator</key>
		<string>com.apple.printingmanager</string>
		<key>com.apple.print.ticket.itemArray</key>
		<array>
			<dict>
				<key>com.apple.print.PrintSettings.PMColorSyncProfileID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com.apple.print.PrintSettings.PMCopies</key>
	<dict>
		<key>com.apple.print.ticket.creator</key>
		<string>com.apple.printingmanager</string>
		<key>com.apple.print.ticket.itemArray</key>
		<array>
			<dict>
				<key>com.apple.print.PrintSettings.PMCopies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com.apple.print.PrintSettings.PMCopyCollate</key>
	<dict>
		<key>com.apple.print.ticket.creator</key>
		<string>com.apple.printingmanager</string>
		<key>com.apple.print.ticket.itemArray</key>
		<array>
			<dict>
				<key>com.apple.print.PrintSettings.PMCopyCollate</key>
				<true/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com.apple.print.PrintSettings.PMFirstPage</key>
	<dict>
		<key>com.apple.print.ticket.creator</key>
		<string>com.apple.printingmanager</string>
		<key>com.apple.print.ticket.itemArray</key>
		<array>
			<dict>
				<key>com.apple.print.PrintSettings.PMFirstPage</key>
				<integer>1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com.apple.print.PrintSettings.PMLastPage</key>
	<dict>
		<key>com.apple.print.ticket.creator</key>
		<string>com.apple.printingmanager</string>
		<key>com.apple.print.ticket.itemArray</key>
		<array>
			<dict>
				<key>com.apple.print.PrintSettings.PMLastPage</key>
				<integer>2147483647</integer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com.apple.print.PrintSettings.PMPageRange</key>
	<dict>
		<key>com.apple.print.ticket.creator</key>
		<string>com.apple.printingmanager</string>
		<key>com.apple.print.ticket.itemArray</key>
		<array>
			<dict>
				<key>com.apple.print.PrintSettings.PMPageRange</key>
				<array>
					<integer>1</integer>
					<integer>2147483647</integer>
				</array>
				<key>com.apple.print.ticket.client</key>
				<string>com.apple.printingmanager</string>
				<key>com.apple.print.ticket.modDate</key>
				<date>2007-11-09T06:26:58Z</date>
				<key>com.apple.print.ticket.stateFlag</key>
				<integer>0</integer>
			</dict>
		</array>
	</dict>
	<key>com.apple.print.ticket.APIVersion</key>
	<string>00.20</string>
	<key>com.apple.print.ticket.privateLock</key>
	<false/>
	<key>com.apple.print.ticket.type</key>
	<string>com.apple.print.PrintSettingsTicket</string>
</dict>
</plist>
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000000"/>
    <a:srgbClr val="F69264"/>
    <a:srgbClr val="E6E7E8"/>
    <a:srgbClr val="F37037"/>
    <a:srgbClr val="191618"/>
    <a:srgbClr val="3E3E3F"/>
    <a:srgbClr val="DDE0D8"/>
    <a:srgbClr val="EA3F2B"/>
    <a:srgbClr val="E94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0" autoAdjust="0"/>
    <p:restoredTop sz="85486" autoAdjust="0"/>
  </p:normalViewPr>
  <p:slideViewPr>
    <p:cSldViewPr snapToGrid="0" snapToObjects="1">
      <p:cViewPr varScale="1">
        <p:scale>
          <a:sx n="84" d="100"/>
          <a:sy n="84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4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47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mPRSettings" Target="pmPRSetting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0E3F-8D28-284B-8FA8-1F56EFCC2A5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8DC9-6367-F149-BA85-44FD08B5E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534DE-0D6E-7F44-BDCB-A52509C287C5}" type="datetimeFigureOut">
              <a:rPr lang="en-US" smtClean="0"/>
              <a:t>10/8/2015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C8FE2-519B-2940-99D7-0AEAB93828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de.msdn.microsoft.com/Async-Sample-Example-from-9b9f505c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hh191443.aspx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156513(VS.110).aspx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sdn.microsoft.com/en-us/library/hh156528(VS.110).aspx" TargetMode="Externa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6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5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Task is putted into a queue for execution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n-US" b="0" baseline="0" noProof="0" dirty="0" smtClean="0">
                <a:latin typeface="NeueHaasGroteskText W01"/>
                <a:cs typeface="NeueHaasGroteskText W01"/>
              </a:rPr>
              <a:t>Program “</a:t>
            </a:r>
            <a:r>
              <a:rPr lang="en-US" b="1" baseline="0" noProof="0" dirty="0" smtClean="0">
                <a:latin typeface="NeueHaasGroteskText W01"/>
                <a:cs typeface="NeueHaasGroteskText W01"/>
              </a:rPr>
              <a:t>forks</a:t>
            </a:r>
            <a:r>
              <a:rPr lang="en-US" b="0" baseline="0" noProof="0" dirty="0" smtClean="0">
                <a:latin typeface="NeueHaasGroteskText W01"/>
                <a:cs typeface="NeueHaasGroteskText W01"/>
              </a:rPr>
              <a:t>” and now we have two code streams that are executing concurrently. Original code and t.</a:t>
            </a:r>
          </a:p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99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26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5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8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54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23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Ejemplo para ver en caso de que alguien pregunte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  <a:p>
            <a:endParaRPr lang="en-US" dirty="0" smtClean="0">
              <a:latin typeface="NeueHaasGroteskText W01"/>
              <a:cs typeface="NeueHaasGroteskText W01"/>
            </a:endParaRPr>
          </a:p>
          <a:p>
            <a:r>
              <a:rPr lang="en-US" dirty="0" smtClean="0">
                <a:latin typeface="NeueHaasGroteskText W01"/>
                <a:cs typeface="NeueHaasGroteskText W01"/>
              </a:rPr>
              <a:t>–  Headline </a:t>
            </a:r>
            <a:r>
              <a:rPr lang="en-US" b="1" dirty="0" smtClean="0">
                <a:latin typeface="NeueHaasGroteskText W01"/>
                <a:cs typeface="NeueHaasGroteskText W01"/>
              </a:rPr>
              <a:t>36pt Arial in WHITE</a:t>
            </a:r>
            <a:endParaRPr lang="en-US" b="0" dirty="0" smtClean="0">
              <a:latin typeface="NeueHaasGroteskText W01"/>
              <a:cs typeface="NeueHaasGroteskText W01"/>
            </a:endParaRPr>
          </a:p>
          <a:p>
            <a:r>
              <a:rPr lang="en-US" b="0" dirty="0" smtClean="0">
                <a:latin typeface="NeueHaasGroteskText W01"/>
                <a:cs typeface="NeueHaasGroteskText W01"/>
              </a:rPr>
              <a:t>–  S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ub-head 18pt Arial </a:t>
            </a:r>
            <a:r>
              <a:rPr lang="en-US" b="0" baseline="0" dirty="0" err="1" smtClean="0">
                <a:latin typeface="NeueHaasGroteskText W01"/>
                <a:cs typeface="NeueHaasGroteskText W01"/>
              </a:rPr>
              <a:t>Reg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 in GREY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D</a:t>
            </a:r>
            <a:r>
              <a:rPr lang="en-US" b="0" baseline="0" dirty="0" smtClean="0">
                <a:latin typeface="NeueHaasGroteskText W01"/>
                <a:cs typeface="NeueHaasGroteskText W01"/>
              </a:rPr>
              <a:t>o not include client logos on title page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NeueHaasGroteskText W01"/>
                <a:cs typeface="NeueHaasGroteskText W01"/>
              </a:rPr>
              <a:t>–  TEXT ONLY</a:t>
            </a:r>
            <a:endParaRPr lang="en-US" b="0" baseline="0" dirty="0" smtClean="0">
              <a:latin typeface="NeueHaasGroteskText W01"/>
              <a:cs typeface="NeueHaasGroteskText W01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34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9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13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Task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69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You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can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see</a:t>
            </a:r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10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r>
              <a:rPr lang="es-AR" b="0" baseline="0" noProof="0" dirty="0" smtClean="0">
                <a:latin typeface="NeueHaasGroteskText W01"/>
                <a:cs typeface="NeueHaasGroteskText W01"/>
              </a:rPr>
              <a:t>:</a:t>
            </a: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value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of i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is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only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read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when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the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Task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starts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noProof="0" dirty="0" err="1" smtClean="0">
                <a:latin typeface="NeueHaasGroteskText W01"/>
                <a:cs typeface="NeueHaasGroteskText W01"/>
              </a:rPr>
              <a:t>running</a:t>
            </a:r>
            <a:r>
              <a:rPr lang="es-AR" b="0" baseline="0" noProof="0" dirty="0" smtClean="0">
                <a:latin typeface="NeueHaasGroteskText W01"/>
                <a:cs typeface="NeueHaasGroteskText W01"/>
              </a:rPr>
              <a:t>.</a:t>
            </a:r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3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  <a:p>
            <a:endParaRPr lang="en-US" b="0" baseline="0" noProof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2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 (C# and Visual Basic)</a:t>
            </a:r>
          </a:p>
          <a:p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s-AR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Sample: Example from "Asynchronous Programming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Await"</a:t>
            </a:r>
          </a:p>
          <a:p>
            <a:r>
              <a:rPr lang="en-US" dirty="0" smtClean="0">
                <a:hlinkClick r:id="rId4"/>
              </a:rPr>
              <a:t>http://code.msdn.microsoft.com/Async-Sample-Example-from-9b9f505c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0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1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Why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78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in 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</a:t>
            </a: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hlinkClick r:id="rId3"/>
              </a:rPr>
              <a:t>http://msdn.microsoft.com/en-us/library/vstudio/hh191443.aspx</a:t>
            </a:r>
            <a:endParaRPr lang="en-US" dirty="0" smtClean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0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04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07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7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AccessTheWebAsync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 have any work that it can do between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GetStringAsync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awaiting its completion, you can simplify your code by calling and awaiting in the following single statement.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9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changes were applied to allow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asynchronous.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 is marked with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which tells  the compiler to generate callbacks for parts of the body and to automatically create a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returned.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was appended to the method name. Appending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not required but is the convention when writing asynchronous methods.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 type was changed from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Task&lt;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The return type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and provides callers of the method with a handle through which to wait for the asynchronous operation’s completion. In this case, the caller is the web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service.Task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 represents ongoing work with a result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ActionResult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await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was applied to the web service call.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asynchronous web service API was called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GetGizmosAsync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31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3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0" baseline="0" dirty="0" err="1" smtClean="0">
                <a:latin typeface="NeueHaasGroteskText W01"/>
                <a:cs typeface="NeueHaasGroteskText W01"/>
              </a:rPr>
              <a:t>What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do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we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have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to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solve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this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?</a:t>
            </a:r>
          </a:p>
          <a:p>
            <a:endParaRPr lang="es-AR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Threads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Programming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Model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BeginInvoke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EndInvoke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Event-Based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Async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Pattern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atin typeface="NeueHaasGroteskText W01"/>
                <a:cs typeface="NeueHaasGroteskText W01"/>
              </a:rPr>
              <a:t>BackgroundWorker</a:t>
            </a:r>
            <a:r>
              <a:rPr lang="es-AR" b="0" baseline="0" dirty="0" smtClean="0">
                <a:latin typeface="NeueHaasGroteskText W01"/>
                <a:cs typeface="NeueHaasGroteskText W01"/>
              </a:rPr>
              <a:t> </a:t>
            </a:r>
            <a:r>
              <a:rPr lang="es-AR" b="0" baseline="0" dirty="0" err="1" smtClean="0">
                <a:latin typeface="NeueHaasGroteskText W01"/>
                <a:cs typeface="NeueHaasGroteskText W01"/>
              </a:rPr>
              <a:t>class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QueueUserWorkItem</a:t>
            </a:r>
            <a:endParaRPr lang="es-AR" sz="1200" dirty="0" smtClean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b="0" baseline="0" dirty="0" err="1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ueHaasGroteskText W01"/>
                <a:cs typeface="NeueHaasGroteskText W01"/>
              </a:rPr>
              <a:t>ThreadPool</a:t>
            </a: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8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s-AR" b="0" baseline="0" dirty="0" smtClean="0">
              <a:latin typeface="NeueHaasGroteskText W01"/>
              <a:cs typeface="NeueHaasGroteskText W01"/>
            </a:endParaRPr>
          </a:p>
          <a:p>
            <a:endParaRPr lang="en-US" b="0" baseline="0" dirty="0" smtClean="0">
              <a:latin typeface="NeueHaasGroteskText W01"/>
              <a:cs typeface="NeueHaasGroteskText W01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C8FE2-519B-2940-99D7-0AEAB93828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(propos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3389" y="1159669"/>
            <a:ext cx="8128000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i="0" kern="10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350560" y="2386190"/>
            <a:ext cx="4041775" cy="112606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2400" b="0" i="0" kern="1200" spc="0">
                <a:solidFill>
                  <a:srgbClr val="6D6E7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subhead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69741" y="2567388"/>
            <a:ext cx="403412" cy="0"/>
          </a:xfrm>
          <a:prstGeom prst="line">
            <a:avLst/>
          </a:prstGeom>
          <a:ln w="19050" cmpd="sng">
            <a:solidFill>
              <a:srgbClr val="F370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2550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7F7F7F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44931" y="474134"/>
            <a:ext cx="8654140" cy="39605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446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/ Imag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1206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697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7E8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Grey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64254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1043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160" y="0"/>
            <a:ext cx="914495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TY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38399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51012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49534" y="3715128"/>
            <a:ext cx="2077147" cy="8568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contact info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5721" y="1159669"/>
            <a:ext cx="8092723" cy="1219464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ctr">
              <a:buNone/>
              <a:defRPr sz="3600" b="1" kern="1000" spc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519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4340081"/>
              </p:ext>
            </p:extLst>
          </p:nvPr>
        </p:nvGraphicFramePr>
        <p:xfrm>
          <a:off x="388945" y="2278733"/>
          <a:ext cx="1091257" cy="4073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257"/>
              </a:tblGrid>
              <a:tr h="40737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Messaging Gateway</a:t>
                      </a:r>
                      <a:endParaRPr lang="en-US" sz="800" b="0" i="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1319547"/>
              </p:ext>
            </p:extLst>
          </p:nvPr>
        </p:nvGraphicFramePr>
        <p:xfrm>
          <a:off x="388945" y="2918314"/>
          <a:ext cx="1926578" cy="478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289"/>
                <a:gridCol w="963289"/>
              </a:tblGrid>
              <a:tr h="2391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Service Handler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  <a:cs typeface="Arial"/>
                        </a:rPr>
                        <a:t> (REST)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195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JSON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XML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42774" marR="42774" marT="21388" marB="21388" anchor="ctr"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6952050"/>
              </p:ext>
            </p:extLst>
          </p:nvPr>
        </p:nvGraphicFramePr>
        <p:xfrm>
          <a:off x="388945" y="3605880"/>
          <a:ext cx="2393388" cy="496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7796"/>
                <a:gridCol w="797796"/>
                <a:gridCol w="797796"/>
              </a:tblGrid>
              <a:tr h="248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OACIS Services / Application Facade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4801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Authentication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Results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Orders</a:t>
                      </a:r>
                      <a:endParaRPr lang="en-US" sz="8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43165" marR="43165" marT="21583" marB="21583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91748591"/>
              </p:ext>
            </p:extLst>
          </p:nvPr>
        </p:nvGraphicFramePr>
        <p:xfrm>
          <a:off x="388945" y="4315587"/>
          <a:ext cx="3563472" cy="497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868"/>
                <a:gridCol w="890868"/>
                <a:gridCol w="890868"/>
                <a:gridCol w="890868"/>
              </a:tblGrid>
              <a:tr h="243256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Integration</a:t>
                      </a:r>
                      <a:r>
                        <a:rPr lang="en-US" sz="800" b="0" i="0" baseline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 Bridg</a:t>
                      </a:r>
                      <a:r>
                        <a:rPr lang="en-US" sz="800" b="0" i="0" dirty="0" smtClean="0">
                          <a:solidFill>
                            <a:srgbClr val="F37037"/>
                          </a:solidFill>
                          <a:latin typeface="Arial"/>
                        </a:rPr>
                        <a:t>e</a:t>
                      </a:r>
                      <a:endParaRPr lang="en-US" sz="800" b="0" i="0" dirty="0">
                        <a:solidFill>
                          <a:srgbClr val="F37037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0" i="0" dirty="0">
                        <a:solidFill>
                          <a:srgbClr val="E9422C"/>
                        </a:solidFill>
                        <a:latin typeface="NeueHaasGroteskText W01"/>
                      </a:endParaRPr>
                    </a:p>
                  </a:txBody>
                  <a:tcPr marL="56845" marR="56845" marT="28423" marB="28423">
                    <a:noFill/>
                  </a:tcPr>
                </a:tc>
              </a:tr>
              <a:tr h="254475"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Payment Gateway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Social Networks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Notification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aseline="0" dirty="0" smtClean="0">
                          <a:solidFill>
                            <a:schemeClr val="bg1"/>
                          </a:solidFill>
                          <a:latin typeface="Arial"/>
                        </a:rPr>
                        <a:t>Analytics API</a:t>
                      </a:r>
                      <a:endParaRPr lang="en-US" sz="600" baseline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1413" marR="31413" marT="15707" marB="15707" anchor="ctr"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6E71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 userDrawn="1"/>
        </p:nvCxnSpPr>
        <p:spPr>
          <a:xfrm flipV="1">
            <a:off x="4489554" y="1172148"/>
            <a:ext cx="1421749" cy="747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 userDrawn="1"/>
        </p:nvCxnSpPr>
        <p:spPr>
          <a:xfrm flipH="1">
            <a:off x="4496855" y="1402242"/>
            <a:ext cx="1416289" cy="0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 userDrawn="1"/>
        </p:nvCxnSpPr>
        <p:spPr>
          <a:xfrm flipV="1">
            <a:off x="6384963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 userDrawn="1"/>
        </p:nvCxnSpPr>
        <p:spPr>
          <a:xfrm>
            <a:off x="6609080" y="952965"/>
            <a:ext cx="0" cy="772654"/>
          </a:xfrm>
          <a:prstGeom prst="straightConnector1">
            <a:avLst/>
          </a:prstGeom>
          <a:ln>
            <a:solidFill>
              <a:srgbClr val="6D6E7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812609" y="952965"/>
            <a:ext cx="0" cy="772654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4484790" y="1725619"/>
            <a:ext cx="1428354" cy="0"/>
          </a:xfrm>
          <a:prstGeom prst="line">
            <a:avLst/>
          </a:prstGeom>
          <a:ln w="12700" cmpd="sng">
            <a:solidFill>
              <a:srgbClr val="F37037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 userDrawn="1"/>
        </p:nvSpPr>
        <p:spPr>
          <a:xfrm>
            <a:off x="7218546" y="1094698"/>
            <a:ext cx="346969" cy="555173"/>
          </a:xfrm>
          <a:prstGeom prst="can">
            <a:avLst/>
          </a:prstGeom>
          <a:solidFill>
            <a:srgbClr val="6D6E71"/>
          </a:solidFill>
          <a:ln>
            <a:solidFill>
              <a:srgbClr val="6162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0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000" spc="30" dirty="0" smtClean="0">
                <a:solidFill>
                  <a:srgbClr val="6D6E71"/>
                </a:solidFill>
                <a:latin typeface="Arial"/>
                <a:cs typeface="Arial"/>
              </a:rPr>
              <a:t>TOOLKIT</a:t>
            </a:r>
            <a:endParaRPr lang="en-US" sz="1200" b="0" i="0" kern="1000" spc="3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80081" y="1897500"/>
            <a:ext cx="56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Charts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04512" y="656002"/>
            <a:ext cx="7271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Color palette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4423803" y="656002"/>
            <a:ext cx="71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i="0" baseline="0" dirty="0" smtClean="0">
                <a:solidFill>
                  <a:srgbClr val="6D6E71"/>
                </a:solidFill>
                <a:latin typeface="Arial"/>
                <a:cs typeface="Arial"/>
              </a:rPr>
              <a:t>Elements</a:t>
            </a:r>
            <a:endParaRPr lang="en-US" sz="1000" b="0" i="0" dirty="0">
              <a:solidFill>
                <a:srgbClr val="6D6E7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440984" y="952965"/>
            <a:ext cx="660120" cy="555173"/>
          </a:xfrm>
          <a:prstGeom prst="rect">
            <a:avLst/>
          </a:prstGeom>
          <a:solidFill>
            <a:srgbClr val="F370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7037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752587" y="952965"/>
            <a:ext cx="660120" cy="555173"/>
          </a:xfrm>
          <a:prstGeom prst="rect">
            <a:avLst/>
          </a:prstGeom>
          <a:solidFill>
            <a:srgbClr val="E6E7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7E8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058599" y="952965"/>
            <a:ext cx="660120" cy="555173"/>
          </a:xfrm>
          <a:prstGeom prst="rect">
            <a:avLst/>
          </a:prstGeom>
          <a:solidFill>
            <a:srgbClr val="6D6E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361820" y="952965"/>
            <a:ext cx="660120" cy="55517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67100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7793881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1665131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2926491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396092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66802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7939824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39104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36524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379873" y="272829"/>
            <a:ext cx="1750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7215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977944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30127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1499772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5323316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2" name="Picture 1" descr="Adapter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849637"/>
            <a:ext cx="683966" cy="683966"/>
          </a:xfrm>
          <a:prstGeom prst="rect">
            <a:avLst/>
          </a:prstGeom>
        </p:spPr>
      </p:pic>
      <p:pic>
        <p:nvPicPr>
          <p:cNvPr id="16" name="Picture 15" descr="Android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845966"/>
            <a:ext cx="689533" cy="689533"/>
          </a:xfrm>
          <a:prstGeom prst="rect">
            <a:avLst/>
          </a:prstGeom>
        </p:spPr>
      </p:pic>
      <p:pic>
        <p:nvPicPr>
          <p:cNvPr id="17" name="Picture 16" descr="Apple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83" y="845966"/>
            <a:ext cx="685862" cy="685862"/>
          </a:xfrm>
          <a:prstGeom prst="rect">
            <a:avLst/>
          </a:prstGeom>
        </p:spPr>
      </p:pic>
      <p:pic>
        <p:nvPicPr>
          <p:cNvPr id="18" name="Picture 17" descr="Apps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845965"/>
            <a:ext cx="685863" cy="685863"/>
          </a:xfrm>
          <a:prstGeom prst="rect">
            <a:avLst/>
          </a:prstGeom>
        </p:spPr>
      </p:pic>
      <p:pic>
        <p:nvPicPr>
          <p:cNvPr id="20" name="Picture 19" descr="Client_Location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845965"/>
            <a:ext cx="697759" cy="697759"/>
          </a:xfrm>
          <a:prstGeom prst="rect">
            <a:avLst/>
          </a:prstGeom>
        </p:spPr>
      </p:pic>
      <p:pic>
        <p:nvPicPr>
          <p:cNvPr id="22" name="Picture 21" descr="Cloud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33" y="849637"/>
            <a:ext cx="694087" cy="694087"/>
          </a:xfrm>
          <a:prstGeom prst="rect">
            <a:avLst/>
          </a:prstGeom>
        </p:spPr>
      </p:pic>
      <p:pic>
        <p:nvPicPr>
          <p:cNvPr id="24" name="Picture 23" descr="Connections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38" y="842581"/>
            <a:ext cx="689247" cy="689247"/>
          </a:xfrm>
          <a:prstGeom prst="rect">
            <a:avLst/>
          </a:prstGeom>
        </p:spPr>
      </p:pic>
      <p:pic>
        <p:nvPicPr>
          <p:cNvPr id="26" name="Picture 25" descr="Database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58" y="2090566"/>
            <a:ext cx="675761" cy="675761"/>
          </a:xfrm>
          <a:prstGeom prst="rect">
            <a:avLst/>
          </a:prstGeom>
        </p:spPr>
      </p:pic>
      <p:pic>
        <p:nvPicPr>
          <p:cNvPr id="28" name="Picture 27" descr="Desktop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44" y="2090567"/>
            <a:ext cx="675759" cy="675759"/>
          </a:xfrm>
          <a:prstGeom prst="rect">
            <a:avLst/>
          </a:prstGeom>
        </p:spPr>
      </p:pic>
      <p:pic>
        <p:nvPicPr>
          <p:cNvPr id="30" name="Picture 29" descr="Flatscreen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2084285"/>
            <a:ext cx="689786" cy="689786"/>
          </a:xfrm>
          <a:prstGeom prst="rect">
            <a:avLst/>
          </a:prstGeom>
        </p:spPr>
      </p:pic>
      <p:pic>
        <p:nvPicPr>
          <p:cNvPr id="32" name="Picture 31" descr="Laptop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22" y="2090567"/>
            <a:ext cx="682329" cy="682328"/>
          </a:xfrm>
          <a:prstGeom prst="rect">
            <a:avLst/>
          </a:prstGeom>
        </p:spPr>
      </p:pic>
      <p:pic>
        <p:nvPicPr>
          <p:cNvPr id="34" name="Picture 33" descr="Mobile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2090567"/>
            <a:ext cx="682329" cy="682328"/>
          </a:xfrm>
          <a:prstGeom prst="rect">
            <a:avLst/>
          </a:prstGeom>
        </p:spPr>
      </p:pic>
      <p:pic>
        <p:nvPicPr>
          <p:cNvPr id="36" name="Picture 35" descr="People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70" y="2083977"/>
            <a:ext cx="682350" cy="682350"/>
          </a:xfrm>
          <a:prstGeom prst="rect">
            <a:avLst/>
          </a:prstGeom>
        </p:spPr>
      </p:pic>
      <p:pic>
        <p:nvPicPr>
          <p:cNvPr id="37" name="Picture 36" descr="Person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82" y="2085923"/>
            <a:ext cx="680403" cy="680403"/>
          </a:xfrm>
          <a:prstGeom prst="rect">
            <a:avLst/>
          </a:prstGeom>
        </p:spPr>
      </p:pic>
      <p:pic>
        <p:nvPicPr>
          <p:cNvPr id="52" name="Picture 51" descr="Server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" y="3385726"/>
            <a:ext cx="690570" cy="690570"/>
          </a:xfrm>
          <a:prstGeom prst="rect">
            <a:avLst/>
          </a:prstGeom>
        </p:spPr>
      </p:pic>
      <p:pic>
        <p:nvPicPr>
          <p:cNvPr id="56" name="Picture 55" descr="Set-Top_Box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52" y="3388759"/>
            <a:ext cx="687536" cy="687536"/>
          </a:xfrm>
          <a:prstGeom prst="rect">
            <a:avLst/>
          </a:prstGeom>
        </p:spPr>
      </p:pic>
      <p:pic>
        <p:nvPicPr>
          <p:cNvPr id="57" name="Picture 56" descr="Support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59" y="3389955"/>
            <a:ext cx="686340" cy="686340"/>
          </a:xfrm>
          <a:prstGeom prst="rect">
            <a:avLst/>
          </a:prstGeom>
        </p:spPr>
      </p:pic>
      <p:pic>
        <p:nvPicPr>
          <p:cNvPr id="58" name="Picture 57" descr="Tablet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64" y="3389954"/>
            <a:ext cx="686341" cy="686341"/>
          </a:xfrm>
          <a:prstGeom prst="rect">
            <a:avLst/>
          </a:prstGeom>
        </p:spPr>
      </p:pic>
      <p:pic>
        <p:nvPicPr>
          <p:cNvPr id="59" name="Picture 58" descr="Windows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55" y="3385726"/>
            <a:ext cx="690570" cy="6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Ass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 userDrawn="1"/>
        </p:nvSpPr>
        <p:spPr>
          <a:xfrm>
            <a:off x="379873" y="272829"/>
            <a:ext cx="24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0" spc="30" dirty="0" smtClean="0">
                <a:solidFill>
                  <a:srgbClr val="6D6E71"/>
                </a:solidFill>
                <a:latin typeface="Arial"/>
                <a:cs typeface="NeueHaasGroteskText W01"/>
              </a:rPr>
              <a:t>ICONS</a:t>
            </a:r>
            <a:endParaRPr lang="en-US" sz="1200" kern="1000" spc="3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021490" y="1534551"/>
            <a:ext cx="876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Applications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704470" y="1534551"/>
            <a:ext cx="535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Cloud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02299" y="1534551"/>
            <a:ext cx="897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Connections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45622" y="2785823"/>
            <a:ext cx="65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Desktop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171114" y="278582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Laptop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2906249" y="4105662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6D6E71"/>
                </a:solidFill>
                <a:latin typeface="Arial"/>
                <a:cs typeface="NeueHaasGroteskText W01"/>
              </a:rPr>
              <a:t>Support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5404773" y="278582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Mobile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4194107" y="410566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Tablet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6674653" y="2785823"/>
            <a:ext cx="595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People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7948242" y="2785823"/>
            <a:ext cx="605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Person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358065" y="410566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Server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332260" y="1534551"/>
            <a:ext cx="633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Adapter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1647706" y="1534551"/>
            <a:ext cx="650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Android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2957702" y="153455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Apple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5179376" y="1534551"/>
            <a:ext cx="1033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Client Location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268297" y="2785823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Database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2681985" y="27858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Flat Screen TV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515360" y="4105662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Set-Top Box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331997" y="4105662"/>
            <a:ext cx="727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 smtClean="0">
                <a:solidFill>
                  <a:srgbClr val="6D6E71"/>
                </a:solidFill>
                <a:latin typeface="Arial"/>
                <a:cs typeface="NeueHaasGroteskText W01"/>
              </a:rPr>
              <a:t>Windows</a:t>
            </a:r>
            <a:endParaRPr lang="en-US" sz="1000" dirty="0">
              <a:solidFill>
                <a:srgbClr val="6D6E71"/>
              </a:solidFill>
              <a:latin typeface="Arial"/>
              <a:cs typeface="NeueHaasGroteskText W01"/>
            </a:endParaRPr>
          </a:p>
        </p:txBody>
      </p:sp>
      <p:pic>
        <p:nvPicPr>
          <p:cNvPr id="15" name="Picture 14" descr="Adapter_wo_contain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753083"/>
            <a:ext cx="914400" cy="914400"/>
          </a:xfrm>
          <a:prstGeom prst="rect">
            <a:avLst/>
          </a:prstGeom>
        </p:spPr>
      </p:pic>
      <p:pic>
        <p:nvPicPr>
          <p:cNvPr id="17" name="Picture 16" descr="Android_wo_contain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69" y="750119"/>
            <a:ext cx="920329" cy="920329"/>
          </a:xfrm>
          <a:prstGeom prst="rect">
            <a:avLst/>
          </a:prstGeom>
        </p:spPr>
      </p:pic>
      <p:pic>
        <p:nvPicPr>
          <p:cNvPr id="19" name="Picture 18" descr="Apple_wo_contain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749687"/>
            <a:ext cx="921194" cy="921192"/>
          </a:xfrm>
          <a:prstGeom prst="rect">
            <a:avLst/>
          </a:prstGeom>
        </p:spPr>
      </p:pic>
      <p:pic>
        <p:nvPicPr>
          <p:cNvPr id="21" name="Picture 20" descr="Apps_wo_container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364" y="753083"/>
            <a:ext cx="914400" cy="914400"/>
          </a:xfrm>
          <a:prstGeom prst="rect">
            <a:avLst/>
          </a:prstGeom>
        </p:spPr>
      </p:pic>
      <p:pic>
        <p:nvPicPr>
          <p:cNvPr id="23" name="Picture 22" descr="Client_Location_wo_container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749687"/>
            <a:ext cx="921194" cy="921192"/>
          </a:xfrm>
          <a:prstGeom prst="rect">
            <a:avLst/>
          </a:prstGeom>
        </p:spPr>
      </p:pic>
      <p:pic>
        <p:nvPicPr>
          <p:cNvPr id="25" name="Picture 24" descr="Cloud_wo_container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8" y="751191"/>
            <a:ext cx="918182" cy="918184"/>
          </a:xfrm>
          <a:prstGeom prst="rect">
            <a:avLst/>
          </a:prstGeom>
        </p:spPr>
      </p:pic>
      <p:pic>
        <p:nvPicPr>
          <p:cNvPr id="27" name="Picture 26" descr="Connections_wo_container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05" y="748195"/>
            <a:ext cx="924176" cy="924176"/>
          </a:xfrm>
          <a:prstGeom prst="rect">
            <a:avLst/>
          </a:prstGeom>
        </p:spPr>
      </p:pic>
      <p:pic>
        <p:nvPicPr>
          <p:cNvPr id="29" name="Picture 28" descr="Database_wo_container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6" y="2005982"/>
            <a:ext cx="936974" cy="936974"/>
          </a:xfrm>
          <a:prstGeom prst="rect">
            <a:avLst/>
          </a:prstGeom>
        </p:spPr>
      </p:pic>
      <p:pic>
        <p:nvPicPr>
          <p:cNvPr id="31" name="Picture 30" descr="Desktop_wo_container.png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2016652"/>
            <a:ext cx="915635" cy="915635"/>
          </a:xfrm>
          <a:prstGeom prst="rect">
            <a:avLst/>
          </a:prstGeom>
        </p:spPr>
      </p:pic>
      <p:pic>
        <p:nvPicPr>
          <p:cNvPr id="33" name="Picture 32" descr="Flatscreen_wo_container.png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56" y="2017270"/>
            <a:ext cx="914399" cy="914399"/>
          </a:xfrm>
          <a:prstGeom prst="rect">
            <a:avLst/>
          </a:prstGeom>
        </p:spPr>
      </p:pic>
      <p:pic>
        <p:nvPicPr>
          <p:cNvPr id="35" name="Picture 34" descr="Laptop_wo_containe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62" y="2017269"/>
            <a:ext cx="914400" cy="914400"/>
          </a:xfrm>
          <a:prstGeom prst="rect">
            <a:avLst/>
          </a:prstGeom>
        </p:spPr>
      </p:pic>
      <p:pic>
        <p:nvPicPr>
          <p:cNvPr id="37" name="Picture 36" descr="Mobile_wo_contain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2017888"/>
            <a:ext cx="913163" cy="913163"/>
          </a:xfrm>
          <a:prstGeom prst="rect">
            <a:avLst/>
          </a:prstGeom>
        </p:spPr>
      </p:pic>
      <p:pic>
        <p:nvPicPr>
          <p:cNvPr id="39" name="Picture 38" descr="People_wo_container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662" y="2019160"/>
            <a:ext cx="910618" cy="910618"/>
          </a:xfrm>
          <a:prstGeom prst="rect">
            <a:avLst/>
          </a:prstGeom>
        </p:spPr>
      </p:pic>
      <p:pic>
        <p:nvPicPr>
          <p:cNvPr id="40" name="Picture 39" descr="Person_wo_container.png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45" y="2019160"/>
            <a:ext cx="910618" cy="910618"/>
          </a:xfrm>
          <a:prstGeom prst="rect">
            <a:avLst/>
          </a:prstGeom>
        </p:spPr>
      </p:pic>
      <p:pic>
        <p:nvPicPr>
          <p:cNvPr id="41" name="Picture 40" descr="Server_wo_container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0" y="3275013"/>
            <a:ext cx="914400" cy="914400"/>
          </a:xfrm>
          <a:prstGeom prst="rect">
            <a:avLst/>
          </a:prstGeom>
        </p:spPr>
      </p:pic>
      <p:pic>
        <p:nvPicPr>
          <p:cNvPr id="42" name="Picture 41" descr="Set-Top_Box_wo_container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57" y="3269544"/>
            <a:ext cx="925338" cy="925338"/>
          </a:xfrm>
          <a:prstGeom prst="rect">
            <a:avLst/>
          </a:prstGeom>
        </p:spPr>
      </p:pic>
      <p:pic>
        <p:nvPicPr>
          <p:cNvPr id="43" name="Picture 42" descr="Support_wo_container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3275364"/>
            <a:ext cx="913699" cy="913699"/>
          </a:xfrm>
          <a:prstGeom prst="rect">
            <a:avLst/>
          </a:prstGeom>
        </p:spPr>
      </p:pic>
      <p:pic>
        <p:nvPicPr>
          <p:cNvPr id="44" name="Picture 43" descr="Tablet_wo_container.pn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52" y="3276858"/>
            <a:ext cx="910710" cy="910710"/>
          </a:xfrm>
          <a:prstGeom prst="rect">
            <a:avLst/>
          </a:prstGeom>
        </p:spPr>
      </p:pic>
      <p:pic>
        <p:nvPicPr>
          <p:cNvPr id="45" name="Picture 44" descr="Windows_wo_container.png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78" y="3275368"/>
            <a:ext cx="913690" cy="9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7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Log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lack_bkgd_Wordmark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b="0" i="0" kern="1000" spc="0" baseline="0">
                <a:solidFill>
                  <a:srgbClr val="6D6E7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</p:spTree>
    <p:extLst>
      <p:ext uri="{BB962C8B-B14F-4D97-AF65-F5344CB8AC3E}">
        <p14:creationId xmlns:p14="http://schemas.microsoft.com/office/powerpoint/2010/main" val="14601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0781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Chalet-NewYorkNineteenSixt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r>
              <a:rPr lang="en-US" dirty="0" smtClean="0"/>
              <a:t>Click to add agenda item</a:t>
            </a:r>
          </a:p>
          <a:p>
            <a:pPr lvl="0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981075"/>
            <a:ext cx="52705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672"/>
              </a:spcBef>
              <a:buFontTx/>
              <a:buNone/>
              <a:defRPr sz="2800" b="1" i="0" baseline="0">
                <a:solidFill>
                  <a:srgbClr val="6D6E71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E6E7E8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</a:p>
          <a:p>
            <a:pPr lvl="0"/>
            <a:r>
              <a:rPr lang="en-US" dirty="0" smtClean="0"/>
              <a:t>02</a:t>
            </a:r>
          </a:p>
          <a:p>
            <a:pPr lvl="0"/>
            <a:r>
              <a:rPr lang="en-US" dirty="0" smtClean="0"/>
              <a:t>03</a:t>
            </a:r>
          </a:p>
          <a:p>
            <a:pPr lvl="0"/>
            <a:r>
              <a:rPr lang="en-US" dirty="0" smtClean="0"/>
              <a:t>04</a:t>
            </a:r>
          </a:p>
          <a:p>
            <a:pPr lvl="0"/>
            <a:r>
              <a:rPr lang="en-US" dirty="0" smtClean="0"/>
              <a:t>05</a:t>
            </a:r>
          </a:p>
          <a:p>
            <a:pPr lvl="0"/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70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Orange_bkg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668" y="981547"/>
            <a:ext cx="7662332" cy="32004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spcBef>
                <a:spcPts val="672"/>
              </a:spcBef>
              <a:buNone/>
              <a:defRPr sz="2800" b="1" i="0" kern="1000" spc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section title</a:t>
            </a:r>
          </a:p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50" baseline="0">
                <a:solidFill>
                  <a:schemeClr val="bg1">
                    <a:lumMod val="95000"/>
                  </a:schemeClr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34253" y="981547"/>
            <a:ext cx="544680" cy="32004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2800" b="1" i="0" baseline="0">
                <a:solidFill>
                  <a:srgbClr val="F69264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7473045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46618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83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771900" y="1233716"/>
            <a:ext cx="5127171" cy="323668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1800" spc="0">
                <a:latin typeface="Arial"/>
                <a:cs typeface="NeueHaasGroteskText W01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35856" y="1820331"/>
            <a:ext cx="3252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42720" y="1384561"/>
            <a:ext cx="3245548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b="0" i="0" kern="1000" spc="0" baseline="0">
                <a:solidFill>
                  <a:srgbClr val="F37037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656351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0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585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7988482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387725" y="1820331"/>
            <a:ext cx="3843477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94590" y="1384561"/>
            <a:ext cx="3836612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829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35856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720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071548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6"/>
          </p:nvPr>
        </p:nvSpPr>
        <p:spPr>
          <a:xfrm>
            <a:off x="3038320" y="1828812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045184" y="1393042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8"/>
          </p:nvPr>
        </p:nvSpPr>
        <p:spPr>
          <a:xfrm>
            <a:off x="5823857" y="1820331"/>
            <a:ext cx="2490412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5830721" y="1384561"/>
            <a:ext cx="2483547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46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Conten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42720" y="4739595"/>
            <a:ext cx="2077147" cy="27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8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footer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42528" y="1828795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4252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242720" y="589116"/>
            <a:ext cx="8205825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i="0" kern="1000" spc="0">
                <a:solidFill>
                  <a:schemeClr val="tx1"/>
                </a:solidFill>
                <a:latin typeface="Arial"/>
                <a:cs typeface="NeueHaasGroteskDisp W01 Md"/>
              </a:defRPr>
            </a:lvl1pPr>
          </a:lstStyle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2"/>
          </p:nvPr>
        </p:nvSpPr>
        <p:spPr>
          <a:xfrm>
            <a:off x="242720" y="303063"/>
            <a:ext cx="3078845" cy="226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91440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/>
          </p:nvPr>
        </p:nvSpPr>
        <p:spPr>
          <a:xfrm>
            <a:off x="2359394" y="1828812"/>
            <a:ext cx="1835664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366258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9"/>
          </p:nvPr>
        </p:nvSpPr>
        <p:spPr>
          <a:xfrm>
            <a:off x="4493001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493001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1"/>
          </p:nvPr>
        </p:nvSpPr>
        <p:spPr>
          <a:xfrm>
            <a:off x="6619745" y="1828812"/>
            <a:ext cx="1828800" cy="259926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F37037"/>
              </a:buClr>
              <a:buFont typeface="Lucida Grande"/>
              <a:buChar char="−"/>
              <a:defRPr sz="1000" kern="1000" spc="0" baseline="0">
                <a:solidFill>
                  <a:srgbClr val="6D6E71"/>
                </a:solidFill>
                <a:latin typeface="Arial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rgbClr val="616263"/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2" hasCustomPrompt="1"/>
          </p:nvPr>
        </p:nvSpPr>
        <p:spPr>
          <a:xfrm>
            <a:off x="6619745" y="1393042"/>
            <a:ext cx="1828800" cy="291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00"/>
              </a:spcBef>
              <a:buClr>
                <a:srgbClr val="E9422C"/>
              </a:buClr>
              <a:buFont typeface="Lucida Grande"/>
              <a:buNone/>
              <a:defRPr sz="1200" kern="1000" spc="0" baseline="0">
                <a:solidFill>
                  <a:srgbClr val="F37037"/>
                </a:solidFill>
                <a:latin typeface="Arial"/>
                <a:cs typeface="Akkurat Pro Regular"/>
              </a:defRPr>
            </a:lvl1pPr>
            <a:lvl2pPr marL="742950" indent="-28575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2pPr>
            <a:lvl3pPr marL="1143000" indent="-228600">
              <a:spcBef>
                <a:spcPts val="300"/>
              </a:spcBef>
              <a:buClr>
                <a:srgbClr val="E9422C"/>
              </a:buClr>
              <a:buFont typeface="Lucida Grande"/>
              <a:buChar char="−"/>
              <a:defRPr sz="1000" kern="1000" spc="50" baseline="0">
                <a:solidFill>
                  <a:schemeClr val="bg1">
                    <a:lumMod val="50000"/>
                  </a:schemeClr>
                </a:solidFill>
                <a:latin typeface="NeueHaasGroteskText W01"/>
                <a:cs typeface="Akkurat Pro Regular"/>
              </a:defRPr>
            </a:lvl3pPr>
            <a:lvl4pPr>
              <a:defRPr sz="1800">
                <a:latin typeface="Akkurat Pro Regular"/>
                <a:cs typeface="Akkurat Pro Regular"/>
              </a:defRPr>
            </a:lvl4pPr>
            <a:lvl5pPr>
              <a:defRPr sz="1800">
                <a:latin typeface="Akkurat Pro Regular"/>
                <a:cs typeface="Akkurat Pro Regular"/>
              </a:defRPr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61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0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1" r:id="rId2"/>
    <p:sldLayoutId id="2147483729" r:id="rId3"/>
    <p:sldLayoutId id="2147483710" r:id="rId4"/>
    <p:sldLayoutId id="2147483715" r:id="rId5"/>
    <p:sldLayoutId id="2147483719" r:id="rId6"/>
    <p:sldLayoutId id="2147483712" r:id="rId7"/>
    <p:sldLayoutId id="2147483716" r:id="rId8"/>
    <p:sldLayoutId id="2147483723" r:id="rId9"/>
    <p:sldLayoutId id="2147483717" r:id="rId10"/>
    <p:sldLayoutId id="2147483733" r:id="rId11"/>
    <p:sldLayoutId id="2147483732" r:id="rId12"/>
    <p:sldLayoutId id="2147483718" r:id="rId13"/>
    <p:sldLayoutId id="2147483721" r:id="rId14"/>
    <p:sldLayoutId id="2147483728" r:id="rId15"/>
    <p:sldLayoutId id="2147483727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6279188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smtClean="0"/>
              <a:t>Legacy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Canceling in a much cleaner fashion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Easier error handling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Higher level constructs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…more</a:t>
            </a: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kern="1200" dirty="0" err="1">
                <a:solidFill>
                  <a:srgbClr val="F69264"/>
                </a:solidFill>
                <a:cs typeface="+mn-cs"/>
              </a:rPr>
              <a:t>Introduction</a:t>
            </a:r>
            <a:endParaRPr lang="es-AR" kern="1200" dirty="0">
              <a:solidFill>
                <a:srgbClr val="F69264"/>
              </a:solidFill>
              <a:cs typeface="+mn-cs"/>
            </a:endParaRPr>
          </a:p>
          <a:p>
            <a:r>
              <a:rPr lang="en-US" dirty="0"/>
              <a:t>Task</a:t>
            </a:r>
          </a:p>
          <a:p>
            <a:r>
              <a:rPr lang="en-US" kern="1200" dirty="0" smtClean="0">
                <a:solidFill>
                  <a:srgbClr val="F69264"/>
                </a:solidFill>
                <a:cs typeface="+mn-cs"/>
              </a:rPr>
              <a:t>Exception 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Handling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Passing Data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- Concept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Unit of work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Object denoting an ongoing operation or computation</a:t>
            </a: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task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System.Threading.Tasks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56929" y="2901211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818107" y="2778658"/>
            <a:ext cx="1890793" cy="1136237"/>
          </a:xfrm>
          <a:prstGeom prst="wedgeRoundRectCallout">
            <a:avLst>
              <a:gd name="adj1" fmla="val -123292"/>
              <a:gd name="adj2" fmla="val -725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 to perform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156963" y="3325344"/>
            <a:ext cx="3050468" cy="1136237"/>
          </a:xfrm>
          <a:prstGeom prst="wedgeRoundRectCallout">
            <a:avLst>
              <a:gd name="adj1" fmla="val -56228"/>
              <a:gd name="adj2" fmla="val -507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runtime that the task “can” start and returns immediately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task - alternative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6930" y="1434285"/>
            <a:ext cx="61816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System.Threading.Tasks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6930" y="2167748"/>
            <a:ext cx="635827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lang="en-US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Execution model – a quick look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06187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Code-based tasks are executed by a thread on some processor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Thread is dedicated to a task until task complete</a:t>
            </a: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787006" y="3751728"/>
            <a:ext cx="7466180" cy="58377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0" spc="0">
                <a:solidFill>
                  <a:schemeClr val="tx1"/>
                </a:solidFill>
                <a:latin typeface="Arial"/>
                <a:ea typeface="+mj-ea"/>
                <a:cs typeface="NeueHaasGroteskDisp W01 Md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err="1" smtClean="0">
                <a:solidFill>
                  <a:schemeClr val="accent6"/>
                </a:solidFill>
              </a:rPr>
              <a:t>Definir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si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incluyo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esto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completion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6675" y="2830335"/>
            <a:ext cx="635827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06187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When does a task code complete?</a:t>
            </a:r>
          </a:p>
          <a:p>
            <a:pPr lvl="1"/>
            <a:r>
              <a:rPr lang="en-US" sz="2400" dirty="0" smtClean="0">
                <a:ln w="0">
                  <a:noFill/>
                </a:ln>
                <a:solidFill>
                  <a:schemeClr val="bg2"/>
                </a:solidFill>
              </a:rPr>
              <a:t>When the code block is exited, naturally or by throwing an exception</a:t>
            </a: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06674" y="3228546"/>
            <a:ext cx="1547383" cy="132343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74640" y="3228546"/>
            <a:ext cx="324789" cy="67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4172450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44693" y="629613"/>
            <a:ext cx="4172450" cy="52338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Demo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cetince.com/wp-content/uploads/2013/01/VS_Purp526_rgb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84" y="11529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Async</a:t>
            </a:r>
            <a:r>
              <a:rPr lang="es-AR" dirty="0" smtClean="0"/>
              <a:t> in C</a:t>
            </a:r>
            <a:r>
              <a:rPr lang="es-AR" dirty="0"/>
              <a:t>#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http://tinyurl.com/glasync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kern="1200" dirty="0" err="1">
                <a:solidFill>
                  <a:srgbClr val="F69264"/>
                </a:solidFill>
                <a:cs typeface="+mn-cs"/>
              </a:rPr>
              <a:t>Introduction</a:t>
            </a:r>
            <a:endParaRPr lang="es-AR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dirty="0"/>
              <a:t>Exception Handling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Passing Data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Unhandled Exception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Task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is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terminated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Ex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is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caught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and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saved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as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part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of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AggregateException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and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stored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in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the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task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property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Ex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is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rethrown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upon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,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Result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or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WaitAll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Example – No exception handling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439673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52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Example – With exception handling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61351"/>
            <a:ext cx="809186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eaLnBrk="0" hangingPunct="0"/>
            <a:r>
              <a:rPr lang="es-A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AggregateException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ex){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ex.InnerException.Message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65708" y="3071874"/>
            <a:ext cx="2170488" cy="383707"/>
          </a:xfrm>
          <a:prstGeom prst="wedgeRoundRectCallout">
            <a:avLst>
              <a:gd name="adj1" fmla="val -61127"/>
              <a:gd name="adj2" fmla="val 15307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Original Exception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Exception Handling Design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283967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“Observe” all unhandled exceptions </a:t>
            </a:r>
          </a:p>
          <a:p>
            <a:pPr lvl="1"/>
            <a:r>
              <a:rPr lang="en-US" sz="1800" dirty="0" smtClean="0">
                <a:ln w="0">
                  <a:noFill/>
                </a:ln>
                <a:solidFill>
                  <a:schemeClr val="bg2"/>
                </a:solidFill>
              </a:rPr>
              <a:t>Otherwise exception is re-thrown during GC</a:t>
            </a:r>
          </a:p>
          <a:p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Observe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Implicitly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or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Explicitly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Call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or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Result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Call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Task.WaitAll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Touch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.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Exception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property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“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after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”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the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</a:t>
            </a:r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 has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completed</a:t>
            </a:r>
            <a:endParaRPr lang="es-AR" sz="2000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s-AR" sz="2000" dirty="0" smtClean="0">
                <a:ln w="0">
                  <a:noFill/>
                </a:ln>
                <a:solidFill>
                  <a:schemeClr val="bg2"/>
                </a:solidFill>
              </a:rPr>
              <a:t>Suscribe </a:t>
            </a:r>
            <a:r>
              <a:rPr lang="es-AR" sz="2000" dirty="0" err="1" smtClean="0">
                <a:ln w="0">
                  <a:noFill/>
                </a:ln>
                <a:solidFill>
                  <a:schemeClr val="bg2"/>
                </a:solidFill>
              </a:rPr>
              <a:t>TaskScheduler.UnobservedTaskException</a:t>
            </a:r>
            <a:endParaRPr lang="es-AR" dirty="0" smtClean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endParaRPr lang="en-US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err="1"/>
              <a:t>UnobservedTaskException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2720" y="1281136"/>
            <a:ext cx="3943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&lt;</a:t>
            </a:r>
            <a:r>
              <a:rPr lang="en-US" sz="1200" dirty="0">
                <a:solidFill>
                  <a:srgbClr val="A31515"/>
                </a:solidFill>
              </a:rPr>
              <a:t>configuration</a:t>
            </a:r>
            <a:r>
              <a:rPr lang="en-US" sz="12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 &lt;</a:t>
            </a:r>
            <a:r>
              <a:rPr lang="en-US" sz="1200" dirty="0">
                <a:solidFill>
                  <a:srgbClr val="A31515"/>
                </a:solidFill>
              </a:rPr>
              <a:t>runtime</a:t>
            </a:r>
            <a:r>
              <a:rPr lang="en-US" sz="12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   &lt;</a:t>
            </a:r>
            <a:r>
              <a:rPr lang="en-US" sz="1200" dirty="0" err="1">
                <a:solidFill>
                  <a:srgbClr val="A31515"/>
                </a:solidFill>
              </a:rPr>
              <a:t>ThrowUnobservedTaskExceptions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enabled</a:t>
            </a:r>
            <a:r>
              <a:rPr lang="en-US" sz="1200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rgbClr val="000000"/>
                </a:solidFill>
              </a:rPr>
              <a:t>"</a:t>
            </a:r>
            <a:r>
              <a:rPr lang="en-US" sz="1200" dirty="0">
                <a:solidFill>
                  <a:srgbClr val="0000FF"/>
                </a:solidFill>
              </a:rPr>
              <a:t>true</a:t>
            </a:r>
            <a:r>
              <a:rPr lang="en-US" sz="1200" dirty="0" smtClean="0">
                <a:solidFill>
                  <a:srgbClr val="000000"/>
                </a:solidFill>
              </a:rPr>
              <a:t>"</a:t>
            </a:r>
            <a:r>
              <a:rPr lang="en-US" sz="1200" dirty="0" smtClean="0">
                <a:solidFill>
                  <a:srgbClr val="0000FF"/>
                </a:solidFill>
              </a:rPr>
              <a:t>/&gt;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  &lt;/</a:t>
            </a:r>
            <a:r>
              <a:rPr lang="en-US" sz="1200" dirty="0">
                <a:solidFill>
                  <a:srgbClr val="A31515"/>
                </a:solidFill>
              </a:rPr>
              <a:t>runtime</a:t>
            </a:r>
            <a:r>
              <a:rPr lang="en-US" sz="1200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1200" dirty="0" smtClean="0">
                <a:solidFill>
                  <a:srgbClr val="0000FF"/>
                </a:solidFill>
              </a:rPr>
              <a:t>&lt;/</a:t>
            </a:r>
            <a:r>
              <a:rPr lang="en-US" sz="1200" dirty="0">
                <a:solidFill>
                  <a:srgbClr val="A31515"/>
                </a:solidFill>
              </a:rPr>
              <a:t>configuration</a:t>
            </a:r>
            <a:r>
              <a:rPr lang="en-US" sz="1200" dirty="0">
                <a:solidFill>
                  <a:srgbClr val="0000FF"/>
                </a:solidFill>
              </a:rPr>
              <a:t>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42720" y="2354450"/>
            <a:ext cx="8320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TaskScheduler.UnobservedTaskException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+= </a:t>
            </a:r>
            <a:endParaRPr lang="en-US" sz="1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UnobservedTaskExceptionEventArgs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e) =&gt; { </a:t>
            </a:r>
            <a:endParaRPr lang="en-US" sz="1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e.SetObserved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((</a:t>
            </a:r>
            <a:r>
              <a:rPr 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AggregateException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e.Exception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).Handle(ex =&gt;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Lucida Console" panose="020B0609040504020204" pitchFamily="49" charset="0"/>
              </a:rPr>
              <a:t>"Exception: "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ex.Message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); </a:t>
            </a:r>
            <a:endParaRPr lang="en-US" sz="1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       return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  <a:endParaRPr lang="en-US" sz="140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});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}; </a:t>
            </a:r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kern="1200" dirty="0" err="1">
                <a:solidFill>
                  <a:srgbClr val="F69264"/>
                </a:solidFill>
                <a:cs typeface="+mn-cs"/>
              </a:rPr>
              <a:t>Introduction</a:t>
            </a:r>
            <a:endParaRPr lang="es-AR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Exception Handling</a:t>
            </a:r>
          </a:p>
          <a:p>
            <a:r>
              <a:rPr lang="en-US" dirty="0"/>
              <a:t>Waiting / Task completion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Passing Data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746241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Need to wait for a task to finish?</a:t>
            </a: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Call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.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wait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on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the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task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object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6674" y="2417482"/>
            <a:ext cx="660358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t.Status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818107" y="2980676"/>
            <a:ext cx="2273270" cy="1136237"/>
          </a:xfrm>
          <a:prstGeom prst="wedgeRoundRectCallout">
            <a:avLst>
              <a:gd name="adj1" fmla="val -109234"/>
              <a:gd name="adj2" fmla="val 4069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RanToCompletion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Canceled</a:t>
            </a:r>
            <a:endParaRPr lang="es-A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Faulted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Waiting on multiple task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604845" y="1285759"/>
            <a:ext cx="7139591" cy="1850846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Calling .Wait() on each task implies an ordering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What’s the best way to wait for the “first” task to finish?</a:t>
            </a:r>
          </a:p>
          <a:p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Waiting on multiple task - code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455913"/>
            <a:ext cx="809186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t1 =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tasks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{t1, t2, t3};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3519591"/>
            <a:ext cx="41152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.WaitAll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2919" y="3929538"/>
            <a:ext cx="6156737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.WaitAny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(tasks);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46668" y="780211"/>
            <a:ext cx="7078132" cy="3473006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Waiting / Task completion</a:t>
            </a:r>
          </a:p>
          <a:p>
            <a:r>
              <a:rPr lang="en-US" dirty="0" smtClean="0"/>
              <a:t>Passing Data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2887" y="779738"/>
            <a:ext cx="679901" cy="3473479"/>
          </a:xfrm>
        </p:spPr>
        <p:txBody>
          <a:bodyPr/>
          <a:lstStyle/>
          <a:p>
            <a:r>
              <a:rPr lang="es-AR" dirty="0"/>
              <a:t>01</a:t>
            </a:r>
          </a:p>
          <a:p>
            <a:r>
              <a:rPr lang="es-AR" dirty="0"/>
              <a:t>02</a:t>
            </a:r>
          </a:p>
          <a:p>
            <a:r>
              <a:rPr lang="es-AR" dirty="0" smtClean="0"/>
              <a:t>03</a:t>
            </a:r>
          </a:p>
          <a:p>
            <a:r>
              <a:rPr lang="es-AR" dirty="0" smtClean="0"/>
              <a:t>04</a:t>
            </a:r>
          </a:p>
          <a:p>
            <a:r>
              <a:rPr lang="es-AR" dirty="0" smtClean="0"/>
              <a:t>05</a:t>
            </a:r>
          </a:p>
          <a:p>
            <a:r>
              <a:rPr lang="es-AR" dirty="0" smtClean="0"/>
              <a:t>06</a:t>
            </a:r>
          </a:p>
          <a:p>
            <a:r>
              <a:rPr lang="es-AR" dirty="0" smtClean="0"/>
              <a:t>07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kern="1200" dirty="0" err="1">
                <a:solidFill>
                  <a:srgbClr val="F69264"/>
                </a:solidFill>
                <a:cs typeface="+mn-cs"/>
              </a:rPr>
              <a:t>Introduction</a:t>
            </a:r>
            <a:endParaRPr lang="es-AR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Exception Handling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dirty="0"/>
              <a:t>Passing Data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Beware using closures to pass data…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534254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Passing data correctly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2919" y="1389510"/>
            <a:ext cx="80918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&lt;10;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hangingPunct="0"/>
            <a:r>
              <a:rPr lang="en-US" sz="20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.Factory.StartNew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taskId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lvl="0"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Harvesting results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302025"/>
            <a:ext cx="809186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s-A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0;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t.Wait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 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 = x;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Harvesting results the right way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2919" y="1609801"/>
            <a:ext cx="809186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 =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Factory.StartNew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0" hangingPunct="0"/>
            <a:r>
              <a:rPr lang="es-AR" sz="2000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t.Result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AR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7883" y="2285955"/>
            <a:ext cx="2176898" cy="193899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hangingPunct="0"/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eaLnBrk="0" hangingPunct="0"/>
            <a:r>
              <a:rPr lang="es-AR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/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81574" y="2041451"/>
            <a:ext cx="2" cy="410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1327624" y="3677930"/>
            <a:ext cx="2170488" cy="383707"/>
          </a:xfrm>
          <a:prstGeom prst="wedgeRoundRectCallout">
            <a:avLst>
              <a:gd name="adj1" fmla="val 71628"/>
              <a:gd name="adj2" fmla="val -1739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Implicit call to .Wait()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54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kern="1200" dirty="0" err="1">
                <a:solidFill>
                  <a:srgbClr val="F69264"/>
                </a:solidFill>
                <a:cs typeface="+mn-cs"/>
              </a:rPr>
              <a:t>Introduction</a:t>
            </a:r>
            <a:endParaRPr lang="es-AR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Exception Handling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Passing Data</a:t>
            </a:r>
          </a:p>
          <a:p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7" y="1285759"/>
            <a:ext cx="7856986" cy="1850846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The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signature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includes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an </a:t>
            </a:r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modifier.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by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convention, ends with an "</a:t>
            </a:r>
            <a:r>
              <a:rPr lang="en-US" sz="2800" dirty="0" err="1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"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suffix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.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The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return type is one of the following types:</a:t>
            </a:r>
          </a:p>
          <a:p>
            <a:pPr lvl="1"/>
            <a:r>
              <a:rPr lang="en-US" sz="2400" dirty="0" smtClean="0">
                <a:ln w="0">
                  <a:noFill/>
                </a:ln>
                <a:solidFill>
                  <a:schemeClr val="bg2"/>
                </a:solidFill>
              </a:rPr>
              <a:t>Task </a:t>
            </a:r>
            <a:endParaRPr lang="en-US" sz="2400" dirty="0">
              <a:ln w="0">
                <a:noFill/>
              </a:ln>
              <a:solidFill>
                <a:schemeClr val="bg2"/>
              </a:solidFill>
            </a:endParaRPr>
          </a:p>
          <a:p>
            <a:pPr lvl="1"/>
            <a:r>
              <a:rPr lang="en-US" sz="2400" dirty="0">
                <a:ln w="0">
                  <a:noFill/>
                </a:ln>
                <a:solidFill>
                  <a:schemeClr val="bg2"/>
                </a:solidFill>
              </a:rPr>
              <a:t>Void if you're writing an </a:t>
            </a:r>
            <a:r>
              <a:rPr lang="en-US" sz="2400" dirty="0" err="1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n-US" sz="2400" dirty="0">
                <a:ln w="0">
                  <a:noFill/>
                </a:ln>
                <a:solidFill>
                  <a:schemeClr val="bg2"/>
                </a:solidFill>
              </a:rPr>
              <a:t> event handler.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Usually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includes at least one await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1111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Async</a:t>
            </a:r>
            <a:r>
              <a:rPr lang="es-AR" dirty="0" smtClean="0"/>
              <a:t> </a:t>
            </a:r>
            <a:r>
              <a:rPr lang="es-AR" dirty="0" err="1" smtClean="0"/>
              <a:t>method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110" y="1289470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Task&lt;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407" y="177807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s-AR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2B91A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2223503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268829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314340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07" y="3598515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urlContents.Length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6407" y="4053626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81000" y="1861338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method has an </a:t>
            </a:r>
            <a:r>
              <a:rPr lang="en-US" sz="1600" dirty="0" err="1"/>
              <a:t>async</a:t>
            </a:r>
            <a:r>
              <a:rPr lang="en-US" sz="1600" dirty="0"/>
              <a:t> modifier. 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008888" y="1858290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return type is Task or Task&lt;T&gt;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794760" y="1855242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method name ends in "</a:t>
            </a:r>
            <a:r>
              <a:rPr lang="en-US" sz="1600" dirty="0" err="1"/>
              <a:t>Async</a:t>
            </a:r>
            <a:r>
              <a:rPr lang="en-US" sz="1600" dirty="0"/>
              <a:t>."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533400" y="2827554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GetStringAsync returns a Task&lt;string&gt;</a:t>
            </a:r>
            <a:endParaRPr lang="en-US" sz="16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2249424" y="2833650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That means that when you </a:t>
            </a:r>
            <a:r>
              <a:rPr lang="en-US" sz="1600" dirty="0" smtClean="0"/>
              <a:t>“</a:t>
            </a:r>
            <a:r>
              <a:rPr lang="en-US" sz="1600" b="1" dirty="0" smtClean="0"/>
              <a:t>await</a:t>
            </a:r>
            <a:r>
              <a:rPr lang="en-US" sz="1600" dirty="0" smtClean="0"/>
              <a:t>” </a:t>
            </a:r>
            <a:r>
              <a:rPr lang="en-US" sz="1600" dirty="0"/>
              <a:t>the task you'll get a string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04681" y="3258549"/>
            <a:ext cx="3898392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 that doesn't rely on the string from </a:t>
            </a:r>
            <a:r>
              <a:rPr lang="en-US" sz="1600" dirty="0" err="1"/>
              <a:t>GetStringAsync</a:t>
            </a:r>
            <a:r>
              <a:rPr lang="en-US" sz="1600" dirty="0"/>
              <a:t>.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3176016" y="3723666"/>
            <a:ext cx="2353056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method has an </a:t>
            </a:r>
            <a:r>
              <a:rPr lang="en-US" sz="1600" dirty="0" err="1"/>
              <a:t>async</a:t>
            </a:r>
            <a:r>
              <a:rPr lang="en-US" sz="1600" dirty="0"/>
              <a:t> modifier. 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142232" y="3729762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GetContentLengthAsync</a:t>
            </a:r>
            <a:r>
              <a:rPr lang="en-US" sz="1600" dirty="0"/>
              <a:t> can't continue until </a:t>
            </a:r>
            <a:r>
              <a:rPr lang="en-US" sz="1600" dirty="0" err="1"/>
              <a:t>getStringTask</a:t>
            </a:r>
            <a:r>
              <a:rPr lang="en-US" sz="1600" dirty="0"/>
              <a:t> is complete.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4294632" y="372671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Meanwhile</a:t>
            </a:r>
            <a:r>
              <a:rPr lang="en-US" sz="1600" dirty="0"/>
              <a:t>, control returns to the caller of </a:t>
            </a:r>
            <a:r>
              <a:rPr lang="en-US" sz="1600" dirty="0" err="1"/>
              <a:t>AccessTheWebAsync</a:t>
            </a:r>
            <a:r>
              <a:rPr lang="en-US" sz="1600" dirty="0"/>
              <a:t>.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4410456" y="3741954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resumes here when </a:t>
            </a:r>
            <a:r>
              <a:rPr lang="en-US" sz="1600" dirty="0" err="1"/>
              <a:t>getStringTask</a:t>
            </a:r>
            <a:r>
              <a:rPr lang="en-US" sz="1600" dirty="0"/>
              <a:t> is </a:t>
            </a:r>
            <a:r>
              <a:rPr lang="en-US" sz="1600" dirty="0" smtClean="0"/>
              <a:t>complete.</a:t>
            </a:r>
            <a:endParaRPr lang="en-US" sz="1600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4562856" y="3738906"/>
            <a:ext cx="3794760" cy="583472"/>
          </a:xfrm>
          <a:prstGeom prst="wedgeRoundRectCallout">
            <a:avLst>
              <a:gd name="adj1" fmla="val -36221"/>
              <a:gd name="adj2" fmla="val -9526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await operator then retrieves the string result from </a:t>
            </a:r>
            <a:r>
              <a:rPr lang="en-US" sz="1600" dirty="0" err="1"/>
              <a:t>getStringTask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5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Same concepts</a:t>
            </a:r>
            <a:br>
              <a:rPr lang="en-US" dirty="0" smtClean="0"/>
            </a:br>
            <a:r>
              <a:rPr lang="en-US" dirty="0" smtClean="0"/>
              <a:t>with a lot of lines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662396"/>
            <a:ext cx="3302691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ce an async progra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11" y="344276"/>
            <a:ext cx="5109458" cy="42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Just</a:t>
            </a:r>
            <a:r>
              <a:rPr lang="es-AR" dirty="0" smtClean="0"/>
              <a:t> </a:t>
            </a:r>
            <a:r>
              <a:rPr lang="es-AR" dirty="0" err="1" smtClean="0"/>
              <a:t>await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519415"/>
            <a:ext cx="8457022" cy="3886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6407" y="198420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DoIndependentWork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407" y="2439317"/>
            <a:ext cx="8091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getStringTask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406" y="3584277"/>
            <a:ext cx="845702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urlContents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url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Introduction</a:t>
            </a:r>
            <a:endParaRPr lang="es-AR" dirty="0" smtClean="0"/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 smtClean="0">
                <a:solidFill>
                  <a:srgbClr val="F69264"/>
                </a:solidFill>
                <a:cs typeface="+mn-cs"/>
              </a:rPr>
              <a:t>Exception 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Handling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Passing Data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03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04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05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06</a:t>
            </a:r>
          </a:p>
          <a:p>
            <a:pPr>
              <a:spcBef>
                <a:spcPts val="672"/>
              </a:spcBef>
            </a:pPr>
            <a:r>
              <a:rPr lang="es-AR" dirty="0" smtClean="0"/>
              <a:t>07</a:t>
            </a:r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/>
              <a:t>Calls </a:t>
            </a:r>
            <a:r>
              <a:rPr lang="en-US" dirty="0" smtClean="0"/>
              <a:t>from </a:t>
            </a:r>
            <a:r>
              <a:rPr lang="en-US" dirty="0"/>
              <a:t>another </a:t>
            </a:r>
            <a:r>
              <a:rPr lang="en-US" dirty="0" err="1"/>
              <a:t>async</a:t>
            </a:r>
            <a:r>
              <a:rPr lang="en-US" dirty="0"/>
              <a:t> method.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ContentDetailsAsync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s-AR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GetContentLengthAsync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kern="1200" dirty="0" err="1">
                <a:solidFill>
                  <a:srgbClr val="F69264"/>
                </a:solidFill>
                <a:cs typeface="+mn-cs"/>
              </a:rPr>
              <a:t>Introduction</a:t>
            </a:r>
            <a:endParaRPr lang="es-AR" kern="1200" dirty="0">
              <a:solidFill>
                <a:srgbClr val="F69264"/>
              </a:solidFill>
              <a:cs typeface="+mn-cs"/>
            </a:endParaRP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Task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Exception Handling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Waiting / Task completion</a:t>
            </a:r>
          </a:p>
          <a:p>
            <a:r>
              <a:rPr lang="en-US" kern="1200" dirty="0">
                <a:solidFill>
                  <a:srgbClr val="F69264"/>
                </a:solidFill>
                <a:cs typeface="+mn-cs"/>
              </a:rPr>
              <a:t>Passing Data</a:t>
            </a:r>
          </a:p>
          <a:p>
            <a:r>
              <a:rPr lang="en-US" kern="1200" dirty="0" err="1">
                <a:solidFill>
                  <a:srgbClr val="F69264"/>
                </a:solidFill>
                <a:cs typeface="+mn-cs"/>
              </a:rPr>
              <a:t>async</a:t>
            </a:r>
            <a:r>
              <a:rPr lang="en-US" kern="1200" dirty="0">
                <a:solidFill>
                  <a:srgbClr val="F69264"/>
                </a:solidFill>
                <a:cs typeface="+mn-cs"/>
              </a:rPr>
              <a:t> / await</a:t>
            </a:r>
          </a:p>
          <a:p>
            <a:r>
              <a:rPr lang="en-US" dirty="0" err="1"/>
              <a:t>Async</a:t>
            </a:r>
            <a:r>
              <a:rPr lang="en-US" dirty="0"/>
              <a:t>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672"/>
              </a:spcBef>
            </a:pPr>
            <a:r>
              <a:rPr lang="es-AR" dirty="0"/>
              <a:t>01</a:t>
            </a:r>
          </a:p>
          <a:p>
            <a:pPr>
              <a:spcBef>
                <a:spcPts val="672"/>
              </a:spcBef>
            </a:pPr>
            <a:r>
              <a:rPr lang="es-AR" dirty="0"/>
              <a:t>02</a:t>
            </a:r>
          </a:p>
          <a:p>
            <a:pPr>
              <a:spcBef>
                <a:spcPts val="672"/>
              </a:spcBef>
            </a:pPr>
            <a:r>
              <a:rPr lang="es-AR" dirty="0"/>
              <a:t>03</a:t>
            </a:r>
          </a:p>
          <a:p>
            <a:pPr>
              <a:spcBef>
                <a:spcPts val="672"/>
              </a:spcBef>
            </a:pPr>
            <a:r>
              <a:rPr lang="es-AR" dirty="0"/>
              <a:t>04</a:t>
            </a:r>
          </a:p>
          <a:p>
            <a:pPr>
              <a:spcBef>
                <a:spcPts val="672"/>
              </a:spcBef>
            </a:pPr>
            <a:r>
              <a:rPr lang="es-AR" dirty="0"/>
              <a:t>05</a:t>
            </a:r>
          </a:p>
          <a:p>
            <a:pPr>
              <a:spcBef>
                <a:spcPts val="672"/>
              </a:spcBef>
            </a:pPr>
            <a:r>
              <a:rPr lang="es-AR" dirty="0"/>
              <a:t>06</a:t>
            </a:r>
          </a:p>
          <a:p>
            <a:pPr>
              <a:spcBef>
                <a:spcPts val="672"/>
              </a:spcBef>
            </a:pPr>
            <a:r>
              <a:rPr lang="es-AR" kern="1000" dirty="0">
                <a:solidFill>
                  <a:schemeClr val="bg1"/>
                </a:solidFill>
                <a:cs typeface="Arial"/>
              </a:rPr>
              <a:t>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ActionMethod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14251"/>
            <a:ext cx="8457022" cy="246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es-AR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ContentDetails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ViewBag.SyncOrAsync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Synchronous</a:t>
            </a:r>
            <a:r>
              <a:rPr lang="es-AR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"details"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s-AR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GetContentLength</a:t>
            </a:r>
            <a:r>
              <a:rPr lang="es-A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s-AR" dirty="0" err="1" smtClean="0"/>
              <a:t>Async</a:t>
            </a:r>
            <a:r>
              <a:rPr lang="es-AR" dirty="0" smtClean="0"/>
              <a:t> </a:t>
            </a:r>
            <a:r>
              <a:rPr lang="es-AR" dirty="0" err="1" smtClean="0"/>
              <a:t>ActionMethod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552668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406" y="1327653"/>
            <a:ext cx="8457022" cy="2436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ActionResult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ContentDetails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ViewBag.SyncOrAsync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synchronous"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service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WebClientService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View(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"details"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service.GetContentLength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42719" y="589116"/>
            <a:ext cx="8320709" cy="583772"/>
          </a:xfrm>
        </p:spPr>
        <p:txBody>
          <a:bodyPr/>
          <a:lstStyle/>
          <a:p>
            <a:r>
              <a:rPr lang="en-US" dirty="0"/>
              <a:t>How we made </a:t>
            </a:r>
            <a:r>
              <a:rPr lang="en-US" dirty="0" err="1" smtClean="0"/>
              <a:t>ContentDetails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4294967295"/>
          </p:nvPr>
        </p:nvSpPr>
        <p:spPr>
          <a:xfrm>
            <a:off x="212956" y="1285758"/>
            <a:ext cx="8578117" cy="3267953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The method is marked with the </a:t>
            </a:r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 keyword.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"</a:t>
            </a:r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" was appended to the method name.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The return type was changed from  </a:t>
            </a:r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 to Task&lt;</a:t>
            </a:r>
            <a:r>
              <a:rPr lang="en-US" sz="2800" dirty="0" err="1" smtClean="0">
                <a:ln w="0">
                  <a:noFill/>
                </a:ln>
                <a:solidFill>
                  <a:schemeClr val="bg2"/>
                </a:solidFill>
              </a:rPr>
              <a:t>ActionResult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&gt;. 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The await keyword was applied to the service call</a:t>
            </a:r>
          </a:p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The asynchronous service API was 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called (</a:t>
            </a:r>
            <a:r>
              <a:rPr lang="en-US" sz="2800" dirty="0" err="1">
                <a:ln w="0">
                  <a:noFill/>
                </a:ln>
                <a:solidFill>
                  <a:schemeClr val="bg2"/>
                </a:solidFill>
              </a:rPr>
              <a:t>GetContentLengthAsync</a:t>
            </a:r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).</a:t>
            </a:r>
            <a:endParaRPr lang="en-US" sz="2800" dirty="0" smtClean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8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4"/>
          </p:nvPr>
        </p:nvSpPr>
        <p:spPr>
          <a:xfrm>
            <a:off x="242720" y="3715128"/>
            <a:ext cx="2195679" cy="856871"/>
          </a:xfrm>
        </p:spPr>
        <p:txBody>
          <a:bodyPr/>
          <a:lstStyle/>
          <a:p>
            <a:r>
              <a:rPr lang="es-AR" dirty="0" smtClean="0"/>
              <a:t>Gabriel Kotliar</a:t>
            </a:r>
          </a:p>
          <a:p>
            <a:r>
              <a:rPr lang="es-AR" dirty="0" err="1" smtClean="0"/>
              <a:t>.Net</a:t>
            </a:r>
            <a:r>
              <a:rPr lang="es-AR" dirty="0" smtClean="0"/>
              <a:t>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Architect</a:t>
            </a:r>
            <a:endParaRPr lang="es-AR" dirty="0" smtClean="0"/>
          </a:p>
          <a:p>
            <a:r>
              <a:rPr lang="es-AR" dirty="0" smtClean="0"/>
              <a:t>m: gabriel.Kotliar@globallogic.com</a:t>
            </a:r>
          </a:p>
          <a:p>
            <a:r>
              <a:rPr lang="es-AR" dirty="0" smtClean="0"/>
              <a:t>s: gabriel.Kotliar_globallogic.com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5"/>
          </p:nvPr>
        </p:nvSpPr>
        <p:spPr>
          <a:xfrm>
            <a:off x="2859023" y="3715128"/>
            <a:ext cx="2515738" cy="856871"/>
          </a:xfrm>
        </p:spPr>
        <p:txBody>
          <a:bodyPr/>
          <a:lstStyle/>
          <a:p>
            <a:r>
              <a:rPr lang="es-AR" dirty="0" err="1" smtClean="0"/>
              <a:t>Matias</a:t>
            </a:r>
            <a:r>
              <a:rPr lang="es-AR" dirty="0" smtClean="0"/>
              <a:t> Urrutia</a:t>
            </a:r>
            <a:endParaRPr lang="es-AR" dirty="0"/>
          </a:p>
          <a:p>
            <a:r>
              <a:rPr lang="es-AR" dirty="0" err="1"/>
              <a:t>.Net</a:t>
            </a:r>
            <a:r>
              <a:rPr lang="es-AR" dirty="0"/>
              <a:t> </a:t>
            </a:r>
            <a:r>
              <a:rPr lang="es-AR" dirty="0" err="1"/>
              <a:t>Technical</a:t>
            </a:r>
            <a:r>
              <a:rPr lang="es-AR" dirty="0"/>
              <a:t> </a:t>
            </a:r>
            <a:r>
              <a:rPr lang="es-AR" dirty="0" smtClean="0"/>
              <a:t>Leader</a:t>
            </a:r>
            <a:endParaRPr lang="es-AR" dirty="0"/>
          </a:p>
          <a:p>
            <a:r>
              <a:rPr lang="es-AR" dirty="0"/>
              <a:t>m: </a:t>
            </a:r>
            <a:r>
              <a:rPr lang="es-AR" dirty="0" smtClean="0"/>
              <a:t>matias.urrutia@globallogic.com</a:t>
            </a:r>
            <a:endParaRPr lang="es-AR" dirty="0"/>
          </a:p>
          <a:p>
            <a:r>
              <a:rPr lang="es-AR" dirty="0"/>
              <a:t>s: </a:t>
            </a:r>
            <a:r>
              <a:rPr lang="es-AR" dirty="0" err="1" smtClean="0"/>
              <a:t>matias.urrutia_globallogic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Thank</a:t>
            </a:r>
            <a:r>
              <a:rPr lang="es-AR" dirty="0" smtClean="0"/>
              <a:t> </a:t>
            </a:r>
            <a:r>
              <a:rPr lang="es-AR" dirty="0" err="1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>
            <a:spLocks noGrp="1"/>
          </p:cNvSpPr>
          <p:nvPr>
            <p:ph idx="4294967295"/>
          </p:nvPr>
        </p:nvSpPr>
        <p:spPr>
          <a:xfrm>
            <a:off x="4268853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Responsiveness</a:t>
            </a:r>
            <a:endParaRPr lang="en-US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ontent Placeholder 4"/>
          <p:cNvSpPr>
            <a:spLocks noGrp="1"/>
          </p:cNvSpPr>
          <p:nvPr>
            <p:ph idx="4294967295"/>
          </p:nvPr>
        </p:nvSpPr>
        <p:spPr>
          <a:xfrm>
            <a:off x="435085" y="2467495"/>
            <a:ext cx="3213544" cy="7035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endParaRPr lang="en-US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ontent Placeholder 4"/>
          <p:cNvSpPr>
            <a:spLocks noGrp="1"/>
          </p:cNvSpPr>
          <p:nvPr>
            <p:ph idx="4294967295"/>
          </p:nvPr>
        </p:nvSpPr>
        <p:spPr>
          <a:xfrm>
            <a:off x="1204388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n-US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4294967295"/>
          </p:nvPr>
        </p:nvSpPr>
        <p:spPr>
          <a:xfrm>
            <a:off x="5442227" y="2018872"/>
            <a:ext cx="1128374" cy="1546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ln w="0">
                  <a:noFill/>
                </a:ln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0000" endA="300" endPos="50000" dist="29997" dir="5400000" sy="-100000" algn="bl" rotWithShape="0"/>
                </a:effectLst>
              </a:rPr>
              <a:t>?</a:t>
            </a:r>
            <a:endParaRPr lang="en-US" sz="9600" dirty="0">
              <a:ln w="0">
                <a:noFill/>
              </a:ln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 time </a:t>
            </a:r>
            <a:r>
              <a:rPr lang="en-US" dirty="0" smtClean="0">
                <a:ln w="0">
                  <a:noFill/>
                </a:ln>
                <a:solidFill>
                  <a:schemeClr val="bg2"/>
                </a:solidFill>
              </a:rPr>
              <a:t>of CPU bound computations by dividing workload and executing simultaneously</a:t>
            </a:r>
            <a:endParaRPr lang="en-US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n w="0">
                  <a:noFill/>
                </a:ln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Hide Latency</a:t>
            </a:r>
            <a:r>
              <a:rPr lang="en-US" dirty="0" smtClean="0">
                <a:ln w="0">
                  <a:noFill/>
                </a:ln>
                <a:solidFill>
                  <a:schemeClr val="accent5"/>
                </a:solidFill>
              </a:rPr>
              <a:t> </a:t>
            </a:r>
            <a:r>
              <a:rPr lang="en-US" dirty="0" smtClean="0">
                <a:ln w="0">
                  <a:noFill/>
                </a:ln>
                <a:solidFill>
                  <a:schemeClr val="bg2"/>
                </a:solidFill>
              </a:rPr>
              <a:t>of potentially long running or blocking operations (i.e. I/O) by starting in the background</a:t>
            </a:r>
            <a:endParaRPr lang="en-US" dirty="0">
              <a:ln w="0">
                <a:noFill/>
              </a:ln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Parallel programming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4"/>
          <p:cNvSpPr>
            <a:spLocks noGrp="1"/>
          </p:cNvSpPr>
          <p:nvPr>
            <p:ph idx="4294967295"/>
          </p:nvPr>
        </p:nvSpPr>
        <p:spPr>
          <a:xfrm>
            <a:off x="452445" y="15363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n w="0">
                  <a:noFill/>
                </a:ln>
                <a:solidFill>
                  <a:schemeClr val="bg2"/>
                </a:solidFill>
              </a:rPr>
              <a:t>Based on Tasks and Task </a:t>
            </a:r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Parallel Library</a:t>
            </a: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Available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in C# 4.0 (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.Net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4.0)</a:t>
            </a:r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another approach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720" y="1223484"/>
            <a:ext cx="7466180" cy="0"/>
          </a:xfrm>
          <a:prstGeom prst="line">
            <a:avLst/>
          </a:prstGeom>
          <a:ln w="12700">
            <a:solidFill>
              <a:srgbClr val="61626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/>
          <p:cNvSpPr>
            <a:spLocks noGrp="1"/>
          </p:cNvSpPr>
          <p:nvPr>
            <p:ph idx="4294967295"/>
          </p:nvPr>
        </p:nvSpPr>
        <p:spPr>
          <a:xfrm>
            <a:off x="604845" y="1688717"/>
            <a:ext cx="7139591" cy="2691734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n w="0">
                  <a:noFill/>
                </a:ln>
                <a:solidFill>
                  <a:schemeClr val="bg2"/>
                </a:solidFill>
              </a:rPr>
              <a:t>Threads</a:t>
            </a: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Programming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Model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Event-Based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Async</a:t>
            </a:r>
            <a:r>
              <a:rPr lang="es-AR" sz="2800" dirty="0" smtClean="0">
                <a:ln w="0">
                  <a:noFill/>
                </a:ln>
                <a:solidFill>
                  <a:schemeClr val="bg2"/>
                </a:solidFill>
              </a:rPr>
              <a:t> </a:t>
            </a:r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Pattern</a:t>
            </a:r>
            <a:endParaRPr lang="es-AR" sz="2800" dirty="0" smtClean="0">
              <a:ln w="0">
                <a:noFill/>
              </a:ln>
              <a:solidFill>
                <a:schemeClr val="bg2"/>
              </a:solidFill>
            </a:endParaRPr>
          </a:p>
          <a:p>
            <a:r>
              <a:rPr lang="es-AR" sz="2800" dirty="0" err="1" smtClean="0">
                <a:ln w="0">
                  <a:noFill/>
                </a:ln>
                <a:solidFill>
                  <a:schemeClr val="bg2"/>
                </a:solidFill>
              </a:rPr>
              <a:t>QueueUserWorkItem</a:t>
            </a:r>
            <a:endParaRPr lang="es-AR" sz="2800" dirty="0">
              <a:ln w="0">
                <a:noFill/>
              </a:ln>
              <a:solidFill>
                <a:schemeClr val="bg2"/>
              </a:solidFill>
            </a:endParaRPr>
          </a:p>
          <a:p>
            <a:endParaRPr lang="en-US" sz="2800" dirty="0">
              <a:ln w="0">
                <a:noFill/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lobalLogic PPT">
      <a:dk1>
        <a:sysClr val="windowText" lastClr="000000"/>
      </a:dk1>
      <a:lt1>
        <a:sysClr val="window" lastClr="FFFFFF"/>
      </a:lt1>
      <a:dk2>
        <a:srgbClr val="6D6E71"/>
      </a:dk2>
      <a:lt2>
        <a:srgbClr val="6D6E71"/>
      </a:lt2>
      <a:accent1>
        <a:srgbClr val="6D6E71"/>
      </a:accent1>
      <a:accent2>
        <a:srgbClr val="E6E7E8"/>
      </a:accent2>
      <a:accent3>
        <a:srgbClr val="E6E7E8"/>
      </a:accent3>
      <a:accent4>
        <a:srgbClr val="E6E7E8"/>
      </a:accent4>
      <a:accent5>
        <a:srgbClr val="F37037"/>
      </a:accent5>
      <a:accent6>
        <a:srgbClr val="F3703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1265</Words>
  <Application>Microsoft Office PowerPoint</Application>
  <PresentationFormat>On-screen Show (16:9)</PresentationFormat>
  <Paragraphs>456</Paragraphs>
  <Slides>45</Slides>
  <Notes>37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Akkurat Pro Regular</vt:lpstr>
      <vt:lpstr>Arial</vt:lpstr>
      <vt:lpstr>Calibri</vt:lpstr>
      <vt:lpstr>Chalet-NewYorkNineteenSixty</vt:lpstr>
      <vt:lpstr>Courier New</vt:lpstr>
      <vt:lpstr>Lucida Console</vt:lpstr>
      <vt:lpstr>Lucida Grande</vt:lpstr>
      <vt:lpstr>NeueHaasGroteskDisp W01 Md</vt:lpstr>
      <vt:lpstr>NeueHaasGroteskText W01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Motivation</vt:lpstr>
      <vt:lpstr>Performance</vt:lpstr>
      <vt:lpstr>Responsiveness</vt:lpstr>
      <vt:lpstr>Async and Parallel programming</vt:lpstr>
      <vt:lpstr>Why another approach</vt:lpstr>
      <vt:lpstr>PowerPoint Presentation</vt:lpstr>
      <vt:lpstr>Evolution</vt:lpstr>
      <vt:lpstr>PowerPoint Presentation</vt:lpstr>
      <vt:lpstr>Task - Concept</vt:lpstr>
      <vt:lpstr>Creating a task</vt:lpstr>
      <vt:lpstr>Creating a task - alternative</vt:lpstr>
      <vt:lpstr>Execution model – a quick look</vt:lpstr>
      <vt:lpstr>Task completion</vt:lpstr>
      <vt:lpstr>PowerPoint Presentation</vt:lpstr>
      <vt:lpstr>PowerPoint Presentation</vt:lpstr>
      <vt:lpstr>PowerPoint Presentation</vt:lpstr>
      <vt:lpstr>Unhandled Exception</vt:lpstr>
      <vt:lpstr>Example – No exception handling</vt:lpstr>
      <vt:lpstr>Example – With exception handling</vt:lpstr>
      <vt:lpstr>Exception Handling Design</vt:lpstr>
      <vt:lpstr>UnobservedTaskException</vt:lpstr>
      <vt:lpstr>PowerPoint Presentation</vt:lpstr>
      <vt:lpstr>Waiting</vt:lpstr>
      <vt:lpstr>Waiting on multiple task</vt:lpstr>
      <vt:lpstr>Waiting on multiple task - code</vt:lpstr>
      <vt:lpstr>PowerPoint Presentation</vt:lpstr>
      <vt:lpstr>Beware using closures to pass data…</vt:lpstr>
      <vt:lpstr>Passing data correctly</vt:lpstr>
      <vt:lpstr>Harvesting results</vt:lpstr>
      <vt:lpstr>Harvesting results the right way</vt:lpstr>
      <vt:lpstr>PowerPoint Presentation</vt:lpstr>
      <vt:lpstr>Characteristics</vt:lpstr>
      <vt:lpstr>Async method</vt:lpstr>
      <vt:lpstr>Same concepts with a lot of lines</vt:lpstr>
      <vt:lpstr>Just await</vt:lpstr>
      <vt:lpstr>Calls from another async method.</vt:lpstr>
      <vt:lpstr>PowerPoint Presentation</vt:lpstr>
      <vt:lpstr>Standard ActionMethod.</vt:lpstr>
      <vt:lpstr>Async ActionMethod</vt:lpstr>
      <vt:lpstr>How we made ContentDetails async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2012-09-19T19:15:52Z</dcterms:created>
  <dcterms:modified xsi:type="dcterms:W3CDTF">2015-10-08T15:14:13Z</dcterms:modified>
</cp:coreProperties>
</file>