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mPRSettings.xml" ContentType="application/vnd.ms-powerpoint.pmPRSettin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</p:sldMasterIdLst>
  <p:notesMasterIdLst>
    <p:notesMasterId r:id="rId46"/>
  </p:notesMasterIdLst>
  <p:handoutMasterIdLst>
    <p:handoutMasterId r:id="rId47"/>
  </p:handoutMasterIdLst>
  <p:sldIdLst>
    <p:sldId id="383" r:id="rId2"/>
    <p:sldId id="384" r:id="rId3"/>
    <p:sldId id="424" r:id="rId4"/>
    <p:sldId id="423" r:id="rId5"/>
    <p:sldId id="387" r:id="rId6"/>
    <p:sldId id="429" r:id="rId7"/>
    <p:sldId id="432" r:id="rId8"/>
    <p:sldId id="430" r:id="rId9"/>
    <p:sldId id="431" r:id="rId10"/>
    <p:sldId id="466" r:id="rId11"/>
    <p:sldId id="433" r:id="rId12"/>
    <p:sldId id="474" r:id="rId13"/>
    <p:sldId id="435" r:id="rId14"/>
    <p:sldId id="436" r:id="rId15"/>
    <p:sldId id="467" r:id="rId16"/>
    <p:sldId id="438" r:id="rId17"/>
    <p:sldId id="440" r:id="rId18"/>
    <p:sldId id="442" r:id="rId19"/>
    <p:sldId id="475" r:id="rId20"/>
    <p:sldId id="454" r:id="rId21"/>
    <p:sldId id="456" r:id="rId22"/>
    <p:sldId id="457" r:id="rId23"/>
    <p:sldId id="458" r:id="rId24"/>
    <p:sldId id="476" r:id="rId25"/>
    <p:sldId id="449" r:id="rId26"/>
    <p:sldId id="452" r:id="rId27"/>
    <p:sldId id="453" r:id="rId28"/>
    <p:sldId id="477" r:id="rId29"/>
    <p:sldId id="461" r:id="rId30"/>
    <p:sldId id="462" r:id="rId31"/>
    <p:sldId id="450" r:id="rId32"/>
    <p:sldId id="451" r:id="rId33"/>
    <p:sldId id="478" r:id="rId34"/>
    <p:sldId id="480" r:id="rId35"/>
    <p:sldId id="464" r:id="rId36"/>
    <p:sldId id="468" r:id="rId37"/>
    <p:sldId id="465" r:id="rId38"/>
    <p:sldId id="469" r:id="rId39"/>
    <p:sldId id="470" r:id="rId40"/>
    <p:sldId id="479" r:id="rId41"/>
    <p:sldId id="471" r:id="rId42"/>
    <p:sldId id="472" r:id="rId43"/>
    <p:sldId id="473" r:id="rId44"/>
    <p:sldId id="415" r:id="rId45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2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2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2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2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29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29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29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29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2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mPRSettings.xml>      �  <?xml version="1.0" encoding="UTF-8"?>
<!DOCTYPE plist PUBLIC "-//Apple Computer//DTD PLIST 1.0//EN" "http://www.apple.com/DTDs/PropertyList-1.0.dtd">
<plist version="1.0">
<dict>
	<key>com.apple.print.PageFormat.PMHorizontalRes</key>
	<dict>
		<key>com.apple.print.ticket.creator</key>
		<string>com.apple.printingmanager</string>
		<key>com.apple.print.ticket.itemArray</key>
		<array>
			<dict>
				<key>com.apple.print.PageFormat.PMHorizontalRes</key>
				<real>72</real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com.apple.print.PageFormat.PMOrientation</key>
	<dict>
		<key>com.apple.print.ticket.creator</key>
		<string>com.apple.printingmanager</string>
		<key>com.apple.print.ticket.itemArray</key>
		<array>
			<dict>
				<key>com.apple.print.PageFormat.PMOrientation</key>
				<integer>1</integer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com.apple.print.PageFormat.PMScaling</key>
	<dict>
		<key>com.apple.print.ticket.creator</key>
		<string>com.apple.printingmanager</string>
		<key>com.apple.print.ticket.itemArray</key>
		<array>
			<dict>
				<key>com.apple.print.PageFormat.PMScaling</key>
				<real>1</real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com.apple.print.PageFormat.PMVerticalRes</key>
	<dict>
		<key>com.apple.print.ticket.creator</key>
		<string>com.apple.printingmanager</string>
		<key>com.apple.print.ticket.itemArray</key>
		<array>
			<dict>
				<key>com.apple.print.PageFormat.PMVerticalRes</key>
				<real>72</real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com.apple.print.PageFormat.PMVerticalScaling</key>
	<dict>
		<key>com.apple.print.ticket.creator</key>
		<string>com.apple.printingmanager</string>
		<key>com.apple.print.ticket.itemArray</key>
		<array>
			<dict>
				<key>com.apple.print.PageFormat.PMVerticalScaling</key>
				<real>1</real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com.apple.print.subTicket.paper_info_ticket</key>
	<dict>
		<key>com.apple.print.PageFormat.PMAdjustedPageRect</key>
		<dict>
			<key>com.apple.print.ticket.creator</key>
			<string>com.apple.printingmanager</string>
			<key>com.apple.print.ticket.itemArray</key>
			<array>
				<dict>
					<key>com.apple.print.PageFormat.PMAdjustedPageRect</key>
					<array>
						<real>0.0</real>
						<real>0.0</real>
						<real>734</real>
						<real>576</real>
					</array>
					<key>com.apple.print.ticket.client</key>
					<string>com.apple.printingmanager</string>
					<key>com.apple.print.ticket.modDate</key>
					<date>2007-11-09T06:26:58Z</date>
					<key>com.apple.print.ticket.stateFlag</key>
					<integer>0</integer>
				</dict>
			</array>
		</dict>
		<key>com.apple.print.PageFormat.PMAdjustedPaperRect</key>
		<dict>
			<key>com.apple.print.ticket.creator</key>
			<string>com.apple.printingmanager</string>
			<key>com.apple.print.ticket.itemArray</key>
			<array>
				<dict>
					<key>com.apple.print.PageFormat.PMAdjustedPaperRect</key>
					<array>
						<real>-18</real>
						<real>-18</real>
						<real>774</real>
						<real>594</real>
					</array>
					<key>com.apple.print.ticket.client</key>
					<string>com.apple.printingmanager</string>
					<key>com.apple.print.ticket.modDate</key>
					<date>2007-11-09T06:26:58Z</date>
					<key>com.apple.print.ticket.stateFlag</key>
					<integer>0</integer>
				</dict>
			</array>
		</dict>
		<key>com.apple.print.PaperInfo.PMPaperName</key>
		<dict>
			<key>com.apple.print.ticket.creator</key>
			<string>com.apple.print.pm.PostScript</string>
			<key>com.apple.print.ticket.itemArray</key>
			<array>
				<dict>
					<key>com.apple.print.PaperInfo.PMPaperName</key>
					<string>na-letter</string>
					<key>com.apple.print.ticket.client</key>
					<string>com.apple.print.pm.PostScript</string>
					<key>com.apple.print.ticket.modDate</key>
					<date>2003-07-01T17:49:36Z</date>
					<key>com.apple.print.ticket.stateFlag</key>
					<integer>1</integer>
				</dict>
			</array>
		</dict>
		<key>com.apple.print.PaperInfo.PMUnadjustedPageRect</key>
		<dict>
			<key>com.apple.print.ticket.creator</key>
			<string>com.apple.print.pm.PostScript</string>
			<key>com.apple.print.ticket.itemArray</key>
			<array>
				<dict>
					<key>com.apple.print.PaperInfo.PMUnadjustedPageRect</key>
					<array>
						<real>0.0</real>
						<real>0.0</real>
						<real>734</real>
						<real>576</real>
					</array>
					<key>com.apple.print.ticket.client</key>
					<string>com.apple.printingmanager</string>
					<key>com.apple.print.ticket.modDate</key>
					<date>2007-11-09T06:26:58Z</date>
					<key>com.apple.print.ticket.stateFlag</key>
					<integer>0</integer>
				</dict>
			</array>
		</dict>
		<key>com.apple.print.PaperInfo.PMUnadjustedPaperRect</key>
		<dict>
			<key>com.apple.print.ticket.creator</key>
			<string>com.apple.print.pm.PostScript</string>
			<key>com.apple.print.ticket.itemArray</key>
			<array>
				<dict>
					<key>com.apple.print.PaperInfo.PMUnadjustedPaperRect</key>
					<array>
						<real>-18</real>
						<real>-18</real>
						<real>774</real>
						<real>594</real>
					</array>
					<key>com.apple.print.ticket.client</key>
					<string>com.apple.printingmanager</string>
					<key>com.apple.print.ticket.modDate</key>
					<date>2007-11-09T06:26:58Z</date>
					<key>com.apple.print.ticket.stateFlag</key>
					<integer>0</integer>
				</dict>
			</array>
		</dict>
		<key>com.apple.print.PaperInfo.ppd.PMPaperName</key>
		<dict>
			<key>com.apple.print.ticket.creator</key>
			<string>com.apple.print.pm.PostScript</string>
			<key>com.apple.print.ticket.itemArray</key>
			<array>
				<dict>
					<key>com.apple.print.PaperInfo.ppd.PMPaperName</key>
					<string>US Letter</string>
					<key>com.apple.print.ticket.client</key>
					<string>com.apple.print.pm.PostScript</string>
					<key>com.apple.print.ticket.modDate</key>
					<date>2003-07-01T17:49:36Z</date>
					<key>com.apple.print.ticket.stateFlag</key>
					<integer>1</integer>
				</dict>
			</array>
		</dict>
		<key>com.apple.print.ticket.APIVersion</key>
		<string>00.20</string>
		<key>com.apple.print.ticket.privateLock</key>
		<false/>
		<key>com.apple.print.ticket.type</key>
		<string>com.apple.print.PaperInfoTicket</string>
	</dict>
	<key>com.apple.print.ticket.APIVersion</key>
	<string>00.20</string>
	<key>com.apple.print.ticket.privateLock</key>
	<false/>
	<key>com.apple.print.ticket.type</key>
	<string>com.apple.print.PageFormatTicket</string>
</dict>
</plist>
   #  <?xml version="1.0" encoding="UTF-8"?>
<!DOCTYPE plist PUBLIC "-//Apple Computer//DTD PLIST 1.0//EN" "http://www.apple.com/DTDs/PropertyList-1.0.dtd">
<plist version="1.0">
<dict>
	<key>com.apple.print.DocumentTicket.PMSpoolFormat</key>
	<dict>
		<key>com.apple.print.ticket.creator</key>
		<string>com.apple.printingmanager</string>
		<key>com.apple.print.ticket.itemArray</key>
		<array>
			<dict>
				<key>com.apple.print.DocumentTicket.PMSpoolFormat</key>
				<string>application/pdf</string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com.apple.print.PrintSettings.PMColorMatchingMode</key>
	<dict>
		<key>com.apple.print.ticket.creator</key>
		<string>com.apple.printingmanager</string>
		<key>com.apple.print.ticket.itemArray</key>
		<array>
			<dict>
				<key>com.apple.print.PrintSettings.PMColorMatchingMode</key>
				<integer>0</integer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com.apple.print.PrintSettings.PMColorSyncProfileID</key>
	<dict>
		<key>com.apple.print.ticket.creator</key>
		<string>com.apple.printingmanager</string>
		<key>com.apple.print.ticket.itemArray</key>
		<array>
			<dict>
				<key>com.apple.print.PrintSettings.PMColorSyncProfileID</key>
				<integer>1</integer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com.apple.print.PrintSettings.PMCopies</key>
	<dict>
		<key>com.apple.print.ticket.creator</key>
		<string>com.apple.printingmanager</string>
		<key>com.apple.print.ticket.itemArray</key>
		<array>
			<dict>
				<key>com.apple.print.PrintSettings.PMCopies</key>
				<integer>1</integer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com.apple.print.PrintSettings.PMCopyCollate</key>
	<dict>
		<key>com.apple.print.ticket.creator</key>
		<string>com.apple.printingmanager</string>
		<key>com.apple.print.ticket.itemArray</key>
		<array>
			<dict>
				<key>com.apple.print.PrintSettings.PMCopyCollate</key>
				<true/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com.apple.print.PrintSettings.PMFirstPage</key>
	<dict>
		<key>com.apple.print.ticket.creator</key>
		<string>com.apple.printingmanager</string>
		<key>com.apple.print.ticket.itemArray</key>
		<array>
			<dict>
				<key>com.apple.print.PrintSettings.PMFirstPage</key>
				<integer>1</integer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com.apple.print.PrintSettings.PMLastPage</key>
	<dict>
		<key>com.apple.print.ticket.creator</key>
		<string>com.apple.printingmanager</string>
		<key>com.apple.print.ticket.itemArray</key>
		<array>
			<dict>
				<key>com.apple.print.PrintSettings.PMLastPage</key>
				<integer>2147483647</integer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com.apple.print.PrintSettings.PMPageRange</key>
	<dict>
		<key>com.apple.print.ticket.creator</key>
		<string>com.apple.printingmanager</string>
		<key>com.apple.print.ticket.itemArray</key>
		<array>
			<dict>
				<key>com.apple.print.PrintSettings.PMPageRange</key>
				<array>
					<integer>1</integer>
					<integer>2147483647</integer>
				</array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com.apple.print.ticket.APIVersion</key>
	<string>00.20</string>
	<key>com.apple.print.ticket.privateLock</key>
	<false/>
	<key>com.apple.print.ticket.type</key>
	<string>com.apple.print.PrintSettingsTicket</string>
</dict>
</plist>
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6E71"/>
    <a:srgbClr val="000000"/>
    <a:srgbClr val="F69264"/>
    <a:srgbClr val="E6E7E8"/>
    <a:srgbClr val="F37037"/>
    <a:srgbClr val="191618"/>
    <a:srgbClr val="3E3E3F"/>
    <a:srgbClr val="DDE0D8"/>
    <a:srgbClr val="EA3F2B"/>
    <a:srgbClr val="E94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60" autoAdjust="0"/>
    <p:restoredTop sz="85486" autoAdjust="0"/>
  </p:normalViewPr>
  <p:slideViewPr>
    <p:cSldViewPr snapToGrid="0" snapToObjects="1">
      <p:cViewPr varScale="1">
        <p:scale>
          <a:sx n="84" d="100"/>
          <a:sy n="84" d="100"/>
        </p:scale>
        <p:origin x="810" y="72"/>
      </p:cViewPr>
      <p:guideLst/>
    </p:cSldViewPr>
  </p:slideViewPr>
  <p:outlineViewPr>
    <p:cViewPr>
      <p:scale>
        <a:sx n="33" d="100"/>
        <a:sy n="33" d="100"/>
      </p:scale>
      <p:origin x="0" y="41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-4768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mPRSettings" Target="pmPRSetting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20E3F-8D28-284B-8FA8-1F56EFCC2A55}" type="datetimeFigureOut">
              <a:rPr lang="en-US" smtClean="0"/>
              <a:t>10/8/2015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C8DC9-6367-F149-BA85-44FD08B5EE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523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534DE-0D6E-7F44-BDCB-A52509C287C5}" type="datetimeFigureOut">
              <a:rPr lang="en-US" smtClean="0"/>
              <a:t>10/8/2015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C8FE2-519B-2940-99D7-0AEAB93828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90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vstudio/hh191443.aspx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ode.msdn.microsoft.com/Async-Sample-Example-from-9b9f505c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vstudio/hh156570.aspx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msdn.microsoft.com/en-us/library/vstudio/hh156528.aspx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vstudio/hh191443.aspx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vstudio/hh191443.aspx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vstudio/hh191443.aspx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hh156513(VS.110).aspx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msdn.microsoft.com/en-us/library/hh156528(VS.110).aspx" TargetMode="Externa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460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noProof="0" dirty="0" smtClean="0">
                <a:latin typeface="NeueHaasGroteskText W01"/>
                <a:cs typeface="NeueHaasGroteskText W01"/>
              </a:rPr>
              <a:t>Task is putted into a queue for execution</a:t>
            </a: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r>
              <a:rPr lang="en-US" b="0" baseline="0" noProof="0" dirty="0" smtClean="0">
                <a:latin typeface="NeueHaasGroteskText W01"/>
                <a:cs typeface="NeueHaasGroteskText W01"/>
              </a:rPr>
              <a:t>Program “</a:t>
            </a:r>
            <a:r>
              <a:rPr lang="en-US" b="1" baseline="0" noProof="0" dirty="0" smtClean="0">
                <a:latin typeface="NeueHaasGroteskText W01"/>
                <a:cs typeface="NeueHaasGroteskText W01"/>
              </a:rPr>
              <a:t>forks</a:t>
            </a:r>
            <a:r>
              <a:rPr lang="en-US" b="0" baseline="0" noProof="0" dirty="0" smtClean="0">
                <a:latin typeface="NeueHaasGroteskText W01"/>
                <a:cs typeface="NeueHaasGroteskText W01"/>
              </a:rPr>
              <a:t>” and now we have two code streams that are executing concurrently. Original code and t.</a:t>
            </a:r>
          </a:p>
          <a:p>
            <a:endParaRPr lang="es-AR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459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noProof="0" dirty="0" smtClean="0">
                <a:latin typeface="NeueHaasGroteskText W01"/>
                <a:cs typeface="NeueHaasGroteskText W01"/>
              </a:rPr>
              <a:t>Task is putted into a queue for execution</a:t>
            </a: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r>
              <a:rPr lang="en-US" b="0" baseline="0" noProof="0" dirty="0" smtClean="0">
                <a:latin typeface="NeueHaasGroteskText W01"/>
                <a:cs typeface="NeueHaasGroteskText W01"/>
              </a:rPr>
              <a:t>Program “</a:t>
            </a:r>
            <a:r>
              <a:rPr lang="en-US" b="1" baseline="0" noProof="0" dirty="0" smtClean="0">
                <a:latin typeface="NeueHaasGroteskText W01"/>
                <a:cs typeface="NeueHaasGroteskText W01"/>
              </a:rPr>
              <a:t>forks</a:t>
            </a:r>
            <a:r>
              <a:rPr lang="en-US" b="0" baseline="0" noProof="0" dirty="0" smtClean="0">
                <a:latin typeface="NeueHaasGroteskText W01"/>
                <a:cs typeface="NeueHaasGroteskText W01"/>
              </a:rPr>
              <a:t>” and now we have two code streams that are executing concurrently. Original code and t.</a:t>
            </a:r>
          </a:p>
          <a:p>
            <a:endParaRPr lang="es-AR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99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826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5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486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430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6549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223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89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859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 PAGE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r>
              <a:rPr lang="en-US" dirty="0" smtClean="0">
                <a:latin typeface="NeueHaasGroteskText W01"/>
                <a:cs typeface="NeueHaasGroteskText W01"/>
              </a:rPr>
              <a:t>–  Headline </a:t>
            </a:r>
            <a:r>
              <a:rPr lang="en-US" b="1" dirty="0" smtClean="0">
                <a:latin typeface="NeueHaasGroteskText W01"/>
                <a:cs typeface="NeueHaasGroteskText W01"/>
              </a:rPr>
              <a:t>36pt Arial in WHITE</a:t>
            </a:r>
            <a:endParaRPr lang="en-US" b="0" dirty="0" smtClean="0">
              <a:latin typeface="NeueHaasGroteskText W01"/>
              <a:cs typeface="NeueHaasGroteskText W01"/>
            </a:endParaRPr>
          </a:p>
          <a:p>
            <a:r>
              <a:rPr lang="en-US" b="0" dirty="0" smtClean="0">
                <a:latin typeface="NeueHaasGroteskText W01"/>
                <a:cs typeface="NeueHaasGroteskText W01"/>
              </a:rPr>
              <a:t>–  S</a:t>
            </a:r>
            <a:r>
              <a:rPr lang="en-US" b="0" baseline="0" dirty="0" smtClean="0">
                <a:latin typeface="NeueHaasGroteskText W01"/>
                <a:cs typeface="NeueHaasGroteskText W01"/>
              </a:rPr>
              <a:t>ub-head 18pt Arial </a:t>
            </a:r>
            <a:r>
              <a:rPr lang="en-US" b="0" baseline="0" dirty="0" err="1" smtClean="0">
                <a:latin typeface="NeueHaasGroteskText W01"/>
                <a:cs typeface="NeueHaasGroteskText W01"/>
              </a:rPr>
              <a:t>Reg</a:t>
            </a:r>
            <a:r>
              <a:rPr lang="en-US" b="0" baseline="0" dirty="0" smtClean="0">
                <a:latin typeface="NeueHaasGroteskText W01"/>
                <a:cs typeface="NeueHaasGroteskText W01"/>
              </a:rPr>
              <a:t> in GREY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>
                <a:latin typeface="NeueHaasGroteskText W01"/>
                <a:cs typeface="NeueHaasGroteskText W01"/>
              </a:rPr>
              <a:t>–  D</a:t>
            </a:r>
            <a:r>
              <a:rPr lang="en-US" b="0" baseline="0" dirty="0" smtClean="0">
                <a:latin typeface="NeueHaasGroteskText W01"/>
                <a:cs typeface="NeueHaasGroteskText W01"/>
              </a:rPr>
              <a:t>o not include client logos on title page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>
                <a:latin typeface="NeueHaasGroteskText W01"/>
                <a:cs typeface="NeueHaasGroteskText W01"/>
              </a:rPr>
              <a:t>–  TEXT ONLY</a:t>
            </a:r>
            <a:endParaRPr lang="en-US" b="0" baseline="0" dirty="0" smtClean="0">
              <a:latin typeface="NeueHaasGroteskText W01"/>
              <a:cs typeface="NeueHaasGroteskText W01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347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4138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You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can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see</a:t>
            </a:r>
            <a:endParaRPr lang="es-AR" b="0" baseline="0" noProof="0" dirty="0" smtClean="0">
              <a:latin typeface="NeueHaasGroteskText W01"/>
              <a:cs typeface="NeueHaasGroteskText W01"/>
            </a:endParaRPr>
          </a:p>
          <a:p>
            <a:r>
              <a:rPr lang="es-AR" b="0" baseline="0" noProof="0" dirty="0" smtClean="0">
                <a:latin typeface="NeueHaasGroteskText W01"/>
                <a:cs typeface="NeueHaasGroteskText W01"/>
              </a:rPr>
              <a:t>10</a:t>
            </a:r>
          </a:p>
          <a:p>
            <a:r>
              <a:rPr lang="es-AR" b="0" baseline="0" noProof="0" dirty="0" smtClean="0">
                <a:latin typeface="NeueHaasGroteskText W01"/>
                <a:cs typeface="NeueHaasGroteskText W01"/>
              </a:rPr>
              <a:t>10</a:t>
            </a:r>
          </a:p>
          <a:p>
            <a:r>
              <a:rPr lang="es-AR" b="0" baseline="0" noProof="0" dirty="0" smtClean="0">
                <a:latin typeface="NeueHaasGroteskText W01"/>
                <a:cs typeface="NeueHaasGroteskText W01"/>
              </a:rPr>
              <a:t>10</a:t>
            </a:r>
          </a:p>
          <a:p>
            <a:r>
              <a:rPr lang="es-AR" b="0" baseline="0" noProof="0" dirty="0" smtClean="0">
                <a:latin typeface="NeueHaasGroteskText W01"/>
                <a:cs typeface="NeueHaasGroteskText W01"/>
              </a:rPr>
              <a:t>:</a:t>
            </a:r>
          </a:p>
          <a:p>
            <a:r>
              <a:rPr lang="es-AR" b="0" baseline="0" noProof="0" dirty="0" smtClean="0">
                <a:latin typeface="NeueHaasGroteskText W01"/>
                <a:cs typeface="NeueHaasGroteskText W01"/>
              </a:rPr>
              <a:t>:</a:t>
            </a: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The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value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of i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is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only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read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when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the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Task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starts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running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.</a:t>
            </a:r>
            <a:endParaRPr lang="en-US" b="0" baseline="0" noProof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4691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You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can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see</a:t>
            </a:r>
            <a:endParaRPr lang="es-AR" b="0" baseline="0" noProof="0" dirty="0" smtClean="0">
              <a:latin typeface="NeueHaasGroteskText W01"/>
              <a:cs typeface="NeueHaasGroteskText W01"/>
            </a:endParaRPr>
          </a:p>
          <a:p>
            <a:r>
              <a:rPr lang="es-AR" b="0" baseline="0" noProof="0" dirty="0" smtClean="0">
                <a:latin typeface="NeueHaasGroteskText W01"/>
                <a:cs typeface="NeueHaasGroteskText W01"/>
              </a:rPr>
              <a:t>10</a:t>
            </a:r>
          </a:p>
          <a:p>
            <a:r>
              <a:rPr lang="es-AR" b="0" baseline="0" noProof="0" dirty="0" smtClean="0">
                <a:latin typeface="NeueHaasGroteskText W01"/>
                <a:cs typeface="NeueHaasGroteskText W01"/>
              </a:rPr>
              <a:t>10</a:t>
            </a:r>
          </a:p>
          <a:p>
            <a:r>
              <a:rPr lang="es-AR" b="0" baseline="0" noProof="0" dirty="0" smtClean="0">
                <a:latin typeface="NeueHaasGroteskText W01"/>
                <a:cs typeface="NeueHaasGroteskText W01"/>
              </a:rPr>
              <a:t>10</a:t>
            </a:r>
          </a:p>
          <a:p>
            <a:r>
              <a:rPr lang="es-AR" b="0" baseline="0" noProof="0" dirty="0" smtClean="0">
                <a:latin typeface="NeueHaasGroteskText W01"/>
                <a:cs typeface="NeueHaasGroteskText W01"/>
              </a:rPr>
              <a:t>:</a:t>
            </a:r>
          </a:p>
          <a:p>
            <a:r>
              <a:rPr lang="es-AR" b="0" baseline="0" noProof="0" dirty="0" smtClean="0">
                <a:latin typeface="NeueHaasGroteskText W01"/>
                <a:cs typeface="NeueHaasGroteskText W01"/>
              </a:rPr>
              <a:t>:</a:t>
            </a: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The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value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of i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is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only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read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when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the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Task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starts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running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.</a:t>
            </a:r>
            <a:endParaRPr lang="en-US" b="0" baseline="0" noProof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3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664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9224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Asynchronous Programming with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Await (C# and Visual Basic)</a:t>
            </a:r>
          </a:p>
          <a:p>
            <a:r>
              <a:rPr lang="en-US" dirty="0" smtClean="0">
                <a:hlinkClick r:id="rId3"/>
              </a:rPr>
              <a:t>http://msdn.microsoft.com/en-us/library/vstudio/hh191443.aspx</a:t>
            </a:r>
            <a:endParaRPr lang="en-US" dirty="0" smtClean="0"/>
          </a:p>
          <a:p>
            <a:endParaRPr lang="es-AR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Sample: Example from "Asynchronous Programming with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Await"</a:t>
            </a:r>
          </a:p>
          <a:p>
            <a:r>
              <a:rPr lang="en-US" dirty="0" smtClean="0">
                <a:hlinkClick r:id="rId4"/>
              </a:rPr>
              <a:t>http://code.msdn.microsoft.com/Async-Sample-Example-from-9b9f505c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902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The marked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 can use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Await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await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designate suspension points. The await operator tells the compiler that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 can't continue past that point until the awaited asynchronous process is complete. In the meantime, control returns to the caller of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suspension of an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 at an await expression doesn't constitute an exit from the method, and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blocks don’t run.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The marked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 can itself be awaited by methods that call it.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313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smtClean="0">
                <a:hlinkClick r:id="rId3"/>
              </a:rPr>
              <a:t>http://msdn.microsoft.com/en-us/library/vstudio/hh191443.aspx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045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smtClean="0">
                <a:hlinkClick r:id="rId3"/>
              </a:rPr>
              <a:t>http://msdn.microsoft.com/en-us/library/vstudio/hh191443.aspx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7106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Happens in an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</a:t>
            </a:r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smtClean="0">
                <a:hlinkClick r:id="rId3"/>
              </a:rPr>
              <a:t>http://msdn.microsoft.com/en-us/library/vstudio/hh191443.aspx</a:t>
            </a:r>
            <a:endParaRPr lang="en-US" dirty="0" smtClean="0"/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07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="0" baseline="0" dirty="0" err="1" smtClean="0">
                <a:latin typeface="NeueHaasGroteskText W01"/>
                <a:cs typeface="NeueHaasGroteskText W01"/>
              </a:rPr>
              <a:t>Why</a:t>
            </a:r>
            <a:r>
              <a:rPr lang="es-AR" b="0" baseline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dirty="0" err="1" smtClean="0">
                <a:latin typeface="NeueHaasGroteskText W01"/>
                <a:cs typeface="NeueHaasGroteskText W01"/>
              </a:rPr>
              <a:t>async</a:t>
            </a:r>
            <a:endParaRPr lang="en-US" b="0" baseline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786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AccessTheWebAsync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doesn't have any work that it can do between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calling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awaiting its completion, you can simplify your code by calling and awaiting in the following single statement.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034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AccessTheWebAsync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doesn't have any work that it can do between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calling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awaiting its completion, you can simplify your code by calling and awaiting in the following single statement.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043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4072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AccessTheWebAsync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doesn't have any work that it can do between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calling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awaiting its completion, you can simplify your code by calling and awaiting in the following single statement.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4670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AccessTheWebAsync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doesn't have any work that it can do between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calling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awaiting its completion, you can simplify your code by calling and awaiting in the following single statement.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194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changes were applied to allow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GizmosAsync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be asynchronous.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method is marked with the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keyword, which tells  the compiler to generate callbacks for parts of the body and to automatically create a Task&lt;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ActionResult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is returned.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was appended to the method name. Appending 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is not required but is the convention when writing asynchronous methods.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return type was changed from 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ActionResult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 Task&lt;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ActionResult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&gt;. The return type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ofTask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ActionResult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  represents ongoing work and provides callers of the method with a handle through which to wait for the asynchronous operation’s completion. In this case, the caller is the web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service.Task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ActionResult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  represents ongoing work with a result of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ActionResult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await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keyword was applied to the web service call.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asynchronous web service API was called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GetGizmosAsync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314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705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631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18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="0" baseline="0" dirty="0" err="1" smtClean="0">
                <a:latin typeface="NeueHaasGroteskText W01"/>
                <a:cs typeface="NeueHaasGroteskText W01"/>
              </a:rPr>
              <a:t>What</a:t>
            </a:r>
            <a:r>
              <a:rPr lang="es-AR" b="0" baseline="0" dirty="0" smtClean="0">
                <a:latin typeface="NeueHaasGroteskText W01"/>
                <a:cs typeface="NeueHaasGroteskText W01"/>
              </a:rPr>
              <a:t> do </a:t>
            </a:r>
            <a:r>
              <a:rPr lang="es-AR" b="0" baseline="0" dirty="0" err="1" smtClean="0">
                <a:latin typeface="NeueHaasGroteskText W01"/>
                <a:cs typeface="NeueHaasGroteskText W01"/>
              </a:rPr>
              <a:t>we</a:t>
            </a:r>
            <a:r>
              <a:rPr lang="es-AR" b="0" baseline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dirty="0" err="1" smtClean="0">
                <a:latin typeface="NeueHaasGroteskText W01"/>
                <a:cs typeface="NeueHaasGroteskText W01"/>
              </a:rPr>
              <a:t>have</a:t>
            </a:r>
            <a:r>
              <a:rPr lang="es-AR" b="0" baseline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dirty="0" err="1" smtClean="0">
                <a:latin typeface="NeueHaasGroteskText W01"/>
                <a:cs typeface="NeueHaasGroteskText W01"/>
              </a:rPr>
              <a:t>to</a:t>
            </a:r>
            <a:r>
              <a:rPr lang="es-AR" b="0" baseline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dirty="0" err="1" smtClean="0">
                <a:latin typeface="NeueHaasGroteskText W01"/>
                <a:cs typeface="NeueHaasGroteskText W01"/>
              </a:rPr>
              <a:t>solve</a:t>
            </a:r>
            <a:r>
              <a:rPr lang="es-AR" b="0" baseline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dirty="0" err="1" smtClean="0">
                <a:latin typeface="NeueHaasGroteskText W01"/>
                <a:cs typeface="NeueHaasGroteskText W01"/>
              </a:rPr>
              <a:t>this</a:t>
            </a:r>
            <a:r>
              <a:rPr lang="es-AR" b="0" baseline="0" dirty="0" smtClean="0">
                <a:latin typeface="NeueHaasGroteskText W01"/>
                <a:cs typeface="NeueHaasGroteskText W01"/>
              </a:rPr>
              <a:t>?</a:t>
            </a:r>
          </a:p>
          <a:p>
            <a:endParaRPr lang="es-AR" b="0" baseline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991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="0" baseline="0" dirty="0" err="1" smtClean="0">
                <a:latin typeface="NeueHaasGroteskText W01"/>
                <a:cs typeface="NeueHaasGroteskText W01"/>
              </a:rPr>
              <a:t>Threads</a:t>
            </a:r>
            <a:endParaRPr lang="es-AR" b="0" baseline="0" dirty="0" smtClean="0">
              <a:latin typeface="NeueHaasGroteskText W01"/>
              <a:cs typeface="NeueHaasGroteskText W01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="0" baseline="0" dirty="0" err="1" smtClean="0">
                <a:latin typeface="NeueHaasGroteskText W01"/>
                <a:cs typeface="NeueHaasGroteskText W01"/>
              </a:rPr>
              <a:t>Async</a:t>
            </a:r>
            <a:r>
              <a:rPr lang="es-AR" b="0" baseline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dirty="0" err="1" smtClean="0">
                <a:latin typeface="NeueHaasGroteskText W01"/>
                <a:cs typeface="NeueHaasGroteskText W01"/>
              </a:rPr>
              <a:t>Programming</a:t>
            </a:r>
            <a:r>
              <a:rPr lang="es-AR" b="0" baseline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dirty="0" err="1" smtClean="0">
                <a:latin typeface="NeueHaasGroteskText W01"/>
                <a:cs typeface="NeueHaasGroteskText W01"/>
              </a:rPr>
              <a:t>Model</a:t>
            </a:r>
            <a:endParaRPr lang="es-AR" b="0" baseline="0" dirty="0" smtClean="0">
              <a:latin typeface="NeueHaasGroteskText W01"/>
              <a:cs typeface="NeueHaasGroteskText W01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AR" b="0" baseline="0" dirty="0" err="1" smtClean="0">
                <a:latin typeface="NeueHaasGroteskText W01"/>
                <a:cs typeface="NeueHaasGroteskText W01"/>
              </a:rPr>
              <a:t>BeginInvoke</a:t>
            </a:r>
            <a:r>
              <a:rPr lang="es-AR" b="0" baseline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dirty="0" err="1" smtClean="0">
                <a:latin typeface="NeueHaasGroteskText W01"/>
                <a:cs typeface="NeueHaasGroteskText W01"/>
              </a:rPr>
              <a:t>EndInvoke</a:t>
            </a:r>
            <a:endParaRPr lang="es-AR" b="0" baseline="0" dirty="0" smtClean="0">
              <a:latin typeface="NeueHaasGroteskText W01"/>
              <a:cs typeface="NeueHaasGroteskText W01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b="0" baseline="0" dirty="0" err="1" smtClean="0">
                <a:latin typeface="NeueHaasGroteskText W01"/>
                <a:cs typeface="NeueHaasGroteskText W01"/>
              </a:rPr>
              <a:t>Event-Based</a:t>
            </a:r>
            <a:r>
              <a:rPr lang="es-AR" b="0" baseline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dirty="0" err="1" smtClean="0">
                <a:latin typeface="NeueHaasGroteskText W01"/>
                <a:cs typeface="NeueHaasGroteskText W01"/>
              </a:rPr>
              <a:t>Async</a:t>
            </a:r>
            <a:r>
              <a:rPr lang="es-AR" b="0" baseline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dirty="0" err="1" smtClean="0">
                <a:latin typeface="NeueHaasGroteskText W01"/>
                <a:cs typeface="NeueHaasGroteskText W01"/>
              </a:rPr>
              <a:t>Pattern</a:t>
            </a:r>
            <a:endParaRPr lang="es-AR" b="0" baseline="0" dirty="0" smtClean="0">
              <a:latin typeface="NeueHaasGroteskText W01"/>
              <a:cs typeface="NeueHaasGroteskText W01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AR" b="0" baseline="0" dirty="0" err="1" smtClean="0">
                <a:latin typeface="NeueHaasGroteskText W01"/>
                <a:cs typeface="NeueHaasGroteskText W01"/>
              </a:rPr>
              <a:t>BackgroundWorker</a:t>
            </a:r>
            <a:r>
              <a:rPr lang="es-AR" b="0" baseline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dirty="0" err="1" smtClean="0">
                <a:latin typeface="NeueHaasGroteskText W01"/>
                <a:cs typeface="NeueHaasGroteskText W01"/>
              </a:rPr>
              <a:t>class</a:t>
            </a:r>
            <a:endParaRPr lang="es-AR" b="0" baseline="0" dirty="0" smtClean="0">
              <a:latin typeface="NeueHaasGroteskText W01"/>
              <a:cs typeface="NeueHaasGroteskText W01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1200" dirty="0" err="1" smtClean="0">
                <a:ln w="0">
                  <a:noFill/>
                </a:ln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QueueUserWorkItem</a:t>
            </a:r>
            <a:endParaRPr lang="es-AR" sz="1200" dirty="0" smtClean="0">
              <a:ln w="0">
                <a:noFill/>
              </a:ln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AR" b="0" baseline="0" dirty="0" err="1" smtClean="0">
                <a:ln w="0">
                  <a:noFill/>
                </a:ln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ueHaasGroteskText W01"/>
                <a:cs typeface="NeueHaasGroteskText W01"/>
              </a:rPr>
              <a:t>ThreadPool</a:t>
            </a:r>
            <a:endParaRPr lang="es-AR" b="0" baseline="0" dirty="0" smtClean="0">
              <a:latin typeface="NeueHaasGroteskText W01"/>
              <a:cs typeface="NeueHaasGroteskText W01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s-AR" b="0" baseline="0" dirty="0" smtClean="0">
              <a:latin typeface="NeueHaasGroteskText W01"/>
              <a:cs typeface="NeueHaasGroteskText W01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s-AR" b="0" baseline="0" dirty="0" smtClean="0">
              <a:latin typeface="NeueHaasGroteskText W01"/>
              <a:cs typeface="NeueHaasGroteskText W01"/>
            </a:endParaRPr>
          </a:p>
          <a:p>
            <a:endParaRPr lang="en-US" b="0" baseline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733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s-AR" b="0" baseline="0" dirty="0" smtClean="0">
              <a:latin typeface="NeueHaasGroteskText W01"/>
              <a:cs typeface="NeueHaasGroteskText W01"/>
            </a:endParaRPr>
          </a:p>
          <a:p>
            <a:endParaRPr lang="en-US" b="0" baseline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88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s-AR" b="0" baseline="0" dirty="0" smtClean="0">
              <a:latin typeface="NeueHaasGroteskText W01"/>
              <a:cs typeface="NeueHaasGroteskText W01"/>
            </a:endParaRPr>
          </a:p>
          <a:p>
            <a:endParaRPr lang="en-US" b="0" baseline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95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(propos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Black_bkg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3389" y="1159669"/>
            <a:ext cx="8128000" cy="1219464"/>
          </a:xfrm>
          <a:prstGeom prst="rect">
            <a:avLst/>
          </a:prstGeom>
        </p:spPr>
        <p:txBody>
          <a:bodyPr lIns="0" rIns="0" anchor="ctr" anchorCtr="0"/>
          <a:lstStyle>
            <a:lvl1pPr marL="0" indent="0" algn="ctr">
              <a:buNone/>
              <a:defRPr sz="3600" b="1" i="0" kern="1000" spc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2350560" y="2386190"/>
            <a:ext cx="4041775" cy="1126066"/>
          </a:xfrm>
          <a:prstGeom prst="rect">
            <a:avLst/>
          </a:prstGeom>
        </p:spPr>
        <p:txBody>
          <a:bodyPr lIns="0" rIns="0" anchor="ctr" anchorCtr="0"/>
          <a:lstStyle>
            <a:lvl1pPr marL="0" indent="0" algn="ctr">
              <a:buNone/>
              <a:defRPr sz="2400" b="0" i="0" kern="1200" spc="0">
                <a:solidFill>
                  <a:srgbClr val="6D6E7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subhead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69741" y="2567388"/>
            <a:ext cx="403412" cy="0"/>
          </a:xfrm>
          <a:prstGeom prst="line">
            <a:avLst/>
          </a:prstGeom>
          <a:ln w="19050" cmpd="sng">
            <a:solidFill>
              <a:srgbClr val="F3703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42720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b="0" i="0" kern="1000" spc="0" baseline="0">
                <a:solidFill>
                  <a:srgbClr val="6D6E71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footer</a:t>
            </a:r>
          </a:p>
        </p:txBody>
      </p:sp>
    </p:spTree>
    <p:extLst>
      <p:ext uri="{BB962C8B-B14F-4D97-AF65-F5344CB8AC3E}">
        <p14:creationId xmlns:p14="http://schemas.microsoft.com/office/powerpoint/2010/main" val="25504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/ Image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ite_Conten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42720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7F7F7F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footer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244931" y="474134"/>
            <a:ext cx="8654140" cy="396055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4463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/ Image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ite_Conten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42720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footer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42720" y="589116"/>
            <a:ext cx="8612064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2"/>
          </p:nvPr>
        </p:nvSpPr>
        <p:spPr>
          <a:xfrm>
            <a:off x="242720" y="303063"/>
            <a:ext cx="3078845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6978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6E7E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Grey_Conten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38" name="Content Placeholder 2"/>
          <p:cNvSpPr>
            <a:spLocks noGrp="1"/>
          </p:cNvSpPr>
          <p:nvPr>
            <p:ph idx="12"/>
          </p:nvPr>
        </p:nvSpPr>
        <p:spPr>
          <a:xfrm>
            <a:off x="242720" y="303063"/>
            <a:ext cx="3078845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42720" y="589116"/>
            <a:ext cx="8664254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42720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footer</a:t>
            </a:r>
          </a:p>
        </p:txBody>
      </p:sp>
    </p:spTree>
    <p:extLst>
      <p:ext uri="{BB962C8B-B14F-4D97-AF65-F5344CB8AC3E}">
        <p14:creationId xmlns:p14="http://schemas.microsoft.com/office/powerpoint/2010/main" val="1104345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/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0160" y="0"/>
            <a:ext cx="9144950" cy="51435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 descr="Black_TY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42720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50" baseline="0">
                <a:solidFill>
                  <a:srgbClr val="6D6E71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footer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 hasCustomPrompt="1"/>
          </p:nvPr>
        </p:nvSpPr>
        <p:spPr>
          <a:xfrm>
            <a:off x="242720" y="3715128"/>
            <a:ext cx="2077147" cy="8568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rgbClr val="6D6E71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contact info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5" hasCustomPrompt="1"/>
          </p:nvPr>
        </p:nvSpPr>
        <p:spPr>
          <a:xfrm>
            <a:off x="2438399" y="3715128"/>
            <a:ext cx="2077147" cy="8568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rgbClr val="6D6E71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contact info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51012" y="3715128"/>
            <a:ext cx="2077147" cy="8568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rgbClr val="6D6E71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contact info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7" hasCustomPrompt="1"/>
          </p:nvPr>
        </p:nvSpPr>
        <p:spPr>
          <a:xfrm>
            <a:off x="6849534" y="3715128"/>
            <a:ext cx="2077147" cy="8568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rgbClr val="6D6E71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contact info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5721" y="1159669"/>
            <a:ext cx="8092723" cy="1219464"/>
          </a:xfrm>
          <a:prstGeom prst="rect">
            <a:avLst/>
          </a:prstGeom>
        </p:spPr>
        <p:txBody>
          <a:bodyPr lIns="0" rIns="0" anchor="ctr" anchorCtr="0"/>
          <a:lstStyle>
            <a:lvl1pPr marL="0" indent="0" algn="ctr">
              <a:buNone/>
              <a:defRPr sz="3600" b="1" kern="1000" spc="0">
                <a:solidFill>
                  <a:schemeClr val="bg1"/>
                </a:solidFill>
                <a:latin typeface="Arial"/>
                <a:cs typeface="Chalet-NewYorkNineteenSixty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65193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Ass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 2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54340081"/>
              </p:ext>
            </p:extLst>
          </p:nvPr>
        </p:nvGraphicFramePr>
        <p:xfrm>
          <a:off x="388945" y="2278733"/>
          <a:ext cx="1091257" cy="4073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1257"/>
              </a:tblGrid>
              <a:tr h="407374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baseline="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Messaging Gateway</a:t>
                      </a:r>
                      <a:endParaRPr lang="en-US" sz="800" b="0" i="0" baseline="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42774" marR="42774" marT="21388" marB="21388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41319547"/>
              </p:ext>
            </p:extLst>
          </p:nvPr>
        </p:nvGraphicFramePr>
        <p:xfrm>
          <a:off x="388945" y="2918314"/>
          <a:ext cx="1926578" cy="4783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289"/>
                <a:gridCol w="963289"/>
              </a:tblGrid>
              <a:tr h="239195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solidFill>
                            <a:srgbClr val="F37037"/>
                          </a:solidFill>
                          <a:latin typeface="Arial"/>
                          <a:cs typeface="Arial"/>
                        </a:rPr>
                        <a:t>Service Handler</a:t>
                      </a:r>
                      <a:r>
                        <a:rPr lang="en-US" sz="800" b="0" i="0" baseline="0" dirty="0" smtClean="0">
                          <a:solidFill>
                            <a:srgbClr val="F37037"/>
                          </a:solidFill>
                          <a:latin typeface="Arial"/>
                          <a:cs typeface="Arial"/>
                        </a:rPr>
                        <a:t> (REST)</a:t>
                      </a:r>
                      <a:endParaRPr lang="en-US" sz="800" b="0" i="0" dirty="0">
                        <a:solidFill>
                          <a:srgbClr val="F37037"/>
                        </a:solidFill>
                        <a:latin typeface="Arial"/>
                        <a:cs typeface="Arial"/>
                      </a:endParaRPr>
                    </a:p>
                  </a:txBody>
                  <a:tcPr marL="42774" marR="42774" marT="21388" marB="21388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9195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JSON</a:t>
                      </a:r>
                      <a:endParaRPr lang="en-US" sz="800" baseline="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42774" marR="42774" marT="21388" marB="21388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XML</a:t>
                      </a:r>
                      <a:endParaRPr lang="en-US" sz="800" baseline="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42774" marR="42774" marT="21388" marB="21388" anchor="ctr"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86952050"/>
              </p:ext>
            </p:extLst>
          </p:nvPr>
        </p:nvGraphicFramePr>
        <p:xfrm>
          <a:off x="388945" y="3605880"/>
          <a:ext cx="2393388" cy="4960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7796"/>
                <a:gridCol w="797796"/>
                <a:gridCol w="797796"/>
              </a:tblGrid>
              <a:tr h="248010"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solidFill>
                            <a:srgbClr val="F37037"/>
                          </a:solidFill>
                          <a:latin typeface="Arial"/>
                        </a:rPr>
                        <a:t>OACIS Services / Application Facade</a:t>
                      </a:r>
                      <a:endParaRPr lang="en-US" sz="800" b="0" i="0" dirty="0">
                        <a:solidFill>
                          <a:srgbClr val="F37037"/>
                        </a:solidFill>
                        <a:latin typeface="Arial"/>
                      </a:endParaRPr>
                    </a:p>
                  </a:txBody>
                  <a:tcPr marL="43165" marR="43165" marT="21583" marB="21583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rgbClr val="E9422C"/>
                        </a:solidFill>
                        <a:latin typeface="NeueHaasGroteskText W01"/>
                      </a:endParaRPr>
                    </a:p>
                  </a:txBody>
                  <a:tcPr marL="56845" marR="56845" marT="28423" marB="28423">
                    <a:noFill/>
                  </a:tcPr>
                </a:tc>
              </a:tr>
              <a:tr h="248010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solidFill>
                            <a:schemeClr val="bg1"/>
                          </a:solidFill>
                          <a:latin typeface="Arial"/>
                        </a:rPr>
                        <a:t>Authentication</a:t>
                      </a:r>
                      <a:endParaRPr lang="en-US" sz="800" baseline="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165" marR="43165" marT="21583" marB="21583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solidFill>
                            <a:schemeClr val="bg1"/>
                          </a:solidFill>
                          <a:latin typeface="Arial"/>
                        </a:rPr>
                        <a:t>Results</a:t>
                      </a:r>
                      <a:endParaRPr lang="en-US" sz="800" baseline="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165" marR="43165" marT="21583" marB="21583" anchor="ctr"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solidFill>
                            <a:schemeClr val="bg1"/>
                          </a:solidFill>
                          <a:latin typeface="Arial"/>
                        </a:rPr>
                        <a:t>Orders</a:t>
                      </a:r>
                      <a:endParaRPr lang="en-US" sz="800" baseline="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165" marR="43165" marT="21583" marB="21583" anchor="ctr"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91748591"/>
              </p:ext>
            </p:extLst>
          </p:nvPr>
        </p:nvGraphicFramePr>
        <p:xfrm>
          <a:off x="388945" y="4315587"/>
          <a:ext cx="3563472" cy="4977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0868"/>
                <a:gridCol w="890868"/>
                <a:gridCol w="890868"/>
                <a:gridCol w="890868"/>
              </a:tblGrid>
              <a:tr h="243256">
                <a:tc gridSpan="4"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solidFill>
                            <a:srgbClr val="F37037"/>
                          </a:solidFill>
                          <a:latin typeface="Arial"/>
                        </a:rPr>
                        <a:t>Integration</a:t>
                      </a:r>
                      <a:r>
                        <a:rPr lang="en-US" sz="800" b="0" i="0" baseline="0" dirty="0" smtClean="0">
                          <a:solidFill>
                            <a:srgbClr val="F37037"/>
                          </a:solidFill>
                          <a:latin typeface="Arial"/>
                        </a:rPr>
                        <a:t> Bridg</a:t>
                      </a:r>
                      <a:r>
                        <a:rPr lang="en-US" sz="800" b="0" i="0" dirty="0" smtClean="0">
                          <a:solidFill>
                            <a:srgbClr val="F37037"/>
                          </a:solidFill>
                          <a:latin typeface="Arial"/>
                        </a:rPr>
                        <a:t>e</a:t>
                      </a:r>
                      <a:endParaRPr lang="en-US" sz="800" b="0" i="0" dirty="0">
                        <a:solidFill>
                          <a:srgbClr val="F37037"/>
                        </a:solidFill>
                        <a:latin typeface="Arial"/>
                      </a:endParaRPr>
                    </a:p>
                  </a:txBody>
                  <a:tcPr marL="31413" marR="31413" marT="15707" marB="15707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rgbClr val="E9422C"/>
                        </a:solidFill>
                        <a:latin typeface="NeueHaasGroteskText W01"/>
                      </a:endParaRPr>
                    </a:p>
                  </a:txBody>
                  <a:tcPr marL="56845" marR="56845" marT="28423" marB="28423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rgbClr val="E9422C"/>
                        </a:solidFill>
                        <a:latin typeface="NeueHaasGroteskText W01"/>
                      </a:endParaRPr>
                    </a:p>
                  </a:txBody>
                  <a:tcPr marL="56845" marR="56845" marT="28423" marB="28423">
                    <a:noFill/>
                  </a:tcPr>
                </a:tc>
              </a:tr>
              <a:tr h="254475">
                <a:tc>
                  <a:txBody>
                    <a:bodyPr/>
                    <a:lstStyle/>
                    <a:p>
                      <a:pPr algn="ctr"/>
                      <a:r>
                        <a:rPr lang="en-US" sz="600" baseline="0" dirty="0" smtClean="0">
                          <a:solidFill>
                            <a:schemeClr val="bg1"/>
                          </a:solidFill>
                          <a:latin typeface="Arial"/>
                        </a:rPr>
                        <a:t>Payment Gateway</a:t>
                      </a:r>
                      <a:endParaRPr lang="en-US" sz="600" baseline="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31413" marR="31413" marT="15707" marB="15707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aseline="0" dirty="0" smtClean="0">
                          <a:solidFill>
                            <a:schemeClr val="bg1"/>
                          </a:solidFill>
                          <a:latin typeface="Arial"/>
                        </a:rPr>
                        <a:t>Social Networks</a:t>
                      </a:r>
                      <a:endParaRPr lang="en-US" sz="600" baseline="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31413" marR="31413" marT="15707" marB="15707" anchor="ctr"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aseline="0" dirty="0" smtClean="0">
                          <a:solidFill>
                            <a:schemeClr val="bg1"/>
                          </a:solidFill>
                          <a:latin typeface="Arial"/>
                        </a:rPr>
                        <a:t>Notification</a:t>
                      </a:r>
                      <a:endParaRPr lang="en-US" sz="600" baseline="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31413" marR="31413" marT="15707" marB="15707" anchor="ctr"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aseline="0" dirty="0" smtClean="0">
                          <a:solidFill>
                            <a:schemeClr val="bg1"/>
                          </a:solidFill>
                          <a:latin typeface="Arial"/>
                        </a:rPr>
                        <a:t>Analytics API</a:t>
                      </a:r>
                      <a:endParaRPr lang="en-US" sz="600" baseline="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31413" marR="31413" marT="15707" marB="15707" anchor="ctr"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 userDrawn="1"/>
        </p:nvCxnSpPr>
        <p:spPr>
          <a:xfrm flipV="1">
            <a:off x="4489554" y="1172148"/>
            <a:ext cx="1421749" cy="7470"/>
          </a:xfrm>
          <a:prstGeom prst="straightConnector1">
            <a:avLst/>
          </a:prstGeom>
          <a:ln>
            <a:solidFill>
              <a:srgbClr val="6D6E7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 userDrawn="1"/>
        </p:nvCxnSpPr>
        <p:spPr>
          <a:xfrm flipH="1">
            <a:off x="4496855" y="1402242"/>
            <a:ext cx="1416289" cy="0"/>
          </a:xfrm>
          <a:prstGeom prst="straightConnector1">
            <a:avLst/>
          </a:prstGeom>
          <a:ln>
            <a:solidFill>
              <a:srgbClr val="6D6E7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 userDrawn="1"/>
        </p:nvCxnSpPr>
        <p:spPr>
          <a:xfrm flipV="1">
            <a:off x="6384963" y="952965"/>
            <a:ext cx="0" cy="772654"/>
          </a:xfrm>
          <a:prstGeom prst="straightConnector1">
            <a:avLst/>
          </a:prstGeom>
          <a:ln>
            <a:solidFill>
              <a:srgbClr val="6D6E7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 userDrawn="1"/>
        </p:nvCxnSpPr>
        <p:spPr>
          <a:xfrm>
            <a:off x="6609080" y="952965"/>
            <a:ext cx="0" cy="772654"/>
          </a:xfrm>
          <a:prstGeom prst="straightConnector1">
            <a:avLst/>
          </a:prstGeom>
          <a:ln>
            <a:solidFill>
              <a:srgbClr val="6D6E7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6812609" y="952965"/>
            <a:ext cx="0" cy="772654"/>
          </a:xfrm>
          <a:prstGeom prst="line">
            <a:avLst/>
          </a:prstGeom>
          <a:ln w="12700" cmpd="sng">
            <a:solidFill>
              <a:srgbClr val="F37037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 flipH="1">
            <a:off x="4484790" y="1725619"/>
            <a:ext cx="1428354" cy="0"/>
          </a:xfrm>
          <a:prstGeom prst="line">
            <a:avLst/>
          </a:prstGeom>
          <a:ln w="12700" cmpd="sng">
            <a:solidFill>
              <a:srgbClr val="F37037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an 4"/>
          <p:cNvSpPr/>
          <p:nvPr userDrawn="1"/>
        </p:nvSpPr>
        <p:spPr>
          <a:xfrm>
            <a:off x="7218546" y="1094698"/>
            <a:ext cx="346969" cy="555173"/>
          </a:xfrm>
          <a:prstGeom prst="can">
            <a:avLst/>
          </a:prstGeom>
          <a:solidFill>
            <a:srgbClr val="6D6E71"/>
          </a:solidFill>
          <a:ln>
            <a:solidFill>
              <a:srgbClr val="61626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295203" y="272829"/>
            <a:ext cx="1750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kern="1000" spc="30" dirty="0" smtClean="0">
                <a:solidFill>
                  <a:srgbClr val="6D6E71"/>
                </a:solidFill>
                <a:latin typeface="Arial"/>
                <a:cs typeface="Arial"/>
              </a:rPr>
              <a:t>TOOLKIT</a:t>
            </a:r>
            <a:endParaRPr lang="en-US" sz="1200" b="0" i="0" kern="1000" spc="30" dirty="0">
              <a:solidFill>
                <a:srgbClr val="6D6E71"/>
              </a:solidFill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280081" y="1897500"/>
            <a:ext cx="562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0" i="0" baseline="0" dirty="0" smtClean="0">
                <a:solidFill>
                  <a:srgbClr val="6D6E71"/>
                </a:solidFill>
                <a:latin typeface="Arial"/>
                <a:cs typeface="Arial"/>
              </a:rPr>
              <a:t>Charts</a:t>
            </a:r>
            <a:endParaRPr lang="en-US" sz="1000" b="0" i="0" dirty="0">
              <a:solidFill>
                <a:srgbClr val="6D6E71"/>
              </a:solidFill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04512" y="656002"/>
            <a:ext cx="72711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0" i="0" baseline="0" dirty="0" smtClean="0">
                <a:solidFill>
                  <a:srgbClr val="6D6E71"/>
                </a:solidFill>
                <a:latin typeface="Arial"/>
                <a:cs typeface="Arial"/>
              </a:rPr>
              <a:t>Color palette</a:t>
            </a:r>
            <a:endParaRPr lang="en-US" sz="1000" b="0" i="0" dirty="0">
              <a:solidFill>
                <a:srgbClr val="6D6E71"/>
              </a:solidFill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4423803" y="656002"/>
            <a:ext cx="71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0" i="0" baseline="0" dirty="0" smtClean="0">
                <a:solidFill>
                  <a:srgbClr val="6D6E71"/>
                </a:solidFill>
                <a:latin typeface="Arial"/>
                <a:cs typeface="Arial"/>
              </a:rPr>
              <a:t>Elements</a:t>
            </a:r>
            <a:endParaRPr lang="en-US" sz="1000" b="0" i="0" dirty="0">
              <a:solidFill>
                <a:srgbClr val="6D6E71"/>
              </a:solidFill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2440984" y="952965"/>
            <a:ext cx="660120" cy="555173"/>
          </a:xfrm>
          <a:prstGeom prst="rect">
            <a:avLst/>
          </a:prstGeom>
          <a:solidFill>
            <a:srgbClr val="F370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37037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752587" y="952965"/>
            <a:ext cx="660120" cy="555173"/>
          </a:xfrm>
          <a:prstGeom prst="rect">
            <a:avLst/>
          </a:prstGeom>
          <a:solidFill>
            <a:srgbClr val="E6E7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E7E8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1058599" y="952965"/>
            <a:ext cx="660120" cy="555173"/>
          </a:xfrm>
          <a:prstGeom prst="rect">
            <a:avLst/>
          </a:prstGeom>
          <a:solidFill>
            <a:srgbClr val="6D6E7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D6E71"/>
              </a:solidFill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361820" y="952965"/>
            <a:ext cx="660120" cy="55517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D6E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354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con Ass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 userDrawn="1"/>
        </p:nvSpPr>
        <p:spPr>
          <a:xfrm>
            <a:off x="4021490" y="1534551"/>
            <a:ext cx="876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Applications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6710070" y="1534551"/>
            <a:ext cx="535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Cloud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7793881" y="1534551"/>
            <a:ext cx="8975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Connections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42" name="TextBox 41"/>
          <p:cNvSpPr txBox="1"/>
          <p:nvPr userDrawn="1"/>
        </p:nvSpPr>
        <p:spPr>
          <a:xfrm>
            <a:off x="1665131" y="2785823"/>
            <a:ext cx="655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Desktop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4171114" y="2785823"/>
            <a:ext cx="576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6D6E71"/>
                </a:solidFill>
                <a:latin typeface="Arial"/>
                <a:cs typeface="NeueHaasGroteskText W01"/>
              </a:rPr>
              <a:t>Laptop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2926491" y="4105662"/>
            <a:ext cx="633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6D6E71"/>
                </a:solidFill>
                <a:latin typeface="Arial"/>
                <a:cs typeface="NeueHaasGroteskText W01"/>
              </a:rPr>
              <a:t>Support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5396092" y="2785823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Mobile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4194107" y="4105662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Tablet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6680253" y="2785823"/>
            <a:ext cx="595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People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7939824" y="2785823"/>
            <a:ext cx="6056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Person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49" name="TextBox 48"/>
          <p:cNvSpPr txBox="1"/>
          <p:nvPr userDrawn="1"/>
        </p:nvSpPr>
        <p:spPr>
          <a:xfrm>
            <a:off x="391045" y="4105662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Server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3" name="TextBox 52"/>
          <p:cNvSpPr txBox="1"/>
          <p:nvPr userDrawn="1"/>
        </p:nvSpPr>
        <p:spPr>
          <a:xfrm>
            <a:off x="365240" y="1534551"/>
            <a:ext cx="633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Adapter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4" name="TextBox 53"/>
          <p:cNvSpPr txBox="1"/>
          <p:nvPr userDrawn="1"/>
        </p:nvSpPr>
        <p:spPr>
          <a:xfrm>
            <a:off x="379873" y="272829"/>
            <a:ext cx="1750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000" spc="30" dirty="0" smtClean="0">
                <a:solidFill>
                  <a:srgbClr val="6D6E71"/>
                </a:solidFill>
                <a:latin typeface="Arial"/>
                <a:cs typeface="NeueHaasGroteskText W01"/>
              </a:rPr>
              <a:t>ICONS</a:t>
            </a:r>
            <a:endParaRPr lang="en-US" sz="1200" kern="1000" spc="3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1667215" y="1534551"/>
            <a:ext cx="6509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Android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2977944" y="1534551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Apple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5179376" y="1534551"/>
            <a:ext cx="1033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Client Location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301277" y="2785823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Database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0" name="TextBox 49"/>
          <p:cNvSpPr txBox="1"/>
          <p:nvPr userDrawn="1"/>
        </p:nvSpPr>
        <p:spPr>
          <a:xfrm>
            <a:off x="2681985" y="2785823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Flat Screen TV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1" name="TextBox 50"/>
          <p:cNvSpPr txBox="1"/>
          <p:nvPr userDrawn="1"/>
        </p:nvSpPr>
        <p:spPr>
          <a:xfrm>
            <a:off x="1499772" y="4105662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Set-Top Box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5" name="TextBox 54"/>
          <p:cNvSpPr txBox="1"/>
          <p:nvPr userDrawn="1"/>
        </p:nvSpPr>
        <p:spPr>
          <a:xfrm>
            <a:off x="5323316" y="4105662"/>
            <a:ext cx="7277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Windows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pic>
        <p:nvPicPr>
          <p:cNvPr id="2" name="Picture 1" descr="Adapter_container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58" y="849637"/>
            <a:ext cx="683966" cy="683966"/>
          </a:xfrm>
          <a:prstGeom prst="rect">
            <a:avLst/>
          </a:prstGeom>
        </p:spPr>
      </p:pic>
      <p:pic>
        <p:nvPicPr>
          <p:cNvPr id="16" name="Picture 15" descr="Android_container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752" y="845966"/>
            <a:ext cx="689533" cy="689533"/>
          </a:xfrm>
          <a:prstGeom prst="rect">
            <a:avLst/>
          </a:prstGeom>
        </p:spPr>
      </p:pic>
      <p:pic>
        <p:nvPicPr>
          <p:cNvPr id="17" name="Picture 16" descr="Apple_container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583" y="845966"/>
            <a:ext cx="685862" cy="685862"/>
          </a:xfrm>
          <a:prstGeom prst="rect">
            <a:avLst/>
          </a:prstGeom>
        </p:spPr>
      </p:pic>
      <p:pic>
        <p:nvPicPr>
          <p:cNvPr id="18" name="Picture 17" descr="Apps_container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664" y="845965"/>
            <a:ext cx="685863" cy="685863"/>
          </a:xfrm>
          <a:prstGeom prst="rect">
            <a:avLst/>
          </a:prstGeom>
        </p:spPr>
      </p:pic>
      <p:pic>
        <p:nvPicPr>
          <p:cNvPr id="20" name="Picture 19" descr="Client_Location_container.png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455" y="845965"/>
            <a:ext cx="697759" cy="697759"/>
          </a:xfrm>
          <a:prstGeom prst="rect">
            <a:avLst/>
          </a:prstGeom>
        </p:spPr>
      </p:pic>
      <p:pic>
        <p:nvPicPr>
          <p:cNvPr id="22" name="Picture 21" descr="Cloud_container.png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833" y="849637"/>
            <a:ext cx="694087" cy="694087"/>
          </a:xfrm>
          <a:prstGeom prst="rect">
            <a:avLst/>
          </a:prstGeom>
        </p:spPr>
      </p:pic>
      <p:pic>
        <p:nvPicPr>
          <p:cNvPr id="24" name="Picture 23" descr="Connections_container.png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438" y="842581"/>
            <a:ext cx="689247" cy="689247"/>
          </a:xfrm>
          <a:prstGeom prst="rect">
            <a:avLst/>
          </a:prstGeom>
        </p:spPr>
      </p:pic>
      <p:pic>
        <p:nvPicPr>
          <p:cNvPr id="26" name="Picture 25" descr="Database_container.png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58" y="2090566"/>
            <a:ext cx="675761" cy="675761"/>
          </a:xfrm>
          <a:prstGeom prst="rect">
            <a:avLst/>
          </a:prstGeom>
        </p:spPr>
      </p:pic>
      <p:pic>
        <p:nvPicPr>
          <p:cNvPr id="28" name="Picture 27" descr="Desktop_container.png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944" y="2090567"/>
            <a:ext cx="675759" cy="675759"/>
          </a:xfrm>
          <a:prstGeom prst="rect">
            <a:avLst/>
          </a:prstGeom>
        </p:spPr>
      </p:pic>
      <p:pic>
        <p:nvPicPr>
          <p:cNvPr id="30" name="Picture 29" descr="Flatscreen_container.png"/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59" y="2084285"/>
            <a:ext cx="689786" cy="689786"/>
          </a:xfrm>
          <a:prstGeom prst="rect">
            <a:avLst/>
          </a:prstGeom>
        </p:spPr>
      </p:pic>
      <p:pic>
        <p:nvPicPr>
          <p:cNvPr id="32" name="Picture 31" descr="Laptop_container.png"/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822" y="2090567"/>
            <a:ext cx="682329" cy="682328"/>
          </a:xfrm>
          <a:prstGeom prst="rect">
            <a:avLst/>
          </a:prstGeom>
        </p:spPr>
      </p:pic>
      <p:pic>
        <p:nvPicPr>
          <p:cNvPr id="34" name="Picture 33" descr="Mobile_container.png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455" y="2090567"/>
            <a:ext cx="682329" cy="682328"/>
          </a:xfrm>
          <a:prstGeom prst="rect">
            <a:avLst/>
          </a:prstGeom>
        </p:spPr>
      </p:pic>
      <p:pic>
        <p:nvPicPr>
          <p:cNvPr id="36" name="Picture 35" descr="People_container.png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570" y="2083977"/>
            <a:ext cx="682350" cy="682350"/>
          </a:xfrm>
          <a:prstGeom prst="rect">
            <a:avLst/>
          </a:prstGeom>
        </p:spPr>
      </p:pic>
      <p:pic>
        <p:nvPicPr>
          <p:cNvPr id="37" name="Picture 36" descr="Person_container.png"/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282" y="2085923"/>
            <a:ext cx="680403" cy="680403"/>
          </a:xfrm>
          <a:prstGeom prst="rect">
            <a:avLst/>
          </a:prstGeom>
        </p:spPr>
      </p:pic>
      <p:pic>
        <p:nvPicPr>
          <p:cNvPr id="52" name="Picture 51" descr="Server_container.png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54" y="3385726"/>
            <a:ext cx="690570" cy="690570"/>
          </a:xfrm>
          <a:prstGeom prst="rect">
            <a:avLst/>
          </a:prstGeom>
        </p:spPr>
      </p:pic>
      <p:pic>
        <p:nvPicPr>
          <p:cNvPr id="56" name="Picture 55" descr="Set-Top_Box_container.png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752" y="3388759"/>
            <a:ext cx="687536" cy="687536"/>
          </a:xfrm>
          <a:prstGeom prst="rect">
            <a:avLst/>
          </a:prstGeom>
        </p:spPr>
      </p:pic>
      <p:pic>
        <p:nvPicPr>
          <p:cNvPr id="57" name="Picture 56" descr="Support_container.png"/>
          <p:cNvPicPr>
            <a:picLocks noChangeAspect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59" y="3389955"/>
            <a:ext cx="686340" cy="686340"/>
          </a:xfrm>
          <a:prstGeom prst="rect">
            <a:avLst/>
          </a:prstGeom>
        </p:spPr>
      </p:pic>
      <p:pic>
        <p:nvPicPr>
          <p:cNvPr id="58" name="Picture 57" descr="Tablet_container.png"/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664" y="3389954"/>
            <a:ext cx="686341" cy="686341"/>
          </a:xfrm>
          <a:prstGeom prst="rect">
            <a:avLst/>
          </a:prstGeom>
        </p:spPr>
      </p:pic>
      <p:pic>
        <p:nvPicPr>
          <p:cNvPr id="59" name="Picture 58" descr="Windows_container.png"/>
          <p:cNvPicPr>
            <a:picLocks noChangeAspect="1"/>
          </p:cNvPicPr>
          <p:nvPr userDrawn="1"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455" y="3385726"/>
            <a:ext cx="690570" cy="69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0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Ass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 userDrawn="1"/>
        </p:nvSpPr>
        <p:spPr>
          <a:xfrm>
            <a:off x="379873" y="272829"/>
            <a:ext cx="2402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000" spc="30" dirty="0" smtClean="0">
                <a:solidFill>
                  <a:srgbClr val="6D6E71"/>
                </a:solidFill>
                <a:latin typeface="Arial"/>
                <a:cs typeface="NeueHaasGroteskText W01"/>
              </a:rPr>
              <a:t>ICONS</a:t>
            </a:r>
            <a:endParaRPr lang="en-US" sz="1200" kern="1000" spc="3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4021490" y="1534551"/>
            <a:ext cx="876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Applications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6704470" y="1534551"/>
            <a:ext cx="535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Cloud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7802299" y="1534551"/>
            <a:ext cx="8975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Connections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1645622" y="2785823"/>
            <a:ext cx="655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Desktop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4171114" y="2785823"/>
            <a:ext cx="576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6D6E71"/>
                </a:solidFill>
                <a:latin typeface="Arial"/>
                <a:cs typeface="NeueHaasGroteskText W01"/>
              </a:rPr>
              <a:t>Laptop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2906249" y="4105662"/>
            <a:ext cx="633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6D6E71"/>
                </a:solidFill>
                <a:latin typeface="Arial"/>
                <a:cs typeface="NeueHaasGroteskText W01"/>
              </a:rPr>
              <a:t>Support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0" name="TextBox 49"/>
          <p:cNvSpPr txBox="1"/>
          <p:nvPr userDrawn="1"/>
        </p:nvSpPr>
        <p:spPr>
          <a:xfrm>
            <a:off x="5404773" y="2785823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Mobile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1" name="TextBox 50"/>
          <p:cNvSpPr txBox="1"/>
          <p:nvPr userDrawn="1"/>
        </p:nvSpPr>
        <p:spPr>
          <a:xfrm>
            <a:off x="4194107" y="4105662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Tablet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2" name="TextBox 51"/>
          <p:cNvSpPr txBox="1"/>
          <p:nvPr userDrawn="1"/>
        </p:nvSpPr>
        <p:spPr>
          <a:xfrm>
            <a:off x="6674653" y="2785823"/>
            <a:ext cx="595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People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5" name="TextBox 54"/>
          <p:cNvSpPr txBox="1"/>
          <p:nvPr userDrawn="1"/>
        </p:nvSpPr>
        <p:spPr>
          <a:xfrm>
            <a:off x="7948242" y="2785823"/>
            <a:ext cx="6056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Person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6" name="TextBox 55"/>
          <p:cNvSpPr txBox="1"/>
          <p:nvPr userDrawn="1"/>
        </p:nvSpPr>
        <p:spPr>
          <a:xfrm>
            <a:off x="358065" y="4105662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Server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7" name="TextBox 56"/>
          <p:cNvSpPr txBox="1"/>
          <p:nvPr userDrawn="1"/>
        </p:nvSpPr>
        <p:spPr>
          <a:xfrm>
            <a:off x="332260" y="1534551"/>
            <a:ext cx="633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Adapter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1647706" y="1534551"/>
            <a:ext cx="6509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Android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2957702" y="1534551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Apple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5179376" y="1534551"/>
            <a:ext cx="1033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Client Location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268297" y="2785823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Database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62" name="TextBox 61"/>
          <p:cNvSpPr txBox="1"/>
          <p:nvPr userDrawn="1"/>
        </p:nvSpPr>
        <p:spPr>
          <a:xfrm>
            <a:off x="2681985" y="2785823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Flat Screen TV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63" name="TextBox 62"/>
          <p:cNvSpPr txBox="1"/>
          <p:nvPr userDrawn="1"/>
        </p:nvSpPr>
        <p:spPr>
          <a:xfrm>
            <a:off x="1515360" y="4105662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Set-Top Box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5331997" y="4105662"/>
            <a:ext cx="7277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Windows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pic>
        <p:nvPicPr>
          <p:cNvPr id="15" name="Picture 14" descr="Adapter_wo_container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70" y="753083"/>
            <a:ext cx="914400" cy="914400"/>
          </a:xfrm>
          <a:prstGeom prst="rect">
            <a:avLst/>
          </a:prstGeom>
        </p:spPr>
      </p:pic>
      <p:pic>
        <p:nvPicPr>
          <p:cNvPr id="17" name="Picture 16" descr="Android_wo_container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369" y="750119"/>
            <a:ext cx="920329" cy="920329"/>
          </a:xfrm>
          <a:prstGeom prst="rect">
            <a:avLst/>
          </a:prstGeom>
        </p:spPr>
      </p:pic>
      <p:pic>
        <p:nvPicPr>
          <p:cNvPr id="19" name="Picture 18" descr="Apple_wo_container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959" y="749687"/>
            <a:ext cx="921194" cy="921192"/>
          </a:xfrm>
          <a:prstGeom prst="rect">
            <a:avLst/>
          </a:prstGeom>
        </p:spPr>
      </p:pic>
      <p:pic>
        <p:nvPicPr>
          <p:cNvPr id="21" name="Picture 20" descr="Apps_wo_container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364" y="753083"/>
            <a:ext cx="914400" cy="914400"/>
          </a:xfrm>
          <a:prstGeom prst="rect">
            <a:avLst/>
          </a:prstGeom>
        </p:spPr>
      </p:pic>
      <p:pic>
        <p:nvPicPr>
          <p:cNvPr id="23" name="Picture 22" descr="Client_Location_wo_container.png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678" y="749687"/>
            <a:ext cx="921194" cy="921192"/>
          </a:xfrm>
          <a:prstGeom prst="rect">
            <a:avLst/>
          </a:prstGeom>
        </p:spPr>
      </p:pic>
      <p:pic>
        <p:nvPicPr>
          <p:cNvPr id="25" name="Picture 24" descr="Cloud_wo_container.png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098" y="751191"/>
            <a:ext cx="918182" cy="918184"/>
          </a:xfrm>
          <a:prstGeom prst="rect">
            <a:avLst/>
          </a:prstGeom>
        </p:spPr>
      </p:pic>
      <p:pic>
        <p:nvPicPr>
          <p:cNvPr id="27" name="Picture 26" descr="Connections_wo_container.png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05" y="748195"/>
            <a:ext cx="924176" cy="924176"/>
          </a:xfrm>
          <a:prstGeom prst="rect">
            <a:avLst/>
          </a:prstGeom>
        </p:spPr>
      </p:pic>
      <p:pic>
        <p:nvPicPr>
          <p:cNvPr id="29" name="Picture 28" descr="Database_wo_container.png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96" y="2005982"/>
            <a:ext cx="936974" cy="936974"/>
          </a:xfrm>
          <a:prstGeom prst="rect">
            <a:avLst/>
          </a:prstGeom>
        </p:spPr>
      </p:pic>
      <p:pic>
        <p:nvPicPr>
          <p:cNvPr id="31" name="Picture 30" descr="Desktop_wo_container.png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857" y="2016652"/>
            <a:ext cx="915635" cy="915635"/>
          </a:xfrm>
          <a:prstGeom prst="rect">
            <a:avLst/>
          </a:prstGeom>
        </p:spPr>
      </p:pic>
      <p:pic>
        <p:nvPicPr>
          <p:cNvPr id="33" name="Picture 32" descr="Flatscreen_wo_container.png"/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156" y="2017270"/>
            <a:ext cx="914399" cy="914399"/>
          </a:xfrm>
          <a:prstGeom prst="rect">
            <a:avLst/>
          </a:prstGeom>
        </p:spPr>
      </p:pic>
      <p:pic>
        <p:nvPicPr>
          <p:cNvPr id="35" name="Picture 34" descr="Laptop_wo_container.png"/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62" y="2017269"/>
            <a:ext cx="914400" cy="914400"/>
          </a:xfrm>
          <a:prstGeom prst="rect">
            <a:avLst/>
          </a:prstGeom>
        </p:spPr>
      </p:pic>
      <p:pic>
        <p:nvPicPr>
          <p:cNvPr id="37" name="Picture 36" descr="Mobile_wo_container.png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678" y="2017888"/>
            <a:ext cx="913163" cy="913163"/>
          </a:xfrm>
          <a:prstGeom prst="rect">
            <a:avLst/>
          </a:prstGeom>
        </p:spPr>
      </p:pic>
      <p:pic>
        <p:nvPicPr>
          <p:cNvPr id="39" name="Picture 38" descr="People_wo_container.png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662" y="2019160"/>
            <a:ext cx="910618" cy="910618"/>
          </a:xfrm>
          <a:prstGeom prst="rect">
            <a:avLst/>
          </a:prstGeom>
        </p:spPr>
      </p:pic>
      <p:pic>
        <p:nvPicPr>
          <p:cNvPr id="40" name="Picture 39" descr="Person_wo_container.png"/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245" y="2019160"/>
            <a:ext cx="910618" cy="910618"/>
          </a:xfrm>
          <a:prstGeom prst="rect">
            <a:avLst/>
          </a:prstGeom>
        </p:spPr>
      </p:pic>
      <p:pic>
        <p:nvPicPr>
          <p:cNvPr id="41" name="Picture 40" descr="Server_wo_container.png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70" y="3275013"/>
            <a:ext cx="914400" cy="914400"/>
          </a:xfrm>
          <a:prstGeom prst="rect">
            <a:avLst/>
          </a:prstGeom>
        </p:spPr>
      </p:pic>
      <p:pic>
        <p:nvPicPr>
          <p:cNvPr id="42" name="Picture 41" descr="Set-Top_Box_wo_container.png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857" y="3269544"/>
            <a:ext cx="925338" cy="925338"/>
          </a:xfrm>
          <a:prstGeom prst="rect">
            <a:avLst/>
          </a:prstGeom>
        </p:spPr>
      </p:pic>
      <p:pic>
        <p:nvPicPr>
          <p:cNvPr id="43" name="Picture 42" descr="Support_wo_container.png"/>
          <p:cNvPicPr>
            <a:picLocks noChangeAspect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959" y="3275364"/>
            <a:ext cx="913699" cy="913699"/>
          </a:xfrm>
          <a:prstGeom prst="rect">
            <a:avLst/>
          </a:prstGeom>
        </p:spPr>
      </p:pic>
      <p:pic>
        <p:nvPicPr>
          <p:cNvPr id="44" name="Picture 43" descr="Tablet_wo_container.png"/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652" y="3276858"/>
            <a:ext cx="910710" cy="910710"/>
          </a:xfrm>
          <a:prstGeom prst="rect">
            <a:avLst/>
          </a:prstGeom>
        </p:spPr>
      </p:pic>
      <p:pic>
        <p:nvPicPr>
          <p:cNvPr id="45" name="Picture 44" descr="Windows_wo_container.png"/>
          <p:cNvPicPr>
            <a:picLocks noChangeAspect="1"/>
          </p:cNvPicPr>
          <p:nvPr userDrawn="1"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678" y="3275368"/>
            <a:ext cx="913690" cy="91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7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alLogic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Black_bkgd_Wordmark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42720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b="0" i="0" kern="1000" spc="0" baseline="0">
                <a:solidFill>
                  <a:srgbClr val="6D6E71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footer</a:t>
            </a:r>
          </a:p>
        </p:txBody>
      </p:sp>
    </p:spTree>
    <p:extLst>
      <p:ext uri="{BB962C8B-B14F-4D97-AF65-F5344CB8AC3E}">
        <p14:creationId xmlns:p14="http://schemas.microsoft.com/office/powerpoint/2010/main" val="14601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 descr="Black_bkg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6668" y="981547"/>
            <a:ext cx="7078132" cy="32004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spcBef>
                <a:spcPts val="672"/>
              </a:spcBef>
              <a:buNone/>
              <a:defRPr sz="2800" b="1" i="0" kern="1000" spc="0" baseline="0">
                <a:solidFill>
                  <a:schemeClr val="bg1"/>
                </a:solidFill>
                <a:latin typeface="Arial"/>
                <a:cs typeface="Chalet-NewYorkNineteenSixty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agenda item</a:t>
            </a:r>
          </a:p>
          <a:p>
            <a:pPr lvl="0"/>
            <a:r>
              <a:rPr lang="en-US" dirty="0" smtClean="0"/>
              <a:t>Click to add agenda item</a:t>
            </a:r>
          </a:p>
          <a:p>
            <a:pPr lvl="0"/>
            <a:r>
              <a:rPr lang="en-US" dirty="0" smtClean="0"/>
              <a:t>Click to add agenda item</a:t>
            </a:r>
          </a:p>
          <a:p>
            <a:pPr lvl="0"/>
            <a:r>
              <a:rPr lang="en-US" dirty="0" smtClean="0"/>
              <a:t>Click to add agenda item</a:t>
            </a:r>
          </a:p>
          <a:p>
            <a:pPr lvl="0"/>
            <a:r>
              <a:rPr lang="en-US" dirty="0" smtClean="0"/>
              <a:t>Click to add agenda item</a:t>
            </a:r>
          </a:p>
          <a:p>
            <a:pPr lvl="0"/>
            <a:r>
              <a:rPr lang="en-US" dirty="0" smtClean="0"/>
              <a:t>Click to add agenda item</a:t>
            </a:r>
          </a:p>
          <a:p>
            <a:pPr lvl="0"/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42720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5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footer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981075"/>
            <a:ext cx="527050" cy="32004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672"/>
              </a:spcBef>
              <a:buFontTx/>
              <a:buNone/>
              <a:defRPr sz="2800" b="1" i="0" baseline="0">
                <a:solidFill>
                  <a:srgbClr val="6D6E71"/>
                </a:solidFill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01</a:t>
            </a:r>
          </a:p>
          <a:p>
            <a:pPr lvl="0"/>
            <a:r>
              <a:rPr lang="en-US" dirty="0" smtClean="0"/>
              <a:t>02</a:t>
            </a:r>
          </a:p>
          <a:p>
            <a:pPr lvl="0"/>
            <a:r>
              <a:rPr lang="en-US" dirty="0" smtClean="0"/>
              <a:t>03</a:t>
            </a:r>
          </a:p>
          <a:p>
            <a:pPr lvl="0"/>
            <a:r>
              <a:rPr lang="en-US" dirty="0" smtClean="0"/>
              <a:t>04</a:t>
            </a:r>
          </a:p>
          <a:p>
            <a:pPr lvl="0"/>
            <a:r>
              <a:rPr lang="en-US" dirty="0" smtClean="0"/>
              <a:t>05</a:t>
            </a:r>
          </a:p>
          <a:p>
            <a:pPr lvl="0"/>
            <a:r>
              <a:rPr lang="en-US" dirty="0" smtClean="0"/>
              <a:t>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8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703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Orange_bkg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6668" y="981547"/>
            <a:ext cx="7662332" cy="32004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spcBef>
                <a:spcPts val="672"/>
              </a:spcBef>
              <a:buNone/>
              <a:defRPr sz="2800" b="1" i="0" kern="1000" spc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section title</a:t>
            </a:r>
          </a:p>
          <a:p>
            <a:pPr lvl="0"/>
            <a:endParaRPr lang="en-US" dirty="0" smtClean="0"/>
          </a:p>
        </p:txBody>
      </p:sp>
      <p:sp>
        <p:nvSpPr>
          <p:cNvPr id="9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42720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50" baseline="0">
                <a:solidFill>
                  <a:schemeClr val="bg1">
                    <a:lumMod val="95000"/>
                  </a:schemeClr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footer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34253" y="981547"/>
            <a:ext cx="544680" cy="32004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94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ite_Conten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35855" y="1820331"/>
            <a:ext cx="7473045" cy="259926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42720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footer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42720" y="1384561"/>
            <a:ext cx="3836612" cy="291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200" kern="1000" spc="0" baseline="0">
                <a:solidFill>
                  <a:srgbClr val="F37037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42720" y="589116"/>
            <a:ext cx="7466180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242720" y="303063"/>
            <a:ext cx="3078845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083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ite_Conten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771900" y="1233716"/>
            <a:ext cx="5127171" cy="323668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1800" spc="0">
                <a:latin typeface="Arial"/>
                <a:cs typeface="NeueHaasGroteskText W01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 hasCustomPrompt="1"/>
          </p:nvPr>
        </p:nvSpPr>
        <p:spPr>
          <a:xfrm>
            <a:off x="242720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footer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235856" y="1820331"/>
            <a:ext cx="3252412" cy="259926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242720" y="1384561"/>
            <a:ext cx="3245548" cy="291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200" b="0" i="0" kern="1000" spc="0" baseline="0">
                <a:solidFill>
                  <a:srgbClr val="F37037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42720" y="589116"/>
            <a:ext cx="8656351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242720" y="303063"/>
            <a:ext cx="3078845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07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ite_Conten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42720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footer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35855" y="1820331"/>
            <a:ext cx="3843477" cy="259926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42720" y="1384561"/>
            <a:ext cx="3836612" cy="291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200" kern="1000" spc="0" baseline="0">
                <a:solidFill>
                  <a:srgbClr val="F37037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242720" y="589116"/>
            <a:ext cx="7988482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>
          <a:xfrm>
            <a:off x="242720" y="303063"/>
            <a:ext cx="3078845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4"/>
          </p:nvPr>
        </p:nvSpPr>
        <p:spPr>
          <a:xfrm>
            <a:off x="4387725" y="1820331"/>
            <a:ext cx="3843477" cy="259926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394590" y="1384561"/>
            <a:ext cx="3836612" cy="291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200" kern="1000" spc="0" baseline="0">
                <a:solidFill>
                  <a:srgbClr val="F37037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8293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ite_Conten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242720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footer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35856" y="1820331"/>
            <a:ext cx="2490412" cy="259926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42720" y="1384561"/>
            <a:ext cx="2483547" cy="291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200" kern="1000" spc="0" baseline="0">
                <a:solidFill>
                  <a:srgbClr val="F37037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242720" y="589116"/>
            <a:ext cx="8071548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2"/>
          </p:nvPr>
        </p:nvSpPr>
        <p:spPr>
          <a:xfrm>
            <a:off x="242720" y="303063"/>
            <a:ext cx="3078845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6"/>
          </p:nvPr>
        </p:nvSpPr>
        <p:spPr>
          <a:xfrm>
            <a:off x="3038320" y="1828812"/>
            <a:ext cx="2490412" cy="259926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045184" y="1393042"/>
            <a:ext cx="2483547" cy="291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200" kern="1000" spc="0" baseline="0">
                <a:solidFill>
                  <a:srgbClr val="F37037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8"/>
          </p:nvPr>
        </p:nvSpPr>
        <p:spPr>
          <a:xfrm>
            <a:off x="5823857" y="1820331"/>
            <a:ext cx="2490412" cy="259926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5830721" y="1384561"/>
            <a:ext cx="2483547" cy="291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200" kern="1000" spc="0" baseline="0">
                <a:solidFill>
                  <a:srgbClr val="F37037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0463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ite_Conten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42720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footer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42528" y="1828795"/>
            <a:ext cx="1828800" cy="259926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rgbClr val="616263"/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42528" y="1393042"/>
            <a:ext cx="1828800" cy="291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200" kern="1000" spc="0" baseline="0">
                <a:solidFill>
                  <a:srgbClr val="F37037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242720" y="589116"/>
            <a:ext cx="8205825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2"/>
          </p:nvPr>
        </p:nvSpPr>
        <p:spPr>
          <a:xfrm>
            <a:off x="242720" y="303063"/>
            <a:ext cx="3078845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7"/>
          </p:nvPr>
        </p:nvSpPr>
        <p:spPr>
          <a:xfrm>
            <a:off x="2359394" y="1828812"/>
            <a:ext cx="1835664" cy="259926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rgbClr val="616263"/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2366258" y="1393042"/>
            <a:ext cx="1828800" cy="291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200" kern="1000" spc="0" baseline="0">
                <a:solidFill>
                  <a:srgbClr val="F37037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9"/>
          </p:nvPr>
        </p:nvSpPr>
        <p:spPr>
          <a:xfrm>
            <a:off x="4493001" y="1828812"/>
            <a:ext cx="1828800" cy="259926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rgbClr val="616263"/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493001" y="1393042"/>
            <a:ext cx="1828800" cy="291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200" kern="1000" spc="0" baseline="0">
                <a:solidFill>
                  <a:srgbClr val="F37037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1"/>
          </p:nvPr>
        </p:nvSpPr>
        <p:spPr>
          <a:xfrm>
            <a:off x="6619745" y="1828812"/>
            <a:ext cx="1828800" cy="259926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rgbClr val="616263"/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2" hasCustomPrompt="1"/>
          </p:nvPr>
        </p:nvSpPr>
        <p:spPr>
          <a:xfrm>
            <a:off x="6619745" y="1393042"/>
            <a:ext cx="1828800" cy="291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200" kern="1000" spc="0" baseline="0">
                <a:solidFill>
                  <a:srgbClr val="F37037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6148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80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11" r:id="rId2"/>
    <p:sldLayoutId id="2147483729" r:id="rId3"/>
    <p:sldLayoutId id="2147483710" r:id="rId4"/>
    <p:sldLayoutId id="2147483715" r:id="rId5"/>
    <p:sldLayoutId id="2147483719" r:id="rId6"/>
    <p:sldLayoutId id="2147483712" r:id="rId7"/>
    <p:sldLayoutId id="2147483716" r:id="rId8"/>
    <p:sldLayoutId id="2147483723" r:id="rId9"/>
    <p:sldLayoutId id="2147483717" r:id="rId10"/>
    <p:sldLayoutId id="2147483733" r:id="rId11"/>
    <p:sldLayoutId id="2147483732" r:id="rId12"/>
    <p:sldLayoutId id="2147483718" r:id="rId13"/>
    <p:sldLayoutId id="2147483721" r:id="rId14"/>
    <p:sldLayoutId id="2147483728" r:id="rId15"/>
    <p:sldLayoutId id="2147483727" r:id="rId1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2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44693" y="629613"/>
            <a:ext cx="6279188" cy="523384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Demo </a:t>
            </a:r>
            <a:r>
              <a:rPr lang="en-US" dirty="0" err="1" smtClean="0"/>
              <a:t>Enfoques</a:t>
            </a:r>
            <a:r>
              <a:rPr lang="en-US" dirty="0" smtClean="0"/>
              <a:t> </a:t>
            </a:r>
            <a:r>
              <a:rPr lang="en-US" dirty="0" err="1" smtClean="0"/>
              <a:t>anteriores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http://cetince.com/wp-content/uploads/2013/01/VS_Purp526_rgb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984" y="115299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5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Evolución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4"/>
          <p:cNvSpPr>
            <a:spLocks noGrp="1"/>
          </p:cNvSpPr>
          <p:nvPr>
            <p:ph idx="4294967295"/>
          </p:nvPr>
        </p:nvSpPr>
        <p:spPr>
          <a:xfrm>
            <a:off x="604845" y="1688717"/>
            <a:ext cx="7139591" cy="2691734"/>
          </a:xfrm>
          <a:prstGeom prst="rect">
            <a:avLst/>
          </a:prstGeom>
        </p:spPr>
        <p:txBody>
          <a:bodyPr/>
          <a:lstStyle/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Método de cancelación mucho más elegante</a:t>
            </a:r>
          </a:p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Manejo de errores simplificado</a:t>
            </a:r>
          </a:p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Entidades de más alto nivel</a:t>
            </a:r>
          </a:p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…más</a:t>
            </a:r>
          </a:p>
          <a:p>
            <a:endParaRPr lang="es-AR" sz="2800" dirty="0">
              <a:ln w="0">
                <a:noFill/>
              </a:ln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9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kern="1200" dirty="0">
                <a:solidFill>
                  <a:srgbClr val="F69264"/>
                </a:solidFill>
                <a:cs typeface="+mn-cs"/>
              </a:rPr>
              <a:t>Introducción</a:t>
            </a:r>
          </a:p>
          <a:p>
            <a:r>
              <a:rPr lang="es-ES" dirty="0" err="1"/>
              <a:t>Task</a:t>
            </a:r>
            <a:endParaRPr lang="es-ES" dirty="0"/>
          </a:p>
          <a:p>
            <a:r>
              <a:rPr lang="es-ES" kern="1200" dirty="0">
                <a:solidFill>
                  <a:srgbClr val="F69264"/>
                </a:solidFill>
                <a:cs typeface="+mn-cs"/>
              </a:rPr>
              <a:t>Manejo de excepciones</a:t>
            </a:r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Waiting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/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Task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completion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kern="1200" dirty="0">
                <a:solidFill>
                  <a:srgbClr val="F69264"/>
                </a:solidFill>
                <a:cs typeface="+mn-cs"/>
              </a:rPr>
              <a:t>Enviando y recibiendo datos de un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Task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async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/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await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Async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Controllers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672"/>
              </a:spcBef>
            </a:pPr>
            <a:r>
              <a:rPr lang="es-AR" dirty="0"/>
              <a:t>01</a:t>
            </a:r>
          </a:p>
          <a:p>
            <a:pPr>
              <a:spcBef>
                <a:spcPts val="672"/>
              </a:spcBef>
            </a:pPr>
            <a:r>
              <a:rPr lang="es-AR" kern="1000" dirty="0">
                <a:solidFill>
                  <a:schemeClr val="bg1"/>
                </a:solidFill>
                <a:cs typeface="Arial"/>
              </a:rPr>
              <a:t>02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03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04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05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06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07</a:t>
            </a:r>
            <a:endParaRPr lang="es-A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7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Task - Concepto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4"/>
          <p:cNvSpPr>
            <a:spLocks noGrp="1"/>
          </p:cNvSpPr>
          <p:nvPr>
            <p:ph idx="4294967295"/>
          </p:nvPr>
        </p:nvSpPr>
        <p:spPr>
          <a:xfrm>
            <a:off x="604845" y="1688717"/>
            <a:ext cx="7139591" cy="2691734"/>
          </a:xfrm>
          <a:prstGeom prst="rect">
            <a:avLst/>
          </a:prstGeom>
        </p:spPr>
        <p:txBody>
          <a:bodyPr/>
          <a:lstStyle/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Unidad de trabajo</a:t>
            </a:r>
          </a:p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Objeto que representa una operación o computo en ejecución</a:t>
            </a:r>
          </a:p>
          <a:p>
            <a:endParaRPr lang="es-AR" sz="2800" dirty="0">
              <a:ln w="0">
                <a:noFill/>
              </a:ln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07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Creando un task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56930" y="1434285"/>
            <a:ext cx="618165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System.Threading.Tasks; </a:t>
            </a:r>
            <a:endParaRPr kumimoji="0" lang="es-A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56930" y="2167748"/>
            <a:ext cx="635827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t  = </a:t>
            </a: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s-AR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); </a:t>
            </a:r>
            <a:endParaRPr kumimoji="0" lang="es-A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56929" y="2901211"/>
            <a:ext cx="635827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t.Start</a:t>
            </a: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kumimoji="0" lang="es-A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818107" y="2778658"/>
            <a:ext cx="1890793" cy="1136237"/>
          </a:xfrm>
          <a:prstGeom prst="wedgeRoundRectCallout">
            <a:avLst>
              <a:gd name="adj1" fmla="val -123292"/>
              <a:gd name="adj2" fmla="val -7253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Código a ejecutar</a:t>
            </a:r>
            <a:endParaRPr lang="es-AR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2156963" y="3325344"/>
            <a:ext cx="3050468" cy="1136237"/>
          </a:xfrm>
          <a:prstGeom prst="wedgeRoundRectCallout">
            <a:avLst>
              <a:gd name="adj1" fmla="val -56228"/>
              <a:gd name="adj2" fmla="val -5071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Indica al </a:t>
            </a:r>
            <a:r>
              <a:rPr lang="es-AR" dirty="0" err="1" smtClean="0"/>
              <a:t>runtime</a:t>
            </a:r>
            <a:r>
              <a:rPr lang="es-AR" dirty="0" smtClean="0"/>
              <a:t> que la tarea “puede” empezar, y retorna inmediatamente</a:t>
            </a:r>
          </a:p>
        </p:txBody>
      </p:sp>
    </p:spTree>
    <p:extLst>
      <p:ext uri="{BB962C8B-B14F-4D97-AF65-F5344CB8AC3E}">
        <p14:creationId xmlns:p14="http://schemas.microsoft.com/office/powerpoint/2010/main" val="81087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Creando un task - alternativa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56930" y="1434285"/>
            <a:ext cx="618165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System.Threading.Tasks; </a:t>
            </a:r>
            <a:endParaRPr kumimoji="0" lang="es-A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56930" y="2167748"/>
            <a:ext cx="635827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t  = </a:t>
            </a:r>
            <a:r>
              <a:rPr lang="es-AR" sz="20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.Factory.StartNew( </a:t>
            </a:r>
            <a:r>
              <a:rPr lang="es-AR" sz="20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kumimoji="0" lang="es-A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99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Task </a:t>
            </a:r>
            <a:r>
              <a:rPr lang="es-AR" dirty="0" err="1" smtClean="0"/>
              <a:t>completion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96675" y="2830335"/>
            <a:ext cx="6358270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t  = </a:t>
            </a: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s-AR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eaLnBrk="0" hangingPunct="0"/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t.Start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s-A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4"/>
          <p:cNvSpPr>
            <a:spLocks noGrp="1"/>
          </p:cNvSpPr>
          <p:nvPr>
            <p:ph idx="4294967295"/>
          </p:nvPr>
        </p:nvSpPr>
        <p:spPr>
          <a:xfrm>
            <a:off x="604845" y="1285759"/>
            <a:ext cx="7139591" cy="2061875"/>
          </a:xfrm>
          <a:prstGeom prst="rect">
            <a:avLst/>
          </a:prstGeom>
        </p:spPr>
        <p:txBody>
          <a:bodyPr/>
          <a:lstStyle/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Cuándo está completa una tarea?</a:t>
            </a:r>
          </a:p>
          <a:p>
            <a:pPr lvl="1"/>
            <a:r>
              <a:rPr lang="es-AR" sz="2400" dirty="0" smtClean="0">
                <a:ln w="0">
                  <a:noFill/>
                </a:ln>
                <a:solidFill>
                  <a:schemeClr val="bg2"/>
                </a:solidFill>
              </a:rPr>
              <a:t>Cuando el bloque de código termina, naturalmente o por una excepción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606674" y="3228546"/>
            <a:ext cx="1547383" cy="132343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: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: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174640" y="3228546"/>
            <a:ext cx="324789" cy="675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56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44692" y="629613"/>
            <a:ext cx="7878871" cy="523384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Demo </a:t>
            </a:r>
            <a:r>
              <a:rPr lang="en-US" dirty="0" err="1" smtClean="0"/>
              <a:t>Capacidad</a:t>
            </a:r>
            <a:r>
              <a:rPr lang="en-US" dirty="0" smtClean="0"/>
              <a:t> de </a:t>
            </a:r>
            <a:r>
              <a:rPr lang="en-US" dirty="0" err="1" smtClean="0"/>
              <a:t>respuesta</a:t>
            </a:r>
            <a:r>
              <a:rPr lang="en-US" dirty="0" smtClean="0"/>
              <a:t> </a:t>
            </a:r>
            <a:r>
              <a:rPr lang="en-US" sz="2000" dirty="0" smtClean="0"/>
              <a:t>(responsiveness)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http://cetince.com/wp-content/uploads/2013/01/VS_Purp526_rgb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984" y="115299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10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44693" y="629613"/>
            <a:ext cx="4172450" cy="523384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Demo </a:t>
            </a:r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http://cetince.com/wp-content/uploads/2013/01/VS_Purp526_rgb-300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984" y="115299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4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kern="1200" dirty="0">
                <a:solidFill>
                  <a:srgbClr val="F69264"/>
                </a:solidFill>
                <a:cs typeface="+mn-cs"/>
              </a:rPr>
              <a:t>Introducción</a:t>
            </a:r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Task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dirty="0"/>
              <a:t>Manejo de excepciones</a:t>
            </a:r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Waiting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/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Task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completion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kern="1200" dirty="0">
                <a:solidFill>
                  <a:srgbClr val="F69264"/>
                </a:solidFill>
                <a:cs typeface="+mn-cs"/>
              </a:rPr>
              <a:t>Enviando y recibiendo datos de un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Task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async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/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await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Async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Controllers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672"/>
              </a:spcBef>
            </a:pPr>
            <a:r>
              <a:rPr lang="es-AR" dirty="0"/>
              <a:t>01</a:t>
            </a:r>
          </a:p>
          <a:p>
            <a:pPr>
              <a:spcBef>
                <a:spcPts val="672"/>
              </a:spcBef>
            </a:pPr>
            <a:r>
              <a:rPr lang="es-AR" dirty="0"/>
              <a:t>02</a:t>
            </a:r>
          </a:p>
          <a:p>
            <a:pPr>
              <a:spcBef>
                <a:spcPts val="672"/>
              </a:spcBef>
            </a:pPr>
            <a:r>
              <a:rPr lang="es-AR" kern="1000" dirty="0">
                <a:solidFill>
                  <a:schemeClr val="bg1"/>
                </a:solidFill>
                <a:cs typeface="Arial"/>
              </a:rPr>
              <a:t>03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04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05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06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07</a:t>
            </a:r>
            <a:endParaRPr lang="es-A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0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err="1" smtClean="0"/>
              <a:t>Async</a:t>
            </a:r>
            <a:r>
              <a:rPr lang="es-AR" dirty="0" smtClean="0"/>
              <a:t> en C</a:t>
            </a:r>
            <a:r>
              <a:rPr lang="es-AR" dirty="0" smtClean="0"/>
              <a:t>#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http://tinyurl.com/glasync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n-US" dirty="0" err="1" smtClean="0"/>
              <a:t>Excepciones</a:t>
            </a:r>
            <a:r>
              <a:rPr lang="en-US" dirty="0" smtClean="0"/>
              <a:t> no </a:t>
            </a:r>
            <a:r>
              <a:rPr lang="en-US" dirty="0" err="1" smtClean="0"/>
              <a:t>manejadas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idx="4294967295"/>
          </p:nvPr>
        </p:nvSpPr>
        <p:spPr>
          <a:xfrm>
            <a:off x="604845" y="1285759"/>
            <a:ext cx="7139591" cy="2839674"/>
          </a:xfrm>
          <a:prstGeom prst="rect">
            <a:avLst/>
          </a:prstGeom>
        </p:spPr>
        <p:txBody>
          <a:bodyPr/>
          <a:lstStyle/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La tarea es finalizada</a:t>
            </a:r>
            <a:endParaRPr lang="en-US" sz="2800" dirty="0" smtClean="0">
              <a:ln w="0">
                <a:noFill/>
              </a:ln>
              <a:solidFill>
                <a:schemeClr val="bg2"/>
              </a:solidFill>
            </a:endParaRPr>
          </a:p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La excepción es capturada y almacenada como parte de </a:t>
            </a:r>
            <a:r>
              <a:rPr lang="es-AR" sz="2800" dirty="0">
                <a:ln w="0">
                  <a:noFill/>
                </a:ln>
                <a:solidFill>
                  <a:schemeClr val="bg2"/>
                </a:solidFill>
              </a:rPr>
              <a:t>un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AggregateException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y accesible desde la propiedad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Exception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del objeto Task</a:t>
            </a:r>
          </a:p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La excepción se lanzada nuevamente </a:t>
            </a:r>
            <a:r>
              <a:rPr lang="es-AR" sz="2800" dirty="0">
                <a:ln w="0">
                  <a:noFill/>
                </a:ln>
                <a:solidFill>
                  <a:schemeClr val="bg2"/>
                </a:solidFill>
              </a:rPr>
              <a:t>en .</a:t>
            </a:r>
            <a:r>
              <a:rPr lang="es-AR" sz="2800" dirty="0" err="1">
                <a:ln w="0">
                  <a:noFill/>
                </a:ln>
                <a:solidFill>
                  <a:schemeClr val="bg2"/>
                </a:solidFill>
              </a:rPr>
              <a:t>Wait</a:t>
            </a:r>
            <a:r>
              <a:rPr lang="es-AR" sz="2800" dirty="0">
                <a:ln w="0">
                  <a:noFill/>
                </a:ln>
                <a:solidFill>
                  <a:schemeClr val="bg2"/>
                </a:solidFill>
              </a:rPr>
              <a:t>, .</a:t>
            </a:r>
            <a:r>
              <a:rPr lang="es-AR" sz="2800" dirty="0" err="1">
                <a:ln w="0">
                  <a:noFill/>
                </a:ln>
                <a:solidFill>
                  <a:schemeClr val="bg2"/>
                </a:solidFill>
              </a:rPr>
              <a:t>Result</a:t>
            </a:r>
            <a:r>
              <a:rPr lang="es-AR" sz="2800" dirty="0">
                <a:ln w="0">
                  <a:noFill/>
                </a:ln>
                <a:solidFill>
                  <a:schemeClr val="bg2"/>
                </a:solidFill>
              </a:rPr>
              <a:t> 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o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WaitAll</a:t>
            </a:r>
            <a:endParaRPr lang="es-AR" sz="2800" dirty="0" smtClean="0">
              <a:ln w="0">
                <a:noFill/>
              </a:ln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95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 – Sin </a:t>
            </a:r>
            <a:r>
              <a:rPr lang="en-US" dirty="0" err="1" smtClean="0"/>
              <a:t>manejo</a:t>
            </a:r>
            <a:r>
              <a:rPr lang="en-US" dirty="0" smtClean="0"/>
              <a:t> de </a:t>
            </a:r>
            <a:r>
              <a:rPr lang="en-US" dirty="0" err="1" smtClean="0"/>
              <a:t>excepción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2919" y="1439673"/>
            <a:ext cx="8091862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t =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.Factory.StartNew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t.Result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0526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– </a:t>
            </a:r>
            <a:r>
              <a:rPr lang="en-US" dirty="0" smtClean="0"/>
              <a:t>Con </a:t>
            </a:r>
            <a:r>
              <a:rPr lang="en-US" dirty="0" err="1"/>
              <a:t>manejo</a:t>
            </a:r>
            <a:r>
              <a:rPr lang="en-US" dirty="0"/>
              <a:t> de </a:t>
            </a:r>
            <a:r>
              <a:rPr lang="en-US" dirty="0" err="1"/>
              <a:t>excepción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2919" y="1361351"/>
            <a:ext cx="8091862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t =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.Factory.StartNew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s-A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0" hangingPunct="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t.Result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eaLnBrk="0" hangingPunct="0"/>
            <a:r>
              <a:rPr lang="es-A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AR" sz="20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AggregateException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ex){</a:t>
            </a:r>
          </a:p>
          <a:p>
            <a:pPr eaLnBrk="0" hangingPunct="0"/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ex.InnerException.Message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0" hangingPunct="0"/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665708" y="3071874"/>
            <a:ext cx="2170488" cy="383707"/>
          </a:xfrm>
          <a:prstGeom prst="wedgeRoundRectCallout">
            <a:avLst>
              <a:gd name="adj1" fmla="val -61127"/>
              <a:gd name="adj2" fmla="val 15307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Excepción</a:t>
            </a:r>
            <a:r>
              <a:rPr lang="en-US" sz="1400" dirty="0" smtClean="0"/>
              <a:t> original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495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s-AR" dirty="0" smtClean="0"/>
              <a:t>Diseño del manejo de excepciones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idx="4294967295"/>
          </p:nvPr>
        </p:nvSpPr>
        <p:spPr>
          <a:xfrm>
            <a:off x="604845" y="1285759"/>
            <a:ext cx="7139591" cy="2839674"/>
          </a:xfrm>
          <a:prstGeom prst="rect">
            <a:avLst/>
          </a:prstGeom>
        </p:spPr>
        <p:txBody>
          <a:bodyPr/>
          <a:lstStyle/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“Observar” todas las excepciones no manejadas</a:t>
            </a:r>
          </a:p>
          <a:p>
            <a:pPr lvl="1"/>
            <a:r>
              <a:rPr lang="es-AR" sz="1800" dirty="0" smtClean="0">
                <a:ln w="0">
                  <a:noFill/>
                </a:ln>
                <a:solidFill>
                  <a:schemeClr val="bg2"/>
                </a:solidFill>
              </a:rPr>
              <a:t>De otra forma la excepción es lanzada nuevamente durante el GC</a:t>
            </a:r>
          </a:p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Observar implícitamente o explícitamente</a:t>
            </a:r>
          </a:p>
          <a:p>
            <a:pPr lvl="1"/>
            <a:r>
              <a:rPr lang="es-AR" sz="2000" dirty="0" smtClean="0">
                <a:ln w="0">
                  <a:noFill/>
                </a:ln>
                <a:solidFill>
                  <a:schemeClr val="bg2"/>
                </a:solidFill>
              </a:rPr>
              <a:t>Llamar .</a:t>
            </a:r>
            <a:r>
              <a:rPr lang="es-AR" sz="2000" dirty="0" err="1" smtClean="0">
                <a:ln w="0">
                  <a:noFill/>
                </a:ln>
                <a:solidFill>
                  <a:schemeClr val="bg2"/>
                </a:solidFill>
              </a:rPr>
              <a:t>Wait</a:t>
            </a:r>
            <a:r>
              <a:rPr lang="es-AR" sz="2000" dirty="0" smtClean="0">
                <a:ln w="0">
                  <a:noFill/>
                </a:ln>
                <a:solidFill>
                  <a:schemeClr val="bg2"/>
                </a:solidFill>
              </a:rPr>
              <a:t> o .</a:t>
            </a:r>
            <a:r>
              <a:rPr lang="es-AR" sz="2000" dirty="0" err="1" smtClean="0">
                <a:ln w="0">
                  <a:noFill/>
                </a:ln>
                <a:solidFill>
                  <a:schemeClr val="bg2"/>
                </a:solidFill>
              </a:rPr>
              <a:t>Result</a:t>
            </a:r>
            <a:endParaRPr lang="es-AR" sz="2000" dirty="0" smtClean="0">
              <a:ln w="0">
                <a:noFill/>
              </a:ln>
              <a:solidFill>
                <a:schemeClr val="bg2"/>
              </a:solidFill>
            </a:endParaRPr>
          </a:p>
          <a:p>
            <a:pPr lvl="1"/>
            <a:r>
              <a:rPr lang="es-AR" sz="2000" dirty="0" smtClean="0">
                <a:ln w="0">
                  <a:noFill/>
                </a:ln>
                <a:solidFill>
                  <a:schemeClr val="bg2"/>
                </a:solidFill>
              </a:rPr>
              <a:t>Llamar </a:t>
            </a:r>
            <a:r>
              <a:rPr lang="es-AR" sz="2000" dirty="0" err="1" smtClean="0">
                <a:ln w="0">
                  <a:noFill/>
                </a:ln>
                <a:solidFill>
                  <a:schemeClr val="bg2"/>
                </a:solidFill>
              </a:rPr>
              <a:t>Task.WaitAll</a:t>
            </a:r>
            <a:endParaRPr lang="es-AR" sz="2000" dirty="0" smtClean="0">
              <a:ln w="0">
                <a:noFill/>
              </a:ln>
              <a:solidFill>
                <a:schemeClr val="bg2"/>
              </a:solidFill>
            </a:endParaRPr>
          </a:p>
          <a:p>
            <a:pPr lvl="1"/>
            <a:r>
              <a:rPr lang="es-AR" sz="2000" dirty="0" smtClean="0">
                <a:ln w="0">
                  <a:noFill/>
                </a:ln>
                <a:solidFill>
                  <a:schemeClr val="bg2"/>
                </a:solidFill>
              </a:rPr>
              <a:t>Acceder .</a:t>
            </a:r>
            <a:r>
              <a:rPr lang="es-AR" sz="2000" dirty="0" err="1" smtClean="0">
                <a:ln w="0">
                  <a:noFill/>
                </a:ln>
                <a:solidFill>
                  <a:schemeClr val="bg2"/>
                </a:solidFill>
              </a:rPr>
              <a:t>Exception</a:t>
            </a:r>
            <a:r>
              <a:rPr lang="es-AR" sz="2000" dirty="0" smtClean="0">
                <a:ln w="0">
                  <a:noFill/>
                </a:ln>
                <a:solidFill>
                  <a:schemeClr val="bg2"/>
                </a:solidFill>
              </a:rPr>
              <a:t> “después” de completada la tarea</a:t>
            </a:r>
          </a:p>
          <a:p>
            <a:pPr lvl="1"/>
            <a:r>
              <a:rPr lang="es-AR" sz="2000" dirty="0" smtClean="0">
                <a:ln w="0">
                  <a:noFill/>
                </a:ln>
                <a:solidFill>
                  <a:schemeClr val="bg2"/>
                </a:solidFill>
              </a:rPr>
              <a:t>Suscribir </a:t>
            </a:r>
            <a:r>
              <a:rPr lang="es-AR" sz="2000" dirty="0" err="1" smtClean="0">
                <a:ln w="0">
                  <a:noFill/>
                </a:ln>
                <a:solidFill>
                  <a:schemeClr val="bg2"/>
                </a:solidFill>
              </a:rPr>
              <a:t>TaskScheduler.UnobservedTaskException</a:t>
            </a:r>
            <a:endParaRPr lang="es-AR" dirty="0" smtClean="0">
              <a:ln w="0">
                <a:noFill/>
              </a:ln>
              <a:solidFill>
                <a:schemeClr val="bg2"/>
              </a:solidFill>
            </a:endParaRPr>
          </a:p>
          <a:p>
            <a:pPr lvl="1"/>
            <a:endParaRPr lang="es-AR" dirty="0" smtClean="0">
              <a:ln w="0">
                <a:noFill/>
              </a:ln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48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kern="1200" dirty="0">
                <a:solidFill>
                  <a:srgbClr val="F69264"/>
                </a:solidFill>
                <a:cs typeface="+mn-cs"/>
              </a:rPr>
              <a:t>Introducción</a:t>
            </a:r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Task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kern="1200" dirty="0">
                <a:solidFill>
                  <a:srgbClr val="F69264"/>
                </a:solidFill>
                <a:cs typeface="+mn-cs"/>
              </a:rPr>
              <a:t>Manejo de excepciones</a:t>
            </a:r>
          </a:p>
          <a:p>
            <a:r>
              <a:rPr lang="es-ES" dirty="0" err="1"/>
              <a:t>Waiting</a:t>
            </a:r>
            <a:r>
              <a:rPr lang="es-ES" dirty="0"/>
              <a:t> / </a:t>
            </a:r>
            <a:r>
              <a:rPr lang="es-ES" dirty="0" err="1"/>
              <a:t>Task</a:t>
            </a:r>
            <a:r>
              <a:rPr lang="es-ES" dirty="0"/>
              <a:t> </a:t>
            </a:r>
            <a:r>
              <a:rPr lang="es-ES" dirty="0" err="1"/>
              <a:t>completion</a:t>
            </a:r>
            <a:endParaRPr lang="es-ES" dirty="0"/>
          </a:p>
          <a:p>
            <a:r>
              <a:rPr lang="es-ES" kern="1200" dirty="0">
                <a:solidFill>
                  <a:srgbClr val="F69264"/>
                </a:solidFill>
                <a:cs typeface="+mn-cs"/>
              </a:rPr>
              <a:t>Enviando y recibiendo datos de un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Task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async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/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await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Async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Controllers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672"/>
              </a:spcBef>
            </a:pPr>
            <a:r>
              <a:rPr lang="es-AR" dirty="0"/>
              <a:t>01</a:t>
            </a:r>
          </a:p>
          <a:p>
            <a:pPr>
              <a:spcBef>
                <a:spcPts val="672"/>
              </a:spcBef>
            </a:pPr>
            <a:r>
              <a:rPr lang="es-AR" dirty="0"/>
              <a:t>02</a:t>
            </a:r>
          </a:p>
          <a:p>
            <a:pPr>
              <a:spcBef>
                <a:spcPts val="672"/>
              </a:spcBef>
            </a:pPr>
            <a:r>
              <a:rPr lang="es-AR" dirty="0"/>
              <a:t>03</a:t>
            </a:r>
          </a:p>
          <a:p>
            <a:pPr>
              <a:spcBef>
                <a:spcPts val="672"/>
              </a:spcBef>
            </a:pPr>
            <a:r>
              <a:rPr lang="es-AR" kern="1000" dirty="0">
                <a:solidFill>
                  <a:schemeClr val="bg1"/>
                </a:solidFill>
                <a:cs typeface="Arial"/>
              </a:rPr>
              <a:t>04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05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06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07</a:t>
            </a:r>
            <a:endParaRPr lang="es-A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s-AR" dirty="0" smtClean="0"/>
              <a:t>Esperando </a:t>
            </a:r>
            <a:r>
              <a:rPr lang="es-AR" sz="2400" dirty="0" smtClean="0"/>
              <a:t>(</a:t>
            </a:r>
            <a:r>
              <a:rPr lang="es-AR" sz="2400" dirty="0" err="1" smtClean="0"/>
              <a:t>Waiting</a:t>
            </a:r>
            <a:r>
              <a:rPr lang="es-AR" sz="2400" dirty="0" smtClean="0"/>
              <a:t>)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idx="4294967295"/>
          </p:nvPr>
        </p:nvSpPr>
        <p:spPr>
          <a:xfrm>
            <a:off x="604845" y="1285759"/>
            <a:ext cx="7139591" cy="746241"/>
          </a:xfrm>
          <a:prstGeom prst="rect">
            <a:avLst/>
          </a:prstGeom>
        </p:spPr>
        <p:txBody>
          <a:bodyPr/>
          <a:lstStyle/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Necesitas esperar a que una tarea termine?</a:t>
            </a:r>
          </a:p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Llamar .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Wait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en el objeto Task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96674" y="2417482"/>
            <a:ext cx="6603585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t =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.Factory.StartNew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t.Wait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0" hangingPunct="0"/>
            <a:r>
              <a:rPr lang="es-AR" sz="20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t.Status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AR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5818107" y="2980676"/>
            <a:ext cx="2273270" cy="1136237"/>
          </a:xfrm>
          <a:prstGeom prst="wedgeRoundRectCallout">
            <a:avLst>
              <a:gd name="adj1" fmla="val -109234"/>
              <a:gd name="adj2" fmla="val 4069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RanToCompletion</a:t>
            </a:r>
            <a:endParaRPr lang="es-A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Canceled</a:t>
            </a:r>
            <a:endParaRPr lang="es-A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Faulted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22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s-AR" dirty="0" smtClean="0"/>
              <a:t>Esperando por múltiples tareas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idx="4294967295"/>
          </p:nvPr>
        </p:nvSpPr>
        <p:spPr>
          <a:xfrm>
            <a:off x="604845" y="1285759"/>
            <a:ext cx="7139591" cy="1850846"/>
          </a:xfrm>
          <a:prstGeom prst="rect">
            <a:avLst/>
          </a:prstGeom>
        </p:spPr>
        <p:txBody>
          <a:bodyPr/>
          <a:lstStyle/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Llamar .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Wait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() en cada tarea implica un orden</a:t>
            </a:r>
          </a:p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Cual es la mejor forma de esperar a que la “primer” tarea termine?</a:t>
            </a:r>
          </a:p>
        </p:txBody>
      </p:sp>
    </p:spTree>
    <p:extLst>
      <p:ext uri="{BB962C8B-B14F-4D97-AF65-F5344CB8AC3E}">
        <p14:creationId xmlns:p14="http://schemas.microsoft.com/office/powerpoint/2010/main" val="193160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s-AR" dirty="0"/>
              <a:t>Esperando por múltiples tareas</a:t>
            </a:r>
            <a:r>
              <a:rPr lang="en-US" dirty="0" smtClean="0"/>
              <a:t>- </a:t>
            </a:r>
            <a:r>
              <a:rPr lang="en-US" dirty="0" err="1" smtClean="0"/>
              <a:t>código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2919" y="1455913"/>
            <a:ext cx="8091862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t1 =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.Factory.StartNew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eaLnBrk="0" hangingPunct="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sz="20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.Factory.StartNew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eaLnBrk="0" hangingPunct="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sz="20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.Factory.StartNew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eaLnBrk="0" hangingPunct="0"/>
            <a:r>
              <a:rPr lang="en-US" sz="20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tasks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{t1, t2, t3};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2919" y="3519591"/>
            <a:ext cx="4115285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.WaitAll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(tasks);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92919" y="3929538"/>
            <a:ext cx="6156737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.WaitAny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(tasks);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92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kern="1200" dirty="0">
                <a:solidFill>
                  <a:srgbClr val="F69264"/>
                </a:solidFill>
                <a:cs typeface="+mn-cs"/>
              </a:rPr>
              <a:t>Introducción</a:t>
            </a:r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Task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kern="1200" dirty="0">
                <a:solidFill>
                  <a:srgbClr val="F69264"/>
                </a:solidFill>
                <a:cs typeface="+mn-cs"/>
              </a:rPr>
              <a:t>Manejo de excepciones</a:t>
            </a:r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Waiting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/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Task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completion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dirty="0"/>
              <a:t>Enviando y recibiendo datos de un </a:t>
            </a:r>
            <a:r>
              <a:rPr lang="es-ES" dirty="0" err="1"/>
              <a:t>Task</a:t>
            </a:r>
            <a:endParaRPr lang="es-ES" dirty="0"/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async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/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await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Async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Controllers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672"/>
              </a:spcBef>
            </a:pPr>
            <a:r>
              <a:rPr lang="es-AR" dirty="0"/>
              <a:t>01</a:t>
            </a:r>
          </a:p>
          <a:p>
            <a:pPr>
              <a:spcBef>
                <a:spcPts val="672"/>
              </a:spcBef>
            </a:pPr>
            <a:r>
              <a:rPr lang="es-AR" dirty="0"/>
              <a:t>02</a:t>
            </a:r>
          </a:p>
          <a:p>
            <a:pPr>
              <a:spcBef>
                <a:spcPts val="672"/>
              </a:spcBef>
            </a:pPr>
            <a:r>
              <a:rPr lang="es-AR" dirty="0"/>
              <a:t>03</a:t>
            </a:r>
          </a:p>
          <a:p>
            <a:pPr>
              <a:spcBef>
                <a:spcPts val="672"/>
              </a:spcBef>
            </a:pPr>
            <a:r>
              <a:rPr lang="es-AR" dirty="0"/>
              <a:t>04</a:t>
            </a:r>
          </a:p>
          <a:p>
            <a:pPr>
              <a:spcBef>
                <a:spcPts val="672"/>
              </a:spcBef>
            </a:pPr>
            <a:r>
              <a:rPr lang="es-AR" kern="1000" dirty="0">
                <a:solidFill>
                  <a:schemeClr val="bg1"/>
                </a:solidFill>
                <a:cs typeface="Arial"/>
              </a:rPr>
              <a:t>05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06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07</a:t>
            </a:r>
            <a:endParaRPr lang="es-A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5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s-AR" dirty="0" smtClean="0"/>
              <a:t>Atención - </a:t>
            </a:r>
            <a:r>
              <a:rPr lang="es-AR" dirty="0" err="1" smtClean="0"/>
              <a:t>closures</a:t>
            </a:r>
            <a:r>
              <a:rPr lang="es-AR" dirty="0" smtClean="0"/>
              <a:t> para pasar datos…?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2919" y="1534254"/>
            <a:ext cx="8091862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&lt;10;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hangingPunct="0"/>
            <a:r>
              <a:rPr lang="en-US" sz="20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.Factory.StartNew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</a:p>
          <a:p>
            <a:pPr lvl="0" eaLnBrk="0" hangingPunct="0"/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taskId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hangingPunct="0"/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:</a:t>
            </a:r>
          </a:p>
          <a:p>
            <a:pPr lvl="0"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20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taskId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hangingPunct="0"/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});</a:t>
            </a:r>
            <a:endParaRPr kumimoji="0" lang="en-US" sz="2000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hangingPunct="0"/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37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46668" y="780211"/>
            <a:ext cx="7078132" cy="3473006"/>
          </a:xfrm>
        </p:spPr>
        <p:txBody>
          <a:bodyPr/>
          <a:lstStyle/>
          <a:p>
            <a:r>
              <a:rPr lang="es-AR" dirty="0" smtClean="0"/>
              <a:t>Introducción</a:t>
            </a:r>
          </a:p>
          <a:p>
            <a:r>
              <a:rPr lang="es-AR" dirty="0" smtClean="0"/>
              <a:t>Task</a:t>
            </a:r>
          </a:p>
          <a:p>
            <a:r>
              <a:rPr lang="es-AR" dirty="0" smtClean="0"/>
              <a:t>Manejo de excepciones</a:t>
            </a:r>
          </a:p>
          <a:p>
            <a:r>
              <a:rPr lang="es-AR" dirty="0" err="1" smtClean="0"/>
              <a:t>Waiting</a:t>
            </a:r>
            <a:r>
              <a:rPr lang="es-AR" dirty="0" smtClean="0"/>
              <a:t> / Task </a:t>
            </a:r>
            <a:r>
              <a:rPr lang="es-AR" dirty="0" err="1" smtClean="0"/>
              <a:t>completion</a:t>
            </a:r>
            <a:endParaRPr lang="es-AR" dirty="0" smtClean="0"/>
          </a:p>
          <a:p>
            <a:r>
              <a:rPr lang="es-AR" dirty="0" smtClean="0"/>
              <a:t>Enviando y recibiendo datos de un Task</a:t>
            </a:r>
          </a:p>
          <a:p>
            <a:r>
              <a:rPr lang="es-AR" dirty="0" err="1" smtClean="0"/>
              <a:t>async</a:t>
            </a:r>
            <a:r>
              <a:rPr lang="es-AR" dirty="0" smtClean="0"/>
              <a:t> / </a:t>
            </a:r>
            <a:r>
              <a:rPr lang="es-AR" dirty="0" err="1" smtClean="0"/>
              <a:t>await</a:t>
            </a:r>
            <a:endParaRPr lang="es-AR" dirty="0" smtClean="0"/>
          </a:p>
          <a:p>
            <a:r>
              <a:rPr lang="es-AR" dirty="0" err="1" smtClean="0"/>
              <a:t>Async</a:t>
            </a:r>
            <a:r>
              <a:rPr lang="es-AR" dirty="0" smtClean="0"/>
              <a:t> </a:t>
            </a:r>
            <a:r>
              <a:rPr lang="es-AR" dirty="0" err="1" smtClean="0"/>
              <a:t>Controllers</a:t>
            </a:r>
            <a:endParaRPr lang="es-A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42887" y="779738"/>
            <a:ext cx="679901" cy="3473479"/>
          </a:xfrm>
        </p:spPr>
        <p:txBody>
          <a:bodyPr/>
          <a:lstStyle/>
          <a:p>
            <a:r>
              <a:rPr lang="es-AR" dirty="0"/>
              <a:t>01</a:t>
            </a:r>
          </a:p>
          <a:p>
            <a:r>
              <a:rPr lang="es-AR" dirty="0"/>
              <a:t>02</a:t>
            </a:r>
          </a:p>
          <a:p>
            <a:r>
              <a:rPr lang="es-AR" dirty="0" smtClean="0"/>
              <a:t>03</a:t>
            </a:r>
          </a:p>
          <a:p>
            <a:r>
              <a:rPr lang="es-AR" dirty="0" smtClean="0"/>
              <a:t>04</a:t>
            </a:r>
          </a:p>
          <a:p>
            <a:r>
              <a:rPr lang="es-AR" dirty="0" smtClean="0"/>
              <a:t>05</a:t>
            </a:r>
          </a:p>
          <a:p>
            <a:r>
              <a:rPr lang="es-AR" dirty="0" smtClean="0"/>
              <a:t>06</a:t>
            </a:r>
          </a:p>
          <a:p>
            <a:r>
              <a:rPr lang="es-AR" dirty="0" smtClean="0"/>
              <a:t>07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3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n-US" dirty="0" err="1" smtClean="0"/>
              <a:t>Pasando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en forma </a:t>
            </a:r>
            <a:r>
              <a:rPr lang="en-US" dirty="0" err="1" smtClean="0"/>
              <a:t>correcta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2919" y="1389510"/>
            <a:ext cx="8091862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&lt;10;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==) {</a:t>
            </a:r>
          </a:p>
          <a:p>
            <a:pPr lvl="0" eaLnBrk="0" hangingPunct="0"/>
            <a:r>
              <a:rPr lang="en-US" sz="20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.Factory.StartNew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</a:p>
          <a:p>
            <a:pPr lvl="0" eaLnBrk="0" hangingPunct="0"/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taskId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hangingPunct="0"/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:</a:t>
            </a:r>
          </a:p>
          <a:p>
            <a:pPr lvl="0"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20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taskId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hangingPunct="0"/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</a:p>
          <a:p>
            <a:pPr lvl="0"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sz="2000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hangingPunct="0"/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8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s-AR" dirty="0" smtClean="0"/>
              <a:t>Recolectando resultados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2919" y="1302025"/>
            <a:ext cx="8091862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 = 0;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t =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Factory.StartNew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t.Wait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0" hangingPunct="0"/>
            <a:r>
              <a:rPr lang="es-AR" sz="20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(res)</a:t>
            </a:r>
            <a:endParaRPr lang="es-AR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07883" y="2285955"/>
            <a:ext cx="2176898" cy="193899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:  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res = x;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eaLnBrk="0" hangingPunct="0"/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eaLnBrk="0" hangingPunct="0"/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7081574" y="2041451"/>
            <a:ext cx="2" cy="410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19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s-AR" dirty="0" smtClean="0"/>
              <a:t>Recolectando de la forma correcta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2919" y="1609801"/>
            <a:ext cx="8091862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t =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Factory.StartNew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s-AR" sz="20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t.Result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AR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07883" y="2285955"/>
            <a:ext cx="2176898" cy="193899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res;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eaLnBrk="0" hangingPunct="0"/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eaLnBrk="0" hangingPunct="0"/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res;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7081574" y="2041451"/>
            <a:ext cx="2" cy="410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ular Callout 9"/>
          <p:cNvSpPr/>
          <p:nvPr/>
        </p:nvSpPr>
        <p:spPr>
          <a:xfrm>
            <a:off x="1327624" y="3677930"/>
            <a:ext cx="2170488" cy="383707"/>
          </a:xfrm>
          <a:prstGeom prst="wedgeRoundRectCallout">
            <a:avLst>
              <a:gd name="adj1" fmla="val 71628"/>
              <a:gd name="adj2" fmla="val -17390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Llamada implícita a .</a:t>
            </a:r>
            <a:r>
              <a:rPr lang="es-AR" sz="1400" dirty="0" err="1" smtClean="0"/>
              <a:t>Wait</a:t>
            </a:r>
            <a:r>
              <a:rPr lang="es-AR" sz="1400" dirty="0" smtClean="0"/>
              <a:t>()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306544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kern="1200" dirty="0">
                <a:solidFill>
                  <a:srgbClr val="F69264"/>
                </a:solidFill>
                <a:cs typeface="+mn-cs"/>
              </a:rPr>
              <a:t>Introducción</a:t>
            </a:r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Task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kern="1200" dirty="0">
                <a:solidFill>
                  <a:srgbClr val="F69264"/>
                </a:solidFill>
                <a:cs typeface="+mn-cs"/>
              </a:rPr>
              <a:t>Manejo de excepciones</a:t>
            </a:r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Waiting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/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Task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completion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kern="1200" dirty="0">
                <a:solidFill>
                  <a:srgbClr val="F69264"/>
                </a:solidFill>
                <a:cs typeface="+mn-cs"/>
              </a:rPr>
              <a:t>Enviando y recibiendo datos de un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Task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dirty="0" err="1"/>
              <a:t>async</a:t>
            </a:r>
            <a:r>
              <a:rPr lang="es-ES" dirty="0"/>
              <a:t> / </a:t>
            </a:r>
            <a:r>
              <a:rPr lang="es-ES" dirty="0" err="1"/>
              <a:t>await</a:t>
            </a:r>
            <a:endParaRPr lang="es-ES" dirty="0"/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Async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Controllers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672"/>
              </a:spcBef>
            </a:pPr>
            <a:r>
              <a:rPr lang="es-AR" dirty="0"/>
              <a:t>01</a:t>
            </a:r>
          </a:p>
          <a:p>
            <a:pPr>
              <a:spcBef>
                <a:spcPts val="672"/>
              </a:spcBef>
            </a:pPr>
            <a:r>
              <a:rPr lang="es-AR" dirty="0"/>
              <a:t>02</a:t>
            </a:r>
          </a:p>
          <a:p>
            <a:pPr>
              <a:spcBef>
                <a:spcPts val="672"/>
              </a:spcBef>
            </a:pPr>
            <a:r>
              <a:rPr lang="es-AR" dirty="0"/>
              <a:t>03</a:t>
            </a:r>
          </a:p>
          <a:p>
            <a:pPr>
              <a:spcBef>
                <a:spcPts val="672"/>
              </a:spcBef>
            </a:pPr>
            <a:r>
              <a:rPr lang="es-AR" dirty="0"/>
              <a:t>04</a:t>
            </a:r>
          </a:p>
          <a:p>
            <a:pPr>
              <a:spcBef>
                <a:spcPts val="672"/>
              </a:spcBef>
            </a:pPr>
            <a:r>
              <a:rPr lang="es-AR" dirty="0"/>
              <a:t>05</a:t>
            </a:r>
          </a:p>
          <a:p>
            <a:pPr>
              <a:spcBef>
                <a:spcPts val="672"/>
              </a:spcBef>
            </a:pPr>
            <a:r>
              <a:rPr lang="es-AR" kern="1000" dirty="0">
                <a:solidFill>
                  <a:schemeClr val="bg1"/>
                </a:solidFill>
                <a:cs typeface="Arial"/>
              </a:rPr>
              <a:t>06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07</a:t>
            </a:r>
            <a:endParaRPr lang="es-A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1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s-AR" dirty="0" smtClean="0"/>
              <a:t>Para que sirve?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4"/>
          <p:cNvSpPr>
            <a:spLocks noGrp="1"/>
          </p:cNvSpPr>
          <p:nvPr>
            <p:ph idx="4294967295"/>
          </p:nvPr>
        </p:nvSpPr>
        <p:spPr>
          <a:xfrm>
            <a:off x="212956" y="1285759"/>
            <a:ext cx="8109007" cy="2999914"/>
          </a:xfrm>
          <a:prstGeom prst="rect">
            <a:avLst/>
          </a:prstGeom>
        </p:spPr>
        <p:txBody>
          <a:bodyPr/>
          <a:lstStyle/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El método marcado como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async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puede utilizar el modificador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await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para designar puntos de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suspención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.</a:t>
            </a:r>
          </a:p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Otros métodos que llamen a un método marcado como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async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pueden a su vez utilizar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await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sobre éste.</a:t>
            </a:r>
          </a:p>
        </p:txBody>
      </p:sp>
    </p:spTree>
    <p:extLst>
      <p:ext uri="{BB962C8B-B14F-4D97-AF65-F5344CB8AC3E}">
        <p14:creationId xmlns:p14="http://schemas.microsoft.com/office/powerpoint/2010/main" val="35984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s-AR" dirty="0" smtClean="0"/>
              <a:t>Características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4"/>
          <p:cNvSpPr>
            <a:spLocks noGrp="1"/>
          </p:cNvSpPr>
          <p:nvPr>
            <p:ph idx="4294967295"/>
          </p:nvPr>
        </p:nvSpPr>
        <p:spPr>
          <a:xfrm>
            <a:off x="212956" y="1285759"/>
            <a:ext cx="8109007" cy="2999914"/>
          </a:xfrm>
          <a:prstGeom prst="rect">
            <a:avLst/>
          </a:prstGeom>
        </p:spPr>
        <p:txBody>
          <a:bodyPr/>
          <a:lstStyle/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La firma incluye el modificador </a:t>
            </a:r>
            <a:r>
              <a:rPr lang="es-AR" sz="2400" b="1" dirty="0" err="1" smtClean="0">
                <a:ln w="0">
                  <a:noFill/>
                </a:ln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.</a:t>
            </a:r>
          </a:p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Por convención termina con el sufijo "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Async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"</a:t>
            </a:r>
          </a:p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El tipo de retorno es alguno de los siguientes:</a:t>
            </a:r>
          </a:p>
          <a:p>
            <a:pPr lvl="1"/>
            <a:r>
              <a:rPr lang="es-AR" sz="2400" b="1" dirty="0">
                <a:ln w="0">
                  <a:noFill/>
                </a:ln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s-AR" sz="2400" dirty="0" smtClean="0">
                <a:ln w="0">
                  <a:noFill/>
                </a:ln>
                <a:solidFill>
                  <a:schemeClr val="bg2"/>
                </a:solidFill>
              </a:rPr>
              <a:t> </a:t>
            </a:r>
          </a:p>
          <a:p>
            <a:pPr lvl="1"/>
            <a:r>
              <a:rPr lang="es-AR" sz="2400" b="1" dirty="0" err="1" smtClean="0">
                <a:ln w="0">
                  <a:noFill/>
                </a:ln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AR" sz="2400" dirty="0" smtClean="0">
                <a:ln w="0">
                  <a:noFill/>
                </a:ln>
                <a:solidFill>
                  <a:schemeClr val="bg2"/>
                </a:solidFill>
              </a:rPr>
              <a:t> si se está escribiendo un </a:t>
            </a:r>
            <a:r>
              <a:rPr lang="es-AR" sz="2400" dirty="0" err="1" smtClean="0">
                <a:ln w="0">
                  <a:noFill/>
                </a:ln>
                <a:solidFill>
                  <a:schemeClr val="bg2"/>
                </a:solidFill>
              </a:rPr>
              <a:t>async</a:t>
            </a:r>
            <a:r>
              <a:rPr lang="es-AR" sz="2400" dirty="0" smtClean="0">
                <a:ln w="0">
                  <a:noFill/>
                </a:ln>
                <a:solidFill>
                  <a:schemeClr val="bg2"/>
                </a:solidFill>
              </a:rPr>
              <a:t> </a:t>
            </a:r>
            <a:r>
              <a:rPr lang="es-AR" sz="2400" dirty="0" err="1" smtClean="0">
                <a:ln w="0">
                  <a:noFill/>
                </a:ln>
                <a:solidFill>
                  <a:schemeClr val="bg2"/>
                </a:solidFill>
              </a:rPr>
              <a:t>event</a:t>
            </a:r>
            <a:r>
              <a:rPr lang="es-AR" sz="2400" dirty="0" smtClean="0">
                <a:ln w="0">
                  <a:noFill/>
                </a:ln>
                <a:solidFill>
                  <a:schemeClr val="bg2"/>
                </a:solidFill>
              </a:rPr>
              <a:t> </a:t>
            </a:r>
            <a:r>
              <a:rPr lang="es-AR" sz="2400" dirty="0" err="1" smtClean="0">
                <a:ln w="0">
                  <a:noFill/>
                </a:ln>
                <a:solidFill>
                  <a:schemeClr val="bg2"/>
                </a:solidFill>
              </a:rPr>
              <a:t>handler</a:t>
            </a:r>
            <a:r>
              <a:rPr lang="es-AR" sz="2400" dirty="0" smtClean="0">
                <a:ln w="0">
                  <a:noFill/>
                </a:ln>
                <a:solidFill>
                  <a:schemeClr val="bg2"/>
                </a:solidFill>
              </a:rPr>
              <a:t>.</a:t>
            </a:r>
          </a:p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Usualmente incluye al menos una expresión </a:t>
            </a:r>
            <a:r>
              <a:rPr lang="es-AR" sz="2400" b="1" dirty="0" err="1">
                <a:ln w="0">
                  <a:noFill/>
                </a:ln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104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s-AR" dirty="0" smtClean="0"/>
              <a:t>Método </a:t>
            </a:r>
            <a:r>
              <a:rPr lang="es-AR" dirty="0" err="1" smtClean="0"/>
              <a:t>Async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1110" y="1289470"/>
            <a:ext cx="809186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s-AR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Task&lt;</a:t>
            </a:r>
            <a:r>
              <a:rPr lang="es-AR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s-A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GetContentLengthAsync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s-AR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407" y="1778075"/>
            <a:ext cx="809186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s-AR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HttpClient</a:t>
            </a:r>
            <a:r>
              <a:rPr lang="es-AR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AR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s-AR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HttpClient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s-AR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s-AR" dirty="0">
              <a:solidFill>
                <a:srgbClr val="2B91A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6406" y="2223503"/>
            <a:ext cx="8457022" cy="3886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s-A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getStringTask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A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client.GetStringAsync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dirty="0" smtClean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s-AR" dirty="0" err="1" smtClean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url</a:t>
            </a:r>
            <a:r>
              <a:rPr lang="es-AR" dirty="0" smtClean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s-AR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6407" y="2688295"/>
            <a:ext cx="809186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s-AR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DoIndependentWork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s-AR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6407" y="3143405"/>
            <a:ext cx="809186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s-AR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urlContents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AR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getStringTask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s-AR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6407" y="3598515"/>
            <a:ext cx="809186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s-AR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urlContents.Length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s-AR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06407" y="4053626"/>
            <a:ext cx="809186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kumimoji="0" lang="es-AR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381000" y="1861338"/>
            <a:ext cx="2353056" cy="583472"/>
          </a:xfrm>
          <a:prstGeom prst="wedgeRoundRectCallout">
            <a:avLst>
              <a:gd name="adj1" fmla="val -36221"/>
              <a:gd name="adj2" fmla="val -9526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smtClean="0"/>
              <a:t>El método tiene un modificador </a:t>
            </a:r>
            <a:r>
              <a:rPr lang="es-AR" sz="1600" dirty="0" err="1" smtClean="0"/>
              <a:t>async</a:t>
            </a:r>
            <a:r>
              <a:rPr lang="es-AR" sz="1600" dirty="0" smtClean="0"/>
              <a:t>. </a:t>
            </a:r>
            <a:endParaRPr lang="es-AR" sz="1600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1008888" y="1858290"/>
            <a:ext cx="2353056" cy="583472"/>
          </a:xfrm>
          <a:prstGeom prst="wedgeRoundRectCallout">
            <a:avLst>
              <a:gd name="adj1" fmla="val -36221"/>
              <a:gd name="adj2" fmla="val -9526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smtClean="0"/>
              <a:t>El tipo de retorno es Task o Task&lt;T&gt;</a:t>
            </a:r>
            <a:endParaRPr lang="es-AR" sz="1600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3794760" y="1855242"/>
            <a:ext cx="2353056" cy="583472"/>
          </a:xfrm>
          <a:prstGeom prst="wedgeRoundRectCallout">
            <a:avLst>
              <a:gd name="adj1" fmla="val -36221"/>
              <a:gd name="adj2" fmla="val -9526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smtClean="0"/>
              <a:t>El nombre del método termina en "</a:t>
            </a:r>
            <a:r>
              <a:rPr lang="es-AR" sz="1600" dirty="0" err="1" smtClean="0"/>
              <a:t>Async</a:t>
            </a:r>
            <a:r>
              <a:rPr lang="es-AR" sz="1600" dirty="0" smtClean="0"/>
              <a:t>."</a:t>
            </a:r>
            <a:endParaRPr lang="es-AR" sz="1600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533400" y="2827554"/>
            <a:ext cx="2353056" cy="583472"/>
          </a:xfrm>
          <a:prstGeom prst="wedgeRoundRectCallout">
            <a:avLst>
              <a:gd name="adj1" fmla="val -36221"/>
              <a:gd name="adj2" fmla="val -9526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 smtClean="0"/>
              <a:t>GetStringAsync</a:t>
            </a:r>
            <a:r>
              <a:rPr lang="es-AR" sz="1600" dirty="0" smtClean="0"/>
              <a:t> retorna un Task&lt;</a:t>
            </a:r>
            <a:r>
              <a:rPr lang="es-AR" sz="1600" dirty="0" err="1" smtClean="0"/>
              <a:t>string</a:t>
            </a:r>
            <a:r>
              <a:rPr lang="es-AR" sz="1600" dirty="0" smtClean="0"/>
              <a:t>&gt;</a:t>
            </a:r>
            <a:endParaRPr lang="es-AR" sz="1600" dirty="0"/>
          </a:p>
        </p:txBody>
      </p:sp>
      <p:sp>
        <p:nvSpPr>
          <p:cNvPr id="23" name="Rounded Rectangular Callout 22"/>
          <p:cNvSpPr/>
          <p:nvPr/>
        </p:nvSpPr>
        <p:spPr>
          <a:xfrm>
            <a:off x="4008582" y="3729762"/>
            <a:ext cx="3928410" cy="583472"/>
          </a:xfrm>
          <a:prstGeom prst="wedgeRoundRectCallout">
            <a:avLst>
              <a:gd name="adj1" fmla="val -36221"/>
              <a:gd name="adj2" fmla="val -9526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 smtClean="0"/>
              <a:t>GetContentLengthAsync</a:t>
            </a:r>
            <a:r>
              <a:rPr lang="es-AR" sz="1600" dirty="0" smtClean="0"/>
              <a:t> no puede continuar hasta que </a:t>
            </a:r>
            <a:r>
              <a:rPr lang="es-AR" sz="1600" dirty="0" err="1" smtClean="0"/>
              <a:t>getStringTask</a:t>
            </a:r>
            <a:r>
              <a:rPr lang="es-AR" sz="1600" dirty="0" smtClean="0"/>
              <a:t> se complete.</a:t>
            </a:r>
            <a:endParaRPr lang="es-AR" sz="1600" dirty="0"/>
          </a:p>
        </p:txBody>
      </p:sp>
      <p:sp>
        <p:nvSpPr>
          <p:cNvPr id="25" name="Rounded Rectangular Callout 24"/>
          <p:cNvSpPr/>
          <p:nvPr/>
        </p:nvSpPr>
        <p:spPr>
          <a:xfrm>
            <a:off x="4410456" y="3741954"/>
            <a:ext cx="3794760" cy="583472"/>
          </a:xfrm>
          <a:prstGeom prst="wedgeRoundRectCallout">
            <a:avLst>
              <a:gd name="adj1" fmla="val -36221"/>
              <a:gd name="adj2" fmla="val -9526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smtClean="0"/>
              <a:t>El control continua aquí cuando </a:t>
            </a:r>
            <a:r>
              <a:rPr lang="es-AR" sz="1600" dirty="0" err="1" smtClean="0"/>
              <a:t>getStringTask</a:t>
            </a:r>
            <a:r>
              <a:rPr lang="es-AR" sz="1600" dirty="0" smtClean="0"/>
              <a:t> se completa.</a:t>
            </a:r>
            <a:endParaRPr lang="es-AR" sz="1600" dirty="0"/>
          </a:p>
        </p:txBody>
      </p:sp>
      <p:sp>
        <p:nvSpPr>
          <p:cNvPr id="26" name="Rounded Rectangular Callout 25"/>
          <p:cNvSpPr/>
          <p:nvPr/>
        </p:nvSpPr>
        <p:spPr>
          <a:xfrm>
            <a:off x="4562856" y="3738906"/>
            <a:ext cx="3794760" cy="583472"/>
          </a:xfrm>
          <a:prstGeom prst="wedgeRoundRectCallout">
            <a:avLst>
              <a:gd name="adj1" fmla="val -36221"/>
              <a:gd name="adj2" fmla="val -9526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smtClean="0"/>
              <a:t>El operador </a:t>
            </a:r>
            <a:r>
              <a:rPr lang="es-AR" sz="1600" dirty="0" err="1" smtClean="0"/>
              <a:t>await</a:t>
            </a:r>
            <a:r>
              <a:rPr lang="es-AR" sz="1600" dirty="0" smtClean="0"/>
              <a:t> obtiene el </a:t>
            </a:r>
            <a:r>
              <a:rPr lang="es-AR" sz="1600" dirty="0" err="1" smtClean="0"/>
              <a:t>string</a:t>
            </a:r>
            <a:r>
              <a:rPr lang="es-AR" sz="1600" dirty="0" smtClean="0"/>
              <a:t> de </a:t>
            </a:r>
            <a:r>
              <a:rPr lang="es-AR" sz="1600" dirty="0" err="1" smtClean="0"/>
              <a:t>getStringTask</a:t>
            </a:r>
            <a:r>
              <a:rPr lang="es-AR" sz="1600" dirty="0" smtClean="0"/>
              <a:t>.</a:t>
            </a:r>
            <a:endParaRPr lang="es-AR" sz="1600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3176016" y="3723666"/>
            <a:ext cx="2353056" cy="583472"/>
          </a:xfrm>
          <a:prstGeom prst="wedgeRoundRectCallout">
            <a:avLst>
              <a:gd name="adj1" fmla="val -36221"/>
              <a:gd name="adj2" fmla="val -9526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smtClean="0"/>
              <a:t>El método tiene un modificador </a:t>
            </a:r>
            <a:r>
              <a:rPr lang="es-AR" sz="1600" dirty="0" err="1" smtClean="0"/>
              <a:t>await</a:t>
            </a:r>
            <a:r>
              <a:rPr lang="es-AR" sz="1600" dirty="0" smtClean="0"/>
              <a:t>. </a:t>
            </a:r>
            <a:endParaRPr lang="es-AR" sz="1600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2249424" y="2833650"/>
            <a:ext cx="3898392" cy="583472"/>
          </a:xfrm>
          <a:prstGeom prst="wedgeRoundRectCallout">
            <a:avLst>
              <a:gd name="adj1" fmla="val -36221"/>
              <a:gd name="adj2" fmla="val -9526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smtClean="0"/>
              <a:t>Eso implica que cuando hacemos “</a:t>
            </a:r>
            <a:r>
              <a:rPr lang="es-AR" sz="1600" b="1" dirty="0" err="1" smtClean="0"/>
              <a:t>await</a:t>
            </a:r>
            <a:r>
              <a:rPr lang="es-AR" sz="1600" dirty="0" smtClean="0"/>
              <a:t>” en la tarea obtendremos el </a:t>
            </a:r>
            <a:r>
              <a:rPr lang="es-AR" sz="1600" dirty="0" err="1" smtClean="0"/>
              <a:t>string</a:t>
            </a:r>
            <a:endParaRPr lang="es-AR" sz="1600" dirty="0"/>
          </a:p>
        </p:txBody>
      </p:sp>
      <p:sp>
        <p:nvSpPr>
          <p:cNvPr id="21" name="Rounded Rectangular Callout 20"/>
          <p:cNvSpPr/>
          <p:nvPr/>
        </p:nvSpPr>
        <p:spPr>
          <a:xfrm>
            <a:off x="504681" y="3258549"/>
            <a:ext cx="3898392" cy="583472"/>
          </a:xfrm>
          <a:prstGeom prst="wedgeRoundRectCallout">
            <a:avLst>
              <a:gd name="adj1" fmla="val -36221"/>
              <a:gd name="adj2" fmla="val -9526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smtClean="0"/>
              <a:t>Procesamiento que no depende del </a:t>
            </a:r>
            <a:r>
              <a:rPr lang="es-AR" sz="1600" dirty="0" err="1" smtClean="0"/>
              <a:t>string</a:t>
            </a:r>
            <a:r>
              <a:rPr lang="es-AR" sz="1600" dirty="0" smtClean="0"/>
              <a:t> de </a:t>
            </a:r>
            <a:r>
              <a:rPr lang="es-AR" sz="1600" dirty="0" err="1" smtClean="0"/>
              <a:t>GetStringAsync</a:t>
            </a:r>
            <a:r>
              <a:rPr lang="es-AR" sz="1600" dirty="0" smtClean="0"/>
              <a:t>.</a:t>
            </a:r>
            <a:endParaRPr lang="es-AR" sz="1600" dirty="0"/>
          </a:p>
        </p:txBody>
      </p:sp>
      <p:sp>
        <p:nvSpPr>
          <p:cNvPr id="24" name="Rounded Rectangular Callout 23"/>
          <p:cNvSpPr/>
          <p:nvPr/>
        </p:nvSpPr>
        <p:spPr>
          <a:xfrm>
            <a:off x="4294632" y="3726714"/>
            <a:ext cx="3794760" cy="583472"/>
          </a:xfrm>
          <a:prstGeom prst="wedgeRoundRectCallout">
            <a:avLst>
              <a:gd name="adj1" fmla="val -36221"/>
              <a:gd name="adj2" fmla="val -9526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smtClean="0"/>
              <a:t>Mientras tanto, el control retorna al </a:t>
            </a:r>
            <a:r>
              <a:rPr lang="es-AR" sz="1600" dirty="0"/>
              <a:t>llamador de </a:t>
            </a:r>
            <a:r>
              <a:rPr lang="es-AR" sz="1600" dirty="0" err="1"/>
              <a:t>GetContentLengthAsync</a:t>
            </a:r>
            <a:r>
              <a:rPr lang="es-A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855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22" grpId="0" animBg="1"/>
      <p:bldP spid="22" grpId="1" animBg="1"/>
      <p:bldP spid="20" grpId="0" animBg="1"/>
      <p:bldP spid="20" grpId="1" animBg="1"/>
      <p:bldP spid="21" grpId="0" animBg="1"/>
      <p:bldP spid="21" grpId="1" animBg="1"/>
      <p:bldP spid="24" grpId="0" animBg="1"/>
      <p:bldP spid="24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20" y="589115"/>
            <a:ext cx="3413524" cy="1932411"/>
          </a:xfrm>
        </p:spPr>
        <p:txBody>
          <a:bodyPr/>
          <a:lstStyle/>
          <a:p>
            <a:r>
              <a:rPr lang="es-AR" dirty="0" smtClean="0"/>
              <a:t>El mismo </a:t>
            </a:r>
            <a:br>
              <a:rPr lang="es-AR" dirty="0" smtClean="0"/>
            </a:br>
            <a:r>
              <a:rPr lang="es-AR" dirty="0" smtClean="0"/>
              <a:t>concepto pero en</a:t>
            </a:r>
            <a:br>
              <a:rPr lang="es-AR" dirty="0" smtClean="0"/>
            </a:br>
            <a:r>
              <a:rPr lang="es-AR" dirty="0" smtClean="0"/>
              <a:t>un espagueti de </a:t>
            </a:r>
            <a:br>
              <a:rPr lang="es-AR" dirty="0" smtClean="0"/>
            </a:br>
            <a:r>
              <a:rPr lang="es-AR" dirty="0" smtClean="0"/>
              <a:t>líneas</a:t>
            </a:r>
            <a:br>
              <a:rPr lang="es-AR" dirty="0" smtClean="0"/>
            </a:b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2595268"/>
            <a:ext cx="3302691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race an async program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243" y="344276"/>
            <a:ext cx="5109458" cy="421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44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s-AR" dirty="0" err="1" smtClean="0"/>
              <a:t>await</a:t>
            </a:r>
            <a:r>
              <a:rPr lang="es-AR" dirty="0" smtClean="0"/>
              <a:t> simplificado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552668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6406" y="1519415"/>
            <a:ext cx="8457022" cy="3886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getStringTask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client.GetStringAsync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url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6407" y="1984207"/>
            <a:ext cx="809186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DoIndependentWork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6407" y="2439317"/>
            <a:ext cx="809186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urlContents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getStringTask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06406" y="3584277"/>
            <a:ext cx="845702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urlContents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client.GetStringAsync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url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64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2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s-AR" dirty="0" smtClean="0"/>
              <a:t>Llamadas desde otro método </a:t>
            </a:r>
            <a:r>
              <a:rPr lang="es-AR" dirty="0" err="1" smtClean="0"/>
              <a:t>async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552668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6406" y="1314251"/>
            <a:ext cx="8457022" cy="24632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 </a:t>
            </a:r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ActionResult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ContentDetailsAsync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ViewBag.SyncOrAsync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AR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s-AR" dirty="0" err="1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Asynchronous</a:t>
            </a:r>
            <a:r>
              <a:rPr lang="es-AR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A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WebClientService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"details"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s-AR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GetContentLengthAsync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5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Introducción</a:t>
            </a:r>
          </a:p>
          <a:p>
            <a:r>
              <a:rPr lang="en-US" kern="1200" dirty="0">
                <a:solidFill>
                  <a:srgbClr val="F69264"/>
                </a:solidFill>
                <a:cs typeface="+mn-cs"/>
              </a:rPr>
              <a:t>Task</a:t>
            </a:r>
          </a:p>
          <a:p>
            <a:r>
              <a:rPr lang="en-US" kern="1200" dirty="0" err="1">
                <a:solidFill>
                  <a:srgbClr val="F69264"/>
                </a:solidFill>
                <a:cs typeface="+mn-cs"/>
              </a:rPr>
              <a:t>Manejo</a:t>
            </a:r>
            <a:r>
              <a:rPr lang="en-US" kern="1200" dirty="0">
                <a:solidFill>
                  <a:srgbClr val="F69264"/>
                </a:solidFill>
                <a:cs typeface="+mn-cs"/>
              </a:rPr>
              <a:t> de </a:t>
            </a:r>
            <a:r>
              <a:rPr lang="en-US" kern="1200" dirty="0" err="1">
                <a:solidFill>
                  <a:srgbClr val="F69264"/>
                </a:solidFill>
                <a:cs typeface="+mn-cs"/>
              </a:rPr>
              <a:t>excepciones</a:t>
            </a:r>
            <a:endParaRPr lang="en-US" kern="1200" dirty="0">
              <a:solidFill>
                <a:srgbClr val="F69264"/>
              </a:solidFill>
              <a:cs typeface="+mn-cs"/>
            </a:endParaRPr>
          </a:p>
          <a:p>
            <a:r>
              <a:rPr lang="en-US" kern="1200" dirty="0">
                <a:solidFill>
                  <a:srgbClr val="F69264"/>
                </a:solidFill>
                <a:cs typeface="+mn-cs"/>
              </a:rPr>
              <a:t>Waiting / Task completion</a:t>
            </a:r>
          </a:p>
          <a:p>
            <a:r>
              <a:rPr lang="en-US" kern="1200" dirty="0" err="1">
                <a:solidFill>
                  <a:srgbClr val="F69264"/>
                </a:solidFill>
                <a:cs typeface="+mn-cs"/>
              </a:rPr>
              <a:t>Enviando</a:t>
            </a:r>
            <a:r>
              <a:rPr lang="en-US" kern="1200" dirty="0">
                <a:solidFill>
                  <a:srgbClr val="F69264"/>
                </a:solidFill>
                <a:cs typeface="+mn-cs"/>
              </a:rPr>
              <a:t> y </a:t>
            </a:r>
            <a:r>
              <a:rPr lang="en-US" kern="1200" dirty="0" err="1">
                <a:solidFill>
                  <a:srgbClr val="F69264"/>
                </a:solidFill>
                <a:cs typeface="+mn-cs"/>
              </a:rPr>
              <a:t>recibiendo</a:t>
            </a:r>
            <a:r>
              <a:rPr lang="en-US" kern="1200" dirty="0">
                <a:solidFill>
                  <a:srgbClr val="F69264"/>
                </a:solidFill>
                <a:cs typeface="+mn-cs"/>
              </a:rPr>
              <a:t> </a:t>
            </a:r>
            <a:r>
              <a:rPr lang="en-US" kern="1200" dirty="0" err="1">
                <a:solidFill>
                  <a:srgbClr val="F69264"/>
                </a:solidFill>
                <a:cs typeface="+mn-cs"/>
              </a:rPr>
              <a:t>datos</a:t>
            </a:r>
            <a:r>
              <a:rPr lang="en-US" kern="1200" dirty="0">
                <a:solidFill>
                  <a:srgbClr val="F69264"/>
                </a:solidFill>
                <a:cs typeface="+mn-cs"/>
              </a:rPr>
              <a:t> de un Task</a:t>
            </a:r>
          </a:p>
          <a:p>
            <a:r>
              <a:rPr lang="en-US" kern="1200" dirty="0" err="1">
                <a:solidFill>
                  <a:srgbClr val="F69264"/>
                </a:solidFill>
                <a:cs typeface="+mn-cs"/>
              </a:rPr>
              <a:t>async</a:t>
            </a:r>
            <a:r>
              <a:rPr lang="en-US" kern="1200" dirty="0">
                <a:solidFill>
                  <a:srgbClr val="F69264"/>
                </a:solidFill>
                <a:cs typeface="+mn-cs"/>
              </a:rPr>
              <a:t> / await</a:t>
            </a:r>
          </a:p>
          <a:p>
            <a:r>
              <a:rPr lang="en-US" kern="1200" dirty="0" err="1">
                <a:solidFill>
                  <a:srgbClr val="F69264"/>
                </a:solidFill>
                <a:cs typeface="+mn-cs"/>
              </a:rPr>
              <a:t>Async</a:t>
            </a:r>
            <a:r>
              <a:rPr lang="en-US" kern="1200" dirty="0">
                <a:solidFill>
                  <a:srgbClr val="F69264"/>
                </a:solidFill>
                <a:cs typeface="+mn-cs"/>
              </a:rPr>
              <a:t> 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672"/>
              </a:spcBef>
            </a:pPr>
            <a:r>
              <a:rPr lang="es-AR" kern="1000" dirty="0">
                <a:solidFill>
                  <a:schemeClr val="bg1"/>
                </a:solidFill>
                <a:cs typeface="Arial"/>
              </a:rPr>
              <a:t>01</a:t>
            </a:r>
          </a:p>
          <a:p>
            <a:pPr>
              <a:spcBef>
                <a:spcPts val="672"/>
              </a:spcBef>
            </a:pPr>
            <a:r>
              <a:rPr lang="es-AR" dirty="0"/>
              <a:t>02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03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04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05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06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07</a:t>
            </a:r>
            <a:endParaRPr lang="es-A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70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 lIns="0" tIns="0" rIns="0" bIns="0" anchor="t" anchorCtr="0"/>
          <a:lstStyle/>
          <a:p>
            <a:r>
              <a:rPr lang="es-ES" kern="1200" dirty="0">
                <a:solidFill>
                  <a:srgbClr val="F69264"/>
                </a:solidFill>
                <a:cs typeface="+mn-cs"/>
              </a:rPr>
              <a:t>Introducción</a:t>
            </a:r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Task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kern="1200" dirty="0">
                <a:solidFill>
                  <a:srgbClr val="F69264"/>
                </a:solidFill>
                <a:cs typeface="+mn-cs"/>
              </a:rPr>
              <a:t>Manejo de excepciones</a:t>
            </a:r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Waiting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/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Task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completion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kern="1200" dirty="0">
                <a:solidFill>
                  <a:srgbClr val="F69264"/>
                </a:solidFill>
                <a:cs typeface="+mn-cs"/>
              </a:rPr>
              <a:t>Enviando y recibiendo datos de un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Task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async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/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await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dirty="0" err="1"/>
              <a:t>Async</a:t>
            </a:r>
            <a:r>
              <a:rPr lang="es-ES" dirty="0"/>
              <a:t> </a:t>
            </a:r>
            <a:r>
              <a:rPr lang="es-ES" dirty="0" err="1"/>
              <a:t>Controllers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672"/>
              </a:spcBef>
            </a:pPr>
            <a:r>
              <a:rPr lang="es-AR" dirty="0"/>
              <a:t>01</a:t>
            </a:r>
          </a:p>
          <a:p>
            <a:pPr>
              <a:spcBef>
                <a:spcPts val="672"/>
              </a:spcBef>
            </a:pPr>
            <a:r>
              <a:rPr lang="es-AR" dirty="0"/>
              <a:t>02</a:t>
            </a:r>
          </a:p>
          <a:p>
            <a:pPr>
              <a:spcBef>
                <a:spcPts val="672"/>
              </a:spcBef>
            </a:pPr>
            <a:r>
              <a:rPr lang="es-AR" dirty="0"/>
              <a:t>03</a:t>
            </a:r>
          </a:p>
          <a:p>
            <a:pPr>
              <a:spcBef>
                <a:spcPts val="672"/>
              </a:spcBef>
            </a:pPr>
            <a:r>
              <a:rPr lang="es-AR" dirty="0"/>
              <a:t>04</a:t>
            </a:r>
          </a:p>
          <a:p>
            <a:pPr>
              <a:spcBef>
                <a:spcPts val="672"/>
              </a:spcBef>
            </a:pPr>
            <a:r>
              <a:rPr lang="es-AR" dirty="0"/>
              <a:t>05</a:t>
            </a:r>
          </a:p>
          <a:p>
            <a:pPr>
              <a:spcBef>
                <a:spcPts val="672"/>
              </a:spcBef>
            </a:pPr>
            <a:r>
              <a:rPr lang="es-AR" dirty="0"/>
              <a:t>06</a:t>
            </a:r>
          </a:p>
          <a:p>
            <a:pPr>
              <a:spcBef>
                <a:spcPts val="672"/>
              </a:spcBef>
            </a:pPr>
            <a:r>
              <a:rPr lang="es-AR" kern="1000" dirty="0">
                <a:solidFill>
                  <a:schemeClr val="bg1"/>
                </a:solidFill>
                <a:cs typeface="Arial"/>
              </a:rPr>
              <a:t>07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5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n-US" dirty="0" err="1" smtClean="0"/>
              <a:t>ActionMethod</a:t>
            </a:r>
            <a:r>
              <a:rPr lang="en-US" dirty="0"/>
              <a:t> </a:t>
            </a:r>
            <a:r>
              <a:rPr lang="es-AR" dirty="0" smtClean="0"/>
              <a:t>estándar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552668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6406" y="1314251"/>
            <a:ext cx="8457022" cy="24632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	</a:t>
            </a:r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ActionResult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ContentDetails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ViewBag.SyncOrAsync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AR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s-AR" dirty="0" err="1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Synchronous</a:t>
            </a:r>
            <a:r>
              <a:rPr lang="es-AR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A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WebClientService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s-AR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"details"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A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GetContentLength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28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s-AR" dirty="0" err="1" smtClean="0"/>
              <a:t>ActionMethod</a:t>
            </a:r>
            <a:r>
              <a:rPr lang="es-AR" dirty="0"/>
              <a:t> </a:t>
            </a:r>
            <a:r>
              <a:rPr lang="es-AR" dirty="0" err="1"/>
              <a:t>Async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552668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6406" y="1363204"/>
            <a:ext cx="8457022" cy="27347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 </a:t>
            </a:r>
            <a:r>
              <a:rPr lang="en-US" dirty="0" err="1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async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ActionResult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ContentDetails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ViewBag.SyncOrAsync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synchronous"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service 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WebClientService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View(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"details"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await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service.GetContentLength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Async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());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00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s-AR" dirty="0" smtClean="0"/>
              <a:t>Como hicimos </a:t>
            </a:r>
            <a:r>
              <a:rPr lang="es-AR" dirty="0" err="1" smtClean="0"/>
              <a:t>ContentDetails</a:t>
            </a:r>
            <a:r>
              <a:rPr lang="es-AR" dirty="0" smtClean="0"/>
              <a:t> </a:t>
            </a:r>
            <a:r>
              <a:rPr lang="es-AR" dirty="0" err="1" smtClean="0"/>
              <a:t>async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4"/>
          <p:cNvSpPr>
            <a:spLocks noGrp="1"/>
          </p:cNvSpPr>
          <p:nvPr>
            <p:ph idx="4294967295"/>
          </p:nvPr>
        </p:nvSpPr>
        <p:spPr>
          <a:xfrm>
            <a:off x="212956" y="1285758"/>
            <a:ext cx="8578117" cy="3267953"/>
          </a:xfrm>
          <a:prstGeom prst="rect">
            <a:avLst/>
          </a:prstGeom>
        </p:spPr>
        <p:txBody>
          <a:bodyPr/>
          <a:lstStyle/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Se agregó el modificador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async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al método.</a:t>
            </a:r>
          </a:p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Se agregó "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Async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" al final del nombre del método.</a:t>
            </a:r>
          </a:p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Se cambió el tipo de retorno de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ActionResult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 a Task&lt;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ActionResult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&gt;. </a:t>
            </a:r>
          </a:p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El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keyword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 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await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se agregó a la llamada del servicio</a:t>
            </a:r>
          </a:p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Se utilizó la versión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async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de la API del servicio (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GetContentLengthAsync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98928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4"/>
          </p:nvPr>
        </p:nvSpPr>
        <p:spPr>
          <a:xfrm>
            <a:off x="242720" y="3715128"/>
            <a:ext cx="2195679" cy="856871"/>
          </a:xfrm>
        </p:spPr>
        <p:txBody>
          <a:bodyPr/>
          <a:lstStyle/>
          <a:p>
            <a:r>
              <a:rPr lang="es-AR" dirty="0" smtClean="0"/>
              <a:t>Gabriel Kotliar</a:t>
            </a:r>
          </a:p>
          <a:p>
            <a:r>
              <a:rPr lang="es-AR" dirty="0" err="1" smtClean="0"/>
              <a:t>.Net</a:t>
            </a:r>
            <a:r>
              <a:rPr lang="es-AR" dirty="0" smtClean="0"/>
              <a:t> </a:t>
            </a:r>
            <a:r>
              <a:rPr lang="es-AR" dirty="0" err="1" smtClean="0"/>
              <a:t>Technical</a:t>
            </a:r>
            <a:r>
              <a:rPr lang="es-AR" dirty="0" smtClean="0"/>
              <a:t> </a:t>
            </a:r>
            <a:r>
              <a:rPr lang="es-AR" dirty="0" err="1" smtClean="0"/>
              <a:t>Architect</a:t>
            </a:r>
            <a:endParaRPr lang="es-AR" dirty="0" smtClean="0"/>
          </a:p>
          <a:p>
            <a:r>
              <a:rPr lang="es-AR" dirty="0" smtClean="0"/>
              <a:t>m: gabriel.Kotliar@globallogic.com</a:t>
            </a:r>
          </a:p>
          <a:p>
            <a:r>
              <a:rPr lang="es-AR" dirty="0" smtClean="0"/>
              <a:t>s: gabriel.Kotliar_globallogic.com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5"/>
          </p:nvPr>
        </p:nvSpPr>
        <p:spPr>
          <a:xfrm>
            <a:off x="2859023" y="3715128"/>
            <a:ext cx="2515738" cy="856871"/>
          </a:xfrm>
        </p:spPr>
        <p:txBody>
          <a:bodyPr/>
          <a:lstStyle/>
          <a:p>
            <a:r>
              <a:rPr lang="es-AR" dirty="0" err="1" smtClean="0"/>
              <a:t>Matias</a:t>
            </a:r>
            <a:r>
              <a:rPr lang="es-AR" dirty="0" smtClean="0"/>
              <a:t> Urrutia</a:t>
            </a:r>
            <a:endParaRPr lang="es-AR" dirty="0"/>
          </a:p>
          <a:p>
            <a:r>
              <a:rPr lang="es-AR" dirty="0" err="1"/>
              <a:t>.Net</a:t>
            </a:r>
            <a:r>
              <a:rPr lang="es-AR" dirty="0"/>
              <a:t> </a:t>
            </a:r>
            <a:r>
              <a:rPr lang="es-AR" dirty="0" err="1"/>
              <a:t>Technical</a:t>
            </a:r>
            <a:r>
              <a:rPr lang="es-AR" dirty="0"/>
              <a:t> </a:t>
            </a:r>
            <a:r>
              <a:rPr lang="es-AR" dirty="0" smtClean="0"/>
              <a:t>Leader</a:t>
            </a:r>
            <a:endParaRPr lang="es-AR" dirty="0"/>
          </a:p>
          <a:p>
            <a:r>
              <a:rPr lang="es-AR" dirty="0"/>
              <a:t>m: </a:t>
            </a:r>
            <a:r>
              <a:rPr lang="es-AR" dirty="0" smtClean="0"/>
              <a:t>matias.urrutia@globallogic.com</a:t>
            </a:r>
            <a:endParaRPr lang="es-AR" dirty="0"/>
          </a:p>
          <a:p>
            <a:r>
              <a:rPr lang="es-AR" dirty="0"/>
              <a:t>s: </a:t>
            </a:r>
            <a:r>
              <a:rPr lang="es-AR" dirty="0" err="1" smtClean="0"/>
              <a:t>matias.urrutia_globallogic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Gracias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8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Motivación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4"/>
          <p:cNvSpPr>
            <a:spLocks noGrp="1"/>
          </p:cNvSpPr>
          <p:nvPr>
            <p:ph idx="4294967295"/>
          </p:nvPr>
        </p:nvSpPr>
        <p:spPr>
          <a:xfrm>
            <a:off x="4268853" y="2467495"/>
            <a:ext cx="3213544" cy="703544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s-AR" dirty="0" smtClean="0">
                <a:ln w="0">
                  <a:noFill/>
                </a:ln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Capacidad de respuesta</a:t>
            </a:r>
            <a:endParaRPr lang="es-AR" dirty="0">
              <a:ln w="0">
                <a:noFill/>
              </a:ln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Content Placeholder 4"/>
          <p:cNvSpPr>
            <a:spLocks noGrp="1"/>
          </p:cNvSpPr>
          <p:nvPr>
            <p:ph idx="4294967295"/>
          </p:nvPr>
        </p:nvSpPr>
        <p:spPr>
          <a:xfrm>
            <a:off x="435085" y="2467495"/>
            <a:ext cx="3213544" cy="70354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s-AR" dirty="0" smtClean="0">
                <a:ln w="0">
                  <a:noFill/>
                </a:ln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Performance</a:t>
            </a:r>
            <a:endParaRPr lang="es-AR" dirty="0">
              <a:ln w="0">
                <a:noFill/>
              </a:ln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Content Placeholder 4"/>
          <p:cNvSpPr>
            <a:spLocks noGrp="1"/>
          </p:cNvSpPr>
          <p:nvPr>
            <p:ph idx="4294967295"/>
          </p:nvPr>
        </p:nvSpPr>
        <p:spPr>
          <a:xfrm>
            <a:off x="1204388" y="2018872"/>
            <a:ext cx="1128374" cy="154633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s-AR" sz="9600" dirty="0" smtClean="0">
                <a:ln w="0">
                  <a:noFill/>
                </a:ln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0000" endA="300" endPos="50000" dist="29997" dir="5400000" sy="-100000" algn="bl" rotWithShape="0"/>
                </a:effectLst>
              </a:rPr>
              <a:t>?</a:t>
            </a:r>
            <a:endParaRPr lang="es-AR" sz="9600" dirty="0">
              <a:ln w="0">
                <a:noFill/>
              </a:ln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20" name="Content Placeholder 4"/>
          <p:cNvSpPr>
            <a:spLocks noGrp="1"/>
          </p:cNvSpPr>
          <p:nvPr>
            <p:ph idx="4294967295"/>
          </p:nvPr>
        </p:nvSpPr>
        <p:spPr>
          <a:xfrm>
            <a:off x="5442227" y="2018872"/>
            <a:ext cx="1128374" cy="154633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s-AR" sz="9600" dirty="0" smtClean="0">
                <a:ln w="0">
                  <a:noFill/>
                </a:ln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0000" endA="300" endPos="50000" dist="29997" dir="5400000" sy="-100000" algn="bl" rotWithShape="0"/>
                </a:effectLst>
              </a:rPr>
              <a:t>?</a:t>
            </a:r>
            <a:endParaRPr lang="es-AR" sz="9600" dirty="0">
              <a:ln w="0">
                <a:noFill/>
              </a:ln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72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 build="p"/>
      <p:bldP spid="19" grpId="0" build="p"/>
      <p:bldP spid="2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Performance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4"/>
          <p:cNvSpPr>
            <a:spLocks noGrp="1"/>
          </p:cNvSpPr>
          <p:nvPr>
            <p:ph idx="4294967295"/>
          </p:nvPr>
        </p:nvSpPr>
        <p:spPr>
          <a:xfrm>
            <a:off x="452445" y="1536317"/>
            <a:ext cx="7139591" cy="269173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s-AR" dirty="0" smtClean="0">
                <a:ln w="0">
                  <a:noFill/>
                </a:ln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Reducir tiempo </a:t>
            </a:r>
            <a:r>
              <a:rPr lang="es-AR" dirty="0" smtClean="0">
                <a:ln w="0">
                  <a:noFill/>
                </a:ln>
                <a:solidFill>
                  <a:schemeClr val="bg2"/>
                </a:solidFill>
              </a:rPr>
              <a:t>de los cálculos relacionados con la CPU dividiendo la carga de trabajo y ejecutando de forma simultanea</a:t>
            </a:r>
            <a:endParaRPr lang="es-AR" dirty="0">
              <a:ln w="0">
                <a:noFill/>
              </a:ln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75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Capacidad </a:t>
            </a:r>
            <a:r>
              <a:rPr lang="es-AR" dirty="0"/>
              <a:t>de respuesta </a:t>
            </a:r>
            <a:r>
              <a:rPr lang="es-AR" sz="2400" dirty="0"/>
              <a:t>(</a:t>
            </a:r>
            <a:r>
              <a:rPr lang="es-AR" sz="2400" dirty="0" err="1"/>
              <a:t>responsiveness</a:t>
            </a:r>
            <a:r>
              <a:rPr lang="es-AR" sz="2400" dirty="0"/>
              <a:t>)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4"/>
          <p:cNvSpPr>
            <a:spLocks noGrp="1"/>
          </p:cNvSpPr>
          <p:nvPr>
            <p:ph idx="4294967295"/>
          </p:nvPr>
        </p:nvSpPr>
        <p:spPr>
          <a:xfrm>
            <a:off x="452445" y="1536317"/>
            <a:ext cx="7139591" cy="269173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s-AR" dirty="0" smtClean="0">
                <a:ln w="0">
                  <a:noFill/>
                </a:ln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Ocultar la latencia</a:t>
            </a:r>
            <a:r>
              <a:rPr lang="es-AR" dirty="0" smtClean="0">
                <a:ln w="0">
                  <a:noFill/>
                </a:ln>
                <a:solidFill>
                  <a:schemeClr val="bg2"/>
                </a:solidFill>
              </a:rPr>
              <a:t> de ejecuciones potencialmente largas u operaciones bloqueantes (ej.: I/O) iniciándolas en </a:t>
            </a:r>
            <a:r>
              <a:rPr lang="es-AR" dirty="0" err="1" smtClean="0">
                <a:ln w="0">
                  <a:noFill/>
                </a:ln>
                <a:solidFill>
                  <a:schemeClr val="bg2"/>
                </a:solidFill>
              </a:rPr>
              <a:t>background</a:t>
            </a:r>
            <a:endParaRPr lang="es-AR" dirty="0">
              <a:ln w="0">
                <a:noFill/>
              </a:ln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4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y Parallel programming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4"/>
          <p:cNvSpPr>
            <a:spLocks noGrp="1"/>
          </p:cNvSpPr>
          <p:nvPr>
            <p:ph idx="4294967295"/>
          </p:nvPr>
        </p:nvSpPr>
        <p:spPr>
          <a:xfrm>
            <a:off x="452445" y="1536317"/>
            <a:ext cx="7139591" cy="2691734"/>
          </a:xfrm>
          <a:prstGeom prst="rect">
            <a:avLst/>
          </a:prstGeom>
        </p:spPr>
        <p:txBody>
          <a:bodyPr/>
          <a:lstStyle/>
          <a:p>
            <a:r>
              <a:rPr lang="en-US" sz="2800" dirty="0" err="1" smtClean="0">
                <a:ln w="0">
                  <a:noFill/>
                </a:ln>
                <a:solidFill>
                  <a:schemeClr val="bg2"/>
                </a:solidFill>
              </a:rPr>
              <a:t>Basado</a:t>
            </a:r>
            <a:r>
              <a:rPr lang="en-US" sz="2800" dirty="0" smtClean="0">
                <a:ln w="0">
                  <a:noFill/>
                </a:ln>
                <a:solidFill>
                  <a:schemeClr val="bg2"/>
                </a:solidFill>
              </a:rPr>
              <a:t> en </a:t>
            </a:r>
            <a:r>
              <a:rPr lang="en-US" sz="2800" dirty="0">
                <a:ln w="0">
                  <a:noFill/>
                </a:ln>
                <a:solidFill>
                  <a:schemeClr val="bg2"/>
                </a:solidFill>
              </a:rPr>
              <a:t>Tasks </a:t>
            </a:r>
            <a:r>
              <a:rPr lang="en-US" sz="2800" dirty="0" smtClean="0">
                <a:ln w="0">
                  <a:noFill/>
                </a:ln>
                <a:solidFill>
                  <a:schemeClr val="bg2"/>
                </a:solidFill>
              </a:rPr>
              <a:t>y </a:t>
            </a:r>
            <a:r>
              <a:rPr lang="en-US" sz="2800" dirty="0">
                <a:ln w="0">
                  <a:noFill/>
                </a:ln>
                <a:solidFill>
                  <a:schemeClr val="bg2"/>
                </a:solidFill>
              </a:rPr>
              <a:t>Task </a:t>
            </a:r>
            <a:r>
              <a:rPr lang="en-US" sz="2800" dirty="0" smtClean="0">
                <a:ln w="0">
                  <a:noFill/>
                </a:ln>
                <a:solidFill>
                  <a:schemeClr val="bg2"/>
                </a:solidFill>
              </a:rPr>
              <a:t>Parallel Library</a:t>
            </a:r>
          </a:p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Disponible en C</a:t>
            </a:r>
            <a:r>
              <a:rPr lang="es-AR" sz="2800" smtClean="0">
                <a:ln w="0">
                  <a:noFill/>
                </a:ln>
                <a:solidFill>
                  <a:schemeClr val="bg2"/>
                </a:solidFill>
              </a:rPr>
              <a:t># 5 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(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.Net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4.0)</a:t>
            </a:r>
            <a:endParaRPr lang="en-US" sz="2800" dirty="0">
              <a:ln w="0">
                <a:noFill/>
              </a:ln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9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Porque</a:t>
            </a:r>
            <a:r>
              <a:rPr lang="en-US" dirty="0" smtClean="0"/>
              <a:t> </a:t>
            </a:r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enfoque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4"/>
          <p:cNvSpPr>
            <a:spLocks noGrp="1"/>
          </p:cNvSpPr>
          <p:nvPr>
            <p:ph idx="4294967295"/>
          </p:nvPr>
        </p:nvSpPr>
        <p:spPr>
          <a:xfrm>
            <a:off x="604845" y="1688717"/>
            <a:ext cx="7139591" cy="2691734"/>
          </a:xfrm>
          <a:prstGeom prst="rect">
            <a:avLst/>
          </a:prstGeom>
        </p:spPr>
        <p:txBody>
          <a:bodyPr/>
          <a:lstStyle/>
          <a:p>
            <a:r>
              <a:rPr lang="en-US" sz="2800" dirty="0" smtClean="0">
                <a:ln w="0">
                  <a:noFill/>
                </a:ln>
                <a:solidFill>
                  <a:schemeClr val="bg2"/>
                </a:solidFill>
              </a:rPr>
              <a:t>Threads</a:t>
            </a:r>
          </a:p>
          <a:p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Async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Programming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Model</a:t>
            </a:r>
            <a:endParaRPr lang="es-AR" sz="2800" dirty="0" smtClean="0">
              <a:ln w="0">
                <a:noFill/>
              </a:ln>
              <a:solidFill>
                <a:schemeClr val="bg2"/>
              </a:solidFill>
            </a:endParaRPr>
          </a:p>
          <a:p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Event-Based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Async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Pattern</a:t>
            </a:r>
            <a:endParaRPr lang="es-AR" sz="2800" dirty="0" smtClean="0">
              <a:ln w="0">
                <a:noFill/>
              </a:ln>
              <a:solidFill>
                <a:schemeClr val="bg2"/>
              </a:solidFill>
            </a:endParaRPr>
          </a:p>
          <a:p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QueueUserWorkItem</a:t>
            </a:r>
            <a:endParaRPr lang="es-AR" sz="2800" dirty="0">
              <a:ln w="0">
                <a:noFill/>
              </a:ln>
              <a:solidFill>
                <a:schemeClr val="bg2"/>
              </a:solidFill>
            </a:endParaRPr>
          </a:p>
          <a:p>
            <a:endParaRPr lang="en-US" sz="2800" dirty="0">
              <a:ln w="0">
                <a:noFill/>
              </a:ln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69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lobalLogic PPT">
      <a:dk1>
        <a:sysClr val="windowText" lastClr="000000"/>
      </a:dk1>
      <a:lt1>
        <a:sysClr val="window" lastClr="FFFFFF"/>
      </a:lt1>
      <a:dk2>
        <a:srgbClr val="6D6E71"/>
      </a:dk2>
      <a:lt2>
        <a:srgbClr val="6D6E71"/>
      </a:lt2>
      <a:accent1>
        <a:srgbClr val="6D6E71"/>
      </a:accent1>
      <a:accent2>
        <a:srgbClr val="E6E7E8"/>
      </a:accent2>
      <a:accent3>
        <a:srgbClr val="E6E7E8"/>
      </a:accent3>
      <a:accent4>
        <a:srgbClr val="E6E7E8"/>
      </a:accent4>
      <a:accent5>
        <a:srgbClr val="F37037"/>
      </a:accent5>
      <a:accent6>
        <a:srgbClr val="F37037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1294</Words>
  <Application>Microsoft Office PowerPoint</Application>
  <PresentationFormat>On-screen Show (16:9)</PresentationFormat>
  <Paragraphs>440</Paragraphs>
  <Slides>44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Akkurat Pro Regular</vt:lpstr>
      <vt:lpstr>Arial</vt:lpstr>
      <vt:lpstr>Calibri</vt:lpstr>
      <vt:lpstr>Chalet-NewYorkNineteenSixty</vt:lpstr>
      <vt:lpstr>Courier New</vt:lpstr>
      <vt:lpstr>Lucida Grande</vt:lpstr>
      <vt:lpstr>NeueHaasGroteskDisp W01 Md</vt:lpstr>
      <vt:lpstr>NeueHaasGroteskText W01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Motivación</vt:lpstr>
      <vt:lpstr>Performance</vt:lpstr>
      <vt:lpstr>Capacidad de respuesta (responsiveness)</vt:lpstr>
      <vt:lpstr>Async y Parallel programming</vt:lpstr>
      <vt:lpstr>Porque otro enfoque</vt:lpstr>
      <vt:lpstr>PowerPoint Presentation</vt:lpstr>
      <vt:lpstr>Evolución</vt:lpstr>
      <vt:lpstr>PowerPoint Presentation</vt:lpstr>
      <vt:lpstr>Task - Concepto</vt:lpstr>
      <vt:lpstr>Creando un task</vt:lpstr>
      <vt:lpstr>Creando un task - alternativa</vt:lpstr>
      <vt:lpstr>Task completion</vt:lpstr>
      <vt:lpstr>PowerPoint Presentation</vt:lpstr>
      <vt:lpstr>PowerPoint Presentation</vt:lpstr>
      <vt:lpstr>PowerPoint Presentation</vt:lpstr>
      <vt:lpstr>Excepciones no manejadas</vt:lpstr>
      <vt:lpstr>Ejemplo – Sin manejo de excepción</vt:lpstr>
      <vt:lpstr>Ejemplo – Con manejo de excepción</vt:lpstr>
      <vt:lpstr>Diseño del manejo de excepciones</vt:lpstr>
      <vt:lpstr>PowerPoint Presentation</vt:lpstr>
      <vt:lpstr>Esperando (Waiting)</vt:lpstr>
      <vt:lpstr>Esperando por múltiples tareas</vt:lpstr>
      <vt:lpstr>Esperando por múltiples tareas- código</vt:lpstr>
      <vt:lpstr>PowerPoint Presentation</vt:lpstr>
      <vt:lpstr>Atención - closures para pasar datos…?</vt:lpstr>
      <vt:lpstr>Pasando datos en forma correcta</vt:lpstr>
      <vt:lpstr>Recolectando resultados</vt:lpstr>
      <vt:lpstr>Recolectando de la forma correcta</vt:lpstr>
      <vt:lpstr>PowerPoint Presentation</vt:lpstr>
      <vt:lpstr>Para que sirve?</vt:lpstr>
      <vt:lpstr>Características</vt:lpstr>
      <vt:lpstr>Método Async</vt:lpstr>
      <vt:lpstr>El mismo  concepto pero en un espagueti de  líneas </vt:lpstr>
      <vt:lpstr>await simplificado</vt:lpstr>
      <vt:lpstr>Llamadas desde otro método async</vt:lpstr>
      <vt:lpstr>PowerPoint Presentation</vt:lpstr>
      <vt:lpstr>ActionMethod estándar</vt:lpstr>
      <vt:lpstr>ActionMethod Async</vt:lpstr>
      <vt:lpstr>Como hicimos ContentDetails async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2012-09-19T19:15:52Z</dcterms:created>
  <dcterms:modified xsi:type="dcterms:W3CDTF">2015-10-08T15:20:04Z</dcterms:modified>
</cp:coreProperties>
</file>