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1" r:id="rId3"/>
    <p:sldId id="278" r:id="rId4"/>
    <p:sldId id="283" r:id="rId5"/>
    <p:sldId id="261" r:id="rId6"/>
    <p:sldId id="280" r:id="rId7"/>
    <p:sldId id="284" r:id="rId8"/>
    <p:sldId id="259" r:id="rId9"/>
    <p:sldId id="282" r:id="rId10"/>
    <p:sldId id="262" r:id="rId11"/>
    <p:sldId id="286" r:id="rId12"/>
    <p:sldId id="287" r:id="rId13"/>
    <p:sldId id="273" r:id="rId14"/>
    <p:sldId id="289" r:id="rId15"/>
    <p:sldId id="290" r:id="rId16"/>
    <p:sldId id="292" r:id="rId17"/>
    <p:sldId id="293" r:id="rId18"/>
    <p:sldId id="291" r:id="rId19"/>
    <p:sldId id="264" r:id="rId20"/>
    <p:sldId id="270" r:id="rId21"/>
    <p:sldId id="300" r:id="rId22"/>
    <p:sldId id="301" r:id="rId23"/>
    <p:sldId id="299" r:id="rId24"/>
    <p:sldId id="296" r:id="rId25"/>
    <p:sldId id="297" r:id="rId26"/>
    <p:sldId id="298" r:id="rId27"/>
    <p:sldId id="274" r:id="rId28"/>
    <p:sldId id="302" r:id="rId29"/>
    <p:sldId id="304" r:id="rId30"/>
    <p:sldId id="305" r:id="rId31"/>
    <p:sldId id="306" r:id="rId32"/>
    <p:sldId id="307" r:id="rId33"/>
    <p:sldId id="276" r:id="rId34"/>
    <p:sldId id="308" r:id="rId35"/>
    <p:sldId id="309" r:id="rId36"/>
    <p:sldId id="277" r:id="rId37"/>
    <p:sldId id="310" r:id="rId38"/>
    <p:sldId id="311" r:id="rId39"/>
    <p:sldId id="312" r:id="rId40"/>
    <p:sldId id="314" r:id="rId41"/>
    <p:sldId id="315" r:id="rId42"/>
    <p:sldId id="268" r:id="rId43"/>
    <p:sldId id="313" r:id="rId44"/>
    <p:sldId id="316" r:id="rId45"/>
    <p:sldId id="317" r:id="rId46"/>
    <p:sldId id="318" r:id="rId47"/>
    <p:sldId id="319" r:id="rId48"/>
    <p:sldId id="320" r:id="rId49"/>
    <p:sldId id="323" r:id="rId50"/>
    <p:sldId id="322" r:id="rId51"/>
    <p:sldId id="324" r:id="rId52"/>
    <p:sldId id="325" r:id="rId5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21"/>
  </p:normalViewPr>
  <p:slideViewPr>
    <p:cSldViewPr snapToGrid="0" snapToObjects="1">
      <p:cViewPr varScale="1">
        <p:scale>
          <a:sx n="65" d="100"/>
          <a:sy n="65" d="100"/>
        </p:scale>
        <p:origin x="700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D22F6-0325-8742-ADBC-49E5DA940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F9132F-9D24-2143-841C-41508169F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33D43D-3EF1-464F-B69E-EC950D8D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C83-A7F3-194E-B3D2-6BC4C10C8F66}" type="datetimeFigureOut">
              <a:rPr lang="es-CL" smtClean="0"/>
              <a:t>02-03-2022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B01236-8B74-DD4D-BAAC-4DD5DF40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39BAB2-62DD-AF40-9704-0EFAA409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BC0-EC23-FF4B-9EF3-B7D3139058B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23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C1A33-46A4-5A47-A931-DAA0D338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7B7F89-EA94-DB4D-ADBF-88FC9FFF0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E42089-5B3E-B649-8048-DD439D8C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C83-A7F3-194E-B3D2-6BC4C10C8F66}" type="datetimeFigureOut">
              <a:rPr lang="es-CL" smtClean="0"/>
              <a:t>02-03-2022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E79E0F-F28C-A04C-8D4B-0688947B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28E1B3-520C-B34C-80FB-18BE27E4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BC0-EC23-FF4B-9EF3-B7D3139058B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395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919A43-BB5B-8D46-B8B7-EA756BDAB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C10887-440F-7944-989F-967CE3D2A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7206AB-7FB8-3C46-A207-2FBE7700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C83-A7F3-194E-B3D2-6BC4C10C8F66}" type="datetimeFigureOut">
              <a:rPr lang="es-CL" smtClean="0"/>
              <a:t>02-03-2022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247680-C14F-084B-B0D6-1A23BB7C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6EC37F-B690-DA42-BE16-A09B04B9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BC0-EC23-FF4B-9EF3-B7D3139058B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581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70682-CDEE-E642-87FB-124933D9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DD42FB-3573-7B44-A723-C6F2CE55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B38B4F-DE6E-CA45-8FB4-4364B612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C83-A7F3-194E-B3D2-6BC4C10C8F66}" type="datetimeFigureOut">
              <a:rPr lang="es-CL" smtClean="0"/>
              <a:t>02-03-2022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E6ED20-3B42-654D-97F2-D54EF0FF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F850BA-5305-5440-B5B9-D9242D3C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BC0-EC23-FF4B-9EF3-B7D3139058B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032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3FE6E-241B-E44D-A138-71DB020E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8B0861-2350-C844-9D1D-5F40528BA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8D003-2818-F543-BC68-C3D17BE3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C83-A7F3-194E-B3D2-6BC4C10C8F66}" type="datetimeFigureOut">
              <a:rPr lang="es-CL" smtClean="0"/>
              <a:t>02-03-2022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5C0775-7099-BC40-8774-AB7E53EA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A60F30-FE27-2343-A8F4-0047F0F3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BC0-EC23-FF4B-9EF3-B7D3139058B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212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C14F9-488A-C449-9EE6-5A878F5F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73382A-0652-344C-984A-22F049BD3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EE12E4-FA72-3F43-AA7C-2C03E0DAE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397B13-52B9-924A-A5A9-194BFEF5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C83-A7F3-194E-B3D2-6BC4C10C8F66}" type="datetimeFigureOut">
              <a:rPr lang="es-CL" smtClean="0"/>
              <a:t>02-03-2022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8D1F12-E150-0A40-99C7-91D320AD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2A5415-F665-8A44-895E-BE184E64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BC0-EC23-FF4B-9EF3-B7D3139058B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568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76376-73C9-2946-BA80-92B19E0E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AA9DE9-6D28-494E-AC84-37CCB9D5B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9A2976-0F00-1142-B4A6-D1A58BA3E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C25545-D67E-144D-85CC-A07418FE6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E5E164-9364-5641-BA2E-5E96A4C89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C4C1FE-DB19-6D4E-9431-BCDC58AF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C83-A7F3-194E-B3D2-6BC4C10C8F66}" type="datetimeFigureOut">
              <a:rPr lang="es-CL" smtClean="0"/>
              <a:t>02-03-2022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F3DDBD-92E7-DD49-920E-BFF87534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B7B1B5-AD60-C14D-8473-0998FFBB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BC0-EC23-FF4B-9EF3-B7D3139058B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342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78232-026F-9642-BDF4-46F6A504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EF5C8B-13AC-3745-8850-9A905E35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C83-A7F3-194E-B3D2-6BC4C10C8F66}" type="datetimeFigureOut">
              <a:rPr lang="es-CL" smtClean="0"/>
              <a:t>02-03-2022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4FEC6B-CB34-284D-A487-8F6AE9D7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14C857-1F23-A745-A7E0-1044FD64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BC0-EC23-FF4B-9EF3-B7D3139058B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236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B377C9-AF91-A54D-9047-8D7A7AE0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C83-A7F3-194E-B3D2-6BC4C10C8F66}" type="datetimeFigureOut">
              <a:rPr lang="es-CL" smtClean="0"/>
              <a:t>02-03-2022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8E117A-78A8-F745-941E-D556689D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0C71D1-3760-A64F-9F98-1F8E1094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BC0-EC23-FF4B-9EF3-B7D3139058B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79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F425B-75EC-8643-BB47-617D06C2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830140-AAF5-C349-AB16-9850C6C0E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B7454C-3C17-F340-92D4-380124AD2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D3CE6A-AE68-5849-B1EF-23A1F08D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C83-A7F3-194E-B3D2-6BC4C10C8F66}" type="datetimeFigureOut">
              <a:rPr lang="es-CL" smtClean="0"/>
              <a:t>02-03-2022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9364CB-0D7D-6649-AD41-1CD10EE8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1B1A90-633A-8A42-A5DB-FB5BC5FD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BC0-EC23-FF4B-9EF3-B7D3139058B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236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84F1A-2C6F-994B-9B6D-E666046B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4DAF6A-1A16-D142-8C31-77C017814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5EF70-F047-8544-8D64-79633CA7A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787F47-4D0A-2342-A4F5-0C200F78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C83-A7F3-194E-B3D2-6BC4C10C8F66}" type="datetimeFigureOut">
              <a:rPr lang="es-CL" smtClean="0"/>
              <a:t>02-03-2022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232FE5-2FE7-B247-B556-35BFEB4F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0729A5-161D-4548-9A51-55F5780E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7BC0-EC23-FF4B-9EF3-B7D3139058B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780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2137CB-91AC-074A-91F7-1BD80683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4CE77B-FE2F-6146-B50A-E21BA34CD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28926B-C8A7-1549-8FC5-05FAB4486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3C83-A7F3-194E-B3D2-6BC4C10C8F66}" type="datetimeFigureOut">
              <a:rPr lang="es-CL" smtClean="0"/>
              <a:t>02-03-2022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5BAA43-7FFD-4A41-AA77-41BA02A3B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A09ABE-AAE4-E240-AD7E-74F44CDC9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37BC0-EC23-FF4B-9EF3-B7D3139058B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810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Kunisch</a:t>
            </a:r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Recognition through Multi-Label Classification Algorithms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3911"/>
            <a:ext cx="9144000" cy="1655762"/>
          </a:xfrm>
        </p:spPr>
        <p:txBody>
          <a:bodyPr/>
          <a:lstStyle/>
          <a:p>
            <a:r>
              <a:rPr lang="es-CL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Prof. Benjamín Bustos</a:t>
            </a:r>
          </a:p>
          <a:p>
            <a:r>
              <a:rPr lang="es-CL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Prof. Iván </a:t>
            </a:r>
            <a:r>
              <a:rPr lang="es-CL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Sipirán</a:t>
            </a:r>
            <a:endParaRPr lang="es-CL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CL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Matías Vergara 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335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4. Proposed Methods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9656444" cy="464986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decided to address the problem from two of the approaches most recommended by the literature.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CADF65B-2573-A34A-B72D-5A6A2A355923}"/>
              </a:ext>
            </a:extLst>
          </p:cNvPr>
          <p:cNvSpPr/>
          <p:nvPr/>
        </p:nvSpPr>
        <p:spPr>
          <a:xfrm>
            <a:off x="11652923" y="6334780"/>
            <a:ext cx="627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aseline="30000" dirty="0">
                <a:solidFill>
                  <a:schemeClr val="bg1"/>
                </a:solidFill>
                <a:latin typeface="LMRoman12"/>
              </a:rPr>
              <a:t>10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88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4. Proposed Methods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AC473245-0080-8441-ADC8-EFCB2E7E2070}"/>
              </a:ext>
            </a:extLst>
          </p:cNvPr>
          <p:cNvSpPr txBox="1">
            <a:spLocks/>
          </p:cNvSpPr>
          <p:nvPr/>
        </p:nvSpPr>
        <p:spPr>
          <a:xfrm>
            <a:off x="654204" y="2432308"/>
            <a:ext cx="5441796" cy="464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07BD0EAB-A3C9-5E45-9A53-19BDC462D065}"/>
              </a:ext>
            </a:extLst>
          </p:cNvPr>
          <p:cNvSpPr txBox="1">
            <a:spLocks/>
          </p:cNvSpPr>
          <p:nvPr/>
        </p:nvSpPr>
        <p:spPr>
          <a:xfrm>
            <a:off x="654204" y="2556988"/>
            <a:ext cx="5105465" cy="234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Through Problem Transformation Methods: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Binary Relevance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Power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Labelset</a:t>
            </a:r>
            <a:endParaRPr 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Classifier Chain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Distinct Random k-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Labelsets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RakELD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51675F7E-F982-F549-861E-DBA8494BD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9624913" cy="120548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decided to address the problem from two of the approaches most recommended by the literature.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86E3C63-05B1-1742-8CA0-19F494010264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11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0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4. Proposed Methods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AC473245-0080-8441-ADC8-EFCB2E7E2070}"/>
              </a:ext>
            </a:extLst>
          </p:cNvPr>
          <p:cNvSpPr txBox="1">
            <a:spLocks/>
          </p:cNvSpPr>
          <p:nvPr/>
        </p:nvSpPr>
        <p:spPr>
          <a:xfrm>
            <a:off x="654204" y="2432308"/>
            <a:ext cx="5441796" cy="464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51675F7E-F982-F549-861E-DBA8494BD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9624913" cy="120548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decided to address the problem from two of the approaches most recommended by the literature.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D1FB8D9-4A6F-D840-8D68-6E9B33C14E06}"/>
              </a:ext>
            </a:extLst>
          </p:cNvPr>
          <p:cNvSpPr txBox="1">
            <a:spLocks/>
          </p:cNvSpPr>
          <p:nvPr/>
        </p:nvSpPr>
        <p:spPr>
          <a:xfrm>
            <a:off x="6080972" y="2556988"/>
            <a:ext cx="4930762" cy="464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Through Algorithm Adaptation Methods: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Multilabel k-Nearest Neighbors (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MLkNN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Twin Multi-label Support Vector Machines (MLTSVM)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Binary Relevance K-Nearest Neighbors (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BRkNN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90FCFBB-9C54-B842-9547-B2D2D155CFD6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12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144CDF5C-EF55-42B8-B326-05A5C04C8403}"/>
              </a:ext>
            </a:extLst>
          </p:cNvPr>
          <p:cNvSpPr txBox="1">
            <a:spLocks/>
          </p:cNvSpPr>
          <p:nvPr/>
        </p:nvSpPr>
        <p:spPr>
          <a:xfrm>
            <a:off x="654204" y="2556988"/>
            <a:ext cx="5105465" cy="234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Through Problem Transformation Methods: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Binary Relevance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Power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Labelset</a:t>
            </a:r>
            <a:endParaRPr 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Classifier Chain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Distinct Random k-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Labelsets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RakELD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865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5. Metrics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329400C-5763-844B-A77B-F148E4DC5927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13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8703B77C-7085-4379-8CFA-B88D52B9A105}"/>
              </a:ext>
            </a:extLst>
          </p:cNvPr>
          <p:cNvSpPr txBox="1">
            <a:spLocks/>
          </p:cNvSpPr>
          <p:nvPr/>
        </p:nvSpPr>
        <p:spPr>
          <a:xfrm>
            <a:off x="654204" y="1516758"/>
            <a:ext cx="10118899" cy="120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ea typeface="Arial Unicode MS" panose="020B0604020202020204" pitchFamily="34" charset="-128"/>
                <a:cs typeface="Arial Unicode MS" panose="020B0604020202020204" pitchFamily="34" charset="-128"/>
              </a:rPr>
              <a:t>Finally, it is important to pay attention to which metrics will we use to compare results, since the evaluation of a multi-label classification algorithm includes an additional notion of being partially correct.</a:t>
            </a:r>
            <a:endParaRPr 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172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5. Metrics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10118899" cy="120548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Finally, it is important to pay attention to which metrics will we use to compare results, since the evaluation of a multi-label classification algorithm includes an additional notion of being partially correct.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pic>
        <p:nvPicPr>
          <p:cNvPr id="11" name="Imagen 10" descr="Diagrama, Esquemático&#10;&#10;Descripción generada automáticamente">
            <a:extLst>
              <a:ext uri="{FF2B5EF4-FFF2-40B4-BE49-F238E27FC236}">
                <a16:creationId xmlns:a16="http://schemas.microsoft.com/office/drawing/2014/main" id="{77E3F460-83FE-D142-8D00-DE4C8D986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76" y="4952291"/>
            <a:ext cx="3968263" cy="1047919"/>
          </a:xfrm>
          <a:prstGeom prst="rect">
            <a:avLst/>
          </a:prstGeom>
        </p:spPr>
      </p:pic>
      <p:pic>
        <p:nvPicPr>
          <p:cNvPr id="13" name="Imagen 12" descr="Diagrama&#10;&#10;Descripción generada automáticamente">
            <a:extLst>
              <a:ext uri="{FF2B5EF4-FFF2-40B4-BE49-F238E27FC236}">
                <a16:creationId xmlns:a16="http://schemas.microsoft.com/office/drawing/2014/main" id="{A7DC633A-A709-AC4F-A4ED-D0C5E3C03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84" y="4952291"/>
            <a:ext cx="3831298" cy="92039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28B552A-ABB2-874E-B853-0EBE8BDA12A8}"/>
              </a:ext>
            </a:extLst>
          </p:cNvPr>
          <p:cNvSpPr/>
          <p:nvPr/>
        </p:nvSpPr>
        <p:spPr>
          <a:xfrm>
            <a:off x="654204" y="2897968"/>
            <a:ext cx="70610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decided to use 3 metrics: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Exact Match Ratio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Hamming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Hamming Score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(also knew as label-based accuracy).</a:t>
            </a:r>
            <a:endParaRPr 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4B168FB-EB10-7047-8968-5D00785BFCA8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14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2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6. Pruning Strategy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A2FC06F5-BA78-C742-A426-2AE3ACE0B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10118899" cy="366484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 treat the issues related to the problem’s </a:t>
            </a:r>
            <a:r>
              <a:rPr lang="en-US" sz="200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label density, 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adopted a </a:t>
            </a: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problem pruning approach.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097C037-411E-2342-827B-5DF742E72BB6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15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5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6. Pruning Strategy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A2FC06F5-BA78-C742-A426-2AE3ACE0B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10118899" cy="3664842"/>
          </a:xfrm>
        </p:spPr>
        <p:txBody>
          <a:bodyPr/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 treat the issues related to the problem’s </a:t>
            </a:r>
            <a:r>
              <a:rPr lang="en-US" sz="200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label density, 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adopted a </a:t>
            </a: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problem pruning approach.</a:t>
            </a:r>
          </a:p>
          <a:p>
            <a:pPr algn="l"/>
            <a:endParaRPr lang="en-US" sz="2000" i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prune the labels based on their number of events in the data set. We then apply and compare methods at different levels of pruning. </a:t>
            </a:r>
          </a:p>
          <a:p>
            <a:pPr algn="l"/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BAE7420-7959-B14B-BCDD-694473782895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16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743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6. Pruning Strategy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A2FC06F5-BA78-C742-A426-2AE3ACE0B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10118899" cy="366484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 treat the issues related to the problem’s </a:t>
            </a:r>
            <a:r>
              <a:rPr lang="en-US" sz="2000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label density, 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adopted a </a:t>
            </a: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problem pruning approach.</a:t>
            </a:r>
          </a:p>
          <a:p>
            <a:pPr algn="l"/>
            <a:endParaRPr lang="en-US" sz="2000" i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prune the labels based on their number of events in the data set. We then apply and compare methods at different levels of pruning. </a:t>
            </a:r>
          </a:p>
          <a:p>
            <a:pPr algn="l"/>
            <a:endParaRPr 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more we prune, the easier the problem… But it also becomes less interesting.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AD972F-8B2A-DD42-8E2F-CBE771C4C6BA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17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74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7. Results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FA924FC-1D1F-494D-95D6-33E0524E1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34" y="1288026"/>
            <a:ext cx="8181277" cy="515771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26BBB64-4391-9644-A01A-92C0F7B04A53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18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39455D-6F5C-483A-8D0F-FBA71FA79682}"/>
              </a:ext>
            </a:extLst>
          </p:cNvPr>
          <p:cNvSpPr txBox="1"/>
          <p:nvPr/>
        </p:nvSpPr>
        <p:spPr>
          <a:xfrm>
            <a:off x="3396246" y="6419435"/>
            <a:ext cx="5399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4. Exact Match Ratio</a:t>
            </a:r>
          </a:p>
        </p:txBody>
      </p:sp>
    </p:spTree>
    <p:extLst>
      <p:ext uri="{BB962C8B-B14F-4D97-AF65-F5344CB8AC3E}">
        <p14:creationId xmlns:p14="http://schemas.microsoft.com/office/powerpoint/2010/main" val="1506287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7. Results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62AE5365-7FEA-F747-857B-A8E0EB147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35" y="1313337"/>
            <a:ext cx="8181277" cy="5106098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2C0DC07-40BD-5742-9B4D-256ACAB7DCBA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19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30A688-DC99-4F02-92F5-FA99F78736AC}"/>
              </a:ext>
            </a:extLst>
          </p:cNvPr>
          <p:cNvSpPr txBox="1"/>
          <p:nvPr/>
        </p:nvSpPr>
        <p:spPr>
          <a:xfrm>
            <a:off x="3396246" y="6419435"/>
            <a:ext cx="5399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5. Hamming Score</a:t>
            </a:r>
          </a:p>
        </p:txBody>
      </p:sp>
    </p:spTree>
    <p:extLst>
      <p:ext uri="{BB962C8B-B14F-4D97-AF65-F5344CB8AC3E}">
        <p14:creationId xmlns:p14="http://schemas.microsoft.com/office/powerpoint/2010/main" val="414261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1. Introduction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2ED445A-3532-1843-A053-AE05147FAC9B}"/>
              </a:ext>
            </a:extLst>
          </p:cNvPr>
          <p:cNvSpPr txBox="1">
            <a:spLocks/>
          </p:cNvSpPr>
          <p:nvPr/>
        </p:nvSpPr>
        <p:spPr>
          <a:xfrm>
            <a:off x="654204" y="1516758"/>
            <a:ext cx="10181962" cy="464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 err="1"/>
              <a:t>Ornamente</a:t>
            </a:r>
            <a:r>
              <a:rPr lang="en-US" i="1" dirty="0"/>
              <a:t> </a:t>
            </a:r>
            <a:r>
              <a:rPr lang="en-US" i="1" dirty="0" err="1"/>
              <a:t>Geometrischer</a:t>
            </a:r>
            <a:r>
              <a:rPr lang="en-US" i="1" dirty="0"/>
              <a:t> </a:t>
            </a:r>
            <a:r>
              <a:rPr lang="en-US" i="1" dirty="0" err="1"/>
              <a:t>Vasen</a:t>
            </a:r>
            <a:r>
              <a:rPr lang="en-US" i="1" dirty="0"/>
              <a:t>: Ein Kompendium</a:t>
            </a:r>
            <a:r>
              <a:rPr lang="en-US" i="1" baseline="30000" dirty="0"/>
              <a:t>1</a:t>
            </a:r>
            <a:r>
              <a:rPr lang="en-US" i="1" dirty="0"/>
              <a:t> </a:t>
            </a:r>
            <a:r>
              <a:rPr lang="en-US" dirty="0"/>
              <a:t>is a collection of patterns present on archaeological objects, each of which is tagged with a set of labels. </a:t>
            </a:r>
          </a:p>
          <a:p>
            <a:pPr algn="l"/>
            <a:endParaRPr lang="en-US" sz="2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BE37D0B-D6E5-1144-80EB-9C14E217DD36}"/>
              </a:ext>
            </a:extLst>
          </p:cNvPr>
          <p:cNvSpPr/>
          <p:nvPr/>
        </p:nvSpPr>
        <p:spPr>
          <a:xfrm>
            <a:off x="539077" y="6110388"/>
            <a:ext cx="21194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600" baseline="30000" dirty="0"/>
              <a:t>1</a:t>
            </a:r>
            <a:r>
              <a:rPr lang="es-CL" sz="1600" dirty="0"/>
              <a:t>Norbert </a:t>
            </a:r>
            <a:r>
              <a:rPr lang="es-CL" sz="1600" dirty="0" err="1"/>
              <a:t>Kunisch</a:t>
            </a:r>
            <a:r>
              <a:rPr lang="es-CL" sz="1600" dirty="0"/>
              <a:t>, 1998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D3389A5-2DC2-2141-955C-FB509FE7F914}"/>
              </a:ext>
            </a:extLst>
          </p:cNvPr>
          <p:cNvSpPr/>
          <p:nvPr/>
        </p:nvSpPr>
        <p:spPr>
          <a:xfrm>
            <a:off x="11652923" y="6334780"/>
            <a:ext cx="412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2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914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8. Discussion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5441796" cy="464986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Firstly, we note that as we move along the abscissa, the methods tend to give better results.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DEF363F-2876-774E-BABE-834B357F3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10" y="579490"/>
            <a:ext cx="4272401" cy="5392757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D710D9F-F358-894A-B8A2-8E905AE8F975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20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6853B-68BC-426C-A033-94BF177A1333}"/>
              </a:ext>
            </a:extLst>
          </p:cNvPr>
          <p:cNvSpPr txBox="1"/>
          <p:nvPr/>
        </p:nvSpPr>
        <p:spPr>
          <a:xfrm>
            <a:off x="6792493" y="6016900"/>
            <a:ext cx="5399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5b. Hamming Score with</a:t>
            </a:r>
          </a:p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ResNet50 features</a:t>
            </a:r>
          </a:p>
        </p:txBody>
      </p:sp>
    </p:spTree>
    <p:extLst>
      <p:ext uri="{BB962C8B-B14F-4D97-AF65-F5344CB8AC3E}">
        <p14:creationId xmlns:p14="http://schemas.microsoft.com/office/powerpoint/2010/main" val="4105683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8. Discussion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5441796" cy="464986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Firstly, we note that as we move along the abscissa, the methods tend to give better results.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This is reasonable: the higher the threshold, less labels to predict, and more examples per label.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D710D9F-F358-894A-B8A2-8E905AE8F975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21</a:t>
            </a:r>
            <a:endParaRPr lang="es-CL" sz="3600" dirty="0">
              <a:solidFill>
                <a:schemeClr val="bg1"/>
              </a:solidFill>
            </a:endParaRPr>
          </a:p>
        </p:txBody>
      </p:sp>
      <p:pic>
        <p:nvPicPr>
          <p:cNvPr id="10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7D487A9-3DFE-4424-866E-EFE7EB50D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10" y="579490"/>
            <a:ext cx="4272401" cy="53927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400CF1-6CA0-4FF2-AA8C-58A9D85FD2EB}"/>
              </a:ext>
            </a:extLst>
          </p:cNvPr>
          <p:cNvSpPr txBox="1"/>
          <p:nvPr/>
        </p:nvSpPr>
        <p:spPr>
          <a:xfrm>
            <a:off x="6792493" y="6016900"/>
            <a:ext cx="5399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5b. Hamming Score with</a:t>
            </a:r>
          </a:p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ResNet50 features</a:t>
            </a:r>
          </a:p>
        </p:txBody>
      </p:sp>
    </p:spTree>
    <p:extLst>
      <p:ext uri="{BB962C8B-B14F-4D97-AF65-F5344CB8AC3E}">
        <p14:creationId xmlns:p14="http://schemas.microsoft.com/office/powerpoint/2010/main" val="2122586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8. Discussion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5441796" cy="464986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Firstly, we note that as we move along the abscissa, the methods tend to give better results.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This is reasonable: the higher the threshold, less labels to predict, and more examples per label.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also note that the Problem Transformation Methods give better results than Algorithm Adaptation ones.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D710D9F-F358-894A-B8A2-8E905AE8F975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22</a:t>
            </a:r>
            <a:endParaRPr lang="es-CL" sz="3600" dirty="0">
              <a:solidFill>
                <a:schemeClr val="bg1"/>
              </a:solidFill>
            </a:endParaRPr>
          </a:p>
        </p:txBody>
      </p:sp>
      <p:pic>
        <p:nvPicPr>
          <p:cNvPr id="10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40F44B6-B6A3-407D-9036-5CF698D7A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10" y="579490"/>
            <a:ext cx="4272401" cy="53927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82CD64-C57D-4C9A-ACD8-CCA022ECBBF6}"/>
              </a:ext>
            </a:extLst>
          </p:cNvPr>
          <p:cNvSpPr txBox="1"/>
          <p:nvPr/>
        </p:nvSpPr>
        <p:spPr>
          <a:xfrm>
            <a:off x="6792493" y="6016900"/>
            <a:ext cx="5399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5b. Hamming Score with</a:t>
            </a:r>
          </a:p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ResNet50 features</a:t>
            </a:r>
          </a:p>
        </p:txBody>
      </p:sp>
    </p:spTree>
    <p:extLst>
      <p:ext uri="{BB962C8B-B14F-4D97-AF65-F5344CB8AC3E}">
        <p14:creationId xmlns:p14="http://schemas.microsoft.com/office/powerpoint/2010/main" val="1795975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8. Discussion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5441796" cy="464986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also observe that ResNet50 descriptors gives rise to better results than the ones from ResNet18.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D710D9F-F358-894A-B8A2-8E905AE8F975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23</a:t>
            </a:r>
            <a:endParaRPr lang="es-CL" sz="3600" dirty="0">
              <a:solidFill>
                <a:schemeClr val="bg1"/>
              </a:solidFill>
            </a:endParaRPr>
          </a:p>
        </p:txBody>
      </p:sp>
      <p:pic>
        <p:nvPicPr>
          <p:cNvPr id="10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579FBB7-71EA-417E-9C24-9D2BDBBB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10" y="579490"/>
            <a:ext cx="4272401" cy="53927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BF8E51-BB6A-4079-BC8E-F60338864DE1}"/>
              </a:ext>
            </a:extLst>
          </p:cNvPr>
          <p:cNvSpPr txBox="1"/>
          <p:nvPr/>
        </p:nvSpPr>
        <p:spPr>
          <a:xfrm>
            <a:off x="6792493" y="6016900"/>
            <a:ext cx="5399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5b. Hamming Score with</a:t>
            </a:r>
          </a:p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ResNet50 features</a:t>
            </a:r>
          </a:p>
        </p:txBody>
      </p:sp>
    </p:spTree>
    <p:extLst>
      <p:ext uri="{BB962C8B-B14F-4D97-AF65-F5344CB8AC3E}">
        <p14:creationId xmlns:p14="http://schemas.microsoft.com/office/powerpoint/2010/main" val="2103827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8. Discussion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5441796" cy="464986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also observe that ResNet50 descriptors gives rise to better results than the ones from ResNet18.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This is especially noticeable for low threshold values.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D710D9F-F358-894A-B8A2-8E905AE8F975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24</a:t>
            </a:r>
            <a:endParaRPr lang="es-CL" sz="3600" dirty="0">
              <a:solidFill>
                <a:schemeClr val="bg1"/>
              </a:solidFill>
            </a:endParaRPr>
          </a:p>
        </p:txBody>
      </p:sp>
      <p:pic>
        <p:nvPicPr>
          <p:cNvPr id="10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66D87B7-9FA1-4702-AABD-9EFBD8DC3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10" y="579490"/>
            <a:ext cx="4272401" cy="53927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2CF53A-91FA-4AE2-80D1-A242697CF8CC}"/>
              </a:ext>
            </a:extLst>
          </p:cNvPr>
          <p:cNvSpPr txBox="1"/>
          <p:nvPr/>
        </p:nvSpPr>
        <p:spPr>
          <a:xfrm>
            <a:off x="6792493" y="6016900"/>
            <a:ext cx="5399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5b. Hamming Score with</a:t>
            </a:r>
          </a:p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ResNet50 features</a:t>
            </a:r>
          </a:p>
        </p:txBody>
      </p:sp>
    </p:spTree>
    <p:extLst>
      <p:ext uri="{BB962C8B-B14F-4D97-AF65-F5344CB8AC3E}">
        <p14:creationId xmlns:p14="http://schemas.microsoft.com/office/powerpoint/2010/main" val="970619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8. Discussion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5441796" cy="464986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also observe that ResNet50 descriptors gives rise to better results than the ones from ResNet18.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This is especially noticeable for low threshold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want to keep the problem as interesting as possible, i.e., use the lowest threshold possible.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D710D9F-F358-894A-B8A2-8E905AE8F975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25</a:t>
            </a:r>
            <a:endParaRPr lang="es-CL" sz="3600" dirty="0">
              <a:solidFill>
                <a:schemeClr val="bg1"/>
              </a:solidFill>
            </a:endParaRPr>
          </a:p>
        </p:txBody>
      </p:sp>
      <p:pic>
        <p:nvPicPr>
          <p:cNvPr id="10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DE45A43-89DB-4B12-939B-15BFE807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10" y="579490"/>
            <a:ext cx="4272401" cy="53927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29F152-7CF1-48FE-8F1F-5539412AFE91}"/>
              </a:ext>
            </a:extLst>
          </p:cNvPr>
          <p:cNvSpPr txBox="1"/>
          <p:nvPr/>
        </p:nvSpPr>
        <p:spPr>
          <a:xfrm>
            <a:off x="6792493" y="6016900"/>
            <a:ext cx="5399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5b. Hamming Score with</a:t>
            </a:r>
          </a:p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ResNet50 features</a:t>
            </a:r>
          </a:p>
        </p:txBody>
      </p:sp>
    </p:spTree>
    <p:extLst>
      <p:ext uri="{BB962C8B-B14F-4D97-AF65-F5344CB8AC3E}">
        <p14:creationId xmlns:p14="http://schemas.microsoft.com/office/powerpoint/2010/main" val="374267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8. 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FE72CB08-63F0-D44E-ACD3-8A43EDC47A0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54204" y="1516758"/>
                <a:ext cx="5441796" cy="4649865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We also observe that ResNet50 descriptors gives rise to better results than the ones from ResNet18.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This is especially noticeable for low threshold values.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We want to keep the problem as interesting as possible, i.e., use the lowest threshold possible.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Let’s assume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=15 </m:t>
                    </m:r>
                  </m:oMath>
                </a14:m>
                <a:r>
                  <a:rPr lang="en-US" sz="2000" dirty="0"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is enough. This left us with the 26 most frequent labels (4.43% of total labels)</a:t>
                </a:r>
              </a:p>
            </p:txBody>
          </p:sp>
        </mc:Choice>
        <mc:Fallback xmlns="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FE72CB08-63F0-D44E-ACD3-8A43EDC47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54204" y="1516758"/>
                <a:ext cx="5441796" cy="4649865"/>
              </a:xfrm>
              <a:blipFill>
                <a:blip r:embed="rId2"/>
                <a:stretch>
                  <a:fillRect l="-1008" t="-1442" r="-123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D710D9F-F358-894A-B8A2-8E905AE8F975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26</a:t>
            </a:r>
            <a:endParaRPr lang="es-CL" sz="3600" dirty="0">
              <a:solidFill>
                <a:schemeClr val="bg1"/>
              </a:solidFill>
            </a:endParaRPr>
          </a:p>
        </p:txBody>
      </p:sp>
      <p:pic>
        <p:nvPicPr>
          <p:cNvPr id="10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B860D3E-1572-4BF8-A5E3-E4A11568F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10" y="579490"/>
            <a:ext cx="4272401" cy="53927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98A73F-9007-41E8-A924-C113E3B8E00D}"/>
              </a:ext>
            </a:extLst>
          </p:cNvPr>
          <p:cNvSpPr txBox="1"/>
          <p:nvPr/>
        </p:nvSpPr>
        <p:spPr>
          <a:xfrm>
            <a:off x="6792493" y="6016900"/>
            <a:ext cx="5399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5b. Hamming Score with</a:t>
            </a:r>
          </a:p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ResNet50 features</a:t>
            </a:r>
          </a:p>
        </p:txBody>
      </p:sp>
    </p:spTree>
    <p:extLst>
      <p:ext uri="{BB962C8B-B14F-4D97-AF65-F5344CB8AC3E}">
        <p14:creationId xmlns:p14="http://schemas.microsoft.com/office/powerpoint/2010/main" val="559266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27F6130-269A-4BA8-A062-90CD8EA9E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10" y="579490"/>
            <a:ext cx="4272401" cy="53927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8. Discussion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5441796" cy="464986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 this situation, we notice that some methods stand out above the rest.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007BC86-EE59-6146-8C2B-6651F7F17C4F}"/>
              </a:ext>
            </a:extLst>
          </p:cNvPr>
          <p:cNvCxnSpPr/>
          <p:nvPr/>
        </p:nvCxnSpPr>
        <p:spPr>
          <a:xfrm flipV="1">
            <a:off x="7868803" y="822949"/>
            <a:ext cx="0" cy="51080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469F5-A1D2-F640-BCF3-D84BE3B7A973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27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A7251-9230-4944-9BA5-815D04A9E7EE}"/>
              </a:ext>
            </a:extLst>
          </p:cNvPr>
          <p:cNvSpPr txBox="1"/>
          <p:nvPr/>
        </p:nvSpPr>
        <p:spPr>
          <a:xfrm>
            <a:off x="6792493" y="6016900"/>
            <a:ext cx="5399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5b. Hamming Score with</a:t>
            </a:r>
          </a:p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ResNet50 features</a:t>
            </a:r>
          </a:p>
        </p:txBody>
      </p:sp>
    </p:spTree>
    <p:extLst>
      <p:ext uri="{BB962C8B-B14F-4D97-AF65-F5344CB8AC3E}">
        <p14:creationId xmlns:p14="http://schemas.microsoft.com/office/powerpoint/2010/main" val="736981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8. Discussion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5441796" cy="464986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 this situation, we notice that some methods stand out above the rest.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These are, in decreasing order,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RakelD_LR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CC_LR, BR_LR and LP_LR.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469F5-A1D2-F640-BCF3-D84BE3B7A973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28</a:t>
            </a:r>
            <a:endParaRPr lang="es-CL" sz="3600" dirty="0">
              <a:solidFill>
                <a:schemeClr val="bg1"/>
              </a:solidFill>
            </a:endParaRPr>
          </a:p>
        </p:txBody>
      </p:sp>
      <p:pic>
        <p:nvPicPr>
          <p:cNvPr id="11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64BC14E-CA9E-4CA9-BCAB-8B4F5A56B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10" y="579490"/>
            <a:ext cx="4272401" cy="5392757"/>
          </a:xfrm>
          <a:prstGeom prst="rect">
            <a:avLst/>
          </a:prstGeom>
        </p:spPr>
      </p:pic>
      <p:cxnSp>
        <p:nvCxnSpPr>
          <p:cNvPr id="12" name="Conector recto 12">
            <a:extLst>
              <a:ext uri="{FF2B5EF4-FFF2-40B4-BE49-F238E27FC236}">
                <a16:creationId xmlns:a16="http://schemas.microsoft.com/office/drawing/2014/main" id="{F5D009CC-A487-445F-98B4-5B55CF7ED755}"/>
              </a:ext>
            </a:extLst>
          </p:cNvPr>
          <p:cNvCxnSpPr/>
          <p:nvPr/>
        </p:nvCxnSpPr>
        <p:spPr>
          <a:xfrm flipV="1">
            <a:off x="7868803" y="822949"/>
            <a:ext cx="0" cy="51080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AD136A-EC4D-4F42-AC45-F158C7CD60C2}"/>
              </a:ext>
            </a:extLst>
          </p:cNvPr>
          <p:cNvSpPr txBox="1"/>
          <p:nvPr/>
        </p:nvSpPr>
        <p:spPr>
          <a:xfrm>
            <a:off x="6792493" y="6016900"/>
            <a:ext cx="5399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5b. Hamming Score with</a:t>
            </a:r>
          </a:p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ResNet50 features</a:t>
            </a:r>
          </a:p>
        </p:txBody>
      </p:sp>
    </p:spTree>
    <p:extLst>
      <p:ext uri="{BB962C8B-B14F-4D97-AF65-F5344CB8AC3E}">
        <p14:creationId xmlns:p14="http://schemas.microsoft.com/office/powerpoint/2010/main" val="3979483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8. Discussion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5441796" cy="464986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 this situation, we notice that some methods stand out above the rest.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These are, in decreasing order,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RakelD_LR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CC_LR, BR_LR and LP_LR.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469F5-A1D2-F640-BCF3-D84BE3B7A973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29</a:t>
            </a:r>
            <a:endParaRPr lang="es-CL" sz="3600" dirty="0">
              <a:solidFill>
                <a:schemeClr val="bg1"/>
              </a:solidFill>
            </a:endParaRPr>
          </a:p>
        </p:txBody>
      </p:sp>
      <p:pic>
        <p:nvPicPr>
          <p:cNvPr id="12" name="Imagen 11" descr="Tabla&#10;&#10;Descripción generada automáticamente">
            <a:extLst>
              <a:ext uri="{FF2B5EF4-FFF2-40B4-BE49-F238E27FC236}">
                <a16:creationId xmlns:a16="http://schemas.microsoft.com/office/drawing/2014/main" id="{FBB26995-4C4E-9347-82C2-4C9FB2A80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24" y="4837938"/>
            <a:ext cx="6177520" cy="1328685"/>
          </a:xfrm>
          <a:prstGeom prst="rect">
            <a:avLst/>
          </a:prstGeom>
        </p:spPr>
      </p:pic>
      <p:pic>
        <p:nvPicPr>
          <p:cNvPr id="14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C450951-E626-489D-AF59-6C0073F3C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10" y="579490"/>
            <a:ext cx="4272401" cy="5392757"/>
          </a:xfrm>
          <a:prstGeom prst="rect">
            <a:avLst/>
          </a:prstGeom>
        </p:spPr>
      </p:pic>
      <p:cxnSp>
        <p:nvCxnSpPr>
          <p:cNvPr id="16" name="Conector recto 12">
            <a:extLst>
              <a:ext uri="{FF2B5EF4-FFF2-40B4-BE49-F238E27FC236}">
                <a16:creationId xmlns:a16="http://schemas.microsoft.com/office/drawing/2014/main" id="{6ADB3B57-D65B-438D-A314-53C4424A233E}"/>
              </a:ext>
            </a:extLst>
          </p:cNvPr>
          <p:cNvCxnSpPr/>
          <p:nvPr/>
        </p:nvCxnSpPr>
        <p:spPr>
          <a:xfrm flipV="1">
            <a:off x="7868803" y="822949"/>
            <a:ext cx="0" cy="51080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21B9FB8-CE02-4F84-AFE1-A88D3D3384C1}"/>
              </a:ext>
            </a:extLst>
          </p:cNvPr>
          <p:cNvSpPr txBox="1"/>
          <p:nvPr/>
        </p:nvSpPr>
        <p:spPr>
          <a:xfrm>
            <a:off x="6792493" y="6016900"/>
            <a:ext cx="5399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5b. Hamming Score with</a:t>
            </a:r>
          </a:p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ResNet50 features</a:t>
            </a:r>
          </a:p>
        </p:txBody>
      </p:sp>
    </p:spTree>
    <p:extLst>
      <p:ext uri="{BB962C8B-B14F-4D97-AF65-F5344CB8AC3E}">
        <p14:creationId xmlns:p14="http://schemas.microsoft.com/office/powerpoint/2010/main" val="20217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1. Introduction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2ED445A-3532-1843-A053-AE05147FAC9B}"/>
              </a:ext>
            </a:extLst>
          </p:cNvPr>
          <p:cNvSpPr txBox="1">
            <a:spLocks/>
          </p:cNvSpPr>
          <p:nvPr/>
        </p:nvSpPr>
        <p:spPr>
          <a:xfrm>
            <a:off x="654204" y="1516758"/>
            <a:ext cx="10181962" cy="464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 err="1"/>
              <a:t>Ornamente</a:t>
            </a:r>
            <a:r>
              <a:rPr lang="en-US" i="1" dirty="0"/>
              <a:t> </a:t>
            </a:r>
            <a:r>
              <a:rPr lang="en-US" i="1" dirty="0" err="1"/>
              <a:t>Geometrischer</a:t>
            </a:r>
            <a:r>
              <a:rPr lang="en-US" i="1" dirty="0"/>
              <a:t> </a:t>
            </a:r>
            <a:r>
              <a:rPr lang="en-US" i="1" dirty="0" err="1"/>
              <a:t>Vasen</a:t>
            </a:r>
            <a:r>
              <a:rPr lang="en-US" i="1" dirty="0"/>
              <a:t>: Ein Kompendium</a:t>
            </a:r>
            <a:r>
              <a:rPr lang="en-US" i="1" baseline="30000" dirty="0"/>
              <a:t>1</a:t>
            </a:r>
            <a:r>
              <a:rPr lang="en-US" i="1" dirty="0"/>
              <a:t> </a:t>
            </a:r>
            <a:r>
              <a:rPr lang="en-US" dirty="0"/>
              <a:t>is a collection of patterns present on archaeological objects, each of which is tagged with a set of labels.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This work seeks to apply multi-label classification algorithms on them, in order to develop a tool that serves for the labeling of new entries in the future.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BE37D0B-D6E5-1144-80EB-9C14E217DD36}"/>
              </a:ext>
            </a:extLst>
          </p:cNvPr>
          <p:cNvSpPr/>
          <p:nvPr/>
        </p:nvSpPr>
        <p:spPr>
          <a:xfrm>
            <a:off x="539077" y="6110388"/>
            <a:ext cx="21194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600" baseline="30000" dirty="0"/>
              <a:t>1</a:t>
            </a:r>
            <a:r>
              <a:rPr lang="es-CL" sz="1600" dirty="0"/>
              <a:t>Norbert </a:t>
            </a:r>
            <a:r>
              <a:rPr lang="es-CL" sz="1600" dirty="0" err="1"/>
              <a:t>Kunisch</a:t>
            </a:r>
            <a:r>
              <a:rPr lang="es-CL" sz="1600" dirty="0"/>
              <a:t>, 1998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D3389A5-2DC2-2141-955C-FB509FE7F914}"/>
              </a:ext>
            </a:extLst>
          </p:cNvPr>
          <p:cNvSpPr/>
          <p:nvPr/>
        </p:nvSpPr>
        <p:spPr>
          <a:xfrm>
            <a:off x="11652923" y="6334780"/>
            <a:ext cx="412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3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37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8. Discussion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5441796" cy="464986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 this situation, we notice that some methods stand out above the rest.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These are, in decreasing order,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RakelD_LR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CC_LR, BR_LR and LP_LR.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From all of them,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RakelD_LR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obtains the best results for all metrics.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469F5-A1D2-F640-BCF3-D84BE3B7A973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30</a:t>
            </a:r>
            <a:endParaRPr lang="es-CL" sz="3600" dirty="0">
              <a:solidFill>
                <a:schemeClr val="bg1"/>
              </a:solidFill>
            </a:endParaRPr>
          </a:p>
        </p:txBody>
      </p:sp>
      <p:pic>
        <p:nvPicPr>
          <p:cNvPr id="12" name="Imagen 11" descr="Tabla&#10;&#10;Descripción generada automáticamente">
            <a:extLst>
              <a:ext uri="{FF2B5EF4-FFF2-40B4-BE49-F238E27FC236}">
                <a16:creationId xmlns:a16="http://schemas.microsoft.com/office/drawing/2014/main" id="{F90B7B58-05C8-9943-AD67-228593B9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24" y="4837938"/>
            <a:ext cx="6177520" cy="132868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28F9BFAE-B6DC-8042-B350-54E0F273B12A}"/>
              </a:ext>
            </a:extLst>
          </p:cNvPr>
          <p:cNvSpPr/>
          <p:nvPr/>
        </p:nvSpPr>
        <p:spPr>
          <a:xfrm>
            <a:off x="929076" y="5105529"/>
            <a:ext cx="6045212" cy="3220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F28E08B-FE83-4749-8242-88E609373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10" y="579490"/>
            <a:ext cx="4272401" cy="5392757"/>
          </a:xfrm>
          <a:prstGeom prst="rect">
            <a:avLst/>
          </a:prstGeom>
        </p:spPr>
      </p:pic>
      <p:cxnSp>
        <p:nvCxnSpPr>
          <p:cNvPr id="17" name="Conector recto 12">
            <a:extLst>
              <a:ext uri="{FF2B5EF4-FFF2-40B4-BE49-F238E27FC236}">
                <a16:creationId xmlns:a16="http://schemas.microsoft.com/office/drawing/2014/main" id="{923F133A-D1FE-4C89-9C3C-DE514BA430C7}"/>
              </a:ext>
            </a:extLst>
          </p:cNvPr>
          <p:cNvCxnSpPr/>
          <p:nvPr/>
        </p:nvCxnSpPr>
        <p:spPr>
          <a:xfrm flipV="1">
            <a:off x="7868803" y="822949"/>
            <a:ext cx="0" cy="51080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DD47FD-67C3-4EE0-A650-3AB377F79517}"/>
              </a:ext>
            </a:extLst>
          </p:cNvPr>
          <p:cNvSpPr txBox="1"/>
          <p:nvPr/>
        </p:nvSpPr>
        <p:spPr>
          <a:xfrm>
            <a:off x="6792493" y="6016900"/>
            <a:ext cx="5399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5b. Hamming Score with</a:t>
            </a:r>
          </a:p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ResNet50 features</a:t>
            </a:r>
          </a:p>
        </p:txBody>
      </p:sp>
    </p:spTree>
    <p:extLst>
      <p:ext uri="{BB962C8B-B14F-4D97-AF65-F5344CB8AC3E}">
        <p14:creationId xmlns:p14="http://schemas.microsoft.com/office/powerpoint/2010/main" val="2178767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8. Discussion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5441796" cy="464986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 this situation, we notice that some methods stand out above the rest.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These are, in decreasing order,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RakelD_LR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CC_LR, BR_LR and LP_LR.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From all of them,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RakelD_LR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obtains the best results for all metrics.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It is then reasonable to study it’s results in depth.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469F5-A1D2-F640-BCF3-D84BE3B7A973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31</a:t>
            </a:r>
            <a:endParaRPr lang="es-CL" sz="3600" dirty="0">
              <a:solidFill>
                <a:schemeClr val="bg1"/>
              </a:solidFill>
            </a:endParaRPr>
          </a:p>
        </p:txBody>
      </p:sp>
      <p:pic>
        <p:nvPicPr>
          <p:cNvPr id="12" name="Imagen 11" descr="Tabla&#10;&#10;Descripción generada automáticamente">
            <a:extLst>
              <a:ext uri="{FF2B5EF4-FFF2-40B4-BE49-F238E27FC236}">
                <a16:creationId xmlns:a16="http://schemas.microsoft.com/office/drawing/2014/main" id="{F90B7B58-05C8-9943-AD67-228593B9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24" y="4837938"/>
            <a:ext cx="6177520" cy="132868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28F9BFAE-B6DC-8042-B350-54E0F273B12A}"/>
              </a:ext>
            </a:extLst>
          </p:cNvPr>
          <p:cNvSpPr/>
          <p:nvPr/>
        </p:nvSpPr>
        <p:spPr>
          <a:xfrm>
            <a:off x="929076" y="5105529"/>
            <a:ext cx="6045212" cy="3220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CDEE6F8-25F8-41BA-932F-4B5E6B857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10" y="579490"/>
            <a:ext cx="4272401" cy="5392757"/>
          </a:xfrm>
          <a:prstGeom prst="rect">
            <a:avLst/>
          </a:prstGeom>
        </p:spPr>
      </p:pic>
      <p:cxnSp>
        <p:nvCxnSpPr>
          <p:cNvPr id="17" name="Conector recto 12">
            <a:extLst>
              <a:ext uri="{FF2B5EF4-FFF2-40B4-BE49-F238E27FC236}">
                <a16:creationId xmlns:a16="http://schemas.microsoft.com/office/drawing/2014/main" id="{0C2D58D9-BA7E-4CED-AAC6-7677365269F4}"/>
              </a:ext>
            </a:extLst>
          </p:cNvPr>
          <p:cNvCxnSpPr/>
          <p:nvPr/>
        </p:nvCxnSpPr>
        <p:spPr>
          <a:xfrm flipV="1">
            <a:off x="7868803" y="822949"/>
            <a:ext cx="0" cy="51080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82254A-31FB-4348-9262-B620EBDC22FA}"/>
              </a:ext>
            </a:extLst>
          </p:cNvPr>
          <p:cNvSpPr txBox="1"/>
          <p:nvPr/>
        </p:nvSpPr>
        <p:spPr>
          <a:xfrm>
            <a:off x="6792493" y="6016900"/>
            <a:ext cx="5399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5b. Hamming Score with</a:t>
            </a:r>
          </a:p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ResNet50 features</a:t>
            </a:r>
          </a:p>
        </p:txBody>
      </p:sp>
    </p:spTree>
    <p:extLst>
      <p:ext uri="{BB962C8B-B14F-4D97-AF65-F5344CB8AC3E}">
        <p14:creationId xmlns:p14="http://schemas.microsoft.com/office/powerpoint/2010/main" val="3047961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8. Discussion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45DC321-E083-F149-8214-16C479588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97"/>
          <a:stretch/>
        </p:blipFill>
        <p:spPr>
          <a:xfrm>
            <a:off x="7612149" y="1183176"/>
            <a:ext cx="4221183" cy="415741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B027D69-07DE-ED45-9BE2-3ADC9CED52D6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32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211BE4E3-77CB-42F2-9233-F7AAED42E63C}"/>
              </a:ext>
            </a:extLst>
          </p:cNvPr>
          <p:cNvSpPr txBox="1">
            <a:spLocks/>
          </p:cNvSpPr>
          <p:nvPr/>
        </p:nvSpPr>
        <p:spPr>
          <a:xfrm>
            <a:off x="654204" y="1516758"/>
            <a:ext cx="6252434" cy="464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 get a better understanding of the results, we study them through confusion matrices.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80187-27C8-4646-911F-16390BEBCD04}"/>
              </a:ext>
            </a:extLst>
          </p:cNvPr>
          <p:cNvSpPr txBox="1"/>
          <p:nvPr/>
        </p:nvSpPr>
        <p:spPr>
          <a:xfrm>
            <a:off x="7166119" y="5482096"/>
            <a:ext cx="53995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6. </a:t>
            </a:r>
            <a:r>
              <a:rPr lang="en-US" sz="1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RakelD</a:t>
            </a:r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confusion matrices at t=15 (extract)</a:t>
            </a:r>
          </a:p>
        </p:txBody>
      </p:sp>
    </p:spTree>
    <p:extLst>
      <p:ext uri="{BB962C8B-B14F-4D97-AF65-F5344CB8AC3E}">
        <p14:creationId xmlns:p14="http://schemas.microsoft.com/office/powerpoint/2010/main" val="3406326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8. Discussion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45DC321-E083-F149-8214-16C479588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97"/>
          <a:stretch/>
        </p:blipFill>
        <p:spPr>
          <a:xfrm>
            <a:off x="7612149" y="1183176"/>
            <a:ext cx="4221183" cy="415741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B027D69-07DE-ED45-9BE2-3ADC9CED52D6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33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AFAAF3B6-D001-4ED4-BA93-6C90C3BB1110}"/>
              </a:ext>
            </a:extLst>
          </p:cNvPr>
          <p:cNvSpPr txBox="1">
            <a:spLocks/>
          </p:cNvSpPr>
          <p:nvPr/>
        </p:nvSpPr>
        <p:spPr>
          <a:xfrm>
            <a:off x="654204" y="1516758"/>
            <a:ext cx="6252434" cy="464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 get a better understanding of the results, we study them through confusion matrices.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note that approximately 95% of classifications fall into true negatives.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CA8F17-B6A7-4628-BB7F-7866FC2D9BA2}"/>
              </a:ext>
            </a:extLst>
          </p:cNvPr>
          <p:cNvSpPr txBox="1"/>
          <p:nvPr/>
        </p:nvSpPr>
        <p:spPr>
          <a:xfrm>
            <a:off x="7166119" y="5482096"/>
            <a:ext cx="53995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6. </a:t>
            </a:r>
            <a:r>
              <a:rPr lang="en-US" sz="1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RakelD</a:t>
            </a:r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confusion matrices at t=15 (extract)</a:t>
            </a:r>
          </a:p>
        </p:txBody>
      </p:sp>
    </p:spTree>
    <p:extLst>
      <p:ext uri="{BB962C8B-B14F-4D97-AF65-F5344CB8AC3E}">
        <p14:creationId xmlns:p14="http://schemas.microsoft.com/office/powerpoint/2010/main" val="1869813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8. Discussion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45DC321-E083-F149-8214-16C479588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97"/>
          <a:stretch/>
        </p:blipFill>
        <p:spPr>
          <a:xfrm>
            <a:off x="7612149" y="1183176"/>
            <a:ext cx="4221183" cy="415741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B027D69-07DE-ED45-9BE2-3ADC9CED52D6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34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F0787E6E-0F50-4DCF-B469-6989EDA3870A}"/>
              </a:ext>
            </a:extLst>
          </p:cNvPr>
          <p:cNvSpPr txBox="1">
            <a:spLocks/>
          </p:cNvSpPr>
          <p:nvPr/>
        </p:nvSpPr>
        <p:spPr>
          <a:xfrm>
            <a:off x="654204" y="1516758"/>
            <a:ext cx="6252434" cy="464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 get a better understanding of the results, we study them through confusion matrices.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note that approximately 95% of classifications fall into true negatives.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This shows an exaggerated disproportion between negative and positive cases for each label. We assume this happens both in test and training.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F2F18-B70B-494C-A426-6959969CB22C}"/>
              </a:ext>
            </a:extLst>
          </p:cNvPr>
          <p:cNvSpPr txBox="1"/>
          <p:nvPr/>
        </p:nvSpPr>
        <p:spPr>
          <a:xfrm>
            <a:off x="7166119" y="5482096"/>
            <a:ext cx="53995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6. </a:t>
            </a:r>
            <a:r>
              <a:rPr lang="en-US" sz="1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RakelD</a:t>
            </a:r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confusion matrices at t=15 (extract)</a:t>
            </a:r>
          </a:p>
        </p:txBody>
      </p:sp>
    </p:spTree>
    <p:extLst>
      <p:ext uri="{BB962C8B-B14F-4D97-AF65-F5344CB8AC3E}">
        <p14:creationId xmlns:p14="http://schemas.microsoft.com/office/powerpoint/2010/main" val="281159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8. Discussion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6252434" cy="4649865"/>
          </a:xfrm>
        </p:spPr>
        <p:txBody>
          <a:bodyPr/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 get a better understanding of the results, we study them through confusion matrices.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note that approximately 95% of classifications fall into true negatives.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This shows an exaggerated disproportion between negative and positive cases for each label. We assume this happens both in test and training.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As consequence, the algorithm is managing to </a:t>
            </a: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learn correctly when a pattern should not be tagged with a certain label, 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but </a:t>
            </a: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not in the opposite case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 when the label correspond to that pattern.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45DC321-E083-F149-8214-16C479588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97"/>
          <a:stretch/>
        </p:blipFill>
        <p:spPr>
          <a:xfrm>
            <a:off x="7612149" y="1183176"/>
            <a:ext cx="4221183" cy="415741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B027D69-07DE-ED45-9BE2-3ADC9CED52D6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35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39BC0-5EBB-4F59-87CF-033BC816C0F3}"/>
              </a:ext>
            </a:extLst>
          </p:cNvPr>
          <p:cNvSpPr txBox="1"/>
          <p:nvPr/>
        </p:nvSpPr>
        <p:spPr>
          <a:xfrm>
            <a:off x="7166119" y="5482096"/>
            <a:ext cx="53995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6. </a:t>
            </a:r>
            <a:r>
              <a:rPr lang="en-US" sz="1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RakelD</a:t>
            </a:r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confusion matrices at t=15 (extract)</a:t>
            </a:r>
          </a:p>
        </p:txBody>
      </p:sp>
    </p:spTree>
    <p:extLst>
      <p:ext uri="{BB962C8B-B14F-4D97-AF65-F5344CB8AC3E}">
        <p14:creationId xmlns:p14="http://schemas.microsoft.com/office/powerpoint/2010/main" val="3695332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8. Discussion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3" y="1516758"/>
            <a:ext cx="9423651" cy="4649865"/>
          </a:xfrm>
        </p:spPr>
        <p:txBody>
          <a:bodyPr/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many possible reasons for this: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already mentioned low label density,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 poor construction of training and test 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166DD3E-4C08-4344-96CA-C7EB89C765C0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36</a:t>
            </a:r>
            <a:endParaRPr lang="es-CL" sz="3600" dirty="0">
              <a:solidFill>
                <a:schemeClr val="bg1"/>
              </a:solidFill>
            </a:endParaRPr>
          </a:p>
        </p:txBody>
      </p:sp>
      <p:pic>
        <p:nvPicPr>
          <p:cNvPr id="10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91A623B-27C1-4233-94E6-3CC91A931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97"/>
          <a:stretch/>
        </p:blipFill>
        <p:spPr>
          <a:xfrm>
            <a:off x="7612149" y="1183176"/>
            <a:ext cx="4221183" cy="41574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74108E-D58A-405B-882D-AD31219CB0F7}"/>
              </a:ext>
            </a:extLst>
          </p:cNvPr>
          <p:cNvSpPr txBox="1"/>
          <p:nvPr/>
        </p:nvSpPr>
        <p:spPr>
          <a:xfrm>
            <a:off x="7166119" y="5482096"/>
            <a:ext cx="53995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6. </a:t>
            </a:r>
            <a:r>
              <a:rPr lang="en-US" sz="1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RakelD</a:t>
            </a:r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confusion matrices at t=15 (extract)</a:t>
            </a:r>
          </a:p>
        </p:txBody>
      </p:sp>
    </p:spTree>
    <p:extLst>
      <p:ext uri="{BB962C8B-B14F-4D97-AF65-F5344CB8AC3E}">
        <p14:creationId xmlns:p14="http://schemas.microsoft.com/office/powerpoint/2010/main" val="1467053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8. Discussion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3" y="1516758"/>
            <a:ext cx="6719363" cy="464986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many possible reasons for this: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already mentioned low label density,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 poor construction of training and test set.</a:t>
            </a:r>
          </a:p>
          <a:p>
            <a:pPr algn="l"/>
            <a:endParaRPr 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However, since we know that label density is extremely low, we can assume that the difficult lies there. This way, the problem is in the data set itself.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166DD3E-4C08-4344-96CA-C7EB89C765C0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37</a:t>
            </a:r>
            <a:endParaRPr lang="es-CL" sz="3600" dirty="0">
              <a:solidFill>
                <a:schemeClr val="bg1"/>
              </a:solidFill>
            </a:endParaRPr>
          </a:p>
        </p:txBody>
      </p:sp>
      <p:pic>
        <p:nvPicPr>
          <p:cNvPr id="10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91A623B-27C1-4233-94E6-3CC91A931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97"/>
          <a:stretch/>
        </p:blipFill>
        <p:spPr>
          <a:xfrm>
            <a:off x="7612149" y="1183176"/>
            <a:ext cx="4221183" cy="41574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9803F-0C7B-4DA6-9878-61430CC40BDE}"/>
              </a:ext>
            </a:extLst>
          </p:cNvPr>
          <p:cNvSpPr txBox="1"/>
          <p:nvPr/>
        </p:nvSpPr>
        <p:spPr>
          <a:xfrm>
            <a:off x="7166119" y="5482096"/>
            <a:ext cx="53995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6. </a:t>
            </a:r>
            <a:r>
              <a:rPr lang="en-US" sz="1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RakelD</a:t>
            </a:r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confusion matrices at t=15 (extract)</a:t>
            </a:r>
          </a:p>
        </p:txBody>
      </p:sp>
    </p:spTree>
    <p:extLst>
      <p:ext uri="{BB962C8B-B14F-4D97-AF65-F5344CB8AC3E}">
        <p14:creationId xmlns:p14="http://schemas.microsoft.com/office/powerpoint/2010/main" val="779669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8. Discussion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3" y="1516758"/>
            <a:ext cx="6719363" cy="464986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many possible reasons for this: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already mentioned low label density,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 poor construction of training and test set.</a:t>
            </a:r>
          </a:p>
          <a:p>
            <a:pPr algn="l"/>
            <a:endParaRPr 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However, since we know that label density is extremely low, we can assume that the difficult lies there. This way, the problem is in the data set itself.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166DD3E-4C08-4344-96CA-C7EB89C765C0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38</a:t>
            </a:r>
            <a:endParaRPr lang="es-CL" sz="3600" dirty="0">
              <a:solidFill>
                <a:schemeClr val="bg1"/>
              </a:solidFill>
            </a:endParaRPr>
          </a:p>
        </p:txBody>
      </p:sp>
      <p:pic>
        <p:nvPicPr>
          <p:cNvPr id="10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91A623B-27C1-4233-94E6-3CC91A931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97"/>
          <a:stretch/>
        </p:blipFill>
        <p:spPr>
          <a:xfrm>
            <a:off x="7612149" y="1183176"/>
            <a:ext cx="4221183" cy="41574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5D8E2C-A84B-4DD5-8603-5408B1EF2EC9}"/>
              </a:ext>
            </a:extLst>
          </p:cNvPr>
          <p:cNvSpPr txBox="1"/>
          <p:nvPr/>
        </p:nvSpPr>
        <p:spPr>
          <a:xfrm>
            <a:off x="654204" y="4329803"/>
            <a:ext cx="65130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Too many labels, and only a few of them for each pattern.</a:t>
            </a:r>
          </a:p>
          <a:p>
            <a:pPr algn="ctr"/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As consequence, too many negative examples, very few positives.</a:t>
            </a:r>
            <a:endParaRPr lang="es-CL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DA387-D97B-4C4A-823C-5BBA5085DC6F}"/>
              </a:ext>
            </a:extLst>
          </p:cNvPr>
          <p:cNvSpPr txBox="1"/>
          <p:nvPr/>
        </p:nvSpPr>
        <p:spPr>
          <a:xfrm>
            <a:off x="7166119" y="5482096"/>
            <a:ext cx="53995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6. </a:t>
            </a:r>
            <a:r>
              <a:rPr lang="en-US" sz="1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RakelD</a:t>
            </a:r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confusion matrices at t=15 (extract)</a:t>
            </a:r>
          </a:p>
        </p:txBody>
      </p:sp>
    </p:spTree>
    <p:extLst>
      <p:ext uri="{BB962C8B-B14F-4D97-AF65-F5344CB8AC3E}">
        <p14:creationId xmlns:p14="http://schemas.microsoft.com/office/powerpoint/2010/main" val="1718541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8. Discussion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3" y="1516758"/>
            <a:ext cx="6719363" cy="464986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many possible reasons for this: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already mentioned low label density,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 poor construction of training and test set.</a:t>
            </a:r>
          </a:p>
          <a:p>
            <a:pPr algn="l"/>
            <a:endParaRPr 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However, since we know that label density is extremely low, we can assume that the difficult lies there. This way, the problem is in the data set itself.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166DD3E-4C08-4344-96CA-C7EB89C765C0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39</a:t>
            </a:r>
            <a:endParaRPr lang="es-CL" sz="3600" dirty="0">
              <a:solidFill>
                <a:schemeClr val="bg1"/>
              </a:solidFill>
            </a:endParaRPr>
          </a:p>
        </p:txBody>
      </p:sp>
      <p:pic>
        <p:nvPicPr>
          <p:cNvPr id="10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91A623B-27C1-4233-94E6-3CC91A931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97"/>
          <a:stretch/>
        </p:blipFill>
        <p:spPr>
          <a:xfrm>
            <a:off x="7612149" y="1183176"/>
            <a:ext cx="4221183" cy="41574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3416F3-808D-4509-A1DE-325CB3F991DE}"/>
              </a:ext>
            </a:extLst>
          </p:cNvPr>
          <p:cNvSpPr txBox="1"/>
          <p:nvPr/>
        </p:nvSpPr>
        <p:spPr>
          <a:xfrm>
            <a:off x="654204" y="4329803"/>
            <a:ext cx="65130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Too many labels, and only a few of them for each pattern.</a:t>
            </a:r>
          </a:p>
          <a:p>
            <a:pPr algn="ctr"/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As consequence, too many negative examples, very few positives.</a:t>
            </a:r>
            <a:endParaRPr lang="es-CL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3D8B0-C404-4477-AB2C-98A9497EC085}"/>
              </a:ext>
            </a:extLst>
          </p:cNvPr>
          <p:cNvSpPr txBox="1"/>
          <p:nvPr/>
        </p:nvSpPr>
        <p:spPr>
          <a:xfrm>
            <a:off x="654202" y="5638528"/>
            <a:ext cx="6513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…But there are some steps that we can take to deal with it.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A41A65-20BF-476B-8E05-7C130ED0ECE2}"/>
              </a:ext>
            </a:extLst>
          </p:cNvPr>
          <p:cNvSpPr txBox="1"/>
          <p:nvPr/>
        </p:nvSpPr>
        <p:spPr>
          <a:xfrm>
            <a:off x="7166119" y="5482096"/>
            <a:ext cx="53995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6. </a:t>
            </a:r>
            <a:r>
              <a:rPr lang="en-US" sz="1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RakelD</a:t>
            </a:r>
            <a:r>
              <a:rPr lang="en-US" sz="1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confusion matrices at t=15 (extract)</a:t>
            </a:r>
          </a:p>
        </p:txBody>
      </p:sp>
    </p:spTree>
    <p:extLst>
      <p:ext uri="{BB962C8B-B14F-4D97-AF65-F5344CB8AC3E}">
        <p14:creationId xmlns:p14="http://schemas.microsoft.com/office/powerpoint/2010/main" val="155484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2. Data Extraction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3" y="1516758"/>
            <a:ext cx="10581356" cy="464986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 order to conduct such experiments, it was first necessary to </a:t>
            </a:r>
            <a:r>
              <a:rPr lang="en-US" sz="2000" dirty="0"/>
              <a:t>get a usable version of the labels and a descriptor for each pattern.</a:t>
            </a:r>
            <a:endParaRPr 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65226F6-3C68-AE4E-9078-1960582D9D58}"/>
              </a:ext>
            </a:extLst>
          </p:cNvPr>
          <p:cNvSpPr/>
          <p:nvPr/>
        </p:nvSpPr>
        <p:spPr>
          <a:xfrm>
            <a:off x="11652923" y="6334780"/>
            <a:ext cx="412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4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34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9. Future 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3" y="1526590"/>
            <a:ext cx="10149983" cy="464986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detected that one way to improve the data set is by </a:t>
            </a: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homogenizing the labels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. This to treat  some undesirable cases: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Labels with stop words, such as “</a:t>
            </a: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as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filling ornament”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Patterns with plural labels, which do not include individual ones. For example, patterns with the label “triangle</a:t>
            </a: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” but not with “triangle”.</a:t>
            </a:r>
          </a:p>
          <a:p>
            <a:pPr algn="l"/>
            <a:endParaRPr 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00487D-A14B-5A4A-A838-5F86EAC3C903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40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68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9. Future 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3" y="1526590"/>
            <a:ext cx="10149983" cy="464986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detected that one way to improve the data set is by </a:t>
            </a: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homogenizing the labels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. This to treat  some undesirable cases: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Labels with stop words, such as “</a:t>
            </a: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as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filling ornament”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Patterns with plural labels, which do not include individual ones. For example, patterns with the label “triangle</a:t>
            </a: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” but not with “triangle”.</a:t>
            </a:r>
          </a:p>
          <a:p>
            <a:pPr algn="l"/>
            <a:endParaRPr 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 this regard, we consider that stemming or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lemmatisation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could be good alternatives to deal with this problem from an algorithmic approach.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However, it is also recommended to include the opinion of experts, to understand what characteristics of the labeling we should respect and which we can modify.</a:t>
            </a:r>
          </a:p>
          <a:p>
            <a:pPr algn="l"/>
            <a:endParaRPr 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00487D-A14B-5A4A-A838-5F86EAC3C903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41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63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9. Future 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3" y="1526590"/>
            <a:ext cx="10149983" cy="464986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detected that one way to improve the data set is by </a:t>
            </a: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homogenizing the labels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. This to treat  some undesirable cases: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Labels with stop words, such as “</a:t>
            </a: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as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filling ornament”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Patterns with plural labels, which do not include individual ones. For example, patterns with the label “triangle</a:t>
            </a: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” but not with “triangle”.</a:t>
            </a:r>
          </a:p>
          <a:p>
            <a:pPr algn="l"/>
            <a:endParaRPr 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 this regard, we consider that stemming or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lemmatisation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could be good alternatives to deal with this problem from an algorithmic approach.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However, it is also recommended to include the opinion of experts, to understand what characteristics of the labeling we should respect and which we can modify.</a:t>
            </a:r>
          </a:p>
          <a:p>
            <a:pPr algn="l"/>
            <a:endParaRPr 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This way we could reduce the number of single-event labels, as well as increasing the number of labels per pattern.</a:t>
            </a:r>
            <a:endParaRPr lang="en-US" sz="20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00487D-A14B-5A4A-A838-5F86EAC3C903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42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711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10. Conclusions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3" y="1516758"/>
            <a:ext cx="10149983" cy="464986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work carried out gives rise to several conclusions. between them we have</a:t>
            </a:r>
            <a:r>
              <a:rPr lang="es-E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endParaRPr lang="en-US" sz="16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00487D-A14B-5A4A-A838-5F86EAC3C903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43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9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10. Conclusions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3" y="1516758"/>
            <a:ext cx="10149983" cy="464986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work carried out gives rise to several conclusions. between them we have</a:t>
            </a:r>
            <a:r>
              <a:rPr lang="es-E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endParaRPr lang="en-US" sz="16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superiority of ResNet50 descriptors over the ones from ResNet18.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This also leaves a question: will we still have better results if we increase the dimensionality? Up to what point?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00487D-A14B-5A4A-A838-5F86EAC3C903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44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849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10. Conclusions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3" y="1516758"/>
            <a:ext cx="10149983" cy="464986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work carried out gives rise to several conclusions. between them we have</a:t>
            </a:r>
            <a:r>
              <a:rPr lang="es-E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endParaRPr lang="en-US" sz="16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superiority of ResNet50 descriptors over the ones from ResNet18.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This also leaves a question: will we still have better results if we increase the dimensionality? Up to what point?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Problem Transformation Methods over Algorithm Adaptation ones.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Again, with the conclusion comes the question: why does this phenomenon happen? Which feature of the data set is best covered by the problem transformation?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00487D-A14B-5A4A-A838-5F86EAC3C903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45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69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10. Conclusions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3" y="1516758"/>
            <a:ext cx="10149983" cy="464986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work carried out gives rise to several conclusions. between them we have</a:t>
            </a:r>
            <a:r>
              <a:rPr lang="es-E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endParaRPr lang="en-US" sz="16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superiority of ResNet50 descriptors over the ones from ResNet18.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This also leaves a question: will we still have better results if we increase the dimensionality? Up to what point?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Problem Transformation Methods over Algorithm Adaptation ones.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Again, with the conclusion comes the question: why does this phenomenon happen? Which feature of the data set is best covered by the problem transformation?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need to define to what level we will prune the problem.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Bearing in mind that the more we prune, the easier the problem is… But less useful as well.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00487D-A14B-5A4A-A838-5F86EAC3C903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46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9470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10. Conclusions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3" y="1516758"/>
            <a:ext cx="10149983" cy="464986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work carried out gives rise to several conclusions. between them we have</a:t>
            </a:r>
            <a:r>
              <a:rPr lang="es-E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endParaRPr lang="en-US" sz="16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superiority of ResNet50 descriptors over the ones from ResNet18.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This also leaves a question: will we still have better results if we increase the dimensionality? Up to what point?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Problem Transformation Methods over Algorithm Adaptation ones.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Again, with the conclusion comes the question: why does this phenomenon happen? Which feature of the data set is best covered by the problem transformation?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The need to define to what level we will prune the problem.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Bearing in mind that the more we prune, the easier the problem is… But less useful as well.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Investigate techniques and apply them to labels in order to improve the data set.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We need to increase the label density to get better results.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00487D-A14B-5A4A-A838-5F86EAC3C903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47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49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Kunisch</a:t>
            </a:r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Recognition through Multi-Label Classification Algorithms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3911"/>
            <a:ext cx="9144000" cy="1655762"/>
          </a:xfrm>
        </p:spPr>
        <p:txBody>
          <a:bodyPr/>
          <a:lstStyle/>
          <a:p>
            <a:r>
              <a:rPr lang="es-CL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Prof. Benjamín Bustos</a:t>
            </a:r>
          </a:p>
          <a:p>
            <a:r>
              <a:rPr lang="es-CL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Prof. Iván </a:t>
            </a:r>
            <a:r>
              <a:rPr lang="es-CL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Sipirán</a:t>
            </a:r>
            <a:endParaRPr lang="es-CL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s-CL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Matías Vergara 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704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Hamming-Loss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10118899" cy="120548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Hamming Loss takes into account prediction errors (incorrect label) and missing errors (label not predicted). Then, Hamming Loss evaluates the frequency that an example-label pair is misclassified, i.e., an example is associated to the wrong label or a label belonging to the instance is not predicted</a:t>
            </a:r>
            <a:endParaRPr lang="en-US" sz="2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pic>
        <p:nvPicPr>
          <p:cNvPr id="13" name="Imagen 12" descr="Diagrama&#10;&#10;Descripción generada automáticamente">
            <a:extLst>
              <a:ext uri="{FF2B5EF4-FFF2-40B4-BE49-F238E27FC236}">
                <a16:creationId xmlns:a16="http://schemas.microsoft.com/office/drawing/2014/main" id="{A7DC633A-A709-AC4F-A4ED-D0C5E3C0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166" y="2967291"/>
            <a:ext cx="5110971" cy="1227817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A4B168FB-EB10-7047-8968-5D00785BFCA8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A1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67995A5-8F49-4EFF-B1BE-393CEC4F41F9}"/>
              </a:ext>
            </a:extLst>
          </p:cNvPr>
          <p:cNvSpPr txBox="1">
            <a:spLocks/>
          </p:cNvSpPr>
          <p:nvPr/>
        </p:nvSpPr>
        <p:spPr>
          <a:xfrm>
            <a:off x="654203" y="4554129"/>
            <a:ext cx="10118899" cy="120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Where ∆ stands for the symmetric difference of two sets, which is the set-theoretic equivalent of the exclusive disjunction (XOR operation) in Boolean logic</a:t>
            </a:r>
            <a:endParaRPr lang="en-US" sz="3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049371-BFB1-4266-B30E-83FE8A214857}"/>
              </a:ext>
            </a:extLst>
          </p:cNvPr>
          <p:cNvSpPr txBox="1"/>
          <p:nvPr/>
        </p:nvSpPr>
        <p:spPr>
          <a:xfrm>
            <a:off x="791497" y="5465212"/>
            <a:ext cx="84803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</a:t>
            </a:r>
            <a:r>
              <a:rPr lang="en-US" sz="2000" b="1" i="0" dirty="0">
                <a:effectLst/>
              </a:rPr>
              <a:t>he fraction of the wrong labels to the total number of labels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04744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2. Data Extraction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3" y="1516758"/>
            <a:ext cx="10581356" cy="464986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 order to conduct such experiments, it was first necessary to </a:t>
            </a:r>
            <a:r>
              <a:rPr lang="en-US" sz="2000" dirty="0"/>
              <a:t>get a usable version of the labels and a descriptor for each pattern.</a:t>
            </a:r>
            <a:endParaRPr 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9FEFEF6-05B3-7D4D-B637-6FBB5A839069}"/>
              </a:ext>
            </a:extLst>
          </p:cNvPr>
          <p:cNvSpPr txBox="1">
            <a:spLocks/>
          </p:cNvSpPr>
          <p:nvPr/>
        </p:nvSpPr>
        <p:spPr>
          <a:xfrm>
            <a:off x="654204" y="2438793"/>
            <a:ext cx="5441796" cy="464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For the labels: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decided to use the English version of them, due to some good properties of the language (such as gender neutrality).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Labels were extracted manually.</a:t>
            </a:r>
          </a:p>
        </p:txBody>
      </p:sp>
      <p:pic>
        <p:nvPicPr>
          <p:cNvPr id="11" name="Imagen 10" descr="Texto, Aplicación&#10;&#10;Descripción generada automáticamente">
            <a:extLst>
              <a:ext uri="{FF2B5EF4-FFF2-40B4-BE49-F238E27FC236}">
                <a16:creationId xmlns:a16="http://schemas.microsoft.com/office/drawing/2014/main" id="{76CEECBC-1460-E343-B461-CDA7F58F5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803" y="2877511"/>
            <a:ext cx="5630547" cy="231846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F59902A3-E3CF-6D48-BC49-A0EDA89833E1}"/>
              </a:ext>
            </a:extLst>
          </p:cNvPr>
          <p:cNvSpPr/>
          <p:nvPr/>
        </p:nvSpPr>
        <p:spPr>
          <a:xfrm>
            <a:off x="11652923" y="6334780"/>
            <a:ext cx="412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5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3A791-0FEF-4A2F-9D82-F095312F24B4}"/>
              </a:ext>
            </a:extLst>
          </p:cNvPr>
          <p:cNvSpPr txBox="1"/>
          <p:nvPr/>
        </p:nvSpPr>
        <p:spPr>
          <a:xfrm>
            <a:off x="7560415" y="5195971"/>
            <a:ext cx="37610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1. Labels of patterns 7b and 7c</a:t>
            </a:r>
          </a:p>
        </p:txBody>
      </p:sp>
    </p:spTree>
    <p:extLst>
      <p:ext uri="{BB962C8B-B14F-4D97-AF65-F5344CB8AC3E}">
        <p14:creationId xmlns:p14="http://schemas.microsoft.com/office/powerpoint/2010/main" val="14828892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Hamming-Score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10118899" cy="120548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Defined as the proportion of the predicted correct labels to the total number (predicted and actual) of labels for that instance. Overall Hamming Score is the average across all instances. </a:t>
            </a:r>
            <a:endParaRPr lang="en-US" sz="28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pic>
        <p:nvPicPr>
          <p:cNvPr id="11" name="Imagen 10" descr="Diagrama, Esquemático&#10;&#10;Descripción generada automáticamente">
            <a:extLst>
              <a:ext uri="{FF2B5EF4-FFF2-40B4-BE49-F238E27FC236}">
                <a16:creationId xmlns:a16="http://schemas.microsoft.com/office/drawing/2014/main" id="{77E3F460-83FE-D142-8D00-DE4C8D986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605" y="2821259"/>
            <a:ext cx="5252095" cy="1386947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A4B168FB-EB10-7047-8968-5D00785BFCA8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A2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45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Label Density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10118899" cy="120548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Density of a multi-label dataset is the mean of the number of labels of the instances that belong to the dataset divided by the number of dataset’s labels.</a:t>
            </a:r>
            <a:endParaRPr lang="en-US" sz="3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4B168FB-EB10-7047-8968-5D00785BFCA8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aseline="30000" dirty="0">
                <a:solidFill>
                  <a:schemeClr val="bg1"/>
                </a:solidFill>
                <a:latin typeface="LMRoman12"/>
              </a:rPr>
              <a:t>A</a:t>
            </a:r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3</a:t>
            </a:r>
            <a:endParaRPr lang="es-CL" sz="3600" dirty="0">
              <a:solidFill>
                <a:schemeClr val="bg1"/>
              </a:solidFill>
            </a:endParaRPr>
          </a:p>
        </p:txBody>
      </p:sp>
      <p:pic>
        <p:nvPicPr>
          <p:cNvPr id="10" name="Imagen 7" descr="Diagrama&#10;&#10;Descripción generada automáticamente">
            <a:extLst>
              <a:ext uri="{FF2B5EF4-FFF2-40B4-BE49-F238E27FC236}">
                <a16:creationId xmlns:a16="http://schemas.microsoft.com/office/drawing/2014/main" id="{062B58CA-B9EA-421F-BC1E-A70404D23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687" y="2722239"/>
            <a:ext cx="3885931" cy="153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49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Algorithm Adaptation Methods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4" y="1516758"/>
            <a:ext cx="10118899" cy="4035096"/>
          </a:xfrm>
        </p:spPr>
        <p:txBody>
          <a:bodyPr>
            <a:normAutofit/>
          </a:bodyPr>
          <a:lstStyle/>
          <a:p>
            <a:pPr algn="l"/>
            <a:r>
              <a:rPr lang="en-US" sz="2000" b="1" i="0" dirty="0" err="1">
                <a:effectLst/>
              </a:rPr>
              <a:t>MLkNN</a:t>
            </a:r>
            <a:r>
              <a:rPr lang="en-US" sz="2000" b="0" i="0" dirty="0">
                <a:effectLst/>
              </a:rPr>
              <a:t> builds uses k-</a:t>
            </a:r>
            <a:r>
              <a:rPr lang="en-US" sz="2000" b="0" i="0" dirty="0" err="1">
                <a:effectLst/>
              </a:rPr>
              <a:t>NearestNeighbors</a:t>
            </a:r>
            <a:r>
              <a:rPr lang="en-US" sz="2000" b="0" i="0" dirty="0">
                <a:effectLst/>
              </a:rPr>
              <a:t> to find nearest examples to a test class and uses Bayesian inference to select assigned labels.</a:t>
            </a:r>
          </a:p>
          <a:p>
            <a:pPr algn="l"/>
            <a:endParaRPr 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/>
            <a:r>
              <a:rPr lang="en-US" sz="2000" b="1" i="0" dirty="0">
                <a:solidFill>
                  <a:srgbClr val="333333"/>
                </a:solidFill>
                <a:effectLst/>
              </a:rPr>
              <a:t>MLTSVM 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determines multiple nonparallel hyperplanes to capture the multi-label information embedded in data</a:t>
            </a:r>
            <a:r>
              <a:rPr lang="en-US" sz="2000" dirty="0">
                <a:solidFill>
                  <a:srgbClr val="333333"/>
                </a:solidFill>
                <a:ea typeface="Arial Unicode MS" panose="020B0604020202020204" pitchFamily="34" charset="-128"/>
              </a:rPr>
              <a:t>.</a:t>
            </a:r>
          </a:p>
          <a:p>
            <a:pPr algn="l"/>
            <a:endParaRPr lang="en-US" sz="2000" dirty="0">
              <a:solidFill>
                <a:srgbClr val="333333"/>
              </a:solidFill>
              <a:ea typeface="Arial Unicode MS" panose="020B0604020202020204" pitchFamily="34" charset="-128"/>
            </a:endParaRPr>
          </a:p>
          <a:p>
            <a:pPr algn="l"/>
            <a:r>
              <a:rPr lang="en-US" sz="2000" b="1" dirty="0">
                <a:solidFill>
                  <a:srgbClr val="333333"/>
                </a:solidFill>
                <a:ea typeface="Arial Unicode MS" panose="020B0604020202020204" pitchFamily="34" charset="-128"/>
              </a:rPr>
              <a:t>K-Neighbors Binary Relevance </a:t>
            </a:r>
            <a:r>
              <a:rPr lang="en-US" sz="2000" dirty="0">
                <a:solidFill>
                  <a:srgbClr val="333333"/>
                </a:solidFill>
                <a:ea typeface="Arial Unicode MS" panose="020B0604020202020204" pitchFamily="34" charset="-128"/>
              </a:rPr>
              <a:t>is a </a:t>
            </a:r>
            <a:r>
              <a:rPr lang="en-US" sz="2000" b="0" i="0" dirty="0">
                <a:effectLst/>
              </a:rPr>
              <a:t>Binary Relevance multi-label classifier based on k-Nearest Neighbors method. The used version of the classifier assigns the most popular m labels of the neighbors, where m is the average number of labels assigned to the object’s neighbors.</a:t>
            </a:r>
          </a:p>
          <a:p>
            <a:pPr algn="l"/>
            <a:endParaRPr lang="en-US" sz="4400" b="1" dirty="0">
              <a:solidFill>
                <a:srgbClr val="333333"/>
              </a:solidFill>
              <a:ea typeface="Arial Unicode MS" panose="020B0604020202020204" pitchFamily="34" charset="-128"/>
            </a:endParaRPr>
          </a:p>
          <a:p>
            <a:pPr algn="l"/>
            <a:endParaRPr lang="en-US" sz="20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4B168FB-EB10-7047-8968-5D00785BFCA8}"/>
              </a:ext>
            </a:extLst>
          </p:cNvPr>
          <p:cNvSpPr/>
          <p:nvPr/>
        </p:nvSpPr>
        <p:spPr>
          <a:xfrm>
            <a:off x="11652923" y="6334780"/>
            <a:ext cx="539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A4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93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2. Data Extraction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2CB08-63F0-D44E-ACD3-8A43EDC4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203" y="1516758"/>
            <a:ext cx="10581356" cy="464986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 order to conduct such experiments, it was first necessary to </a:t>
            </a:r>
            <a:r>
              <a:rPr lang="en-US" sz="2000" dirty="0"/>
              <a:t>get a usable version of the labels and a descriptor for each pattern.</a:t>
            </a:r>
            <a:endParaRPr 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9FEFEF6-05B3-7D4D-B637-6FBB5A839069}"/>
              </a:ext>
            </a:extLst>
          </p:cNvPr>
          <p:cNvSpPr txBox="1">
            <a:spLocks/>
          </p:cNvSpPr>
          <p:nvPr/>
        </p:nvSpPr>
        <p:spPr>
          <a:xfrm>
            <a:off x="654204" y="2432308"/>
            <a:ext cx="5568166" cy="464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For the descriptors: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conducted experiments testing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ResNet</a:t>
            </a: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architectures and a Random Neural Network in the task of classifying patterns in their high-level classes (chapter of the book).</a:t>
            </a:r>
          </a:p>
          <a:p>
            <a:pPr algn="l"/>
            <a:endParaRPr 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 decided to use ResNet18 features as descriptors for the patterns, and we also took the ones from ResNet50 in order to have an option to compare with.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FB17A10-E831-3C40-8B9A-AD004E1BA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393" y="2352907"/>
            <a:ext cx="5013189" cy="3726618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479BA63E-7AD5-AC4C-8F10-C7777C4D51A2}"/>
              </a:ext>
            </a:extLst>
          </p:cNvPr>
          <p:cNvSpPr/>
          <p:nvPr/>
        </p:nvSpPr>
        <p:spPr>
          <a:xfrm>
            <a:off x="11652923" y="6334780"/>
            <a:ext cx="412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6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E30E9-B41B-4E68-853A-AB0E58B1C5AD}"/>
              </a:ext>
            </a:extLst>
          </p:cNvPr>
          <p:cNvSpPr txBox="1"/>
          <p:nvPr/>
        </p:nvSpPr>
        <p:spPr>
          <a:xfrm>
            <a:off x="7377719" y="6079525"/>
            <a:ext cx="37610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2. Precision-recall for high-level class labels</a:t>
            </a:r>
          </a:p>
        </p:txBody>
      </p:sp>
    </p:spTree>
    <p:extLst>
      <p:ext uri="{BB962C8B-B14F-4D97-AF65-F5344CB8AC3E}">
        <p14:creationId xmlns:p14="http://schemas.microsoft.com/office/powerpoint/2010/main" val="187592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3. Data Exploration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022023-439F-5441-B6BE-279E0EFA2402}"/>
              </a:ext>
            </a:extLst>
          </p:cNvPr>
          <p:cNvSpPr txBox="1">
            <a:spLocks/>
          </p:cNvSpPr>
          <p:nvPr/>
        </p:nvSpPr>
        <p:spPr>
          <a:xfrm>
            <a:off x="654203" y="1516758"/>
            <a:ext cx="10581356" cy="464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Once we had the data, we did an exploratory analysis to determine its principal properties. We discovered two main issues.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AC473245-0080-8441-ADC8-EFCB2E7E2070}"/>
              </a:ext>
            </a:extLst>
          </p:cNvPr>
          <p:cNvSpPr txBox="1">
            <a:spLocks/>
          </p:cNvSpPr>
          <p:nvPr/>
        </p:nvSpPr>
        <p:spPr>
          <a:xfrm>
            <a:off x="654204" y="2432308"/>
            <a:ext cx="5441796" cy="464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8A0973E-DD3E-DC48-AC75-138426D9352A}"/>
              </a:ext>
            </a:extLst>
          </p:cNvPr>
          <p:cNvSpPr/>
          <p:nvPr/>
        </p:nvSpPr>
        <p:spPr>
          <a:xfrm>
            <a:off x="11652923" y="6334780"/>
            <a:ext cx="412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7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9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3. Data Exploration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022023-439F-5441-B6BE-279E0EFA2402}"/>
              </a:ext>
            </a:extLst>
          </p:cNvPr>
          <p:cNvSpPr txBox="1">
            <a:spLocks/>
          </p:cNvSpPr>
          <p:nvPr/>
        </p:nvSpPr>
        <p:spPr>
          <a:xfrm>
            <a:off x="654203" y="1516758"/>
            <a:ext cx="10581356" cy="464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Once we had the data, we did an exploratory analysis to determine its principal properties. We discovered two main issues.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AC473245-0080-8441-ADC8-EFCB2E7E2070}"/>
              </a:ext>
            </a:extLst>
          </p:cNvPr>
          <p:cNvSpPr txBox="1">
            <a:spLocks/>
          </p:cNvSpPr>
          <p:nvPr/>
        </p:nvSpPr>
        <p:spPr>
          <a:xfrm>
            <a:off x="654204" y="2432308"/>
            <a:ext cx="5441796" cy="464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07BD0EAB-A3C9-5E45-9A53-19BDC462D065}"/>
              </a:ext>
            </a:extLst>
          </p:cNvPr>
          <p:cNvSpPr txBox="1">
            <a:spLocks/>
          </p:cNvSpPr>
          <p:nvPr/>
        </p:nvSpPr>
        <p:spPr>
          <a:xfrm>
            <a:off x="654204" y="2432308"/>
            <a:ext cx="5736086" cy="464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Too many labels with low number of events in the data: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/>
                <a:cs typeface="Arial Unicode MS" panose="020B0604020202020204" pitchFamily="34" charset="-128"/>
              </a:rPr>
              <a:t>For low numbers of events there are many labels, while for high occurrences there are very few labels.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ea typeface="Arial Unicode MS" panose="020B0604020202020204"/>
                <a:cs typeface="Arial Unicode MS" panose="020B0604020202020204" pitchFamily="34" charset="-128"/>
              </a:rPr>
              <a:t>Zipf</a:t>
            </a:r>
            <a:r>
              <a:rPr lang="en-US" sz="2000" dirty="0">
                <a:ea typeface="Arial Unicode MS" panose="020B0604020202020204"/>
                <a:cs typeface="Arial Unicode MS" panose="020B0604020202020204" pitchFamily="34" charset="-128"/>
              </a:rPr>
              <a:t>-like distribution?</a:t>
            </a:r>
          </a:p>
          <a:p>
            <a:pPr algn="l"/>
            <a:endParaRPr lang="en-US" sz="2000" dirty="0">
              <a:latin typeface="Arial Unicode MS" panose="020B0604020202020204" pitchFamily="34" charset="-128"/>
              <a:ea typeface="Arial Unicode MS" panose="020B0604020202020204"/>
              <a:cs typeface="Arial Unicode MS" panose="020B0604020202020204" pitchFamily="34" charset="-128"/>
            </a:endParaRPr>
          </a:p>
        </p:txBody>
      </p:sp>
      <p:pic>
        <p:nvPicPr>
          <p:cNvPr id="19" name="Imagen 1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250C51F-C162-BA42-B566-780B29225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75" y="2322241"/>
            <a:ext cx="4898571" cy="34290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9FA09358-2283-684B-A4D4-FC8D573B88FA}"/>
              </a:ext>
            </a:extLst>
          </p:cNvPr>
          <p:cNvSpPr/>
          <p:nvPr/>
        </p:nvSpPr>
        <p:spPr>
          <a:xfrm>
            <a:off x="11652923" y="6334780"/>
            <a:ext cx="412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8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CD630-98EC-4266-BC8F-F757992F28D0}"/>
              </a:ext>
            </a:extLst>
          </p:cNvPr>
          <p:cNvSpPr txBox="1"/>
          <p:nvPr/>
        </p:nvSpPr>
        <p:spPr>
          <a:xfrm>
            <a:off x="7377719" y="5714026"/>
            <a:ext cx="37610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Fig 3. Label frequency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91673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BBA46-AEB3-534D-9403-8738E851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04" y="481168"/>
            <a:ext cx="10437541" cy="90715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3. Data Exploration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6DC1DF7-C585-A54E-A995-6D041040F88B}"/>
              </a:ext>
            </a:extLst>
          </p:cNvPr>
          <p:cNvSpPr/>
          <p:nvPr/>
        </p:nvSpPr>
        <p:spPr>
          <a:xfrm rot="1169487">
            <a:off x="11206826" y="5742278"/>
            <a:ext cx="1383048" cy="1406928"/>
          </a:xfrm>
          <a:prstGeom prst="triangle">
            <a:avLst>
              <a:gd name="adj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38DA6A-ED8B-9942-A4CA-4B0664246957}"/>
              </a:ext>
            </a:extLst>
          </p:cNvPr>
          <p:cNvSpPr txBox="1"/>
          <p:nvPr/>
        </p:nvSpPr>
        <p:spPr>
          <a:xfrm>
            <a:off x="5096107" y="2352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CCB5B7-9931-D04B-9F9C-410BBCE69D3E}"/>
              </a:ext>
            </a:extLst>
          </p:cNvPr>
          <p:cNvSpPr txBox="1"/>
          <p:nvPr/>
        </p:nvSpPr>
        <p:spPr>
          <a:xfrm>
            <a:off x="4047893" y="4036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EF760C-96CC-604B-81F3-4F34FC5F1EC6}"/>
              </a:ext>
            </a:extLst>
          </p:cNvPr>
          <p:cNvSpPr txBox="1"/>
          <p:nvPr/>
        </p:nvSpPr>
        <p:spPr>
          <a:xfrm>
            <a:off x="2910468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F6022023-439F-5441-B6BE-279E0EFA2402}"/>
              </a:ext>
            </a:extLst>
          </p:cNvPr>
          <p:cNvSpPr txBox="1">
            <a:spLocks/>
          </p:cNvSpPr>
          <p:nvPr/>
        </p:nvSpPr>
        <p:spPr>
          <a:xfrm>
            <a:off x="654203" y="1516758"/>
            <a:ext cx="10581356" cy="464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Once we had the data, we did an exploratory analysis to determine its principal properties. We discovered two main issues.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AC473245-0080-8441-ADC8-EFCB2E7E2070}"/>
              </a:ext>
            </a:extLst>
          </p:cNvPr>
          <p:cNvSpPr txBox="1">
            <a:spLocks/>
          </p:cNvSpPr>
          <p:nvPr/>
        </p:nvSpPr>
        <p:spPr>
          <a:xfrm>
            <a:off x="654204" y="2432308"/>
            <a:ext cx="5441796" cy="464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07BD0EAB-A3C9-5E45-9A53-19BDC462D065}"/>
              </a:ext>
            </a:extLst>
          </p:cNvPr>
          <p:cNvSpPr txBox="1">
            <a:spLocks/>
          </p:cNvSpPr>
          <p:nvPr/>
        </p:nvSpPr>
        <p:spPr>
          <a:xfrm>
            <a:off x="654204" y="2432308"/>
            <a:ext cx="5799148" cy="464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Consequently, an extremely low </a:t>
            </a:r>
            <a:r>
              <a:rPr lang="en-US" sz="2000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label density</a:t>
            </a:r>
            <a:r>
              <a:rPr lang="en-US" sz="2000" b="1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20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Relation between the number of samples and labels related to each of them.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 our case, this measure takes a value of 0.005, extremely low.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This is not surprising, however, since label cardinality (average number of labels per example) is very low relative to the total of labels (4 vs 586).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DD66B0EC-213C-7246-B1D6-0A64ED80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814" y="3185853"/>
            <a:ext cx="3885931" cy="153344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F03572D3-DFB7-2A47-8EE6-7194E56080CB}"/>
              </a:ext>
            </a:extLst>
          </p:cNvPr>
          <p:cNvSpPr/>
          <p:nvPr/>
        </p:nvSpPr>
        <p:spPr>
          <a:xfrm>
            <a:off x="539077" y="6191346"/>
            <a:ext cx="970850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aseline="30000" dirty="0"/>
              <a:t>2</a:t>
            </a:r>
            <a:r>
              <a:rPr lang="en-US" sz="1600" dirty="0"/>
              <a:t>Tsoumakas G., </a:t>
            </a:r>
            <a:r>
              <a:rPr lang="en-US" sz="1600" dirty="0" err="1"/>
              <a:t>Katakis</a:t>
            </a:r>
            <a:r>
              <a:rPr lang="en-US" sz="1600" dirty="0"/>
              <a:t> I., V. I., “A review of multi-label classification methods,” International Journal of Data Warehousing and Mining, vol. 3, pp. 1–13, 2007. </a:t>
            </a:r>
            <a:endParaRPr lang="en-US" sz="1600" dirty="0">
              <a:effectLst/>
            </a:endParaRPr>
          </a:p>
          <a:p>
            <a:endParaRPr lang="es-CL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86DD7C7-925F-1243-9892-A2F8EAF761FA}"/>
              </a:ext>
            </a:extLst>
          </p:cNvPr>
          <p:cNvSpPr/>
          <p:nvPr/>
        </p:nvSpPr>
        <p:spPr>
          <a:xfrm>
            <a:off x="11652923" y="6334780"/>
            <a:ext cx="412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aseline="30000" dirty="0">
                <a:solidFill>
                  <a:schemeClr val="bg1"/>
                </a:solidFill>
                <a:latin typeface="LMRoman12"/>
              </a:rPr>
              <a:t>9</a:t>
            </a:r>
            <a:endParaRPr lang="es-C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060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3186</Words>
  <Application>Microsoft Office PowerPoint</Application>
  <PresentationFormat>Widescreen</PresentationFormat>
  <Paragraphs>318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Apple Symbols</vt:lpstr>
      <vt:lpstr>arial</vt:lpstr>
      <vt:lpstr>arial</vt:lpstr>
      <vt:lpstr>Arial Unicode MS</vt:lpstr>
      <vt:lpstr>Calibri</vt:lpstr>
      <vt:lpstr>Calibri Light</vt:lpstr>
      <vt:lpstr>Cambria Math</vt:lpstr>
      <vt:lpstr>LMRoman12</vt:lpstr>
      <vt:lpstr>Tema de Office</vt:lpstr>
      <vt:lpstr>Kunisch Recognition through Multi-Label Classification Algorithms</vt:lpstr>
      <vt:lpstr>1. Introduction</vt:lpstr>
      <vt:lpstr>1. Introduction</vt:lpstr>
      <vt:lpstr>2. Data Extraction</vt:lpstr>
      <vt:lpstr>2. Data Extraction</vt:lpstr>
      <vt:lpstr>2. Data Extraction</vt:lpstr>
      <vt:lpstr>3. Data Exploration</vt:lpstr>
      <vt:lpstr>3. Data Exploration</vt:lpstr>
      <vt:lpstr>3. Data Exploration</vt:lpstr>
      <vt:lpstr>4. Proposed Methods</vt:lpstr>
      <vt:lpstr>4. Proposed Methods</vt:lpstr>
      <vt:lpstr>4. Proposed Methods</vt:lpstr>
      <vt:lpstr>5. Metrics</vt:lpstr>
      <vt:lpstr>5. Metrics</vt:lpstr>
      <vt:lpstr>6. Pruning Strategy</vt:lpstr>
      <vt:lpstr>6. Pruning Strategy</vt:lpstr>
      <vt:lpstr>6. Pruning Strategy</vt:lpstr>
      <vt:lpstr>7. Results</vt:lpstr>
      <vt:lpstr>7. Results</vt:lpstr>
      <vt:lpstr>8. Discussion</vt:lpstr>
      <vt:lpstr>8. Discussion</vt:lpstr>
      <vt:lpstr>8. Discussion</vt:lpstr>
      <vt:lpstr>8. Discussion</vt:lpstr>
      <vt:lpstr>8. Discussion</vt:lpstr>
      <vt:lpstr>8. Discussion</vt:lpstr>
      <vt:lpstr>8. Discussion</vt:lpstr>
      <vt:lpstr>8. Discussion</vt:lpstr>
      <vt:lpstr>8. Discussion</vt:lpstr>
      <vt:lpstr>8. Discussion</vt:lpstr>
      <vt:lpstr>8. Discussion</vt:lpstr>
      <vt:lpstr>8. Discussion</vt:lpstr>
      <vt:lpstr>8. Discussion</vt:lpstr>
      <vt:lpstr>8. Discussion</vt:lpstr>
      <vt:lpstr>8. Discussion</vt:lpstr>
      <vt:lpstr>8. Discussion</vt:lpstr>
      <vt:lpstr>8. Discussion</vt:lpstr>
      <vt:lpstr>8. Discussion</vt:lpstr>
      <vt:lpstr>8. Discussion</vt:lpstr>
      <vt:lpstr>8. Discussion</vt:lpstr>
      <vt:lpstr>9. Future work</vt:lpstr>
      <vt:lpstr>9. Future work</vt:lpstr>
      <vt:lpstr>9. Future work</vt:lpstr>
      <vt:lpstr>10. Conclusions</vt:lpstr>
      <vt:lpstr>10. Conclusions</vt:lpstr>
      <vt:lpstr>10. Conclusions</vt:lpstr>
      <vt:lpstr>10. Conclusions</vt:lpstr>
      <vt:lpstr>10. Conclusions</vt:lpstr>
      <vt:lpstr>Kunisch Recognition through Multi-Label Classification Algorithms</vt:lpstr>
      <vt:lpstr>Hamming-Loss</vt:lpstr>
      <vt:lpstr>Hamming-Score</vt:lpstr>
      <vt:lpstr>Label Density</vt:lpstr>
      <vt:lpstr>Algorithm Adaptation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multilabel algorithms over Kunisch Patterns</dc:title>
  <dc:creator>Matías Jesús Vergara Silva (matiasvergara)</dc:creator>
  <cp:lastModifiedBy>Matías Jesús Vergara Silva (matiasvergara)</cp:lastModifiedBy>
  <cp:revision>7</cp:revision>
  <dcterms:created xsi:type="dcterms:W3CDTF">2022-02-28T15:21:06Z</dcterms:created>
  <dcterms:modified xsi:type="dcterms:W3CDTF">2022-03-02T11:42:54Z</dcterms:modified>
</cp:coreProperties>
</file>