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4"/>
    <p:sldMasterId id="2147483686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Josefin Slab"/>
      <p:regular r:id="rId20"/>
      <p:bold r:id="rId21"/>
      <p:italic r:id="rId22"/>
      <p:boldItalic r:id="rId23"/>
    </p:embeddedFont>
    <p:embeddedFont>
      <p:font typeface="Raleway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aría Gask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regular.fntdata"/><Relationship Id="rId22" Type="http://schemas.openxmlformats.org/officeDocument/2006/relationships/font" Target="fonts/JosefinSlab-italic.fntdata"/><Relationship Id="rId21" Type="http://schemas.openxmlformats.org/officeDocument/2006/relationships/font" Target="fonts/JosefinSlab-bold.fntdata"/><Relationship Id="rId24" Type="http://schemas.openxmlformats.org/officeDocument/2006/relationships/font" Target="fonts/Raleway-regular.fntdata"/><Relationship Id="rId23" Type="http://schemas.openxmlformats.org/officeDocument/2006/relationships/font" Target="fonts/JosefinSlab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6-26T19:12:11.427">
    <p:pos x="6000" y="0"/>
    <p:text>Explicar que la primera parte si tiene un if es una expresión condicional, no es lo mismo que el if del final.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Shape 6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Shape 7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Shape 7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Shape 6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" sz="1400"/>
              <a:t>Las listas son colecciones de objetos en Python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</a:pPr>
            <a:r>
              <a:rPr lang="es" sz="1400"/>
              <a:t>se expresan con corchetes: [ ]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</a:pPr>
            <a:r>
              <a:rPr lang="es" sz="1400"/>
              <a:t>se indexan en base 0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</a:pPr>
            <a:r>
              <a:rPr lang="es" sz="1400"/>
              <a:t>son "mutables", o sea, pueden ser modificadas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</a:pPr>
            <a:r>
              <a:rPr lang="es" sz="1400"/>
              <a:t>pueden contener elementos de cualquier tipo de datos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</a:pPr>
            <a:r>
              <a:rPr lang="es" sz="1400"/>
              <a:t>pueden contener elementos de varios tipos de datos simultáneamente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indent="-304800" lvl="0" marL="285750" rtl="0">
              <a:spcBef>
                <a:spcPts val="0"/>
              </a:spcBef>
              <a:buClr>
                <a:schemeClr val="accent2"/>
              </a:buClr>
              <a:buSzPct val="100000"/>
              <a:buFont typeface="Raleway"/>
              <a:buChar char="—"/>
            </a:pPr>
            <a:r>
              <a:rPr lang="es" sz="1400"/>
              <a:t>Ejemplos: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</a:pPr>
            <a:r>
              <a:rPr lang="es" sz="1400"/>
              <a:t>numeros = [1, 2, 3, 4, 5]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</a:pPr>
            <a:r>
              <a:rPr lang="es" sz="1400"/>
              <a:t>letras = ['a', 'b', 'c', 'd']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</a:pPr>
            <a:r>
              <a:rPr lang="es" sz="1400"/>
              <a:t>mixta = ['hi', 12.13, 1, (1, 2), ['a', 'b', 'c']]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Shape 6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Cuando se tipea x = ('I love Python') se genera una tupla de un solo elemento.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650" name="Shape 6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285750" rtl="0">
              <a:spcBef>
                <a:spcPts val="0"/>
              </a:spcBef>
              <a:buClr>
                <a:schemeClr val="accent2"/>
              </a:buClr>
              <a:buSzPct val="100000"/>
              <a:buFont typeface="Raleway"/>
              <a:buChar char="—"/>
            </a:pPr>
            <a:r>
              <a:rPr lang="es" sz="1400"/>
              <a:t>Los diccionarios contienen ítems múltiples (como las listas) pero se organizan en pares con esta forma {key:value}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</a:pPr>
            <a:r>
              <a:rPr lang="es" sz="1400"/>
              <a:t>se expresan con llaves: { }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</a:pPr>
            <a:r>
              <a:rPr lang="es" sz="1400"/>
              <a:t>siguen el siguiente patrón: {key1:value1, key2:value2, ...}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</a:pPr>
            <a:r>
              <a:rPr lang="es" sz="1400"/>
              <a:t>indexadas por las keys y no por un índice numérico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</a:pPr>
            <a:r>
              <a:rPr lang="es" sz="1400"/>
              <a:t>son mutables y pueden contener mezclas de tipos en los pares key:value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indent="-304800" lvl="0" marL="285750" rtl="0">
              <a:spcBef>
                <a:spcPts val="0"/>
              </a:spcBef>
              <a:buClr>
                <a:schemeClr val="accent2"/>
              </a:buClr>
              <a:buSzPct val="100000"/>
              <a:buFont typeface="Raleway"/>
              <a:buChar char="—"/>
            </a:pPr>
            <a:r>
              <a:rPr lang="es" sz="1400"/>
              <a:t>Ejemplos: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</a:pPr>
            <a:r>
              <a:rPr lang="es" sz="1400"/>
              <a:t>telefonos = {'john':5103315523, 'andrew':4156678890}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</a:pPr>
            <a:r>
              <a:rPr lang="es" sz="1400"/>
              <a:t>listas = {0:[1, 2, 3], 1:[4, 5, 6]}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ourier New"/>
              <a:buChar char="o"/>
            </a:pPr>
            <a:r>
              <a:rPr lang="es" sz="1400"/>
              <a:t>mixta = {'animals':['dog', 'cat'], 1:2, ‘empty_dicts’:{'a':{}, 'b':{}}}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/>
              <a:t> </a:t>
            </a:r>
          </a:p>
        </p:txBody>
      </p:sp>
      <p:sp>
        <p:nvSpPr>
          <p:cNvPr id="657" name="Shape 6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i="0" sz="3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9144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3716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8288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0" name="Shape 70"/>
          <p:cNvSpPr/>
          <p:nvPr/>
        </p:nvSpPr>
        <p:spPr>
          <a:xfrm>
            <a:off x="301037" y="498590"/>
            <a:ext cx="8541900" cy="3386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Sl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Foot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Footer without 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2" name="Shape 82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ullScreen_Img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without Foot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1" name="Shape 91"/>
          <p:cNvSpPr/>
          <p:nvPr/>
        </p:nvSpPr>
        <p:spPr>
          <a:xfrm>
            <a:off x="4145935" y="4547419"/>
            <a:ext cx="942300" cy="53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Without footer arrow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4719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7" name="Shape 97"/>
          <p:cNvSpPr/>
          <p:nvPr/>
        </p:nvSpPr>
        <p:spPr>
          <a:xfrm>
            <a:off x="3722146" y="4410634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lored Backgroud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0" type="dt"/>
          </p:nvPr>
        </p:nvSpPr>
        <p:spPr>
          <a:xfrm>
            <a:off x="457200" y="4719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Foot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10" name="Shape 110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184150" lvl="1" marL="74295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139700" lvl="2" marL="114300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152400" lvl="3" marL="16002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152400" lvl="4" marL="20574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648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184150" lvl="1" marL="74295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139700" lvl="2" marL="114300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152400" lvl="3" marL="16002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152400" lvl="4" marL="20574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000822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57200" y="1480643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184150" lvl="1" marL="74295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139700" lvl="2" marL="114300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152400" lvl="3" marL="16002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152400" lvl="4" marL="20574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3" type="body"/>
          </p:nvPr>
        </p:nvSpPr>
        <p:spPr>
          <a:xfrm>
            <a:off x="4645026" y="1000822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4" type="body"/>
          </p:nvPr>
        </p:nvSpPr>
        <p:spPr>
          <a:xfrm>
            <a:off x="4645026" y="1480643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184150" lvl="1" marL="74295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139700" lvl="2" marL="114300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152400" lvl="3" marL="16002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152400" lvl="4" marL="205740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arrange avatar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9" name="Shape 129"/>
          <p:cNvSpPr/>
          <p:nvPr/>
        </p:nvSpPr>
        <p:spPr>
          <a:xfrm>
            <a:off x="4145935" y="4547419"/>
            <a:ext cx="942300" cy="53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2415383" y="1108869"/>
            <a:ext cx="4453655" cy="2929086"/>
            <a:chOff x="2415382" y="1108869"/>
            <a:chExt cx="4453655" cy="2929086"/>
          </a:xfrm>
        </p:grpSpPr>
        <p:sp>
          <p:nvSpPr>
            <p:cNvPr id="131" name="Shape 131"/>
            <p:cNvSpPr/>
            <p:nvPr/>
          </p:nvSpPr>
          <p:spPr>
            <a:xfrm>
              <a:off x="4546600" y="1994693"/>
              <a:ext cx="12462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546600" y="1994693"/>
              <a:ext cx="12462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5035550" y="1588294"/>
              <a:ext cx="268200" cy="560400"/>
            </a:xfrm>
            <a:custGeom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859337" y="1553369"/>
              <a:ext cx="112800" cy="163500"/>
            </a:xfrm>
            <a:custGeom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365750" y="1553369"/>
              <a:ext cx="112800" cy="163500"/>
            </a:xfrm>
            <a:custGeom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5024437" y="1958182"/>
              <a:ext cx="146100" cy="282600"/>
            </a:xfrm>
            <a:custGeom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5024437" y="1958182"/>
              <a:ext cx="146100" cy="282600"/>
            </a:xfrm>
            <a:custGeom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5035550" y="1902618"/>
              <a:ext cx="268200" cy="921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757737" y="1205707"/>
              <a:ext cx="823800" cy="758700"/>
            </a:xfrm>
            <a:custGeom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810125" y="1158082"/>
              <a:ext cx="673200" cy="517500"/>
            </a:xfrm>
            <a:custGeom>
              <a:pathLst>
                <a:path extrusionOk="0" h="120000" w="12000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170487" y="1958182"/>
              <a:ext cx="142800" cy="284100"/>
            </a:xfrm>
            <a:custGeom>
              <a:pathLst>
                <a:path extrusionOk="0" h="120000" w="12000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170487" y="1958182"/>
              <a:ext cx="142800" cy="284100"/>
            </a:xfrm>
            <a:custGeom>
              <a:pathLst>
                <a:path extrusionOk="0" h="120000" w="12000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170487" y="2124868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5170487" y="2124868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5035550" y="1953418"/>
              <a:ext cx="2682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5035550" y="1953418"/>
              <a:ext cx="2682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5011737" y="1745457"/>
              <a:ext cx="315900" cy="45900"/>
            </a:xfrm>
            <a:custGeom>
              <a:pathLst>
                <a:path extrusionOk="0" h="120000" w="12000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3454400" y="1994693"/>
              <a:ext cx="12477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3454400" y="1994693"/>
              <a:ext cx="12477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3944937" y="1588294"/>
              <a:ext cx="266700" cy="560400"/>
            </a:xfrm>
            <a:custGeom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3767137" y="1553369"/>
              <a:ext cx="112800" cy="163500"/>
            </a:xfrm>
            <a:custGeom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4275137" y="1553369"/>
              <a:ext cx="112800" cy="163500"/>
            </a:xfrm>
            <a:custGeom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3944937" y="1902618"/>
              <a:ext cx="266700" cy="921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667125" y="1205707"/>
              <a:ext cx="822300" cy="758700"/>
            </a:xfrm>
            <a:custGeom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762375" y="1108869"/>
              <a:ext cx="649200" cy="582600"/>
            </a:xfrm>
            <a:custGeom>
              <a:pathLst>
                <a:path extrusionOk="0" h="120000" w="12000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640137" y="1173957"/>
              <a:ext cx="609600" cy="360300"/>
            </a:xfrm>
            <a:custGeom>
              <a:pathLst>
                <a:path extrusionOk="0" h="120000" w="12000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844800" y="2547143"/>
              <a:ext cx="12477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844800" y="2547143"/>
              <a:ext cx="12477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3335337" y="2140743"/>
              <a:ext cx="266700" cy="560400"/>
            </a:xfrm>
            <a:custGeom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157538" y="2105818"/>
              <a:ext cx="112800" cy="163500"/>
            </a:xfrm>
            <a:custGeom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665537" y="2105818"/>
              <a:ext cx="112800" cy="163500"/>
            </a:xfrm>
            <a:custGeom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543300" y="2550318"/>
              <a:ext cx="234900" cy="561900"/>
            </a:xfrm>
            <a:custGeom>
              <a:pathLst>
                <a:path extrusionOk="0" h="120000" w="12000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057525" y="1758157"/>
              <a:ext cx="822300" cy="758700"/>
            </a:xfrm>
            <a:custGeom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194050" y="2169318"/>
              <a:ext cx="547800" cy="347700"/>
            </a:xfrm>
            <a:custGeom>
              <a:pathLst>
                <a:path extrusionOk="0" h="120000" w="12000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222625" y="2077243"/>
              <a:ext cx="504900" cy="184200"/>
            </a:xfrm>
            <a:custGeom>
              <a:pathLst>
                <a:path extrusionOk="0" h="120000" w="12000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670969" y="2516189"/>
              <a:ext cx="690600" cy="960300"/>
            </a:xfrm>
            <a:custGeom>
              <a:pathLst>
                <a:path extrusionOk="0" h="120000" w="12000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415382" y="3375026"/>
              <a:ext cx="1184400" cy="442800"/>
            </a:xfrm>
            <a:custGeom>
              <a:pathLst>
                <a:path extrusionOk="0" h="120000" w="12000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888457" y="3375026"/>
              <a:ext cx="238200" cy="442800"/>
            </a:xfrm>
            <a:custGeom>
              <a:pathLst>
                <a:path extrusionOk="0" h="120000" w="12000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2890044" y="2976564"/>
              <a:ext cx="234900" cy="571500"/>
            </a:xfrm>
            <a:custGeom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>
              <a:off x="3186172" y="2302669"/>
              <a:ext cx="468240" cy="828601"/>
              <a:chOff x="2548790" y="2218531"/>
              <a:chExt cx="468240" cy="828601"/>
            </a:xfrm>
          </p:grpSpPr>
          <p:grpSp>
            <p:nvGrpSpPr>
              <p:cNvPr id="175" name="Shape 175"/>
              <p:cNvGrpSpPr/>
              <p:nvPr/>
            </p:nvGrpSpPr>
            <p:grpSpPr>
              <a:xfrm>
                <a:off x="2663031" y="2218531"/>
                <a:ext cx="354000" cy="827112"/>
                <a:chOff x="2291616" y="2152650"/>
                <a:chExt cx="354000" cy="827112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pathLst>
                    <a:path extrusionOk="0" h="120000" w="12000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2420203" y="2544763"/>
                  <a:ext cx="114300" cy="112800"/>
                </a:xfrm>
                <a:custGeom>
                  <a:pathLst>
                    <a:path extrusionOk="0" h="120000" w="12000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pathLst>
                    <a:path extrusionOk="0" h="120000" w="12000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pathLst>
                    <a:path extrusionOk="0" h="120000" w="12000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pathLst>
                    <a:path extrusionOk="0" h="120000" w="12000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pathLst>
                    <a:path extrusionOk="0" h="120000" w="12000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2344003" y="2322513"/>
                  <a:ext cx="266700" cy="921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pathLst>
                    <a:path extrusionOk="0" h="120000" w="12000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pathLst>
                    <a:path extrusionOk="0" h="120000" w="12000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Shape 188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>
                  <a:off x="2340828" y="2152650"/>
                  <a:ext cx="276300" cy="169800"/>
                </a:xfrm>
                <a:custGeom>
                  <a:pathLst>
                    <a:path extrusionOk="0" h="120000" w="12000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4" name="Shape 194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pathLst>
                  <a:path extrusionOk="0" h="120000" w="12000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Shape 195"/>
            <p:cNvGrpSpPr/>
            <p:nvPr/>
          </p:nvGrpSpPr>
          <p:grpSpPr>
            <a:xfrm>
              <a:off x="2639220" y="2590802"/>
              <a:ext cx="709561" cy="769886"/>
              <a:chOff x="2668588" y="2424907"/>
              <a:chExt cx="709561" cy="769886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3257550" y="2820193"/>
                <a:ext cx="120600" cy="177900"/>
              </a:xfrm>
              <a:custGeom>
                <a:pathLst>
                  <a:path extrusionOk="0" h="120000" w="12000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2695575" y="2820193"/>
                <a:ext cx="122100" cy="177900"/>
              </a:xfrm>
              <a:custGeom>
                <a:pathLst>
                  <a:path extrusionOk="0" h="120000" w="12000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2919413" y="3112293"/>
                <a:ext cx="234900" cy="825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2711450" y="2445543"/>
                <a:ext cx="652500" cy="7239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pathLst>
                  <a:path extrusionOk="0" h="120000" w="12000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Shape 201"/>
            <p:cNvSpPr/>
            <p:nvPr/>
          </p:nvSpPr>
          <p:spPr>
            <a:xfrm>
              <a:off x="2712244" y="3384551"/>
              <a:ext cx="234900" cy="433500"/>
            </a:xfrm>
            <a:custGeom>
              <a:pathLst>
                <a:path extrusionOk="0" h="120000" w="12000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3067844" y="3381376"/>
              <a:ext cx="231900" cy="436500"/>
            </a:xfrm>
            <a:custGeom>
              <a:pathLst>
                <a:path extrusionOk="0" h="120000" w="12000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316537" y="1786732"/>
              <a:ext cx="379500" cy="960300"/>
            </a:xfrm>
            <a:custGeom>
              <a:pathLst>
                <a:path extrusionOk="0" h="120000" w="12000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702300" y="1786732"/>
              <a:ext cx="379500" cy="960300"/>
            </a:xfrm>
            <a:custGeom>
              <a:pathLst>
                <a:path extrusionOk="0" h="120000" w="12000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5116512" y="2553493"/>
              <a:ext cx="1182600" cy="442800"/>
            </a:xfrm>
            <a:custGeom>
              <a:pathLst>
                <a:path extrusionOk="0" h="120000" w="12000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5588000" y="2553493"/>
              <a:ext cx="238200" cy="442800"/>
            </a:xfrm>
            <a:custGeom>
              <a:pathLst>
                <a:path extrusionOk="0" h="120000" w="12000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5589587" y="2155032"/>
              <a:ext cx="234900" cy="571500"/>
            </a:xfrm>
            <a:custGeom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927725" y="2164557"/>
              <a:ext cx="120600" cy="179400"/>
            </a:xfrm>
            <a:custGeom>
              <a:pathLst>
                <a:path extrusionOk="0" h="120000" w="12000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365750" y="2164557"/>
              <a:ext cx="122100" cy="179400"/>
            </a:xfrm>
            <a:custGeom>
              <a:pathLst>
                <a:path extrusionOk="0" h="120000" w="12000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589587" y="2458243"/>
              <a:ext cx="234900" cy="810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381625" y="1791493"/>
              <a:ext cx="652500" cy="7224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8925" y="1774032"/>
              <a:ext cx="657300" cy="493800"/>
            </a:xfrm>
            <a:custGeom>
              <a:pathLst>
                <a:path extrusionOk="0" h="120000" w="12000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413375" y="2563018"/>
              <a:ext cx="233400" cy="433500"/>
            </a:xfrm>
            <a:custGeom>
              <a:pathLst>
                <a:path extrusionOk="0" h="120000" w="12000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767387" y="2559843"/>
              <a:ext cx="233400" cy="436500"/>
            </a:xfrm>
            <a:custGeom>
              <a:pathLst>
                <a:path extrusionOk="0" h="120000" w="12000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621337" y="3086893"/>
              <a:ext cx="12477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621337" y="3086893"/>
              <a:ext cx="12477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6110287" y="2680493"/>
              <a:ext cx="268200" cy="560400"/>
            </a:xfrm>
            <a:custGeom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934075" y="2645568"/>
              <a:ext cx="112800" cy="163500"/>
            </a:xfrm>
            <a:custGeom>
              <a:pathLst>
                <a:path extrusionOk="0" h="120000" w="12000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6442075" y="2645568"/>
              <a:ext cx="111000" cy="163500"/>
            </a:xfrm>
            <a:custGeom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186487" y="3217068"/>
              <a:ext cx="115800" cy="112800"/>
            </a:xfrm>
            <a:custGeom>
              <a:pathLst>
                <a:path extrusionOk="0" h="120000" w="12000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6173787" y="3329782"/>
              <a:ext cx="142800" cy="322200"/>
            </a:xfrm>
            <a:custGeom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173787" y="3329782"/>
              <a:ext cx="142800" cy="322200"/>
            </a:xfrm>
            <a:custGeom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099175" y="3050382"/>
              <a:ext cx="146100" cy="282600"/>
            </a:xfrm>
            <a:custGeom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099175" y="3050382"/>
              <a:ext cx="146100" cy="282600"/>
            </a:xfrm>
            <a:custGeom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110287" y="2993232"/>
              <a:ext cx="268200" cy="936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834062" y="2296318"/>
              <a:ext cx="822300" cy="760500"/>
            </a:xfrm>
            <a:custGeom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916612" y="2201068"/>
              <a:ext cx="625500" cy="582600"/>
            </a:xfrm>
            <a:custGeom>
              <a:pathLst>
                <a:path extrusionOk="0" h="120000" w="12000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245225" y="3050382"/>
              <a:ext cx="141300" cy="284100"/>
            </a:xfrm>
            <a:custGeom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245225" y="3050382"/>
              <a:ext cx="141300" cy="284100"/>
            </a:xfrm>
            <a:custGeom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110287" y="3045618"/>
              <a:ext cx="2682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6110287" y="3045618"/>
              <a:ext cx="2682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6219825" y="3329782"/>
              <a:ext cx="492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6219825" y="3329782"/>
              <a:ext cx="492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990975" y="2572543"/>
              <a:ext cx="12462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3990975" y="2572543"/>
              <a:ext cx="12462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4479925" y="2167732"/>
              <a:ext cx="268200" cy="558900"/>
            </a:xfrm>
            <a:custGeom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303712" y="2131218"/>
              <a:ext cx="112800" cy="163500"/>
            </a:xfrm>
            <a:custGeom>
              <a:pathLst>
                <a:path extrusionOk="0" h="120000" w="12000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4811712" y="2131218"/>
              <a:ext cx="111000" cy="163500"/>
            </a:xfrm>
            <a:custGeom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4556125" y="2702718"/>
              <a:ext cx="115800" cy="112800"/>
            </a:xfrm>
            <a:custGeom>
              <a:pathLst>
                <a:path extrusionOk="0" h="120000" w="12000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4543425" y="2815432"/>
              <a:ext cx="142800" cy="322200"/>
            </a:xfrm>
            <a:custGeom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4543425" y="2815432"/>
              <a:ext cx="142800" cy="322200"/>
            </a:xfrm>
            <a:custGeom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468812" y="2536032"/>
              <a:ext cx="146100" cy="282600"/>
            </a:xfrm>
            <a:custGeom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4468812" y="2536032"/>
              <a:ext cx="146100" cy="282600"/>
            </a:xfrm>
            <a:custGeom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479925" y="2480468"/>
              <a:ext cx="268200" cy="921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4202112" y="1783557"/>
              <a:ext cx="823800" cy="758700"/>
            </a:xfrm>
            <a:custGeom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4319587" y="1670843"/>
              <a:ext cx="633300" cy="598500"/>
            </a:xfrm>
            <a:custGeom>
              <a:pathLst>
                <a:path extrusionOk="0" h="120000" w="12000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124200" y="1610519"/>
              <a:ext cx="647700" cy="598500"/>
            </a:xfrm>
            <a:custGeom>
              <a:pathLst>
                <a:path extrusionOk="0" h="120000" w="12000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614862" y="2536032"/>
              <a:ext cx="141300" cy="284100"/>
            </a:xfrm>
            <a:custGeom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614862" y="2536032"/>
              <a:ext cx="141300" cy="284100"/>
            </a:xfrm>
            <a:custGeom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479925" y="2531268"/>
              <a:ext cx="2682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479925" y="2531268"/>
              <a:ext cx="2682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589462" y="2815432"/>
              <a:ext cx="492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589462" y="2815432"/>
              <a:ext cx="492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054600" y="2539207"/>
              <a:ext cx="796800" cy="1043100"/>
            </a:xfrm>
            <a:custGeom>
              <a:pathLst>
                <a:path extrusionOk="0" h="120000" w="12000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859337" y="3375819"/>
              <a:ext cx="1182600" cy="468300"/>
            </a:xfrm>
            <a:custGeom>
              <a:pathLst>
                <a:path extrusionOk="0" h="120000" w="12000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5332412" y="3002757"/>
              <a:ext cx="236400" cy="571500"/>
            </a:xfrm>
            <a:custGeom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670550" y="3012282"/>
              <a:ext cx="120600" cy="179400"/>
            </a:xfrm>
            <a:custGeom>
              <a:pathLst>
                <a:path extrusionOk="0" h="120000" w="12000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110162" y="3012282"/>
              <a:ext cx="120600" cy="179400"/>
            </a:xfrm>
            <a:custGeom>
              <a:pathLst>
                <a:path extrusionOk="0" h="120000" w="12000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332412" y="3304382"/>
              <a:ext cx="236400" cy="82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5126037" y="2639218"/>
              <a:ext cx="651000" cy="7224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122862" y="2618582"/>
              <a:ext cx="689100" cy="496800"/>
            </a:xfrm>
            <a:custGeom>
              <a:pathLst>
                <a:path extrusionOk="0" h="120000" w="12000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5248275" y="3386932"/>
              <a:ext cx="200100" cy="244500"/>
            </a:xfrm>
            <a:custGeom>
              <a:pathLst>
                <a:path extrusionOk="0" h="120000" w="12000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5248275" y="3386932"/>
              <a:ext cx="200100" cy="244500"/>
            </a:xfrm>
            <a:custGeom>
              <a:pathLst>
                <a:path extrusionOk="0" h="120000" w="12000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5448300" y="3385344"/>
              <a:ext cx="204900" cy="246000"/>
            </a:xfrm>
            <a:custGeom>
              <a:pathLst>
                <a:path extrusionOk="0" h="120000" w="12000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448300" y="3385344"/>
              <a:ext cx="204900" cy="246000"/>
            </a:xfrm>
            <a:custGeom>
              <a:pathLst>
                <a:path extrusionOk="0" h="120000" w="12000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5200650" y="2972593"/>
              <a:ext cx="507900" cy="184200"/>
            </a:xfrm>
            <a:custGeom>
              <a:pathLst>
                <a:path extrusionOk="0" h="120000" w="12000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448300" y="3542507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332412" y="3382169"/>
              <a:ext cx="236400" cy="1602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284537" y="3305969"/>
              <a:ext cx="1247700" cy="5667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3284537" y="3305969"/>
              <a:ext cx="1247700" cy="5667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775075" y="2902743"/>
              <a:ext cx="266700" cy="560400"/>
            </a:xfrm>
            <a:custGeom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597275" y="2866232"/>
              <a:ext cx="112800" cy="165000"/>
            </a:xfrm>
            <a:custGeom>
              <a:pathLst>
                <a:path extrusionOk="0" h="120000" w="12000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106862" y="2866232"/>
              <a:ext cx="112800" cy="165000"/>
            </a:xfrm>
            <a:custGeom>
              <a:pathLst>
                <a:path extrusionOk="0" h="120000" w="12000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3722687" y="3437732"/>
              <a:ext cx="354000" cy="435000"/>
            </a:xfrm>
            <a:custGeom>
              <a:pathLst>
                <a:path extrusionOk="0" h="120000" w="12000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3598862" y="3312319"/>
              <a:ext cx="234900" cy="560400"/>
            </a:xfrm>
            <a:custGeom>
              <a:pathLst>
                <a:path extrusionOk="0" h="120000" w="12000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3984625" y="3312319"/>
              <a:ext cx="233400" cy="560400"/>
            </a:xfrm>
            <a:custGeom>
              <a:pathLst>
                <a:path extrusionOk="0" h="120000" w="12000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3851275" y="3437732"/>
              <a:ext cx="115800" cy="112800"/>
            </a:xfrm>
            <a:custGeom>
              <a:pathLst>
                <a:path extrusionOk="0" h="120000" w="12000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3836987" y="3550444"/>
              <a:ext cx="142800" cy="322200"/>
            </a:xfrm>
            <a:custGeom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3836987" y="3550444"/>
              <a:ext cx="142800" cy="322200"/>
            </a:xfrm>
            <a:custGeom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762375" y="3271043"/>
              <a:ext cx="146100" cy="282600"/>
            </a:xfrm>
            <a:custGeom>
              <a:pathLst>
                <a:path extrusionOk="0" h="120000" w="12000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3762375" y="3271043"/>
              <a:ext cx="146100" cy="282600"/>
            </a:xfrm>
            <a:custGeom>
              <a:pathLst>
                <a:path extrusionOk="0" h="120000" w="12000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775075" y="3215482"/>
              <a:ext cx="266700" cy="921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582987" y="2442368"/>
              <a:ext cx="685800" cy="682500"/>
            </a:xfrm>
            <a:custGeom>
              <a:pathLst>
                <a:path extrusionOk="0" h="120000" w="12000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497262" y="2518568"/>
              <a:ext cx="822300" cy="758700"/>
            </a:xfrm>
            <a:custGeom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3560762" y="2497932"/>
              <a:ext cx="692100" cy="449400"/>
            </a:xfrm>
            <a:custGeom>
              <a:pathLst>
                <a:path extrusionOk="0" h="120000" w="12000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3703637" y="2658268"/>
              <a:ext cx="261900" cy="63600"/>
            </a:xfrm>
            <a:custGeom>
              <a:pathLst>
                <a:path extrusionOk="0" h="120000" w="12000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3659187" y="2859882"/>
              <a:ext cx="504900" cy="185700"/>
            </a:xfrm>
            <a:custGeom>
              <a:pathLst>
                <a:path extrusionOk="0" h="120000" w="12000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3908425" y="3271043"/>
              <a:ext cx="142800" cy="284100"/>
            </a:xfrm>
            <a:custGeom>
              <a:pathLst>
                <a:path extrusionOk="0" h="120000" w="12000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908425" y="3271043"/>
              <a:ext cx="142800" cy="284100"/>
            </a:xfrm>
            <a:custGeom>
              <a:pathLst>
                <a:path extrusionOk="0" h="120000" w="12000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3775075" y="3266282"/>
              <a:ext cx="2667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775075" y="3266282"/>
              <a:ext cx="2667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3933825" y="3550444"/>
              <a:ext cx="15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933825" y="3550444"/>
              <a:ext cx="15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883025" y="3550444"/>
              <a:ext cx="52500" cy="1500"/>
            </a:xfrm>
            <a:custGeom>
              <a:pathLst>
                <a:path extrusionOk="0" h="120000" w="12000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883025" y="3550444"/>
              <a:ext cx="52500" cy="1500"/>
            </a:xfrm>
            <a:custGeom>
              <a:pathLst>
                <a:path extrusionOk="0" h="120000" w="12000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971925" y="3472655"/>
              <a:ext cx="1246200" cy="565200"/>
            </a:xfrm>
            <a:custGeom>
              <a:pathLst>
                <a:path extrusionOk="0" h="120000" w="12000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1925" y="3472655"/>
              <a:ext cx="1246200" cy="565200"/>
            </a:xfrm>
            <a:custGeom>
              <a:pathLst>
                <a:path extrusionOk="0" h="120000" w="12000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460875" y="3066256"/>
              <a:ext cx="268200" cy="560399"/>
            </a:xfrm>
            <a:custGeom>
              <a:pathLst>
                <a:path extrusionOk="0" h="120000" w="12000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283075" y="3031331"/>
              <a:ext cx="112800" cy="163500"/>
            </a:xfrm>
            <a:custGeom>
              <a:pathLst>
                <a:path extrusionOk="0" h="120000" w="12000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791075" y="3031331"/>
              <a:ext cx="112800" cy="163500"/>
            </a:xfrm>
            <a:custGeom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408487" y="3602830"/>
              <a:ext cx="354000" cy="435000"/>
            </a:xfrm>
            <a:custGeom>
              <a:pathLst>
                <a:path extrusionOk="0" h="120000" w="12000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286250" y="3475830"/>
              <a:ext cx="233400" cy="561900"/>
            </a:xfrm>
            <a:custGeom>
              <a:pathLst>
                <a:path extrusionOk="0" h="120000" w="12000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4670425" y="3475830"/>
              <a:ext cx="231900" cy="561900"/>
            </a:xfrm>
            <a:custGeom>
              <a:pathLst>
                <a:path extrusionOk="0" h="120000" w="12000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537075" y="3602830"/>
              <a:ext cx="114300" cy="111000"/>
            </a:xfrm>
            <a:custGeom>
              <a:pathLst>
                <a:path extrusionOk="0" h="120000" w="12000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524375" y="3713955"/>
              <a:ext cx="142800" cy="324000"/>
            </a:xfrm>
            <a:custGeom>
              <a:pathLst>
                <a:path extrusionOk="0" h="120000" w="12000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524375" y="3713955"/>
              <a:ext cx="142800" cy="324000"/>
            </a:xfrm>
            <a:custGeom>
              <a:pathLst>
                <a:path extrusionOk="0" h="120000" w="12000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4448175" y="3434555"/>
              <a:ext cx="147600" cy="282600"/>
            </a:xfrm>
            <a:custGeom>
              <a:pathLst>
                <a:path extrusionOk="0" h="120000" w="12000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4448175" y="3434555"/>
              <a:ext cx="147600" cy="282600"/>
            </a:xfrm>
            <a:custGeom>
              <a:pathLst>
                <a:path extrusionOk="0" h="120000" w="12000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4460875" y="3378994"/>
              <a:ext cx="268200" cy="936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183062" y="2682081"/>
              <a:ext cx="823800" cy="758699"/>
            </a:xfrm>
            <a:custGeom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4279900" y="2585243"/>
              <a:ext cx="647700" cy="584100"/>
            </a:xfrm>
            <a:custGeom>
              <a:pathLst>
                <a:path extrusionOk="0" h="120000" w="12000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4595812" y="3434555"/>
              <a:ext cx="141300" cy="285900"/>
            </a:xfrm>
            <a:custGeom>
              <a:pathLst>
                <a:path extrusionOk="0" h="120000" w="12000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595812" y="3434555"/>
              <a:ext cx="141300" cy="285900"/>
            </a:xfrm>
            <a:custGeom>
              <a:pathLst>
                <a:path extrusionOk="0" h="120000" w="12000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460875" y="3431380"/>
              <a:ext cx="2682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4460875" y="3431380"/>
              <a:ext cx="2682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4568825" y="3713955"/>
              <a:ext cx="507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4568825" y="3713955"/>
              <a:ext cx="507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Shape 325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Slide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3" name="Shape 3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  <a:defRPr b="1" i="0" sz="3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46" name="Shape 346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7" name="Shape 347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49" name="Shape 349"/>
          <p:cNvSpPr/>
          <p:nvPr/>
        </p:nvSpPr>
        <p:spPr>
          <a:xfrm>
            <a:off x="301037" y="498590"/>
            <a:ext cx="8541900" cy="3386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Footer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52" name="Shape 352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Footer without Title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56" name="Shape 356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58" name="Shape 358"/>
          <p:cNvSpPr/>
          <p:nvPr/>
        </p:nvSpPr>
        <p:spPr>
          <a:xfrm>
            <a:off x="0" y="-85046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ullScreen_Img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Shape 3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without Footer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65" name="Shape 365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67" name="Shape 367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Without footer arrows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71" name="Shape 371"/>
          <p:cNvSpPr txBox="1"/>
          <p:nvPr>
            <p:ph idx="10" type="dt"/>
          </p:nvPr>
        </p:nvSpPr>
        <p:spPr>
          <a:xfrm>
            <a:off x="457200" y="4719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73" name="Shape 373"/>
          <p:cNvSpPr/>
          <p:nvPr/>
        </p:nvSpPr>
        <p:spPr>
          <a:xfrm>
            <a:off x="3722146" y="4410634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lored Backgroud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0" type="dt"/>
          </p:nvPr>
        </p:nvSpPr>
        <p:spPr>
          <a:xfrm>
            <a:off x="457200" y="4719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6" name="Shape 3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457200" y="104023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0" name="Shape 380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Footer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84" name="Shape 384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86" name="Shape 386"/>
          <p:cNvCxnSpPr/>
          <p:nvPr/>
        </p:nvCxnSpPr>
        <p:spPr>
          <a:xfrm rot="10800000">
            <a:off x="399834" y="562064"/>
            <a:ext cx="83181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457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50800" lvl="2" marL="1143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76200" lvl="3" marL="1600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76200" lvl="4" marL="2057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Shape 390"/>
          <p:cNvSpPr txBox="1"/>
          <p:nvPr>
            <p:ph idx="2" type="body"/>
          </p:nvPr>
        </p:nvSpPr>
        <p:spPr>
          <a:xfrm>
            <a:off x="4648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50800" lvl="2" marL="1143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76200" lvl="3" marL="1600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76200" lvl="4" marL="2057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Shape 391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457200" y="1000822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Shape 396"/>
          <p:cNvSpPr txBox="1"/>
          <p:nvPr>
            <p:ph idx="2" type="body"/>
          </p:nvPr>
        </p:nvSpPr>
        <p:spPr>
          <a:xfrm>
            <a:off x="457200" y="1480643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50800" lvl="2" marL="1143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76200" lvl="3" marL="1600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76200" lvl="4" marL="2057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Shape 397"/>
          <p:cNvSpPr txBox="1"/>
          <p:nvPr>
            <p:ph idx="3" type="body"/>
          </p:nvPr>
        </p:nvSpPr>
        <p:spPr>
          <a:xfrm>
            <a:off x="4645026" y="1000822"/>
            <a:ext cx="4041899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Shape 398"/>
          <p:cNvSpPr txBox="1"/>
          <p:nvPr>
            <p:ph idx="4" type="body"/>
          </p:nvPr>
        </p:nvSpPr>
        <p:spPr>
          <a:xfrm>
            <a:off x="4645026" y="1480643"/>
            <a:ext cx="40418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50800" lvl="2" marL="1143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76200" lvl="3" marL="1600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76200" lvl="4" marL="2057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9" name="Shape 399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  <a:defRPr b="0" i="0" sz="1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Raleway"/>
              <a:buNone/>
            </a:pPr>
            <a:fld id="{00000000-1234-1234-1234-123412341234}" type="slidenum">
              <a:rPr b="0" i="0" lang="es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arrange avatar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03" name="Shape 403"/>
          <p:cNvSpPr txBox="1"/>
          <p:nvPr>
            <p:ph idx="10" type="dt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05" name="Shape 405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6" name="Shape 406"/>
          <p:cNvGrpSpPr/>
          <p:nvPr/>
        </p:nvGrpSpPr>
        <p:grpSpPr>
          <a:xfrm>
            <a:off x="2415383" y="1108869"/>
            <a:ext cx="4453655" cy="2929086"/>
            <a:chOff x="2415382" y="1108869"/>
            <a:chExt cx="4453655" cy="2929086"/>
          </a:xfrm>
        </p:grpSpPr>
        <p:sp>
          <p:nvSpPr>
            <p:cNvPr id="407" name="Shape 407"/>
            <p:cNvSpPr/>
            <p:nvPr/>
          </p:nvSpPr>
          <p:spPr>
            <a:xfrm>
              <a:off x="4546600" y="1994692"/>
              <a:ext cx="12462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546600" y="1994692"/>
              <a:ext cx="12462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35550" y="1588294"/>
              <a:ext cx="268200" cy="560400"/>
            </a:xfrm>
            <a:custGeom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859337" y="1553369"/>
              <a:ext cx="112800" cy="163500"/>
            </a:xfrm>
            <a:custGeom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5365750" y="1553369"/>
              <a:ext cx="112800" cy="163500"/>
            </a:xfrm>
            <a:custGeom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5024437" y="1958182"/>
              <a:ext cx="146100" cy="282600"/>
            </a:xfrm>
            <a:custGeom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5024437" y="1958182"/>
              <a:ext cx="146100" cy="282600"/>
            </a:xfrm>
            <a:custGeom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5035550" y="1902617"/>
              <a:ext cx="268200" cy="921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757737" y="1205707"/>
              <a:ext cx="823800" cy="758700"/>
            </a:xfrm>
            <a:custGeom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4810125" y="1158082"/>
              <a:ext cx="673200" cy="517500"/>
            </a:xfrm>
            <a:custGeom>
              <a:pathLst>
                <a:path extrusionOk="0" h="120000" w="12000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5170487" y="1958182"/>
              <a:ext cx="142800" cy="284100"/>
            </a:xfrm>
            <a:custGeom>
              <a:pathLst>
                <a:path extrusionOk="0" h="120000" w="12000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5170487" y="1958182"/>
              <a:ext cx="142800" cy="284100"/>
            </a:xfrm>
            <a:custGeom>
              <a:pathLst>
                <a:path extrusionOk="0" h="120000" w="12000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5170487" y="2124867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170487" y="2124867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5035550" y="1953417"/>
              <a:ext cx="2682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5035550" y="1953417"/>
              <a:ext cx="2682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5011737" y="1745457"/>
              <a:ext cx="315900" cy="45900"/>
            </a:xfrm>
            <a:custGeom>
              <a:pathLst>
                <a:path extrusionOk="0" h="120000" w="12000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3454400" y="1994692"/>
              <a:ext cx="12477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454400" y="1994692"/>
              <a:ext cx="12477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3944937" y="1588294"/>
              <a:ext cx="266700" cy="560400"/>
            </a:xfrm>
            <a:custGeom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3767137" y="1553369"/>
              <a:ext cx="112800" cy="163500"/>
            </a:xfrm>
            <a:custGeom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4275137" y="1553369"/>
              <a:ext cx="112800" cy="163500"/>
            </a:xfrm>
            <a:custGeom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3944937" y="1902617"/>
              <a:ext cx="266700" cy="921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3667125" y="1205707"/>
              <a:ext cx="822300" cy="758700"/>
            </a:xfrm>
            <a:custGeom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3762375" y="1108869"/>
              <a:ext cx="649200" cy="582600"/>
            </a:xfrm>
            <a:custGeom>
              <a:pathLst>
                <a:path extrusionOk="0" h="120000" w="12000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3640137" y="1173957"/>
              <a:ext cx="609600" cy="360300"/>
            </a:xfrm>
            <a:custGeom>
              <a:pathLst>
                <a:path extrusionOk="0" h="120000" w="12000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2844800" y="2547142"/>
              <a:ext cx="12477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844800" y="2547142"/>
              <a:ext cx="12477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3335337" y="2140742"/>
              <a:ext cx="266700" cy="560400"/>
            </a:xfrm>
            <a:custGeom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3157538" y="2105817"/>
              <a:ext cx="112800" cy="163500"/>
            </a:xfrm>
            <a:custGeom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3665537" y="2105817"/>
              <a:ext cx="112800" cy="163500"/>
            </a:xfrm>
            <a:custGeom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3543300" y="2550317"/>
              <a:ext cx="234900" cy="561900"/>
            </a:xfrm>
            <a:custGeom>
              <a:pathLst>
                <a:path extrusionOk="0" h="120000" w="12000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3057525" y="1758157"/>
              <a:ext cx="822300" cy="758700"/>
            </a:xfrm>
            <a:custGeom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3194050" y="2169317"/>
              <a:ext cx="547800" cy="347700"/>
            </a:xfrm>
            <a:custGeom>
              <a:pathLst>
                <a:path extrusionOk="0" h="120000" w="12000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3222625" y="2077242"/>
              <a:ext cx="504900" cy="184200"/>
            </a:xfrm>
            <a:custGeom>
              <a:pathLst>
                <a:path extrusionOk="0" h="120000" w="12000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670968" y="2516189"/>
              <a:ext cx="690600" cy="960300"/>
            </a:xfrm>
            <a:custGeom>
              <a:pathLst>
                <a:path extrusionOk="0" h="120000" w="12000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415382" y="3375026"/>
              <a:ext cx="1184400" cy="442800"/>
            </a:xfrm>
            <a:custGeom>
              <a:pathLst>
                <a:path extrusionOk="0" h="120000" w="12000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2888457" y="3375026"/>
              <a:ext cx="238200" cy="442800"/>
            </a:xfrm>
            <a:custGeom>
              <a:pathLst>
                <a:path extrusionOk="0" h="120000" w="12000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2890043" y="2976564"/>
              <a:ext cx="234900" cy="571500"/>
            </a:xfrm>
            <a:custGeom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" name="Shape 450"/>
            <p:cNvGrpSpPr/>
            <p:nvPr/>
          </p:nvGrpSpPr>
          <p:grpSpPr>
            <a:xfrm>
              <a:off x="3186172" y="2302669"/>
              <a:ext cx="468240" cy="828602"/>
              <a:chOff x="2548790" y="2218531"/>
              <a:chExt cx="468240" cy="828602"/>
            </a:xfrm>
          </p:grpSpPr>
          <p:grpSp>
            <p:nvGrpSpPr>
              <p:cNvPr id="451" name="Shape 451"/>
              <p:cNvGrpSpPr/>
              <p:nvPr/>
            </p:nvGrpSpPr>
            <p:grpSpPr>
              <a:xfrm>
                <a:off x="2663031" y="2218531"/>
                <a:ext cx="354000" cy="827113"/>
                <a:chOff x="2291616" y="2152650"/>
                <a:chExt cx="354000" cy="827113"/>
              </a:xfrm>
            </p:grpSpPr>
            <p:sp>
              <p:nvSpPr>
                <p:cNvPr id="452" name="Shape 452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pathLst>
                    <a:path extrusionOk="0" h="120000" w="12000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>
                  <a:off x="2420202" y="2544763"/>
                  <a:ext cx="114300" cy="112800"/>
                </a:xfrm>
                <a:custGeom>
                  <a:pathLst>
                    <a:path extrusionOk="0" h="120000" w="12000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pathLst>
                    <a:path extrusionOk="0" h="120000" w="12000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pathLst>
                    <a:path extrusionOk="0" h="120000" w="12000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2331302" y="2378075"/>
                  <a:ext cx="146100" cy="282600"/>
                </a:xfrm>
                <a:custGeom>
                  <a:pathLst>
                    <a:path extrusionOk="0" h="120000" w="12000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2331302" y="2378075"/>
                  <a:ext cx="146100" cy="282600"/>
                </a:xfrm>
                <a:custGeom>
                  <a:pathLst>
                    <a:path extrusionOk="0" h="120000" w="12000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2344002" y="2322513"/>
                  <a:ext cx="266700" cy="921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2477352" y="2378075"/>
                  <a:ext cx="142800" cy="284100"/>
                </a:xfrm>
                <a:custGeom>
                  <a:pathLst>
                    <a:path extrusionOk="0" h="120000" w="12000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2477352" y="2378075"/>
                  <a:ext cx="142800" cy="284100"/>
                </a:xfrm>
                <a:custGeom>
                  <a:pathLst>
                    <a:path extrusionOk="0" h="120000" w="12000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2477352" y="2544763"/>
                  <a:ext cx="0" cy="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>
                  <a:off x="2477352" y="2544763"/>
                  <a:ext cx="0" cy="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Shape 463"/>
                <p:cNvSpPr/>
                <p:nvPr/>
              </p:nvSpPr>
              <p:spPr>
                <a:xfrm>
                  <a:off x="2344002" y="2373313"/>
                  <a:ext cx="266700" cy="1713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Shape 464"/>
                <p:cNvSpPr/>
                <p:nvPr/>
              </p:nvSpPr>
              <p:spPr>
                <a:xfrm>
                  <a:off x="2344002" y="2373313"/>
                  <a:ext cx="266700" cy="1713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Shape 465"/>
                <p:cNvSpPr/>
                <p:nvPr/>
              </p:nvSpPr>
              <p:spPr>
                <a:xfrm>
                  <a:off x="2451952" y="2657475"/>
                  <a:ext cx="50700" cy="15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Shape 466"/>
                <p:cNvSpPr/>
                <p:nvPr/>
              </p:nvSpPr>
              <p:spPr>
                <a:xfrm>
                  <a:off x="2451952" y="2657475"/>
                  <a:ext cx="50700" cy="15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2451952" y="2657475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2451952" y="2657475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2340827" y="2152650"/>
                  <a:ext cx="276300" cy="169800"/>
                </a:xfrm>
                <a:custGeom>
                  <a:pathLst>
                    <a:path extrusionOk="0" h="120000" w="12000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70" name="Shape 470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pathLst>
                  <a:path extrusionOk="0" h="120000" w="12000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1" name="Shape 471"/>
            <p:cNvGrpSpPr/>
            <p:nvPr/>
          </p:nvGrpSpPr>
          <p:grpSpPr>
            <a:xfrm>
              <a:off x="2639220" y="2590802"/>
              <a:ext cx="709561" cy="769885"/>
              <a:chOff x="2668588" y="2424907"/>
              <a:chExt cx="709561" cy="769885"/>
            </a:xfrm>
          </p:grpSpPr>
          <p:sp>
            <p:nvSpPr>
              <p:cNvPr id="472" name="Shape 472"/>
              <p:cNvSpPr/>
              <p:nvPr/>
            </p:nvSpPr>
            <p:spPr>
              <a:xfrm>
                <a:off x="3257550" y="2820192"/>
                <a:ext cx="120600" cy="177900"/>
              </a:xfrm>
              <a:custGeom>
                <a:pathLst>
                  <a:path extrusionOk="0" h="120000" w="12000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2695575" y="2820192"/>
                <a:ext cx="122100" cy="177900"/>
              </a:xfrm>
              <a:custGeom>
                <a:pathLst>
                  <a:path extrusionOk="0" h="120000" w="12000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Shape 474"/>
              <p:cNvSpPr/>
              <p:nvPr/>
            </p:nvSpPr>
            <p:spPr>
              <a:xfrm>
                <a:off x="2919413" y="3112292"/>
                <a:ext cx="234900" cy="825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Shape 475"/>
              <p:cNvSpPr/>
              <p:nvPr/>
            </p:nvSpPr>
            <p:spPr>
              <a:xfrm>
                <a:off x="2711450" y="2445542"/>
                <a:ext cx="652500" cy="7239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Shape 476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pathLst>
                  <a:path extrusionOk="0" h="120000" w="12000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7" name="Shape 477"/>
            <p:cNvSpPr/>
            <p:nvPr/>
          </p:nvSpPr>
          <p:spPr>
            <a:xfrm>
              <a:off x="2712243" y="3384551"/>
              <a:ext cx="234900" cy="433500"/>
            </a:xfrm>
            <a:custGeom>
              <a:pathLst>
                <a:path extrusionOk="0" h="120000" w="12000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067843" y="3381376"/>
              <a:ext cx="231900" cy="436500"/>
            </a:xfrm>
            <a:custGeom>
              <a:pathLst>
                <a:path extrusionOk="0" h="120000" w="12000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5316537" y="1786732"/>
              <a:ext cx="379500" cy="960300"/>
            </a:xfrm>
            <a:custGeom>
              <a:pathLst>
                <a:path extrusionOk="0" h="120000" w="12000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5702300" y="1786732"/>
              <a:ext cx="379500" cy="960300"/>
            </a:xfrm>
            <a:custGeom>
              <a:pathLst>
                <a:path extrusionOk="0" h="120000" w="12000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5116512" y="2553492"/>
              <a:ext cx="1182600" cy="442800"/>
            </a:xfrm>
            <a:custGeom>
              <a:pathLst>
                <a:path extrusionOk="0" h="120000" w="12000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5588000" y="2553492"/>
              <a:ext cx="238200" cy="442800"/>
            </a:xfrm>
            <a:custGeom>
              <a:pathLst>
                <a:path extrusionOk="0" h="120000" w="12000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5589587" y="2155032"/>
              <a:ext cx="234900" cy="571500"/>
            </a:xfrm>
            <a:custGeom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5927725" y="2164557"/>
              <a:ext cx="120600" cy="179400"/>
            </a:xfrm>
            <a:custGeom>
              <a:pathLst>
                <a:path extrusionOk="0" h="120000" w="12000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5365750" y="2164557"/>
              <a:ext cx="122100" cy="179400"/>
            </a:xfrm>
            <a:custGeom>
              <a:pathLst>
                <a:path extrusionOk="0" h="120000" w="12000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5589587" y="2458242"/>
              <a:ext cx="234900" cy="810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5381625" y="1791492"/>
              <a:ext cx="652500" cy="7224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5368925" y="1774032"/>
              <a:ext cx="657300" cy="493800"/>
            </a:xfrm>
            <a:custGeom>
              <a:pathLst>
                <a:path extrusionOk="0" h="120000" w="12000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5413375" y="2563017"/>
              <a:ext cx="233400" cy="433500"/>
            </a:xfrm>
            <a:custGeom>
              <a:pathLst>
                <a:path extrusionOk="0" h="120000" w="12000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5767387" y="2559842"/>
              <a:ext cx="233400" cy="436500"/>
            </a:xfrm>
            <a:custGeom>
              <a:pathLst>
                <a:path extrusionOk="0" h="120000" w="12000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5621337" y="3086892"/>
              <a:ext cx="1247699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5621337" y="3086892"/>
              <a:ext cx="1247699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6110287" y="2680492"/>
              <a:ext cx="268200" cy="560400"/>
            </a:xfrm>
            <a:custGeom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5934075" y="2645567"/>
              <a:ext cx="112800" cy="163500"/>
            </a:xfrm>
            <a:custGeom>
              <a:pathLst>
                <a:path extrusionOk="0" h="120000" w="12000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6442075" y="2645567"/>
              <a:ext cx="111000" cy="163500"/>
            </a:xfrm>
            <a:custGeom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186487" y="3217067"/>
              <a:ext cx="115800" cy="112800"/>
            </a:xfrm>
            <a:custGeom>
              <a:pathLst>
                <a:path extrusionOk="0" h="120000" w="12000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173787" y="3329782"/>
              <a:ext cx="142800" cy="322200"/>
            </a:xfrm>
            <a:custGeom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6173787" y="3329782"/>
              <a:ext cx="142800" cy="322200"/>
            </a:xfrm>
            <a:custGeom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6099175" y="3050382"/>
              <a:ext cx="146100" cy="282600"/>
            </a:xfrm>
            <a:custGeom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6099175" y="3050382"/>
              <a:ext cx="146100" cy="282600"/>
            </a:xfrm>
            <a:custGeom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6110287" y="2993232"/>
              <a:ext cx="268200" cy="936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5834062" y="2296317"/>
              <a:ext cx="822299" cy="760500"/>
            </a:xfrm>
            <a:custGeom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5916612" y="2201067"/>
              <a:ext cx="625500" cy="582600"/>
            </a:xfrm>
            <a:custGeom>
              <a:pathLst>
                <a:path extrusionOk="0" h="120000" w="12000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6245225" y="3050382"/>
              <a:ext cx="141300" cy="284100"/>
            </a:xfrm>
            <a:custGeom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6245225" y="3050382"/>
              <a:ext cx="141300" cy="284100"/>
            </a:xfrm>
            <a:custGeom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6110287" y="3045617"/>
              <a:ext cx="2682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6110287" y="3045617"/>
              <a:ext cx="2682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6219825" y="3329782"/>
              <a:ext cx="492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6219825" y="3329782"/>
              <a:ext cx="492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3990975" y="2572542"/>
              <a:ext cx="12462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3990975" y="2572542"/>
              <a:ext cx="1246200" cy="5652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4479925" y="2167732"/>
              <a:ext cx="268200" cy="558900"/>
            </a:xfrm>
            <a:custGeom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4303712" y="2131217"/>
              <a:ext cx="112800" cy="163500"/>
            </a:xfrm>
            <a:custGeom>
              <a:pathLst>
                <a:path extrusionOk="0" h="120000" w="12000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4811712" y="2131217"/>
              <a:ext cx="111000" cy="163500"/>
            </a:xfrm>
            <a:custGeom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4556125" y="2702717"/>
              <a:ext cx="115800" cy="112800"/>
            </a:xfrm>
            <a:custGeom>
              <a:pathLst>
                <a:path extrusionOk="0" h="120000" w="12000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4543425" y="2815432"/>
              <a:ext cx="142800" cy="322200"/>
            </a:xfrm>
            <a:custGeom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4543425" y="2815432"/>
              <a:ext cx="142800" cy="322200"/>
            </a:xfrm>
            <a:custGeom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4468812" y="2536032"/>
              <a:ext cx="146100" cy="282600"/>
            </a:xfrm>
            <a:custGeom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4468812" y="2536032"/>
              <a:ext cx="146100" cy="282600"/>
            </a:xfrm>
            <a:custGeom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4479925" y="2480467"/>
              <a:ext cx="268200" cy="921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4202112" y="1783557"/>
              <a:ext cx="823800" cy="758700"/>
            </a:xfrm>
            <a:custGeom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4319587" y="1670842"/>
              <a:ext cx="633300" cy="598500"/>
            </a:xfrm>
            <a:custGeom>
              <a:pathLst>
                <a:path extrusionOk="0" h="120000" w="12000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124200" y="1610519"/>
              <a:ext cx="647700" cy="598500"/>
            </a:xfrm>
            <a:custGeom>
              <a:pathLst>
                <a:path extrusionOk="0" h="120000" w="12000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4614862" y="2536032"/>
              <a:ext cx="141300" cy="284100"/>
            </a:xfrm>
            <a:custGeom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4614862" y="2536032"/>
              <a:ext cx="141300" cy="284100"/>
            </a:xfrm>
            <a:custGeom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4479925" y="2531267"/>
              <a:ext cx="2682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4479925" y="2531267"/>
              <a:ext cx="2682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4589462" y="2815432"/>
              <a:ext cx="492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4589462" y="2815432"/>
              <a:ext cx="492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054600" y="2539207"/>
              <a:ext cx="796800" cy="1043100"/>
            </a:xfrm>
            <a:custGeom>
              <a:pathLst>
                <a:path extrusionOk="0" h="120000" w="12000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4859337" y="3375819"/>
              <a:ext cx="1182600" cy="468300"/>
            </a:xfrm>
            <a:custGeom>
              <a:pathLst>
                <a:path extrusionOk="0" h="120000" w="12000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32412" y="3002757"/>
              <a:ext cx="236400" cy="571500"/>
            </a:xfrm>
            <a:custGeom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670550" y="3012282"/>
              <a:ext cx="120600" cy="179400"/>
            </a:xfrm>
            <a:custGeom>
              <a:pathLst>
                <a:path extrusionOk="0" h="120000" w="12000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110162" y="3012282"/>
              <a:ext cx="120600" cy="179400"/>
            </a:xfrm>
            <a:custGeom>
              <a:pathLst>
                <a:path extrusionOk="0" h="120000" w="12000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332412" y="3304382"/>
              <a:ext cx="236400" cy="825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126037" y="2639217"/>
              <a:ext cx="651000" cy="7224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122862" y="2618582"/>
              <a:ext cx="689100" cy="496800"/>
            </a:xfrm>
            <a:custGeom>
              <a:pathLst>
                <a:path extrusionOk="0" h="120000" w="12000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248275" y="3386932"/>
              <a:ext cx="200100" cy="244500"/>
            </a:xfrm>
            <a:custGeom>
              <a:pathLst>
                <a:path extrusionOk="0" h="120000" w="12000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248275" y="3386932"/>
              <a:ext cx="200100" cy="244500"/>
            </a:xfrm>
            <a:custGeom>
              <a:pathLst>
                <a:path extrusionOk="0" h="120000" w="12000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448300" y="3385344"/>
              <a:ext cx="204900" cy="246000"/>
            </a:xfrm>
            <a:custGeom>
              <a:pathLst>
                <a:path extrusionOk="0" h="120000" w="12000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448300" y="3385344"/>
              <a:ext cx="204900" cy="246000"/>
            </a:xfrm>
            <a:custGeom>
              <a:pathLst>
                <a:path extrusionOk="0" h="120000" w="12000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200650" y="2972592"/>
              <a:ext cx="507900" cy="184200"/>
            </a:xfrm>
            <a:custGeom>
              <a:pathLst>
                <a:path extrusionOk="0" h="120000" w="12000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448300" y="3542507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332412" y="3382169"/>
              <a:ext cx="236400" cy="1602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3284537" y="3305969"/>
              <a:ext cx="1247700" cy="5667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3284537" y="3305969"/>
              <a:ext cx="1247700" cy="566700"/>
            </a:xfrm>
            <a:custGeom>
              <a:pathLst>
                <a:path extrusionOk="0" h="120000" w="12000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3775075" y="2902742"/>
              <a:ext cx="266700" cy="560400"/>
            </a:xfrm>
            <a:custGeom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3597275" y="2866232"/>
              <a:ext cx="112800" cy="165000"/>
            </a:xfrm>
            <a:custGeom>
              <a:pathLst>
                <a:path extrusionOk="0" h="120000" w="12000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4106862" y="2866232"/>
              <a:ext cx="112800" cy="165000"/>
            </a:xfrm>
            <a:custGeom>
              <a:pathLst>
                <a:path extrusionOk="0" h="120000" w="12000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3722687" y="3437732"/>
              <a:ext cx="354000" cy="435000"/>
            </a:xfrm>
            <a:custGeom>
              <a:pathLst>
                <a:path extrusionOk="0" h="120000" w="12000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3598862" y="3312319"/>
              <a:ext cx="234900" cy="560400"/>
            </a:xfrm>
            <a:custGeom>
              <a:pathLst>
                <a:path extrusionOk="0" h="120000" w="12000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3984625" y="3312319"/>
              <a:ext cx="233400" cy="560400"/>
            </a:xfrm>
            <a:custGeom>
              <a:pathLst>
                <a:path extrusionOk="0" h="120000" w="12000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3851275" y="3437732"/>
              <a:ext cx="115800" cy="112800"/>
            </a:xfrm>
            <a:custGeom>
              <a:pathLst>
                <a:path extrusionOk="0" h="120000" w="12000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3836987" y="3550444"/>
              <a:ext cx="142800" cy="322200"/>
            </a:xfrm>
            <a:custGeom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3836987" y="3550444"/>
              <a:ext cx="142800" cy="322200"/>
            </a:xfrm>
            <a:custGeom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3762375" y="3271042"/>
              <a:ext cx="146100" cy="282600"/>
            </a:xfrm>
            <a:custGeom>
              <a:pathLst>
                <a:path extrusionOk="0" h="120000" w="12000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3762375" y="3271042"/>
              <a:ext cx="146100" cy="282600"/>
            </a:xfrm>
            <a:custGeom>
              <a:pathLst>
                <a:path extrusionOk="0" h="120000" w="12000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3775075" y="3215482"/>
              <a:ext cx="266700" cy="921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3582987" y="2442367"/>
              <a:ext cx="685800" cy="682500"/>
            </a:xfrm>
            <a:custGeom>
              <a:pathLst>
                <a:path extrusionOk="0" h="120000" w="12000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3497262" y="2518567"/>
              <a:ext cx="822300" cy="758700"/>
            </a:xfrm>
            <a:custGeom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3560762" y="2497932"/>
              <a:ext cx="692100" cy="449400"/>
            </a:xfrm>
            <a:custGeom>
              <a:pathLst>
                <a:path extrusionOk="0" h="120000" w="12000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3703637" y="2658267"/>
              <a:ext cx="261900" cy="63600"/>
            </a:xfrm>
            <a:custGeom>
              <a:pathLst>
                <a:path extrusionOk="0" h="120000" w="12000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3659187" y="2859882"/>
              <a:ext cx="504900" cy="185700"/>
            </a:xfrm>
            <a:custGeom>
              <a:pathLst>
                <a:path extrusionOk="0" h="120000" w="12000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8425" y="3271042"/>
              <a:ext cx="142800" cy="284100"/>
            </a:xfrm>
            <a:custGeom>
              <a:pathLst>
                <a:path extrusionOk="0" h="120000" w="12000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3908425" y="3271042"/>
              <a:ext cx="142800" cy="284100"/>
            </a:xfrm>
            <a:custGeom>
              <a:pathLst>
                <a:path extrusionOk="0" h="120000" w="12000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3775075" y="3266282"/>
              <a:ext cx="2667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3775075" y="3266282"/>
              <a:ext cx="2667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3933825" y="3550444"/>
              <a:ext cx="15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3933825" y="3550444"/>
              <a:ext cx="15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3883025" y="3550444"/>
              <a:ext cx="52500" cy="1500"/>
            </a:xfrm>
            <a:custGeom>
              <a:pathLst>
                <a:path extrusionOk="0" h="120000" w="12000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3883025" y="3550444"/>
              <a:ext cx="52500" cy="1500"/>
            </a:xfrm>
            <a:custGeom>
              <a:pathLst>
                <a:path extrusionOk="0" h="120000" w="12000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3971925" y="3472655"/>
              <a:ext cx="1246200" cy="565200"/>
            </a:xfrm>
            <a:custGeom>
              <a:pathLst>
                <a:path extrusionOk="0" h="120000" w="12000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3971925" y="3472655"/>
              <a:ext cx="1246200" cy="565200"/>
            </a:xfrm>
            <a:custGeom>
              <a:pathLst>
                <a:path extrusionOk="0" h="120000" w="12000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4460875" y="3066256"/>
              <a:ext cx="268200" cy="560399"/>
            </a:xfrm>
            <a:custGeom>
              <a:pathLst>
                <a:path extrusionOk="0" h="120000" w="12000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4283075" y="3031331"/>
              <a:ext cx="112800" cy="163500"/>
            </a:xfrm>
            <a:custGeom>
              <a:pathLst>
                <a:path extrusionOk="0" h="120000" w="12000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4791075" y="3031331"/>
              <a:ext cx="112800" cy="163500"/>
            </a:xfrm>
            <a:custGeom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4408487" y="3602830"/>
              <a:ext cx="354000" cy="435000"/>
            </a:xfrm>
            <a:custGeom>
              <a:pathLst>
                <a:path extrusionOk="0" h="120000" w="12000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286250" y="3475830"/>
              <a:ext cx="233400" cy="561900"/>
            </a:xfrm>
            <a:custGeom>
              <a:pathLst>
                <a:path extrusionOk="0" h="120000" w="12000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4670425" y="3475830"/>
              <a:ext cx="231900" cy="561900"/>
            </a:xfrm>
            <a:custGeom>
              <a:pathLst>
                <a:path extrusionOk="0" h="120000" w="12000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537075" y="3602830"/>
              <a:ext cx="114300" cy="111000"/>
            </a:xfrm>
            <a:custGeom>
              <a:pathLst>
                <a:path extrusionOk="0" h="120000" w="12000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524375" y="3713955"/>
              <a:ext cx="142800" cy="324000"/>
            </a:xfrm>
            <a:custGeom>
              <a:pathLst>
                <a:path extrusionOk="0" h="120000" w="12000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524375" y="3713955"/>
              <a:ext cx="142800" cy="324000"/>
            </a:xfrm>
            <a:custGeom>
              <a:pathLst>
                <a:path extrusionOk="0" h="120000" w="12000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448175" y="3434555"/>
              <a:ext cx="147600" cy="282600"/>
            </a:xfrm>
            <a:custGeom>
              <a:pathLst>
                <a:path extrusionOk="0" h="120000" w="12000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4448175" y="3434555"/>
              <a:ext cx="147600" cy="282600"/>
            </a:xfrm>
            <a:custGeom>
              <a:pathLst>
                <a:path extrusionOk="0" h="120000" w="12000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4460875" y="3378994"/>
              <a:ext cx="268200" cy="936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4183062" y="2682081"/>
              <a:ext cx="823800" cy="758699"/>
            </a:xfrm>
            <a:custGeom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279900" y="2585242"/>
              <a:ext cx="647700" cy="584100"/>
            </a:xfrm>
            <a:custGeom>
              <a:pathLst>
                <a:path extrusionOk="0" h="120000" w="12000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4595812" y="3434555"/>
              <a:ext cx="141300" cy="285900"/>
            </a:xfrm>
            <a:custGeom>
              <a:pathLst>
                <a:path extrusionOk="0" h="120000" w="12000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4595812" y="3434555"/>
              <a:ext cx="141300" cy="285900"/>
            </a:xfrm>
            <a:custGeom>
              <a:pathLst>
                <a:path extrusionOk="0" h="120000" w="12000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4460875" y="3431380"/>
              <a:ext cx="2682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4460875" y="3431380"/>
              <a:ext cx="268200" cy="17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4568825" y="3713955"/>
              <a:ext cx="507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4568825" y="3713955"/>
              <a:ext cx="507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1" name="Shape 601"/>
          <p:cNvSpPr/>
          <p:nvPr/>
        </p:nvSpPr>
        <p:spPr>
          <a:xfrm>
            <a:off x="0" y="990599"/>
            <a:ext cx="9144000" cy="4152900"/>
          </a:xfrm>
          <a:prstGeom prst="rect">
            <a:avLst/>
          </a:prstGeom>
          <a:solidFill>
            <a:schemeClr val="lt1">
              <a:alpha val="6157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47793" y="117650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 rot="10800000">
            <a:off x="399834" y="505857"/>
            <a:ext cx="8390100" cy="0"/>
          </a:xfrm>
          <a:prstGeom prst="straightConnector1">
            <a:avLst/>
          </a:prstGeom>
          <a:noFill/>
          <a:ln cap="flat" cmpd="sng" w="9525">
            <a:solidFill>
              <a:srgbClr val="30488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6543792" y="4769194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5" name="Shape 55"/>
          <p:cNvSpPr txBox="1"/>
          <p:nvPr/>
        </p:nvSpPr>
        <p:spPr>
          <a:xfrm>
            <a:off x="447793" y="4769194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</a:p>
        </p:txBody>
      </p:sp>
      <p:sp>
        <p:nvSpPr>
          <p:cNvPr id="56" name="Shape 56"/>
          <p:cNvSpPr/>
          <p:nvPr/>
        </p:nvSpPr>
        <p:spPr>
          <a:xfrm>
            <a:off x="4248323" y="4766085"/>
            <a:ext cx="276900" cy="24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4357714" y="4860579"/>
            <a:ext cx="45719" cy="66068"/>
            <a:chOff x="3345326" y="4804190"/>
            <a:chExt cx="74100" cy="118978"/>
          </a:xfrm>
        </p:grpSpPr>
        <p:cxnSp>
          <p:nvCxnSpPr>
            <p:cNvPr id="59" name="Shape 59"/>
            <p:cNvCxnSpPr/>
            <p:nvPr/>
          </p:nvCxnSpPr>
          <p:spPr>
            <a:xfrm rot="-5400000">
              <a:off x="3350877" y="4798640"/>
              <a:ext cx="63000" cy="741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" name="Shape 61"/>
          <p:cNvGrpSpPr/>
          <p:nvPr/>
        </p:nvGrpSpPr>
        <p:grpSpPr>
          <a:xfrm rot="10800000">
            <a:off x="4719482" y="4858422"/>
            <a:ext cx="45719" cy="66068"/>
            <a:chOff x="3345326" y="4804190"/>
            <a:chExt cx="74100" cy="118978"/>
          </a:xfrm>
        </p:grpSpPr>
        <p:cxnSp>
          <p:nvCxnSpPr>
            <p:cNvPr id="62" name="Shape 62"/>
            <p:cNvCxnSpPr/>
            <p:nvPr/>
          </p:nvCxnSpPr>
          <p:spPr>
            <a:xfrm rot="-5400000">
              <a:off x="3350877" y="4798640"/>
              <a:ext cx="63000" cy="741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logo_bajada.jpg" id="64" name="Shape 6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57784" y="129648"/>
            <a:ext cx="1460100" cy="3086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04023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447793" y="117649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cxnSp>
        <p:nvCxnSpPr>
          <p:cNvPr id="329" name="Shape 329"/>
          <p:cNvCxnSpPr/>
          <p:nvPr/>
        </p:nvCxnSpPr>
        <p:spPr>
          <a:xfrm rot="10800000">
            <a:off x="399832" y="505857"/>
            <a:ext cx="8390100" cy="0"/>
          </a:xfrm>
          <a:prstGeom prst="straightConnector1">
            <a:avLst/>
          </a:prstGeom>
          <a:noFill/>
          <a:ln cap="flat" cmpd="sng" w="9525">
            <a:solidFill>
              <a:srgbClr val="30488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Shape 330"/>
          <p:cNvSpPr txBox="1"/>
          <p:nvPr>
            <p:ph idx="12" type="sldNum"/>
          </p:nvPr>
        </p:nvSpPr>
        <p:spPr>
          <a:xfrm>
            <a:off x="6543792" y="4769194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31" name="Shape 331"/>
          <p:cNvSpPr txBox="1"/>
          <p:nvPr/>
        </p:nvSpPr>
        <p:spPr>
          <a:xfrm>
            <a:off x="447793" y="4769194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</a:p>
        </p:txBody>
      </p:sp>
      <p:sp>
        <p:nvSpPr>
          <p:cNvPr id="332" name="Shape 332"/>
          <p:cNvSpPr/>
          <p:nvPr/>
        </p:nvSpPr>
        <p:spPr>
          <a:xfrm>
            <a:off x="4248323" y="4766085"/>
            <a:ext cx="276900" cy="24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4600016" y="4769601"/>
            <a:ext cx="276900" cy="24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4" name="Shape 334"/>
          <p:cNvGrpSpPr/>
          <p:nvPr/>
        </p:nvGrpSpPr>
        <p:grpSpPr>
          <a:xfrm>
            <a:off x="4357731" y="4860592"/>
            <a:ext cx="45719" cy="66068"/>
            <a:chOff x="3345326" y="4804190"/>
            <a:chExt cx="74100" cy="118978"/>
          </a:xfrm>
        </p:grpSpPr>
        <p:cxnSp>
          <p:nvCxnSpPr>
            <p:cNvPr id="335" name="Shape 335"/>
            <p:cNvCxnSpPr/>
            <p:nvPr/>
          </p:nvCxnSpPr>
          <p:spPr>
            <a:xfrm rot="-5400000">
              <a:off x="3350876" y="4798640"/>
              <a:ext cx="63000" cy="741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Shape 336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7" name="Shape 337"/>
          <p:cNvGrpSpPr/>
          <p:nvPr/>
        </p:nvGrpSpPr>
        <p:grpSpPr>
          <a:xfrm rot="10800000">
            <a:off x="4719463" y="4858406"/>
            <a:ext cx="45719" cy="66068"/>
            <a:chOff x="3345326" y="4804190"/>
            <a:chExt cx="74100" cy="118978"/>
          </a:xfrm>
        </p:grpSpPr>
        <p:cxnSp>
          <p:nvCxnSpPr>
            <p:cNvPr id="338" name="Shape 338"/>
            <p:cNvCxnSpPr/>
            <p:nvPr/>
          </p:nvCxnSpPr>
          <p:spPr>
            <a:xfrm rot="-5400000">
              <a:off x="3350876" y="4798640"/>
              <a:ext cx="63000" cy="741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Shape 339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logo_bajada.jpg" id="340" name="Shape 3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57784" y="129648"/>
            <a:ext cx="1460100" cy="3086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5994042" y="0"/>
            <a:ext cx="3150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5994050" y="1813680"/>
            <a:ext cx="30963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b="1" i="0" lang="es" sz="2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SCIENCE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b="1" i="0" lang="es" sz="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MÓDULO 1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Comprensión y filtrado, notebooks y archivos CSV.</a:t>
            </a:r>
          </a:p>
        </p:txBody>
      </p:sp>
      <p:sp>
        <p:nvSpPr>
          <p:cNvPr id="609" name="Shape 609"/>
          <p:cNvSpPr/>
          <p:nvPr/>
        </p:nvSpPr>
        <p:spPr>
          <a:xfrm>
            <a:off x="6117226" y="4039018"/>
            <a:ext cx="2257499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Marzo 2017</a:t>
            </a:r>
          </a:p>
        </p:txBody>
      </p:sp>
      <p:pic>
        <p:nvPicPr>
          <p:cNvPr descr="logo_bajada.jpg" id="610" name="Shape 6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2960" y="1458405"/>
            <a:ext cx="16818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Shape 6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4341" y="1218888"/>
            <a:ext cx="2705700" cy="27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/>
          <p:nvPr/>
        </p:nvSpPr>
        <p:spPr>
          <a:xfrm>
            <a:off x="0" y="-56992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5994042" y="-56992"/>
            <a:ext cx="3150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5994050" y="1756687"/>
            <a:ext cx="30963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b="1" i="0" lang="es" sz="2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SCIENCE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b="1" i="0" lang="es" sz="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MÓDULO 1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s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Python Avanzado</a:t>
            </a:r>
            <a:r>
              <a:rPr b="0" i="0" lang="es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4341" y="1161896"/>
            <a:ext cx="2705700" cy="27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LISTAS POR COMPRENSIÓN</a:t>
            </a:r>
          </a:p>
        </p:txBody>
      </p:sp>
      <p:sp>
        <p:nvSpPr>
          <p:cNvPr id="701" name="Shape 701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02" name="Shape 702"/>
          <p:cNvSpPr txBox="1"/>
          <p:nvPr/>
        </p:nvSpPr>
        <p:spPr>
          <a:xfrm>
            <a:off x="447804" y="754021"/>
            <a:ext cx="79263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aleway"/>
              <a:buChar char="—"/>
            </a:pPr>
            <a:r>
              <a:rPr b="1" i="0" lang="e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Facilidad y velocidad para el data scientist</a:t>
            </a:r>
            <a:r>
              <a:rPr b="0" i="0" lang="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Las Listas por comprensión en Python son una sintaxis simple y poderosa que, una vez dominada, permite una manipulación rápida, eficiente e intuitiva de tipos de datos como arreglos o listas.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aleway"/>
              <a:buChar char="—"/>
            </a:pPr>
            <a:r>
              <a:rPr b="1" i="0" lang="e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Código conciso y fácil de leer</a:t>
            </a:r>
            <a:r>
              <a:rPr b="0" i="0" lang="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Puede ser que las listas por comprensión resulten confusas en un principio. Sin embargo, una vez adquirido el h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b="0" i="0" lang="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bito y comprendidas tornan un código complejo en uno conciso y fácil de leer.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aleway"/>
              <a:buChar char="—"/>
            </a:pPr>
            <a:r>
              <a:rPr b="1" i="0" lang="e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Reemplaza las estructuras iterativas (while / for)</a:t>
            </a:r>
            <a:r>
              <a:rPr b="0" i="0" lang="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Las listas por comprensión son esencialmente un reemplazo para sentencias de control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iterativas</a:t>
            </a:r>
            <a:r>
              <a:rPr b="0" i="0" lang="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Compararemos las alternativas  de 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utilizar y no utilizar</a:t>
            </a:r>
            <a:r>
              <a:rPr b="0" i="0" lang="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comprensión para ilustrar su funcionamiento y sus ventajas.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s"/>
              <a:t>LIBRERÍAS</a:t>
            </a:r>
          </a:p>
        </p:txBody>
      </p:sp>
      <p:sp>
        <p:nvSpPr>
          <p:cNvPr id="708" name="Shape 708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09" name="Shape 709"/>
          <p:cNvSpPr txBox="1"/>
          <p:nvPr/>
        </p:nvSpPr>
        <p:spPr>
          <a:xfrm>
            <a:off x="447804" y="1180521"/>
            <a:ext cx="79263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aleway"/>
              <a:buChar char="—"/>
            </a:pPr>
            <a:r>
              <a:rPr b="1" i="0" lang="e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Reutilización </a:t>
            </a:r>
            <a:r>
              <a:rPr b="1" lang="e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entre distintos sistemas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</a:pPr>
            <a:r>
              <a:t/>
            </a:r>
            <a:endParaRPr b="1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aleway"/>
              <a:buChar char="—"/>
            </a:pPr>
            <a:r>
              <a:rPr b="1" lang="e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Estandarización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</a:pPr>
            <a:r>
              <a:t/>
            </a:r>
            <a:endParaRPr b="1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aleway"/>
              <a:buChar char="—"/>
            </a:pPr>
            <a:r>
              <a:rPr b="1" lang="e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Aprovechar desarrollos complejos que ya están hechos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</a:pPr>
            <a:r>
              <a:t/>
            </a:r>
            <a:endParaRPr b="1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</a:pPr>
            <a:r>
              <a:t/>
            </a:r>
            <a:endParaRPr b="1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aleway"/>
              <a:buChar char="—"/>
            </a:pPr>
            <a:r>
              <a:rPr b="1" lang="e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Trabajar en línea con la comunidad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447800" y="601825"/>
            <a:ext cx="8028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Son conjuntos de recursos que se incorporan en un sistema para aprovechar su funcionalidad.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s"/>
              <a:t>LIBRERÍAS</a:t>
            </a:r>
          </a:p>
        </p:txBody>
      </p:sp>
      <p:sp>
        <p:nvSpPr>
          <p:cNvPr id="716" name="Shape 716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17" name="Shape 717"/>
          <p:cNvSpPr txBox="1"/>
          <p:nvPr/>
        </p:nvSpPr>
        <p:spPr>
          <a:xfrm>
            <a:off x="447804" y="1180521"/>
            <a:ext cx="79263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aleway"/>
              <a:buChar char="—"/>
            </a:pPr>
            <a:r>
              <a:rPr b="1" lang="e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Permite trabajar de manera eficiente con operaciones matemáticas sobre arrays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rtl="0">
              <a:spcBef>
                <a:spcPts val="0"/>
              </a:spcBef>
              <a:buClr>
                <a:schemeClr val="accent2"/>
              </a:buClr>
              <a:buSzPct val="100000"/>
              <a:buFont typeface="Raleway"/>
              <a:buChar char="—"/>
            </a:pPr>
            <a:r>
              <a:rPr b="1" lang="e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Calibri"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Se usa para análisis y manipulación de datos como tablas (dataframes)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rtl="0">
              <a:spcBef>
                <a:spcPts val="0"/>
              </a:spcBef>
              <a:buClr>
                <a:schemeClr val="accent2"/>
              </a:buClr>
              <a:buSzPct val="100000"/>
              <a:buFont typeface="Calibri"/>
              <a:buChar char="—"/>
            </a:pPr>
            <a:r>
              <a:rPr b="1" lang="e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librería de visualización, para gráficos y tableros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rtl="0">
              <a:spcBef>
                <a:spcPts val="0"/>
              </a:spcBef>
              <a:buClr>
                <a:schemeClr val="accent2"/>
              </a:buClr>
              <a:buSzPct val="100000"/>
              <a:buFont typeface="Raleway"/>
              <a:buChar char="—"/>
            </a:pPr>
            <a:r>
              <a:rPr b="1" lang="e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Seaborn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Otra librería de visualización, basada en matplotlib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 txBox="1"/>
          <p:nvPr/>
        </p:nvSpPr>
        <p:spPr>
          <a:xfrm>
            <a:off x="447800" y="601825"/>
            <a:ext cx="8028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Algunas de las librerías que vamos a usar en este curso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ctrTitle"/>
          </p:nvPr>
        </p:nvSpPr>
        <p:spPr>
          <a:xfrm>
            <a:off x="685800" y="1982805"/>
            <a:ext cx="77724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s"/>
              <a:t>Listas, tuplas y diccionarios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s"/>
              <a:t> D</a:t>
            </a:r>
            <a:r>
              <a:rPr lang="es"/>
              <a:t>efinición de Funciones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s"/>
              <a:t>Listas por Comprensión</a:t>
            </a:r>
            <a:br>
              <a:rPr b="1" i="0" lang="es" sz="3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1" name="Shape 621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DINÁMICA DE LA CLASE</a:t>
            </a:r>
          </a:p>
        </p:txBody>
      </p:sp>
      <p:sp>
        <p:nvSpPr>
          <p:cNvPr id="627" name="Shape 627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628" name="Shape 628"/>
          <p:cNvGrpSpPr/>
          <p:nvPr/>
        </p:nvGrpSpPr>
        <p:grpSpPr>
          <a:xfrm>
            <a:off x="2539840" y="816874"/>
            <a:ext cx="4064400" cy="3657960"/>
            <a:chOff x="1015841" y="-158"/>
            <a:chExt cx="4064400" cy="4064400"/>
          </a:xfrm>
        </p:grpSpPr>
        <p:sp>
          <p:nvSpPr>
            <p:cNvPr id="629" name="Shape 629"/>
            <p:cNvSpPr/>
            <p:nvPr/>
          </p:nvSpPr>
          <p:spPr>
            <a:xfrm>
              <a:off x="3551357" y="90961"/>
              <a:ext cx="1437600" cy="14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 txBox="1"/>
            <p:nvPr/>
          </p:nvSpPr>
          <p:spPr>
            <a:xfrm>
              <a:off x="3551357" y="90961"/>
              <a:ext cx="1437600" cy="14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rIns="21575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Ejercicio</a:t>
              </a:r>
            </a:p>
          </p:txBody>
        </p:sp>
        <p:sp>
          <p:nvSpPr>
            <p:cNvPr id="631" name="Shape 631"/>
            <p:cNvSpPr/>
            <p:nvPr/>
          </p:nvSpPr>
          <p:spPr>
            <a:xfrm>
              <a:off x="1015841" y="-158"/>
              <a:ext cx="4064400" cy="4064400"/>
            </a:xfrm>
            <a:custGeom>
              <a:pathLst>
                <a:path extrusionOk="0" h="120000" w="120000">
                  <a:moveTo>
                    <a:pt x="112078" y="42385"/>
                  </a:moveTo>
                  <a:lnTo>
                    <a:pt x="112078" y="42385"/>
                  </a:lnTo>
                  <a:cubicBezTo>
                    <a:pt x="115173" y="51353"/>
                    <a:pt x="115852" y="60965"/>
                    <a:pt x="114046" y="70273"/>
                  </a:cubicBezTo>
                  <a:lnTo>
                    <a:pt x="118784" y="71875"/>
                  </a:lnTo>
                  <a:lnTo>
                    <a:pt x="108507" y="76407"/>
                  </a:lnTo>
                  <a:lnTo>
                    <a:pt x="102156" y="66251"/>
                  </a:lnTo>
                  <a:lnTo>
                    <a:pt x="106892" y="67852"/>
                  </a:lnTo>
                  <a:cubicBezTo>
                    <a:pt x="108263" y="60132"/>
                    <a:pt x="107590" y="52199"/>
                    <a:pt x="104936" y="44800"/>
                  </a:cubicBezTo>
                  <a:close/>
                </a:path>
              </a:pathLst>
            </a:custGeom>
            <a:gradFill>
              <a:gsLst>
                <a:gs pos="0">
                  <a:srgbClr val="DE0C10"/>
                </a:gs>
                <a:gs pos="100000">
                  <a:srgbClr val="FF868A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551357" y="2535358"/>
              <a:ext cx="1437600" cy="14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 txBox="1"/>
            <p:nvPr/>
          </p:nvSpPr>
          <p:spPr>
            <a:xfrm>
              <a:off x="3551357" y="2535358"/>
              <a:ext cx="1437600" cy="14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rIns="21575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Resolución independiente</a:t>
              </a:r>
            </a:p>
          </p:txBody>
        </p:sp>
        <p:sp>
          <p:nvSpPr>
            <p:cNvPr id="634" name="Shape 634"/>
            <p:cNvSpPr/>
            <p:nvPr/>
          </p:nvSpPr>
          <p:spPr>
            <a:xfrm>
              <a:off x="1015841" y="-158"/>
              <a:ext cx="4064400" cy="4064400"/>
            </a:xfrm>
            <a:custGeom>
              <a:pathLst>
                <a:path extrusionOk="0" h="120000" w="120000">
                  <a:moveTo>
                    <a:pt x="74406" y="112582"/>
                  </a:moveTo>
                  <a:lnTo>
                    <a:pt x="74406" y="112582"/>
                  </a:lnTo>
                  <a:cubicBezTo>
                    <a:pt x="66993" y="114572"/>
                    <a:pt x="59242" y="115005"/>
                    <a:pt x="51651" y="113851"/>
                  </a:cubicBezTo>
                  <a:lnTo>
                    <a:pt x="50219" y="119076"/>
                  </a:lnTo>
                  <a:lnTo>
                    <a:pt x="46680" y="108617"/>
                  </a:lnTo>
                  <a:lnTo>
                    <a:pt x="55281" y="100600"/>
                  </a:lnTo>
                  <a:lnTo>
                    <a:pt x="53852" y="105817"/>
                  </a:lnTo>
                  <a:lnTo>
                    <a:pt x="53852" y="105817"/>
                  </a:lnTo>
                  <a:cubicBezTo>
                    <a:pt x="59998" y="106595"/>
                    <a:pt x="66242" y="106199"/>
                    <a:pt x="72233" y="104651"/>
                  </a:cubicBezTo>
                  <a:close/>
                </a:path>
              </a:pathLst>
            </a:custGeom>
            <a:gradFill>
              <a:gsLst>
                <a:gs pos="0">
                  <a:srgbClr val="DE0C10"/>
                </a:gs>
                <a:gs pos="100000">
                  <a:srgbClr val="FF868A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06962" y="2535358"/>
              <a:ext cx="1437600" cy="14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 txBox="1"/>
            <p:nvPr/>
          </p:nvSpPr>
          <p:spPr>
            <a:xfrm>
              <a:off x="1106962" y="2535358"/>
              <a:ext cx="1437600" cy="14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rIns="21575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Puesta en común</a:t>
              </a:r>
            </a:p>
          </p:txBody>
        </p:sp>
        <p:sp>
          <p:nvSpPr>
            <p:cNvPr id="637" name="Shape 637"/>
            <p:cNvSpPr/>
            <p:nvPr/>
          </p:nvSpPr>
          <p:spPr>
            <a:xfrm>
              <a:off x="1015841" y="-158"/>
              <a:ext cx="4064400" cy="4064400"/>
            </a:xfrm>
            <a:custGeom>
              <a:pathLst>
                <a:path extrusionOk="0" h="120000" w="120000">
                  <a:moveTo>
                    <a:pt x="7921" y="77614"/>
                  </a:moveTo>
                  <a:cubicBezTo>
                    <a:pt x="4826" y="68646"/>
                    <a:pt x="4147" y="59034"/>
                    <a:pt x="5953" y="49726"/>
                  </a:cubicBezTo>
                  <a:lnTo>
                    <a:pt x="1215" y="48124"/>
                  </a:lnTo>
                  <a:lnTo>
                    <a:pt x="11492" y="43592"/>
                  </a:lnTo>
                  <a:lnTo>
                    <a:pt x="17843" y="53748"/>
                  </a:lnTo>
                  <a:lnTo>
                    <a:pt x="13107" y="52147"/>
                  </a:lnTo>
                  <a:lnTo>
                    <a:pt x="13107" y="52147"/>
                  </a:lnTo>
                  <a:cubicBezTo>
                    <a:pt x="11736" y="59867"/>
                    <a:pt x="12409" y="67800"/>
                    <a:pt x="15063" y="75199"/>
                  </a:cubicBezTo>
                  <a:close/>
                </a:path>
              </a:pathLst>
            </a:custGeom>
            <a:gradFill>
              <a:gsLst>
                <a:gs pos="0">
                  <a:srgbClr val="DE0C10"/>
                </a:gs>
                <a:gs pos="100000">
                  <a:srgbClr val="FF868A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106962" y="90961"/>
              <a:ext cx="1437600" cy="14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 txBox="1"/>
            <p:nvPr/>
          </p:nvSpPr>
          <p:spPr>
            <a:xfrm>
              <a:off x="1106962" y="90961"/>
              <a:ext cx="1437600" cy="14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rIns="21575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Repaso / Tips </a:t>
              </a:r>
            </a:p>
          </p:txBody>
        </p:sp>
        <p:sp>
          <p:nvSpPr>
            <p:cNvPr id="640" name="Shape 640"/>
            <p:cNvSpPr/>
            <p:nvPr/>
          </p:nvSpPr>
          <p:spPr>
            <a:xfrm>
              <a:off x="1015841" y="-158"/>
              <a:ext cx="4064400" cy="4064400"/>
            </a:xfrm>
            <a:custGeom>
              <a:pathLst>
                <a:path extrusionOk="0" h="120000" w="120000">
                  <a:moveTo>
                    <a:pt x="45593" y="7417"/>
                  </a:moveTo>
                  <a:lnTo>
                    <a:pt x="45593" y="7417"/>
                  </a:lnTo>
                  <a:cubicBezTo>
                    <a:pt x="53006" y="5427"/>
                    <a:pt x="60757" y="4994"/>
                    <a:pt x="68348" y="6148"/>
                  </a:cubicBezTo>
                  <a:lnTo>
                    <a:pt x="69780" y="923"/>
                  </a:lnTo>
                  <a:lnTo>
                    <a:pt x="73319" y="11382"/>
                  </a:lnTo>
                  <a:lnTo>
                    <a:pt x="64718" y="19399"/>
                  </a:lnTo>
                  <a:lnTo>
                    <a:pt x="66147" y="14182"/>
                  </a:lnTo>
                  <a:lnTo>
                    <a:pt x="66147" y="14182"/>
                  </a:lnTo>
                  <a:cubicBezTo>
                    <a:pt x="60001" y="13404"/>
                    <a:pt x="53757" y="13800"/>
                    <a:pt x="47766" y="15348"/>
                  </a:cubicBezTo>
                  <a:close/>
                </a:path>
              </a:pathLst>
            </a:custGeom>
            <a:gradFill>
              <a:gsLst>
                <a:gs pos="0">
                  <a:srgbClr val="DE0C10"/>
                </a:gs>
                <a:gs pos="100000">
                  <a:srgbClr val="FF868A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s"/>
              <a:t>LISTAS, TUPLAS y DICCIONARIOS</a:t>
            </a:r>
          </a:p>
        </p:txBody>
      </p:sp>
      <p:sp>
        <p:nvSpPr>
          <p:cNvPr id="646" name="Shape 646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47" name="Shape 647"/>
          <p:cNvSpPr txBox="1"/>
          <p:nvPr/>
        </p:nvSpPr>
        <p:spPr>
          <a:xfrm>
            <a:off x="518975" y="722227"/>
            <a:ext cx="79263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Listas</a:t>
            </a:r>
          </a:p>
          <a:p>
            <a:pPr indent="-304800" lvl="0" marL="2857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Calibri"/>
              <a:buChar char="—"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Una lista es una secuencia de datos mutable. Está contenida por corchetes, por ejemplo, [1, 2, 3]. En el notebook de </a:t>
            </a:r>
          </a:p>
          <a:p>
            <a:pPr indent="-304800" lvl="0" marL="2857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Calibri"/>
              <a:buChar char="—"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iPython tipear: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Font typeface="Calibri"/>
              <a:buChar char="&gt;"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x = [</a:t>
            </a:r>
            <a:r>
              <a:rPr lang="es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"Lord"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"of"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"the"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"Rings"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Font typeface="Calibri"/>
              <a:buChar char="&gt;"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x[2] = </a:t>
            </a:r>
            <a:r>
              <a:rPr lang="es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"Frodo"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Font typeface="Calibri"/>
              <a:buChar char="&gt;"/>
            </a:pPr>
            <a:r>
              <a:rPr lang="es">
                <a:solidFill>
                  <a:srgbClr val="F5871F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(x)</a:t>
            </a:r>
            <a:b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04800" lvl="0" marL="2857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Calibri"/>
              <a:buChar char="—"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 devolverá: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Font typeface="Calibri"/>
              <a:buChar char="&gt;"/>
            </a:pP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'Lord'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'of'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'Frodo'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'Rings'</a:t>
            </a:r>
            <a: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br>
              <a:rPr lang="es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04800" lvl="0" marL="2857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Calibri"/>
              <a:buChar char="—"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 código anterior cambia el elemento 2 (o sea el tercero) en x.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s"/>
              <a:t>LISTAS, TUPLAS y DICCIONARIOS</a:t>
            </a:r>
          </a:p>
        </p:txBody>
      </p:sp>
      <p:sp>
        <p:nvSpPr>
          <p:cNvPr id="653" name="Shape 653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54" name="Shape 654"/>
          <p:cNvSpPr txBox="1"/>
          <p:nvPr/>
        </p:nvSpPr>
        <p:spPr>
          <a:xfrm>
            <a:off x="343350" y="604477"/>
            <a:ext cx="79263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Tuplas</a:t>
            </a:r>
          </a:p>
          <a:p>
            <a:pPr indent="-292100" lvl="0" marL="2857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Calibri"/>
              <a:buChar char="—"/>
            </a:pP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 una secuencia fija e inmutable de valores. En el notebook de iPython tipear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ct val="100000"/>
              <a:buFont typeface="Calibri"/>
              <a:buChar char="&gt;"/>
            </a:pPr>
            <a:r>
              <a:rPr lang="es" sz="12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x = (</a:t>
            </a:r>
            <a:r>
              <a:rPr lang="es" sz="1200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"Kirk"</a:t>
            </a:r>
            <a:r>
              <a:rPr lang="es" sz="12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" sz="1200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"Picard"</a:t>
            </a:r>
            <a:r>
              <a:rPr lang="es" sz="12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" sz="1200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"Spock"</a:t>
            </a:r>
            <a:r>
              <a:rPr lang="es" sz="12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s" sz="12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92100" lvl="0" marL="2857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Calibri"/>
              <a:buChar char="—"/>
            </a:pP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Así se crea una tupla de tres elementos. Se puede acceder a esos elementos de forma individual tipeando la variable y entre corchetes a la derecha el número de orden del elemento que se referencia. Ahora tipear: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ct val="100000"/>
              <a:buFont typeface="Calibri"/>
              <a:buChar char="&gt;"/>
            </a:pPr>
            <a:r>
              <a:rPr lang="es" sz="1200">
                <a:solidFill>
                  <a:srgbClr val="F5871F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s" sz="12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(x[1])</a:t>
            </a:r>
            <a:br>
              <a:rPr lang="es" sz="12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92100" lvl="0" marL="2857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Calibri"/>
              <a:buChar char="—"/>
            </a:pP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 devolverá: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ct val="100000"/>
              <a:buFont typeface="Calibri"/>
              <a:buChar char="&gt;"/>
            </a:pPr>
            <a:r>
              <a:rPr lang="es" sz="12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Picard</a:t>
            </a:r>
            <a:br>
              <a:rPr lang="es" sz="12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92100" lvl="0" marL="2857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Calibri"/>
              <a:buChar char="—"/>
            </a:pP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 índice 2 devuelve el elemento 1. Esto parece raro. Pero se debe a que Python indexa los elementos en base 0. Es decir, comienza a contar el orden de los elementos desde el cero: el 1er elemento tiene orden 0, el segundo, orden 1 y así sucesivamente. También se puede acceder a los elementos en el orden inverso. Ahora tipear: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ct val="100000"/>
              <a:buFont typeface="Calibri"/>
              <a:buChar char="&gt;"/>
            </a:pPr>
            <a:r>
              <a:rPr lang="es" sz="1200">
                <a:solidFill>
                  <a:srgbClr val="F5871F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s" sz="12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(x[-1])</a:t>
            </a:r>
            <a:br>
              <a:rPr lang="es" sz="12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92100" lvl="0" marL="2857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Calibri"/>
              <a:buChar char="—"/>
            </a:pP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 devolverá: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ct val="100000"/>
              <a:buFont typeface="Calibri"/>
              <a:buChar char="&gt;"/>
            </a:pPr>
            <a:r>
              <a:rPr lang="es" sz="12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Spock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s"/>
              <a:t>LISTAS, TUPLAS y DICCIONARIOS</a:t>
            </a:r>
          </a:p>
        </p:txBody>
      </p:sp>
      <p:sp>
        <p:nvSpPr>
          <p:cNvPr id="660" name="Shape 660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61" name="Shape 661"/>
          <p:cNvSpPr txBox="1"/>
          <p:nvPr/>
        </p:nvSpPr>
        <p:spPr>
          <a:xfrm>
            <a:off x="518975" y="722227"/>
            <a:ext cx="79263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Diccionarios</a:t>
            </a:r>
          </a:p>
          <a:p>
            <a:pPr indent="-304800" lvl="0" marL="2857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16666"/>
              <a:buFont typeface="Raleway"/>
              <a:buChar char="—"/>
            </a:pP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Consisten en pares de elementos que contienen una clave (key) y un valor. Los { } encierran diccionarios. El primer elemento del par de un diccionario es el key; el segundo es el valor. El formato general es algo así: </a:t>
            </a: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key1:value1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En el notebook de iPython tipear: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ct val="140000"/>
              <a:buFont typeface="Calibri"/>
              <a:buChar char="&gt;"/>
            </a:pPr>
            <a:r>
              <a:rPr lang="es" sz="10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x = {</a:t>
            </a:r>
            <a:r>
              <a:rPr lang="es" sz="1000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'key1'</a:t>
            </a:r>
            <a:r>
              <a:rPr lang="es" sz="10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" sz="1000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'value1'</a:t>
            </a:r>
            <a:r>
              <a:rPr lang="es" sz="10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" sz="1000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'key2'</a:t>
            </a:r>
            <a:r>
              <a:rPr lang="es" sz="10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" sz="1000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'value2'</a:t>
            </a:r>
            <a:r>
              <a:rPr lang="es" sz="10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ct val="140000"/>
              <a:buFont typeface="Calibri"/>
              <a:buChar char="&gt;"/>
            </a:pPr>
            <a:r>
              <a:rPr lang="es" sz="1000">
                <a:solidFill>
                  <a:srgbClr val="F5871F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s" sz="10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(x)</a:t>
            </a:r>
            <a:br>
              <a:rPr lang="es" sz="10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04800" lvl="0" marL="2857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16666"/>
              <a:buFont typeface="Raleway"/>
              <a:buChar char="—"/>
            </a:pP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Pueden no aparecer en el orden exacto en el que fueron tipeados. Esto se debe a que </a:t>
            </a: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los diccionarios no tienen orden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No puede usarse x[0] en un diccionario y referirse a ‘key1:value1’. Lo que hay que hacer es indexar por la clave directamente. En el notebook de iPython notebook tipear: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ct val="140000"/>
              <a:buFont typeface="Calibri"/>
              <a:buChar char="&gt;"/>
            </a:pPr>
            <a:r>
              <a:rPr lang="es" sz="10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x[‘key1’] = </a:t>
            </a:r>
            <a:r>
              <a:rPr lang="es" sz="1000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'I love Python'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ct val="140000"/>
              <a:buFont typeface="Calibri"/>
              <a:buChar char="&gt;"/>
            </a:pPr>
            <a:r>
              <a:rPr lang="es" sz="1000">
                <a:solidFill>
                  <a:srgbClr val="F5871F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s" sz="10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(x)</a:t>
            </a:r>
            <a:br>
              <a:rPr lang="es" sz="10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04800" lvl="0" marL="2857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16666"/>
              <a:buFont typeface="Calibri"/>
              <a:buChar char="—"/>
            </a:pP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 devolverá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Font typeface="Calibri"/>
              <a:buChar char="&gt;"/>
            </a:pPr>
            <a:r>
              <a:rPr lang="es" sz="10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s" sz="1000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'key1'</a:t>
            </a:r>
            <a:r>
              <a:rPr lang="es" sz="10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" sz="1000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'I love Python','key2'</a:t>
            </a:r>
            <a:r>
              <a:rPr lang="es" sz="10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" sz="1000">
                <a:solidFill>
                  <a:srgbClr val="718C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'value2'</a:t>
            </a:r>
            <a:r>
              <a:rPr lang="es" sz="10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s" sz="1000">
                <a:solidFill>
                  <a:srgbClr val="333333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04800" lvl="0" marL="2857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16666"/>
              <a:buFont typeface="Calibri"/>
              <a:buChar char="—"/>
            </a:pP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clave se mantiene pero los valores son mutables. Las claves son únicas en un diccionario; los valores no.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s"/>
              <a:t>FUNCIONES</a:t>
            </a:r>
          </a:p>
        </p:txBody>
      </p:sp>
      <p:sp>
        <p:nvSpPr>
          <p:cNvPr id="667" name="Shape 667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68" name="Shape 668"/>
          <p:cNvSpPr txBox="1"/>
          <p:nvPr/>
        </p:nvSpPr>
        <p:spPr>
          <a:xfrm>
            <a:off x="512120" y="780856"/>
            <a:ext cx="792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Recap de sintaxis de funciones: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512120" y="1382572"/>
            <a:ext cx="385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Sintaxis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4775821" y="1363647"/>
            <a:ext cx="385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47795" y="2757475"/>
            <a:ext cx="7926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función del ejemplo no devuelve ningún valor en la sentencia </a:t>
            </a:r>
            <a:r>
              <a:rPr b="0" i="1" lang="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b="0" i="0" lang="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El ejemplo de más abajo es la función identidad: </a:t>
            </a:r>
          </a:p>
        </p:txBody>
      </p:sp>
      <p:pic>
        <p:nvPicPr>
          <p:cNvPr id="672" name="Shape 6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1607" y="3480807"/>
            <a:ext cx="4407300" cy="119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73" name="Shape 673"/>
          <p:cNvPicPr preferRelativeResize="0"/>
          <p:nvPr/>
        </p:nvPicPr>
        <p:blipFill rotWithShape="1">
          <a:blip r:embed="rId4">
            <a:alphaModFix/>
          </a:blip>
          <a:srcRect b="58375" l="17729" r="49322" t="30493"/>
          <a:stretch/>
        </p:blipFill>
        <p:spPr>
          <a:xfrm>
            <a:off x="4584624" y="1668026"/>
            <a:ext cx="4407299" cy="83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Shape 674"/>
          <p:cNvPicPr preferRelativeResize="0"/>
          <p:nvPr/>
        </p:nvPicPr>
        <p:blipFill rotWithShape="1">
          <a:blip r:embed="rId5">
            <a:alphaModFix/>
          </a:blip>
          <a:srcRect b="58219" l="18091" r="53376" t="30860"/>
          <a:stretch/>
        </p:blipFill>
        <p:spPr>
          <a:xfrm>
            <a:off x="282050" y="1668025"/>
            <a:ext cx="3890292" cy="8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FUNCIONES: ¿PARA QUÉ?</a:t>
            </a:r>
          </a:p>
        </p:txBody>
      </p:sp>
      <p:sp>
        <p:nvSpPr>
          <p:cNvPr id="680" name="Shape 680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81" name="Shape 681"/>
          <p:cNvSpPr txBox="1"/>
          <p:nvPr/>
        </p:nvSpPr>
        <p:spPr>
          <a:xfrm>
            <a:off x="608854" y="1155446"/>
            <a:ext cx="79263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aleway"/>
              <a:buChar char="—"/>
            </a:pPr>
            <a:r>
              <a:rPr b="1" i="0" lang="e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Reutilización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</a:pPr>
            <a:r>
              <a:t/>
            </a:r>
            <a:endParaRPr b="1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aleway"/>
              <a:buChar char="—"/>
            </a:pPr>
            <a:r>
              <a:rPr b="1" i="0" lang="e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Claridad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</a:pPr>
            <a:r>
              <a:t/>
            </a:r>
            <a:endParaRPr b="1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aleway"/>
              <a:buChar char="—"/>
            </a:pPr>
            <a:r>
              <a:rPr b="1" i="0" lang="e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Menos propenso a errores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</a:pPr>
            <a:r>
              <a:t/>
            </a:r>
            <a:endParaRPr b="1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</a:pPr>
            <a:r>
              <a:t/>
            </a:r>
            <a:endParaRPr b="1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aleway"/>
              <a:buChar char="—"/>
            </a:pPr>
            <a:r>
              <a:rPr b="1" i="0" lang="e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Abordaje a problemas en partes / división de problemas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INTRODUCCIÓN: EXTENSIÓN VS COMPRENSIÓN</a:t>
            </a:r>
          </a:p>
        </p:txBody>
      </p:sp>
      <p:sp>
        <p:nvSpPr>
          <p:cNvPr id="687" name="Shape 687"/>
          <p:cNvSpPr txBox="1"/>
          <p:nvPr>
            <p:ph idx="12" type="sldNum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88" name="Shape 688"/>
          <p:cNvSpPr txBox="1"/>
          <p:nvPr/>
        </p:nvSpPr>
        <p:spPr>
          <a:xfrm>
            <a:off x="447793" y="1004062"/>
            <a:ext cx="39705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conjunto descripto por </a:t>
            </a:r>
            <a:r>
              <a:rPr b="1" i="0" lang="es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extensión </a:t>
            </a:r>
            <a:r>
              <a:rPr b="0" i="0" lang="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aquel que enumera uno a uno a todos sus elementos.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ejemplo,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4710312" y="1004062"/>
            <a:ext cx="3976499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conjunto descripto por </a:t>
            </a:r>
            <a:r>
              <a:rPr b="1" i="0" lang="es" sz="1600" u="none" cap="none" strike="noStrike">
                <a:solidFill>
                  <a:srgbClr val="D32F2F"/>
                </a:solidFill>
                <a:latin typeface="Calibri"/>
                <a:ea typeface="Calibri"/>
                <a:cs typeface="Calibri"/>
                <a:sym typeface="Calibri"/>
              </a:rPr>
              <a:t>comprensión </a:t>
            </a:r>
            <a:r>
              <a:rPr b="0" i="0" lang="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aquel que determina las propiedades  que caracterizan a sus elementos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ejemplo,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4630777" y="2400871"/>
            <a:ext cx="397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 = {n | n es un número par y 1 ≤ n ≤ 10}</a:t>
            </a:r>
          </a:p>
        </p:txBody>
      </p:sp>
      <p:sp>
        <p:nvSpPr>
          <p:cNvPr id="691" name="Shape 691"/>
          <p:cNvSpPr/>
          <p:nvPr/>
        </p:nvSpPr>
        <p:spPr>
          <a:xfrm>
            <a:off x="441800" y="2361283"/>
            <a:ext cx="3976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 = {2, 4, 6, 8, 10}</a:t>
            </a:r>
          </a:p>
        </p:txBody>
      </p:sp>
      <p:cxnSp>
        <p:nvCxnSpPr>
          <p:cNvPr id="692" name="Shape 692"/>
          <p:cNvCxnSpPr/>
          <p:nvPr/>
        </p:nvCxnSpPr>
        <p:spPr>
          <a:xfrm flipH="1">
            <a:off x="4528869" y="1004062"/>
            <a:ext cx="600" cy="2031900"/>
          </a:xfrm>
          <a:prstGeom prst="straightConnector1">
            <a:avLst/>
          </a:prstGeom>
          <a:noFill/>
          <a:ln cap="flat" cmpd="sng" w="9525">
            <a:solidFill>
              <a:srgbClr val="C423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Shape 693"/>
          <p:cNvSpPr/>
          <p:nvPr/>
        </p:nvSpPr>
        <p:spPr>
          <a:xfrm>
            <a:off x="885858" y="2717378"/>
            <a:ext cx="331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 {1, 4, 9, 16, 25, 36, 49, 64, 81, 100}</a:t>
            </a:r>
          </a:p>
        </p:txBody>
      </p:sp>
      <p:sp>
        <p:nvSpPr>
          <p:cNvPr id="694" name="Shape 694"/>
          <p:cNvSpPr/>
          <p:nvPr/>
        </p:nvSpPr>
        <p:spPr>
          <a:xfrm>
            <a:off x="4403257" y="2717378"/>
            <a:ext cx="4572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 = {n | n = k^2, k es natural  y n ≤ 100}</a:t>
            </a:r>
            <a:b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695" name="Shape 695"/>
          <p:cNvSpPr txBox="1"/>
          <p:nvPr/>
        </p:nvSpPr>
        <p:spPr>
          <a:xfrm>
            <a:off x="988100" y="3667950"/>
            <a:ext cx="6480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La sintaxis de las listas por comprensión es:    [</a:t>
            </a:r>
            <a:r>
              <a:rPr i="1" lang="es" sz="16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expresión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i="1" lang="e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i="1" lang="es" sz="1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