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handoutMasterIdLst>
    <p:handoutMasterId r:id="rId11"/>
  </p:handoutMasterIdLst>
  <p:sldIdLst>
    <p:sldId id="317" r:id="rId2"/>
    <p:sldId id="315" r:id="rId3"/>
    <p:sldId id="306" r:id="rId4"/>
    <p:sldId id="260" r:id="rId5"/>
    <p:sldId id="261" r:id="rId6"/>
    <p:sldId id="318" r:id="rId7"/>
    <p:sldId id="305" r:id="rId8"/>
    <p:sldId id="348" r:id="rId9"/>
  </p:sldIdLst>
  <p:sldSz cx="9144000" cy="6858000" type="screen4x3"/>
  <p:notesSz cx="6797675" cy="9926638"/>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1D029"/>
    <a:srgbClr val="A7190E"/>
    <a:srgbClr val="B7D242"/>
    <a:srgbClr val="99CCFF"/>
    <a:srgbClr val="66CCFF"/>
    <a:srgbClr val="DDDDDD"/>
    <a:srgbClr val="FFD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Styl z motywem 2 — Ak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 z motywem 2 — Ak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Styl jasny 1 — Ak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 jasny 2 — Ak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Styl jasny 1 — Ak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 jasny 1 — Ak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95" autoAdjust="0"/>
    <p:restoredTop sz="82734" autoAdjust="0"/>
  </p:normalViewPr>
  <p:slideViewPr>
    <p:cSldViewPr snapToObjects="1">
      <p:cViewPr varScale="1">
        <p:scale>
          <a:sx n="92" d="100"/>
          <a:sy n="92" d="100"/>
        </p:scale>
        <p:origin x="1752"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30" d="100"/>
        <a:sy n="130" d="100"/>
      </p:scale>
      <p:origin x="0" y="11880"/>
    </p:cViewPr>
  </p:sorterViewPr>
  <p:notesViewPr>
    <p:cSldViewPr snapToObjects="1">
      <p:cViewPr varScale="1">
        <p:scale>
          <a:sx n="106" d="100"/>
          <a:sy n="106" d="100"/>
        </p:scale>
        <p:origin x="-351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5002" cy="497058"/>
          </a:xfrm>
          <a:prstGeom prst="rect">
            <a:avLst/>
          </a:prstGeom>
        </p:spPr>
        <p:txBody>
          <a:bodyPr vert="horz" lIns="100282" tIns="50141" rIns="100282" bIns="50141" rtlCol="0"/>
          <a:lstStyle>
            <a:lvl1pPr algn="l">
              <a:defRPr sz="1300"/>
            </a:lvl1pPr>
          </a:lstStyle>
          <a:p>
            <a:endParaRPr lang="pl-PL"/>
          </a:p>
        </p:txBody>
      </p:sp>
      <p:sp>
        <p:nvSpPr>
          <p:cNvPr id="3" name="Symbol zastępczy daty 2"/>
          <p:cNvSpPr>
            <a:spLocks noGrp="1"/>
          </p:cNvSpPr>
          <p:nvPr>
            <p:ph type="dt" sz="quarter" idx="1"/>
          </p:nvPr>
        </p:nvSpPr>
        <p:spPr>
          <a:xfrm>
            <a:off x="3851030" y="0"/>
            <a:ext cx="2945002" cy="497058"/>
          </a:xfrm>
          <a:prstGeom prst="rect">
            <a:avLst/>
          </a:prstGeom>
        </p:spPr>
        <p:txBody>
          <a:bodyPr vert="horz" lIns="100282" tIns="50141" rIns="100282" bIns="50141" rtlCol="0"/>
          <a:lstStyle>
            <a:lvl1pPr algn="r">
              <a:defRPr sz="1300"/>
            </a:lvl1pPr>
          </a:lstStyle>
          <a:p>
            <a:fld id="{D31A44A4-21FB-4420-B922-62B232BD2878}" type="datetimeFigureOut">
              <a:rPr lang="pl-PL" smtClean="0"/>
              <a:t>26.01.2022</a:t>
            </a:fld>
            <a:endParaRPr lang="pl-PL"/>
          </a:p>
        </p:txBody>
      </p:sp>
      <p:sp>
        <p:nvSpPr>
          <p:cNvPr id="4" name="Symbol zastępczy stopki 3"/>
          <p:cNvSpPr>
            <a:spLocks noGrp="1"/>
          </p:cNvSpPr>
          <p:nvPr>
            <p:ph type="ftr" sz="quarter" idx="2"/>
          </p:nvPr>
        </p:nvSpPr>
        <p:spPr>
          <a:xfrm>
            <a:off x="0" y="9427767"/>
            <a:ext cx="2945002" cy="497058"/>
          </a:xfrm>
          <a:prstGeom prst="rect">
            <a:avLst/>
          </a:prstGeom>
        </p:spPr>
        <p:txBody>
          <a:bodyPr vert="horz" lIns="100282" tIns="50141" rIns="100282" bIns="50141" rtlCol="0" anchor="b"/>
          <a:lstStyle>
            <a:lvl1pPr algn="l">
              <a:defRPr sz="1300"/>
            </a:lvl1pPr>
          </a:lstStyle>
          <a:p>
            <a:endParaRPr lang="pl-PL"/>
          </a:p>
        </p:txBody>
      </p:sp>
      <p:sp>
        <p:nvSpPr>
          <p:cNvPr id="5" name="Symbol zastępczy numeru slajdu 4"/>
          <p:cNvSpPr>
            <a:spLocks noGrp="1"/>
          </p:cNvSpPr>
          <p:nvPr>
            <p:ph type="sldNum" sz="quarter" idx="3"/>
          </p:nvPr>
        </p:nvSpPr>
        <p:spPr>
          <a:xfrm>
            <a:off x="3851030" y="9427767"/>
            <a:ext cx="2945002" cy="497058"/>
          </a:xfrm>
          <a:prstGeom prst="rect">
            <a:avLst/>
          </a:prstGeom>
        </p:spPr>
        <p:txBody>
          <a:bodyPr vert="horz" lIns="100282" tIns="50141" rIns="100282" bIns="50141" rtlCol="0" anchor="b"/>
          <a:lstStyle>
            <a:lvl1pPr algn="r">
              <a:defRPr sz="1300"/>
            </a:lvl1pPr>
          </a:lstStyle>
          <a:p>
            <a:fld id="{DBA98176-2097-4028-882F-F8D3C097CDA2}" type="slidenum">
              <a:rPr lang="pl-PL" smtClean="0"/>
              <a:t>‹#›</a:t>
            </a:fld>
            <a:endParaRPr lang="pl-PL"/>
          </a:p>
        </p:txBody>
      </p:sp>
    </p:spTree>
    <p:extLst>
      <p:ext uri="{BB962C8B-B14F-4D97-AF65-F5344CB8AC3E}">
        <p14:creationId xmlns:p14="http://schemas.microsoft.com/office/powerpoint/2010/main" val="871287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5002" cy="497058"/>
          </a:xfrm>
          <a:prstGeom prst="rect">
            <a:avLst/>
          </a:prstGeom>
        </p:spPr>
        <p:txBody>
          <a:bodyPr vert="horz" lIns="100282" tIns="50141" rIns="100282" bIns="50141" rtlCol="0"/>
          <a:lstStyle>
            <a:lvl1pPr algn="l">
              <a:defRPr sz="1300"/>
            </a:lvl1pPr>
          </a:lstStyle>
          <a:p>
            <a:endParaRPr lang="pl-PL"/>
          </a:p>
        </p:txBody>
      </p:sp>
      <p:sp>
        <p:nvSpPr>
          <p:cNvPr id="3" name="Symbol zastępczy daty 2"/>
          <p:cNvSpPr>
            <a:spLocks noGrp="1"/>
          </p:cNvSpPr>
          <p:nvPr>
            <p:ph type="dt" idx="1"/>
          </p:nvPr>
        </p:nvSpPr>
        <p:spPr>
          <a:xfrm>
            <a:off x="3851030" y="0"/>
            <a:ext cx="2945002" cy="497058"/>
          </a:xfrm>
          <a:prstGeom prst="rect">
            <a:avLst/>
          </a:prstGeom>
        </p:spPr>
        <p:txBody>
          <a:bodyPr vert="horz" lIns="100282" tIns="50141" rIns="100282" bIns="50141" rtlCol="0"/>
          <a:lstStyle>
            <a:lvl1pPr algn="r">
              <a:defRPr sz="1300"/>
            </a:lvl1pPr>
          </a:lstStyle>
          <a:p>
            <a:fld id="{A21A7B8F-B13D-42AB-896D-D4142CBE7CC7}" type="datetimeFigureOut">
              <a:rPr lang="pl-PL" smtClean="0"/>
              <a:t>26.01.2022</a:t>
            </a:fld>
            <a:endParaRPr lang="pl-PL"/>
          </a:p>
        </p:txBody>
      </p:sp>
      <p:sp>
        <p:nvSpPr>
          <p:cNvPr id="4" name="Symbol zastępczy obrazu slajdu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100282" tIns="50141" rIns="100282" bIns="50141" rtlCol="0" anchor="ctr"/>
          <a:lstStyle/>
          <a:p>
            <a:endParaRPr lang="pl-PL"/>
          </a:p>
        </p:txBody>
      </p:sp>
      <p:sp>
        <p:nvSpPr>
          <p:cNvPr id="5" name="Symbol zastępczy notatek 4"/>
          <p:cNvSpPr>
            <a:spLocks noGrp="1"/>
          </p:cNvSpPr>
          <p:nvPr>
            <p:ph type="body" sz="quarter" idx="3"/>
          </p:nvPr>
        </p:nvSpPr>
        <p:spPr>
          <a:xfrm>
            <a:off x="679111" y="4714791"/>
            <a:ext cx="5439455" cy="4468075"/>
          </a:xfrm>
          <a:prstGeom prst="rect">
            <a:avLst/>
          </a:prstGeom>
        </p:spPr>
        <p:txBody>
          <a:bodyPr vert="horz" lIns="100282" tIns="50141" rIns="100282" bIns="50141"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7767"/>
            <a:ext cx="2945002" cy="497058"/>
          </a:xfrm>
          <a:prstGeom prst="rect">
            <a:avLst/>
          </a:prstGeom>
        </p:spPr>
        <p:txBody>
          <a:bodyPr vert="horz" lIns="100282" tIns="50141" rIns="100282" bIns="50141" rtlCol="0" anchor="b"/>
          <a:lstStyle>
            <a:lvl1pPr algn="l">
              <a:defRPr sz="1300"/>
            </a:lvl1pPr>
          </a:lstStyle>
          <a:p>
            <a:endParaRPr lang="pl-PL"/>
          </a:p>
        </p:txBody>
      </p:sp>
      <p:sp>
        <p:nvSpPr>
          <p:cNvPr id="7" name="Symbol zastępczy numeru slajdu 6"/>
          <p:cNvSpPr>
            <a:spLocks noGrp="1"/>
          </p:cNvSpPr>
          <p:nvPr>
            <p:ph type="sldNum" sz="quarter" idx="5"/>
          </p:nvPr>
        </p:nvSpPr>
        <p:spPr>
          <a:xfrm>
            <a:off x="3851030" y="9427767"/>
            <a:ext cx="2945002" cy="497058"/>
          </a:xfrm>
          <a:prstGeom prst="rect">
            <a:avLst/>
          </a:prstGeom>
        </p:spPr>
        <p:txBody>
          <a:bodyPr vert="horz" lIns="100282" tIns="50141" rIns="100282" bIns="50141" rtlCol="0" anchor="b"/>
          <a:lstStyle>
            <a:lvl1pPr algn="r">
              <a:defRPr sz="1300"/>
            </a:lvl1pPr>
          </a:lstStyle>
          <a:p>
            <a:fld id="{6B563000-1E3B-452F-A06E-988171F92042}" type="slidenum">
              <a:rPr lang="pl-PL" smtClean="0"/>
              <a:t>‹#›</a:t>
            </a:fld>
            <a:endParaRPr lang="pl-PL"/>
          </a:p>
        </p:txBody>
      </p:sp>
    </p:spTree>
    <p:extLst>
      <p:ext uri="{BB962C8B-B14F-4D97-AF65-F5344CB8AC3E}">
        <p14:creationId xmlns:p14="http://schemas.microsoft.com/office/powerpoint/2010/main" val="91476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6B563000-1E3B-452F-A06E-988171F92042}" type="slidenum">
              <a:rPr lang="pl-PL" smtClean="0"/>
              <a:t>1</a:t>
            </a:fld>
            <a:endParaRPr lang="pl-PL"/>
          </a:p>
        </p:txBody>
      </p:sp>
    </p:spTree>
    <p:extLst>
      <p:ext uri="{BB962C8B-B14F-4D97-AF65-F5344CB8AC3E}">
        <p14:creationId xmlns:p14="http://schemas.microsoft.com/office/powerpoint/2010/main" val="29452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err="1"/>
              <a:t>Ising</a:t>
            </a:r>
            <a:r>
              <a:rPr lang="pl-PL" dirty="0"/>
              <a:t> model is a </a:t>
            </a:r>
            <a:r>
              <a:rPr lang="pl-PL" dirty="0" err="1"/>
              <a:t>statistical</a:t>
            </a:r>
            <a:r>
              <a:rPr lang="pl-PL" dirty="0"/>
              <a:t> model for </a:t>
            </a:r>
            <a:r>
              <a:rPr lang="pl-PL" dirty="0" err="1"/>
              <a:t>ferromagnetic</a:t>
            </a:r>
            <a:r>
              <a:rPr lang="pl-PL" dirty="0"/>
              <a:t> and </a:t>
            </a:r>
            <a:r>
              <a:rPr lang="pl-PL" dirty="0" err="1"/>
              <a:t>antiferromagnetic</a:t>
            </a:r>
            <a:r>
              <a:rPr lang="pl-PL" dirty="0"/>
              <a:t> </a:t>
            </a:r>
            <a:r>
              <a:rPr lang="pl-PL" dirty="0" err="1"/>
              <a:t>systems</a:t>
            </a:r>
            <a:r>
              <a:rPr lang="pl-PL" dirty="0"/>
              <a:t>.  In </a:t>
            </a:r>
            <a:r>
              <a:rPr lang="pl-PL" dirty="0" err="1"/>
              <a:t>our</a:t>
            </a:r>
            <a:r>
              <a:rPr lang="pl-PL" dirty="0"/>
              <a:t> </a:t>
            </a:r>
            <a:r>
              <a:rPr lang="pl-PL" dirty="0" err="1"/>
              <a:t>projet</a:t>
            </a:r>
            <a:r>
              <a:rPr lang="pl-PL" dirty="0"/>
              <a:t> we </a:t>
            </a:r>
            <a:r>
              <a:rPr lang="pl-PL" dirty="0" err="1"/>
              <a:t>decided</a:t>
            </a:r>
            <a:r>
              <a:rPr lang="pl-PL" dirty="0"/>
              <a:t> to </a:t>
            </a:r>
            <a:r>
              <a:rPr lang="pl-PL" dirty="0" err="1"/>
              <a:t>use</a:t>
            </a:r>
            <a:r>
              <a:rPr lang="pl-PL" dirty="0"/>
              <a:t> 2D model to </a:t>
            </a:r>
            <a:r>
              <a:rPr lang="pl-PL" dirty="0" err="1"/>
              <a:t>generate</a:t>
            </a:r>
            <a:r>
              <a:rPr lang="pl-PL" dirty="0"/>
              <a:t> spin </a:t>
            </a:r>
            <a:r>
              <a:rPr lang="pl-PL" dirty="0" err="1"/>
              <a:t>configurations</a:t>
            </a:r>
            <a:r>
              <a:rPr lang="pl-PL" dirty="0"/>
              <a:t> for </a:t>
            </a:r>
            <a:r>
              <a:rPr lang="pl-PL" dirty="0" err="1"/>
              <a:t>our</a:t>
            </a:r>
            <a:r>
              <a:rPr lang="pl-PL" dirty="0"/>
              <a:t> </a:t>
            </a:r>
            <a:r>
              <a:rPr lang="pl-PL" dirty="0" err="1"/>
              <a:t>calculations</a:t>
            </a:r>
            <a:r>
              <a:rPr lang="pl-PL" dirty="0"/>
              <a:t>.  </a:t>
            </a:r>
            <a:r>
              <a:rPr lang="pl-PL" dirty="0" err="1"/>
              <a:t>This</a:t>
            </a:r>
            <a:r>
              <a:rPr lang="pl-PL" dirty="0"/>
              <a:t> model is a </a:t>
            </a:r>
            <a:r>
              <a:rPr lang="pl-PL" dirty="0" err="1"/>
              <a:t>representation</a:t>
            </a:r>
            <a:r>
              <a:rPr lang="pl-PL" dirty="0"/>
              <a:t> of </a:t>
            </a:r>
            <a:r>
              <a:rPr lang="pl-PL" dirty="0" err="1"/>
              <a:t>spins</a:t>
            </a:r>
            <a:r>
              <a:rPr lang="pl-PL" dirty="0"/>
              <a:t> in a </a:t>
            </a:r>
            <a:r>
              <a:rPr lang="pl-PL" dirty="0" err="1"/>
              <a:t>square</a:t>
            </a:r>
            <a:r>
              <a:rPr lang="pl-PL" dirty="0"/>
              <a:t> </a:t>
            </a:r>
            <a:r>
              <a:rPr lang="pl-PL" dirty="0" err="1"/>
              <a:t>lattice</a:t>
            </a:r>
            <a:r>
              <a:rPr lang="pl-PL" dirty="0"/>
              <a:t> </a:t>
            </a:r>
            <a:r>
              <a:rPr lang="pl-PL" dirty="0" err="1"/>
              <a:t>where</a:t>
            </a:r>
            <a:r>
              <a:rPr lang="pl-PL" dirty="0"/>
              <a:t> </a:t>
            </a:r>
            <a:r>
              <a:rPr lang="pl-PL" dirty="0" err="1"/>
              <a:t>they</a:t>
            </a:r>
            <a:r>
              <a:rPr lang="pl-PL" dirty="0"/>
              <a:t> </a:t>
            </a:r>
            <a:r>
              <a:rPr lang="pl-PL" dirty="0" err="1"/>
              <a:t>can</a:t>
            </a:r>
            <a:r>
              <a:rPr lang="pl-PL" dirty="0"/>
              <a:t> </a:t>
            </a:r>
            <a:r>
              <a:rPr lang="pl-PL" dirty="0" err="1"/>
              <a:t>have</a:t>
            </a:r>
            <a:r>
              <a:rPr lang="pl-PL" dirty="0"/>
              <a:t> </a:t>
            </a:r>
            <a:r>
              <a:rPr lang="pl-PL" dirty="0" err="1"/>
              <a:t>only</a:t>
            </a:r>
            <a:r>
              <a:rPr lang="pl-PL" dirty="0"/>
              <a:t> 2 spin </a:t>
            </a:r>
            <a:r>
              <a:rPr lang="pl-PL" dirty="0" err="1"/>
              <a:t>values</a:t>
            </a:r>
            <a:r>
              <a:rPr lang="pl-PL" dirty="0"/>
              <a:t> </a:t>
            </a:r>
            <a:r>
              <a:rPr lang="pl-PL" dirty="0" err="1"/>
              <a:t>equal</a:t>
            </a:r>
            <a:r>
              <a:rPr lang="pl-PL" dirty="0"/>
              <a:t> +1 </a:t>
            </a:r>
            <a:r>
              <a:rPr lang="pl-PL" dirty="0" err="1"/>
              <a:t>or</a:t>
            </a:r>
            <a:r>
              <a:rPr lang="pl-PL" dirty="0"/>
              <a:t> -1 as on </a:t>
            </a:r>
            <a:r>
              <a:rPr lang="pl-PL" dirty="0" err="1"/>
              <a:t>figure</a:t>
            </a:r>
            <a:r>
              <a:rPr lang="pl-PL" dirty="0"/>
              <a:t> on the </a:t>
            </a:r>
            <a:r>
              <a:rPr lang="pl-PL" dirty="0" err="1"/>
              <a:t>left</a:t>
            </a:r>
            <a:r>
              <a:rPr lang="pl-PL" dirty="0"/>
              <a:t> </a:t>
            </a:r>
            <a:r>
              <a:rPr lang="pl-PL" dirty="0" err="1"/>
              <a:t>side</a:t>
            </a:r>
            <a:r>
              <a:rPr lang="pl-PL" dirty="0"/>
              <a:t> </a:t>
            </a:r>
            <a:r>
              <a:rPr lang="pl-PL" dirty="0" err="1"/>
              <a:t>where</a:t>
            </a:r>
            <a:r>
              <a:rPr lang="pl-PL" dirty="0"/>
              <a:t> </a:t>
            </a:r>
            <a:r>
              <a:rPr lang="pl-PL" dirty="0" err="1"/>
              <a:t>black</a:t>
            </a:r>
            <a:r>
              <a:rPr lang="pl-PL" dirty="0"/>
              <a:t> </a:t>
            </a:r>
            <a:r>
              <a:rPr lang="pl-PL" dirty="0" err="1"/>
              <a:t>squares</a:t>
            </a:r>
            <a:r>
              <a:rPr lang="pl-PL" dirty="0"/>
              <a:t> are </a:t>
            </a:r>
            <a:r>
              <a:rPr lang="pl-PL" dirty="0" err="1"/>
              <a:t>represent</a:t>
            </a:r>
            <a:r>
              <a:rPr lang="pl-PL" dirty="0"/>
              <a:t> </a:t>
            </a:r>
            <a:r>
              <a:rPr lang="pl-PL" dirty="0" err="1"/>
              <a:t>value</a:t>
            </a:r>
            <a:r>
              <a:rPr lang="pl-PL" dirty="0"/>
              <a:t> -1 and </a:t>
            </a:r>
            <a:r>
              <a:rPr lang="pl-PL" dirty="0" err="1"/>
              <a:t>white</a:t>
            </a:r>
            <a:r>
              <a:rPr lang="pl-PL" dirty="0"/>
              <a:t> </a:t>
            </a:r>
            <a:r>
              <a:rPr lang="pl-PL" dirty="0" err="1"/>
              <a:t>squares</a:t>
            </a:r>
            <a:r>
              <a:rPr lang="pl-PL" dirty="0"/>
              <a:t> +1. In </a:t>
            </a:r>
            <a:r>
              <a:rPr lang="pl-PL" dirty="0" err="1"/>
              <a:t>this</a:t>
            </a:r>
            <a:r>
              <a:rPr lang="pl-PL" dirty="0"/>
              <a:t> model, we </a:t>
            </a:r>
            <a:r>
              <a:rPr lang="pl-PL" dirty="0" err="1"/>
              <a:t>used</a:t>
            </a:r>
            <a:r>
              <a:rPr lang="pl-PL" dirty="0"/>
              <a:t> </a:t>
            </a:r>
            <a:r>
              <a:rPr lang="pl-PL" dirty="0" err="1"/>
              <a:t>only</a:t>
            </a:r>
            <a:r>
              <a:rPr lang="pl-PL" dirty="0"/>
              <a:t> </a:t>
            </a:r>
            <a:r>
              <a:rPr lang="pl-PL" dirty="0" err="1"/>
              <a:t>nearest</a:t>
            </a:r>
            <a:r>
              <a:rPr lang="pl-PL" dirty="0"/>
              <a:t> </a:t>
            </a:r>
            <a:r>
              <a:rPr lang="pl-PL" dirty="0" err="1"/>
              <a:t>neighbours</a:t>
            </a:r>
            <a:r>
              <a:rPr lang="pl-PL" dirty="0"/>
              <a:t> </a:t>
            </a:r>
            <a:r>
              <a:rPr lang="pl-PL" dirty="0" err="1"/>
              <a:t>interactions</a:t>
            </a:r>
            <a:r>
              <a:rPr lang="pl-PL" dirty="0"/>
              <a:t> for </a:t>
            </a:r>
            <a:r>
              <a:rPr lang="pl-PL" dirty="0" err="1"/>
              <a:t>spins</a:t>
            </a:r>
            <a:r>
              <a:rPr lang="pl-PL" dirty="0"/>
              <a:t>, </a:t>
            </a:r>
            <a:r>
              <a:rPr lang="pl-PL" dirty="0" err="1"/>
              <a:t>what</a:t>
            </a:r>
            <a:r>
              <a:rPr lang="pl-PL" dirty="0"/>
              <a:t> is </a:t>
            </a:r>
            <a:r>
              <a:rPr lang="pl-PL" dirty="0" err="1"/>
              <a:t>shown</a:t>
            </a:r>
            <a:r>
              <a:rPr lang="pl-PL" dirty="0"/>
              <a:t> on the </a:t>
            </a:r>
            <a:r>
              <a:rPr lang="pl-PL" dirty="0" err="1"/>
              <a:t>picture</a:t>
            </a:r>
            <a:r>
              <a:rPr lang="pl-PL" dirty="0"/>
              <a:t> on the </a:t>
            </a:r>
            <a:r>
              <a:rPr lang="pl-PL" dirty="0" err="1"/>
              <a:t>right</a:t>
            </a:r>
            <a:r>
              <a:rPr lang="pl-PL" dirty="0"/>
              <a:t> </a:t>
            </a:r>
            <a:r>
              <a:rPr lang="pl-PL" dirty="0" err="1"/>
              <a:t>side</a:t>
            </a:r>
            <a:r>
              <a:rPr lang="pl-PL" dirty="0"/>
              <a:t>.  </a:t>
            </a:r>
          </a:p>
        </p:txBody>
      </p:sp>
      <p:sp>
        <p:nvSpPr>
          <p:cNvPr id="4" name="Symbol zastępczy numeru slajdu 3"/>
          <p:cNvSpPr>
            <a:spLocks noGrp="1"/>
          </p:cNvSpPr>
          <p:nvPr>
            <p:ph type="sldNum" sz="quarter" idx="10"/>
          </p:nvPr>
        </p:nvSpPr>
        <p:spPr/>
        <p:txBody>
          <a:bodyPr/>
          <a:lstStyle/>
          <a:p>
            <a:fld id="{6B563000-1E3B-452F-A06E-988171F92042}" type="slidenum">
              <a:rPr lang="pl-PL" smtClean="0"/>
              <a:t>2</a:t>
            </a:fld>
            <a:endParaRPr lang="pl-PL"/>
          </a:p>
        </p:txBody>
      </p:sp>
    </p:spTree>
    <p:extLst>
      <p:ext uri="{BB962C8B-B14F-4D97-AF65-F5344CB8AC3E}">
        <p14:creationId xmlns:p14="http://schemas.microsoft.com/office/powerpoint/2010/main" val="261004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a:t>
            </a:r>
            <a:r>
              <a:rPr lang="pl-PL" dirty="0" err="1"/>
              <a:t>create</a:t>
            </a:r>
            <a:r>
              <a:rPr lang="pl-PL" dirty="0"/>
              <a:t> </a:t>
            </a:r>
            <a:r>
              <a:rPr lang="pl-PL" dirty="0" err="1"/>
              <a:t>proper</a:t>
            </a:r>
            <a:r>
              <a:rPr lang="pl-PL" dirty="0"/>
              <a:t> </a:t>
            </a:r>
            <a:r>
              <a:rPr lang="pl-PL" dirty="0" err="1"/>
              <a:t>configurations</a:t>
            </a:r>
            <a:r>
              <a:rPr lang="pl-PL" dirty="0"/>
              <a:t> we </a:t>
            </a:r>
            <a:r>
              <a:rPr lang="pl-PL" dirty="0" err="1"/>
              <a:t>used</a:t>
            </a:r>
            <a:r>
              <a:rPr lang="pl-PL" dirty="0"/>
              <a:t> Monte Carlo </a:t>
            </a:r>
            <a:r>
              <a:rPr lang="pl-PL" dirty="0" err="1"/>
              <a:t>simulations</a:t>
            </a:r>
            <a:r>
              <a:rPr lang="pl-PL" dirty="0"/>
              <a:t> for </a:t>
            </a:r>
            <a:r>
              <a:rPr lang="pl-PL" dirty="0" err="1"/>
              <a:t>parameters</a:t>
            </a:r>
            <a:r>
              <a:rPr lang="pl-PL" dirty="0"/>
              <a:t>  </a:t>
            </a:r>
            <a:r>
              <a:rPr lang="pl-PL" dirty="0" err="1"/>
              <a:t>steps</a:t>
            </a:r>
            <a:r>
              <a:rPr lang="pl-PL" dirty="0"/>
              <a:t>, T and delta T. </a:t>
            </a:r>
            <a:r>
              <a:rPr lang="pl-PL" dirty="0" err="1"/>
              <a:t>Configuartions</a:t>
            </a:r>
            <a:r>
              <a:rPr lang="pl-PL" dirty="0"/>
              <a:t> </a:t>
            </a:r>
            <a:r>
              <a:rPr lang="pl-PL" dirty="0" err="1"/>
              <a:t>were</a:t>
            </a:r>
            <a:r>
              <a:rPr lang="pl-PL" dirty="0"/>
              <a:t> </a:t>
            </a:r>
            <a:r>
              <a:rPr lang="pl-PL" dirty="0" err="1"/>
              <a:t>create</a:t>
            </a:r>
            <a:r>
              <a:rPr lang="pl-PL" dirty="0"/>
              <a:t> for 5 </a:t>
            </a:r>
            <a:r>
              <a:rPr lang="pl-PL" dirty="0" err="1"/>
              <a:t>differenet</a:t>
            </a:r>
            <a:r>
              <a:rPr lang="pl-PL" dirty="0"/>
              <a:t> </a:t>
            </a:r>
            <a:r>
              <a:rPr lang="pl-PL" dirty="0" err="1"/>
              <a:t>sizes</a:t>
            </a:r>
            <a:r>
              <a:rPr lang="pl-PL" dirty="0"/>
              <a:t> of </a:t>
            </a:r>
            <a:r>
              <a:rPr lang="pl-PL" dirty="0" err="1"/>
              <a:t>systems</a:t>
            </a:r>
            <a:r>
              <a:rPr lang="pl-PL" dirty="0"/>
              <a:t>. </a:t>
            </a:r>
            <a:r>
              <a:rPr lang="pl-PL" dirty="0" err="1"/>
              <a:t>Our</a:t>
            </a:r>
            <a:r>
              <a:rPr lang="pl-PL" dirty="0"/>
              <a:t> </a:t>
            </a:r>
            <a:r>
              <a:rPr lang="pl-PL" dirty="0" err="1"/>
              <a:t>goal</a:t>
            </a:r>
            <a:r>
              <a:rPr lang="pl-PL" dirty="0"/>
              <a:t> was to </a:t>
            </a:r>
            <a:r>
              <a:rPr lang="pl-PL" dirty="0" err="1"/>
              <a:t>get</a:t>
            </a:r>
            <a:r>
              <a:rPr lang="pl-PL" dirty="0"/>
              <a:t> </a:t>
            </a:r>
            <a:r>
              <a:rPr lang="pl-PL" dirty="0" err="1"/>
              <a:t>proper</a:t>
            </a:r>
            <a:r>
              <a:rPr lang="pl-PL" dirty="0"/>
              <a:t> </a:t>
            </a:r>
            <a:r>
              <a:rPr lang="pl-PL" dirty="0" err="1"/>
              <a:t>value</a:t>
            </a:r>
            <a:r>
              <a:rPr lang="pl-PL" dirty="0"/>
              <a:t> of </a:t>
            </a:r>
            <a:r>
              <a:rPr lang="pl-PL" dirty="0" err="1"/>
              <a:t>critical</a:t>
            </a:r>
            <a:r>
              <a:rPr lang="pl-PL" dirty="0"/>
              <a:t> temperaturę for </a:t>
            </a:r>
            <a:r>
              <a:rPr lang="pl-PL" dirty="0" err="1"/>
              <a:t>phase</a:t>
            </a:r>
            <a:r>
              <a:rPr lang="pl-PL" dirty="0"/>
              <a:t> </a:t>
            </a:r>
            <a:r>
              <a:rPr lang="pl-PL" dirty="0" err="1"/>
              <a:t>transition</a:t>
            </a:r>
            <a:r>
              <a:rPr lang="pl-PL" dirty="0"/>
              <a:t> in </a:t>
            </a:r>
            <a:r>
              <a:rPr lang="pl-PL" dirty="0" err="1"/>
              <a:t>ising</a:t>
            </a:r>
            <a:r>
              <a:rPr lang="pl-PL" dirty="0"/>
              <a:t> model. </a:t>
            </a:r>
            <a:r>
              <a:rPr lang="pl-PL" dirty="0" err="1"/>
              <a:t>Analytical</a:t>
            </a:r>
            <a:r>
              <a:rPr lang="pl-PL" dirty="0"/>
              <a:t> </a:t>
            </a:r>
            <a:r>
              <a:rPr lang="pl-PL" dirty="0" err="1"/>
              <a:t>value</a:t>
            </a:r>
            <a:r>
              <a:rPr lang="pl-PL" dirty="0"/>
              <a:t> of </a:t>
            </a:r>
            <a:r>
              <a:rPr lang="pl-PL" dirty="0" err="1"/>
              <a:t>this</a:t>
            </a:r>
            <a:r>
              <a:rPr lang="pl-PL" dirty="0"/>
              <a:t> </a:t>
            </a:r>
            <a:r>
              <a:rPr lang="pl-PL" dirty="0" err="1"/>
              <a:t>tempearature</a:t>
            </a:r>
            <a:r>
              <a:rPr lang="pl-PL" dirty="0"/>
              <a:t> is </a:t>
            </a:r>
            <a:r>
              <a:rPr lang="pl-PL" dirty="0" err="1"/>
              <a:t>aroud</a:t>
            </a:r>
            <a:r>
              <a:rPr lang="pl-PL" dirty="0"/>
              <a:t> 2.27 (</a:t>
            </a:r>
            <a:r>
              <a:rPr lang="pl-PL" dirty="0" err="1"/>
              <a:t>witouht</a:t>
            </a:r>
            <a:r>
              <a:rPr lang="pl-PL" dirty="0"/>
              <a:t> unit, </a:t>
            </a:r>
            <a:r>
              <a:rPr lang="pl-PL" dirty="0" err="1"/>
              <a:t>because</a:t>
            </a:r>
            <a:r>
              <a:rPr lang="pl-PL" dirty="0"/>
              <a:t> </a:t>
            </a:r>
            <a:r>
              <a:rPr lang="pl-PL" dirty="0" err="1"/>
              <a:t>it</a:t>
            </a:r>
            <a:r>
              <a:rPr lang="pl-PL" dirty="0"/>
              <a:t> is </a:t>
            </a:r>
            <a:r>
              <a:rPr lang="pl-PL" dirty="0" err="1"/>
              <a:t>so</a:t>
            </a:r>
            <a:r>
              <a:rPr lang="pl-PL" dirty="0"/>
              <a:t> </a:t>
            </a:r>
            <a:r>
              <a:rPr lang="pl-PL" dirty="0" err="1"/>
              <a:t>called</a:t>
            </a:r>
            <a:r>
              <a:rPr lang="pl-PL" dirty="0"/>
              <a:t> </a:t>
            </a:r>
            <a:r>
              <a:rPr lang="pl-PL" dirty="0" err="1"/>
              <a:t>reduced</a:t>
            </a:r>
            <a:r>
              <a:rPr lang="pl-PL" dirty="0"/>
              <a:t> </a:t>
            </a:r>
            <a:r>
              <a:rPr lang="pl-PL" dirty="0" err="1"/>
              <a:t>temperature</a:t>
            </a:r>
            <a:r>
              <a:rPr lang="pl-PL" dirty="0"/>
              <a:t>).  </a:t>
            </a:r>
          </a:p>
        </p:txBody>
      </p:sp>
      <p:sp>
        <p:nvSpPr>
          <p:cNvPr id="4" name="Symbol zastępczy numeru slajdu 3"/>
          <p:cNvSpPr>
            <a:spLocks noGrp="1"/>
          </p:cNvSpPr>
          <p:nvPr>
            <p:ph type="sldNum" sz="quarter" idx="5"/>
          </p:nvPr>
        </p:nvSpPr>
        <p:spPr/>
        <p:txBody>
          <a:bodyPr/>
          <a:lstStyle/>
          <a:p>
            <a:fld id="{6B563000-1E3B-452F-A06E-988171F92042}" type="slidenum">
              <a:rPr lang="pl-PL" smtClean="0"/>
              <a:t>3</a:t>
            </a:fld>
            <a:endParaRPr lang="pl-PL"/>
          </a:p>
        </p:txBody>
      </p:sp>
    </p:spTree>
    <p:extLst>
      <p:ext uri="{BB962C8B-B14F-4D97-AF65-F5344CB8AC3E}">
        <p14:creationId xmlns:p14="http://schemas.microsoft.com/office/powerpoint/2010/main" val="136565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a:t>
            </a:r>
            <a:r>
              <a:rPr lang="pl-PL" dirty="0" err="1"/>
              <a:t>achieve</a:t>
            </a:r>
            <a:r>
              <a:rPr lang="pl-PL" dirty="0"/>
              <a:t> </a:t>
            </a:r>
            <a:r>
              <a:rPr lang="pl-PL" dirty="0" err="1"/>
              <a:t>our</a:t>
            </a:r>
            <a:r>
              <a:rPr lang="pl-PL" dirty="0"/>
              <a:t> </a:t>
            </a:r>
            <a:r>
              <a:rPr lang="pl-PL" dirty="0" err="1"/>
              <a:t>goal</a:t>
            </a:r>
            <a:r>
              <a:rPr lang="pl-PL" dirty="0"/>
              <a:t>, </a:t>
            </a:r>
            <a:r>
              <a:rPr lang="pl-PL" dirty="0" err="1"/>
              <a:t>which</a:t>
            </a:r>
            <a:r>
              <a:rPr lang="pl-PL" dirty="0"/>
              <a:t> was </a:t>
            </a:r>
            <a:r>
              <a:rPr lang="pl-PL" dirty="0" err="1"/>
              <a:t>getting</a:t>
            </a:r>
            <a:r>
              <a:rPr lang="pl-PL" dirty="0"/>
              <a:t> </a:t>
            </a:r>
            <a:r>
              <a:rPr lang="pl-PL" dirty="0" err="1"/>
              <a:t>correct</a:t>
            </a:r>
            <a:r>
              <a:rPr lang="pl-PL" dirty="0"/>
              <a:t> </a:t>
            </a:r>
            <a:r>
              <a:rPr lang="pl-PL" dirty="0" err="1"/>
              <a:t>value</a:t>
            </a:r>
            <a:r>
              <a:rPr lang="pl-PL" dirty="0"/>
              <a:t> of </a:t>
            </a:r>
            <a:r>
              <a:rPr lang="pl-PL" dirty="0" err="1"/>
              <a:t>critical</a:t>
            </a:r>
            <a:r>
              <a:rPr lang="pl-PL" dirty="0"/>
              <a:t> </a:t>
            </a:r>
            <a:r>
              <a:rPr lang="pl-PL" dirty="0" err="1"/>
              <a:t>temperature</a:t>
            </a:r>
            <a:r>
              <a:rPr lang="pl-PL" dirty="0"/>
              <a:t>, we </a:t>
            </a:r>
            <a:r>
              <a:rPr lang="pl-PL" dirty="0" err="1"/>
              <a:t>used</a:t>
            </a:r>
            <a:r>
              <a:rPr lang="pl-PL" dirty="0"/>
              <a:t> </a:t>
            </a:r>
            <a:r>
              <a:rPr lang="pl-PL" dirty="0" err="1"/>
              <a:t>Support</a:t>
            </a:r>
            <a:r>
              <a:rPr lang="pl-PL" dirty="0"/>
              <a:t> </a:t>
            </a:r>
            <a:r>
              <a:rPr lang="pl-PL" dirty="0" err="1"/>
              <a:t>Vector</a:t>
            </a:r>
            <a:r>
              <a:rPr lang="pl-PL" dirty="0"/>
              <a:t> Machine. At the </a:t>
            </a:r>
            <a:r>
              <a:rPr lang="pl-PL" dirty="0" err="1"/>
              <a:t>beggin</a:t>
            </a:r>
            <a:r>
              <a:rPr lang="pl-PL" dirty="0"/>
              <a:t>, we </a:t>
            </a:r>
            <a:r>
              <a:rPr lang="pl-PL" dirty="0" err="1"/>
              <a:t>trained</a:t>
            </a:r>
            <a:r>
              <a:rPr lang="pl-PL" dirty="0"/>
              <a:t> </a:t>
            </a:r>
            <a:r>
              <a:rPr lang="pl-PL" dirty="0" err="1"/>
              <a:t>our</a:t>
            </a:r>
            <a:r>
              <a:rPr lang="pl-PL" dirty="0"/>
              <a:t> model for 2 </a:t>
            </a:r>
            <a:r>
              <a:rPr lang="pl-PL" dirty="0" err="1"/>
              <a:t>temperatures</a:t>
            </a:r>
            <a:r>
              <a:rPr lang="pl-PL" dirty="0"/>
              <a:t> 0.1 and 4.0 </a:t>
            </a:r>
            <a:r>
              <a:rPr lang="pl-PL" dirty="0" err="1"/>
              <a:t>which</a:t>
            </a:r>
            <a:r>
              <a:rPr lang="pl-PL" dirty="0"/>
              <a:t> are </a:t>
            </a:r>
            <a:r>
              <a:rPr lang="pl-PL" dirty="0" err="1"/>
              <a:t>extreme</a:t>
            </a:r>
            <a:r>
              <a:rPr lang="pl-PL" dirty="0"/>
              <a:t> </a:t>
            </a:r>
            <a:r>
              <a:rPr lang="pl-PL" dirty="0" err="1"/>
              <a:t>temperatures</a:t>
            </a:r>
            <a:r>
              <a:rPr lang="pl-PL" dirty="0"/>
              <a:t> for </a:t>
            </a:r>
            <a:r>
              <a:rPr lang="pl-PL" dirty="0" err="1"/>
              <a:t>our</a:t>
            </a:r>
            <a:r>
              <a:rPr lang="pl-PL" dirty="0"/>
              <a:t> </a:t>
            </a:r>
            <a:r>
              <a:rPr lang="pl-PL" dirty="0" err="1"/>
              <a:t>monte</a:t>
            </a:r>
            <a:r>
              <a:rPr lang="pl-PL" dirty="0"/>
              <a:t> </a:t>
            </a:r>
            <a:r>
              <a:rPr lang="pl-PL" dirty="0" err="1"/>
              <a:t>carlo</a:t>
            </a:r>
            <a:r>
              <a:rPr lang="pl-PL" dirty="0"/>
              <a:t> </a:t>
            </a:r>
            <a:r>
              <a:rPr lang="pl-PL" dirty="0" err="1"/>
              <a:t>simulations</a:t>
            </a:r>
            <a:r>
              <a:rPr lang="pl-PL" dirty="0"/>
              <a:t> </a:t>
            </a:r>
            <a:r>
              <a:rPr lang="pl-PL" dirty="0" err="1"/>
              <a:t>were</a:t>
            </a:r>
            <a:r>
              <a:rPr lang="pl-PL" dirty="0"/>
              <a:t> we </a:t>
            </a:r>
            <a:r>
              <a:rPr lang="pl-PL" dirty="0" err="1"/>
              <a:t>get</a:t>
            </a:r>
            <a:r>
              <a:rPr lang="pl-PL" dirty="0"/>
              <a:t> 100% </a:t>
            </a:r>
            <a:r>
              <a:rPr lang="pl-PL" dirty="0" err="1"/>
              <a:t>efficiency</a:t>
            </a:r>
            <a:r>
              <a:rPr lang="pl-PL" dirty="0"/>
              <a:t> for </a:t>
            </a:r>
            <a:r>
              <a:rPr lang="pl-PL" dirty="0" err="1"/>
              <a:t>testing</a:t>
            </a:r>
            <a:r>
              <a:rPr lang="pl-PL" dirty="0"/>
              <a:t> data. For </a:t>
            </a:r>
            <a:r>
              <a:rPr lang="pl-PL" dirty="0" err="1"/>
              <a:t>low</a:t>
            </a:r>
            <a:r>
              <a:rPr lang="pl-PL" dirty="0"/>
              <a:t> </a:t>
            </a:r>
            <a:r>
              <a:rPr lang="pl-PL" dirty="0" err="1"/>
              <a:t>temperatures</a:t>
            </a:r>
            <a:r>
              <a:rPr lang="pl-PL" dirty="0"/>
              <a:t> we </a:t>
            </a:r>
            <a:r>
              <a:rPr lang="pl-PL" dirty="0" err="1"/>
              <a:t>had</a:t>
            </a:r>
            <a:r>
              <a:rPr lang="pl-PL" dirty="0"/>
              <a:t> </a:t>
            </a:r>
            <a:r>
              <a:rPr lang="pl-PL" dirty="0" err="1"/>
              <a:t>so</a:t>
            </a:r>
            <a:r>
              <a:rPr lang="pl-PL" dirty="0"/>
              <a:t> </a:t>
            </a:r>
            <a:r>
              <a:rPr lang="pl-PL" dirty="0" err="1"/>
              <a:t>called</a:t>
            </a:r>
            <a:r>
              <a:rPr lang="pl-PL" dirty="0"/>
              <a:t> </a:t>
            </a:r>
            <a:r>
              <a:rPr lang="pl-PL" dirty="0" err="1"/>
              <a:t>cold-phase</a:t>
            </a:r>
            <a:r>
              <a:rPr lang="pl-PL" dirty="0"/>
              <a:t> </a:t>
            </a:r>
            <a:r>
              <a:rPr lang="pl-PL" dirty="0" err="1"/>
              <a:t>which</a:t>
            </a:r>
            <a:r>
              <a:rPr lang="pl-PL" dirty="0"/>
              <a:t> for SVM was </a:t>
            </a:r>
            <a:r>
              <a:rPr lang="pl-PL" dirty="0" err="1"/>
              <a:t>value</a:t>
            </a:r>
            <a:r>
              <a:rPr lang="pl-PL" dirty="0"/>
              <a:t> 1 and for high </a:t>
            </a:r>
            <a:r>
              <a:rPr lang="pl-PL" dirty="0" err="1"/>
              <a:t>temperautre</a:t>
            </a:r>
            <a:r>
              <a:rPr lang="pl-PL" dirty="0"/>
              <a:t> – hot </a:t>
            </a:r>
            <a:r>
              <a:rPr lang="pl-PL" dirty="0" err="1"/>
              <a:t>phase</a:t>
            </a:r>
            <a:r>
              <a:rPr lang="pl-PL" dirty="0"/>
              <a:t> – </a:t>
            </a:r>
            <a:r>
              <a:rPr lang="pl-PL" dirty="0" err="1"/>
              <a:t>value</a:t>
            </a:r>
            <a:r>
              <a:rPr lang="pl-PL" dirty="0"/>
              <a:t> -1</a:t>
            </a:r>
          </a:p>
          <a:p>
            <a:endParaRPr lang="pl-PL" dirty="0"/>
          </a:p>
          <a:p>
            <a:pPr algn="l"/>
            <a:r>
              <a:rPr lang="pl-PL" dirty="0"/>
              <a:t>In the </a:t>
            </a:r>
            <a:r>
              <a:rPr lang="pl-PL" dirty="0" err="1"/>
              <a:t>first</a:t>
            </a:r>
            <a:r>
              <a:rPr lang="pl-PL" dirty="0"/>
              <a:t> </a:t>
            </a:r>
            <a:r>
              <a:rPr lang="pl-PL" dirty="0" err="1"/>
              <a:t>method</a:t>
            </a:r>
            <a:r>
              <a:rPr lang="pl-PL" dirty="0"/>
              <a:t> we </a:t>
            </a:r>
            <a:r>
              <a:rPr lang="pl-PL" dirty="0" err="1"/>
              <a:t>predicted</a:t>
            </a:r>
            <a:r>
              <a:rPr lang="pl-PL" dirty="0"/>
              <a:t> </a:t>
            </a:r>
            <a:r>
              <a:rPr lang="pl-PL" dirty="0" err="1"/>
              <a:t>phase</a:t>
            </a:r>
            <a:r>
              <a:rPr lang="pl-PL" dirty="0"/>
              <a:t> </a:t>
            </a:r>
            <a:r>
              <a:rPr lang="pl-PL" dirty="0" err="1"/>
              <a:t>type</a:t>
            </a:r>
            <a:r>
              <a:rPr lang="pl-PL" dirty="0"/>
              <a:t> for </a:t>
            </a:r>
            <a:r>
              <a:rPr lang="pl-PL" dirty="0" err="1"/>
              <a:t>every</a:t>
            </a:r>
            <a:r>
              <a:rPr lang="pl-PL" dirty="0"/>
              <a:t> </a:t>
            </a:r>
            <a:r>
              <a:rPr lang="pl-PL" dirty="0" err="1"/>
              <a:t>configuration</a:t>
            </a:r>
            <a:r>
              <a:rPr lang="pl-PL" dirty="0"/>
              <a:t> in </a:t>
            </a:r>
            <a:r>
              <a:rPr lang="pl-PL" dirty="0" err="1"/>
              <a:t>every</a:t>
            </a:r>
            <a:r>
              <a:rPr lang="pl-PL" dirty="0"/>
              <a:t> </a:t>
            </a:r>
            <a:r>
              <a:rPr lang="pl-PL" dirty="0" err="1"/>
              <a:t>temperature</a:t>
            </a:r>
            <a:r>
              <a:rPr lang="pl-PL" dirty="0"/>
              <a:t> and then </a:t>
            </a:r>
            <a:r>
              <a:rPr lang="pl-PL" dirty="0" err="1"/>
              <a:t>averaged</a:t>
            </a:r>
            <a:r>
              <a:rPr lang="pl-PL" dirty="0"/>
              <a:t>.</a:t>
            </a:r>
            <a:r>
              <a:rPr lang="en-US" sz="1800" b="0" i="0" u="none" strike="noStrike" baseline="0" dirty="0">
                <a:latin typeface="CMR9"/>
              </a:rPr>
              <a:t> After averaging the results, we obtained the temperature dependence</a:t>
            </a:r>
            <a:r>
              <a:rPr lang="pl-PL" sz="1800" b="0" i="0" u="none" strike="noStrike" baseline="0" dirty="0">
                <a:latin typeface="CMR9"/>
              </a:rPr>
              <a:t> </a:t>
            </a:r>
            <a:r>
              <a:rPr lang="en-US" sz="1800" b="0" i="0" u="none" strike="noStrike" baseline="0" dirty="0">
                <a:latin typeface="CMR9"/>
              </a:rPr>
              <a:t>of the phase adjustment. As we know, the phase</a:t>
            </a:r>
            <a:r>
              <a:rPr lang="pl-PL" sz="1800" b="0" i="0" u="none" strike="noStrike" baseline="0" dirty="0">
                <a:latin typeface="CMR9"/>
              </a:rPr>
              <a:t> </a:t>
            </a:r>
            <a:r>
              <a:rPr lang="en-US" sz="1800" b="0" i="0" u="none" strike="noStrike" baseline="0" dirty="0">
                <a:latin typeface="CMR9"/>
              </a:rPr>
              <a:t>transition takes place at the critical temperature, so we can</a:t>
            </a:r>
            <a:r>
              <a:rPr lang="pl-PL" sz="1800" b="0" i="0" u="none" strike="noStrike" baseline="0" dirty="0">
                <a:latin typeface="CMR9"/>
              </a:rPr>
              <a:t> </a:t>
            </a:r>
            <a:r>
              <a:rPr lang="en-US" sz="1800" b="0" i="0" u="none" strike="noStrike" baseline="0" dirty="0">
                <a:latin typeface="CMR9"/>
              </a:rPr>
              <a:t>easily calculate </a:t>
            </a:r>
            <a:r>
              <a:rPr lang="en-US" sz="1800" b="0" i="0" u="none" strike="noStrike" baseline="0" dirty="0">
                <a:latin typeface="CMMI9"/>
              </a:rPr>
              <a:t>T</a:t>
            </a:r>
            <a:r>
              <a:rPr lang="en-US" sz="1800" b="0" i="0" u="none" strike="noStrike" baseline="0" dirty="0">
                <a:latin typeface="CMMI6"/>
              </a:rPr>
              <a:t>c </a:t>
            </a:r>
            <a:r>
              <a:rPr lang="en-US" sz="1800" b="0" i="0" u="none" strike="noStrike" baseline="0" dirty="0">
                <a:latin typeface="CMR9"/>
              </a:rPr>
              <a:t>from this relationship, using linear regression.</a:t>
            </a:r>
            <a:r>
              <a:rPr lang="pl-PL" sz="1800" b="0" i="0" u="none" strike="noStrike" baseline="0" dirty="0">
                <a:latin typeface="CMR9"/>
              </a:rPr>
              <a:t> </a:t>
            </a:r>
            <a:r>
              <a:rPr lang="en-US" sz="1800" b="0" i="0" u="none" strike="noStrike" baseline="0" dirty="0">
                <a:latin typeface="CMR9"/>
              </a:rPr>
              <a:t>We also expect, that it will be possible to calculate the</a:t>
            </a:r>
            <a:r>
              <a:rPr lang="pl-PL" sz="1800" b="0" i="0" u="none" strike="noStrike" baseline="0" dirty="0">
                <a:latin typeface="CMR9"/>
              </a:rPr>
              <a:t> </a:t>
            </a:r>
            <a:r>
              <a:rPr lang="en-US" sz="1800" b="0" i="0" u="none" strike="noStrike" baseline="0" dirty="0">
                <a:latin typeface="CMR9"/>
              </a:rPr>
              <a:t>critical temperature, which will be at the point of the breakdown</a:t>
            </a:r>
            <a:r>
              <a:rPr lang="pl-PL" sz="1800" b="0" i="0" u="none" strike="noStrike" baseline="0" dirty="0">
                <a:latin typeface="CMR9"/>
              </a:rPr>
              <a:t> of the plot.</a:t>
            </a:r>
          </a:p>
          <a:p>
            <a:pPr algn="l"/>
            <a:endParaRPr lang="pl-PL" sz="1800" b="0" i="0" u="none" strike="noStrike" baseline="0" dirty="0">
              <a:latin typeface="CMR9"/>
            </a:endParaRPr>
          </a:p>
          <a:p>
            <a:pPr algn="l"/>
            <a:r>
              <a:rPr lang="en-US" sz="1800" b="0" i="0" u="none" strike="noStrike" baseline="0" dirty="0">
                <a:latin typeface="CMR9"/>
              </a:rPr>
              <a:t>The second method we used to predict the critical temperature</a:t>
            </a:r>
            <a:r>
              <a:rPr lang="pl-PL" sz="1800" b="0" i="0" u="none" strike="noStrike" baseline="0" dirty="0">
                <a:latin typeface="CMR9"/>
              </a:rPr>
              <a:t> </a:t>
            </a:r>
            <a:r>
              <a:rPr lang="en-US" sz="1800" b="0" i="0" u="none" strike="noStrike" baseline="0" dirty="0">
                <a:latin typeface="CMR9"/>
              </a:rPr>
              <a:t>was closely related to Mean Squared Error (MSE). This</a:t>
            </a:r>
            <a:r>
              <a:rPr lang="pl-PL" sz="1800" b="0" i="0" u="none" strike="noStrike" baseline="0" dirty="0">
                <a:latin typeface="CMR9"/>
              </a:rPr>
              <a:t> </a:t>
            </a:r>
            <a:r>
              <a:rPr lang="en-US" sz="1800" b="0" i="0" u="none" strike="noStrike" baseline="0" dirty="0">
                <a:latin typeface="CMR9"/>
              </a:rPr>
              <a:t>function has a value close to zero at low temperatures. We</a:t>
            </a:r>
            <a:r>
              <a:rPr lang="pl-PL" sz="1800" b="0" i="0" u="none" strike="noStrike" baseline="0" dirty="0">
                <a:latin typeface="CMR9"/>
              </a:rPr>
              <a:t> </a:t>
            </a:r>
            <a:r>
              <a:rPr lang="en-US" sz="1800" b="0" i="0" u="none" strike="noStrike" baseline="0" dirty="0">
                <a:latin typeface="CMR9"/>
              </a:rPr>
              <a:t>have postulated that it is possible to</a:t>
            </a:r>
            <a:r>
              <a:rPr lang="pl-PL" sz="1800" b="0" i="0" u="none" strike="noStrike" baseline="0" dirty="0">
                <a:latin typeface="CMR9"/>
              </a:rPr>
              <a:t> </a:t>
            </a:r>
            <a:r>
              <a:rPr lang="en-US" sz="1800" b="0" i="0" u="none" strike="noStrike" baseline="0" dirty="0">
                <a:latin typeface="CMR9"/>
              </a:rPr>
              <a:t>determine the critical</a:t>
            </a:r>
            <a:r>
              <a:rPr lang="pl-PL" sz="1800" b="0" i="0" u="none" strike="noStrike" baseline="0" dirty="0">
                <a:latin typeface="CMR9"/>
              </a:rPr>
              <a:t> </a:t>
            </a:r>
            <a:r>
              <a:rPr lang="en-US" sz="1800" b="0" i="0" u="none" strike="noStrike" baseline="0" dirty="0">
                <a:latin typeface="CMR9"/>
              </a:rPr>
              <a:t>temperature based on the temperature dependence of MSE.</a:t>
            </a:r>
            <a:r>
              <a:rPr lang="pl-PL" sz="1800" b="0" i="0" u="none" strike="noStrike" baseline="0" dirty="0">
                <a:latin typeface="CMR9"/>
              </a:rPr>
              <a:t> </a:t>
            </a:r>
            <a:r>
              <a:rPr lang="en-US" sz="1800" b="0" i="0" u="none" strike="noStrike" baseline="0" dirty="0">
                <a:latin typeface="CMR9"/>
              </a:rPr>
              <a:t>According to our expectations, the dependence of MSE on</a:t>
            </a:r>
            <a:r>
              <a:rPr lang="pl-PL" sz="1800" b="0" i="0" u="none" strike="noStrike" baseline="0" dirty="0">
                <a:latin typeface="CMR9"/>
              </a:rPr>
              <a:t> </a:t>
            </a:r>
            <a:r>
              <a:rPr lang="en-US" sz="1800" b="0" i="0" u="none" strike="noStrike" baseline="0" dirty="0">
                <a:latin typeface="CMR9"/>
              </a:rPr>
              <a:t>temperature will increase rapidly at the critical temperature.</a:t>
            </a:r>
            <a:r>
              <a:rPr lang="pl-PL" sz="1800" b="0" i="0" u="none" strike="noStrike" baseline="0" dirty="0">
                <a:latin typeface="CMR9"/>
              </a:rPr>
              <a:t> </a:t>
            </a:r>
            <a:r>
              <a:rPr lang="en-US" sz="1800" b="0" i="0" u="none" strike="noStrike" baseline="0" dirty="0">
                <a:latin typeface="CMR9"/>
              </a:rPr>
              <a:t>For this, it was necessary to assign the individual configurations</a:t>
            </a:r>
            <a:r>
              <a:rPr lang="pl-PL" sz="1800" b="0" i="0" u="none" strike="noStrike" baseline="0" dirty="0">
                <a:latin typeface="CMR9"/>
              </a:rPr>
              <a:t> </a:t>
            </a:r>
            <a:r>
              <a:rPr lang="en-US" sz="1800" b="0" i="0" u="none" strike="noStrike" baseline="0" dirty="0">
                <a:latin typeface="CMR9"/>
              </a:rPr>
              <a:t>to the respective phases in order to be able to assess</a:t>
            </a:r>
            <a:r>
              <a:rPr lang="pl-PL" sz="1800" b="0" i="0" u="none" strike="noStrike" baseline="0" dirty="0">
                <a:latin typeface="CMR9"/>
              </a:rPr>
              <a:t> </a:t>
            </a:r>
            <a:r>
              <a:rPr lang="en-US" sz="1800" b="0" i="0" u="none" strike="noStrike" baseline="0" dirty="0">
                <a:latin typeface="CMR9"/>
              </a:rPr>
              <a:t>the correctness of the assignment by the SVM. We therefore</a:t>
            </a:r>
            <a:r>
              <a:rPr lang="pl-PL" sz="1800" b="0" i="0" u="none" strike="noStrike" baseline="0" dirty="0">
                <a:latin typeface="CMR9"/>
              </a:rPr>
              <a:t> </a:t>
            </a:r>
            <a:r>
              <a:rPr lang="en-US" sz="1800" b="0" i="0" u="none" strike="noStrike" baseline="0" dirty="0">
                <a:latin typeface="CMR9"/>
              </a:rPr>
              <a:t>counted the magnetization, which is non-zero below the</a:t>
            </a:r>
          </a:p>
          <a:p>
            <a:pPr algn="l"/>
            <a:r>
              <a:rPr lang="pl-PL" sz="1800" b="0" i="0" u="none" strike="noStrike" baseline="0" dirty="0" err="1">
                <a:latin typeface="CMR9"/>
              </a:rPr>
              <a:t>critical</a:t>
            </a:r>
            <a:r>
              <a:rPr lang="pl-PL" sz="1800" b="0" i="0" u="none" strike="noStrike" baseline="0" dirty="0">
                <a:latin typeface="CMR9"/>
              </a:rPr>
              <a:t> </a:t>
            </a:r>
            <a:r>
              <a:rPr lang="pl-PL" sz="1800" b="0" i="0" u="none" strike="noStrike" baseline="0" dirty="0" err="1">
                <a:latin typeface="CMR9"/>
              </a:rPr>
              <a:t>temperature</a:t>
            </a:r>
            <a:r>
              <a:rPr lang="pl-PL" sz="1800" b="0" i="0" u="none" strike="noStrike" baseline="0" dirty="0">
                <a:latin typeface="CMR9"/>
              </a:rPr>
              <a:t> and zero </a:t>
            </a:r>
            <a:r>
              <a:rPr lang="pl-PL" sz="1800" b="0" i="0" u="none" strike="noStrike" baseline="0" dirty="0" err="1">
                <a:latin typeface="CMR9"/>
              </a:rPr>
              <a:t>above</a:t>
            </a:r>
            <a:r>
              <a:rPr lang="pl-PL" sz="1800" b="0" i="0" u="none" strike="noStrike" baseline="0" dirty="0">
                <a:latin typeface="CMR9"/>
              </a:rPr>
              <a:t>.</a:t>
            </a:r>
            <a:endParaRPr lang="pl-PL" dirty="0"/>
          </a:p>
          <a:p>
            <a:endParaRPr lang="pl-PL" dirty="0"/>
          </a:p>
          <a:p>
            <a:endParaRPr lang="pl-PL" dirty="0"/>
          </a:p>
          <a:p>
            <a:endParaRPr lang="pl-PL" dirty="0"/>
          </a:p>
        </p:txBody>
      </p:sp>
      <p:sp>
        <p:nvSpPr>
          <p:cNvPr id="4" name="Symbol zastępczy numeru slajdu 3"/>
          <p:cNvSpPr>
            <a:spLocks noGrp="1"/>
          </p:cNvSpPr>
          <p:nvPr>
            <p:ph type="sldNum" sz="quarter" idx="10"/>
          </p:nvPr>
        </p:nvSpPr>
        <p:spPr/>
        <p:txBody>
          <a:bodyPr/>
          <a:lstStyle/>
          <a:p>
            <a:fld id="{6B563000-1E3B-452F-A06E-988171F92042}" type="slidenum">
              <a:rPr lang="pl-PL" smtClean="0"/>
              <a:t>4</a:t>
            </a:fld>
            <a:endParaRPr lang="pl-PL"/>
          </a:p>
        </p:txBody>
      </p:sp>
    </p:spTree>
    <p:extLst>
      <p:ext uri="{BB962C8B-B14F-4D97-AF65-F5344CB8AC3E}">
        <p14:creationId xmlns:p14="http://schemas.microsoft.com/office/powerpoint/2010/main" val="49191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u="none" strike="noStrike" kern="1200" baseline="0" dirty="0">
                <a:solidFill>
                  <a:schemeClr val="tx1"/>
                </a:solidFill>
                <a:effectLst/>
                <a:latin typeface="+mn-lt"/>
                <a:ea typeface="+mn-ea"/>
                <a:cs typeface="+mn-cs"/>
              </a:rPr>
              <a:t>For </a:t>
            </a:r>
            <a:r>
              <a:rPr lang="pl-PL" sz="1200" b="0" i="0" u="none" strike="noStrike" kern="1200" baseline="0" dirty="0" err="1">
                <a:solidFill>
                  <a:schemeClr val="tx1"/>
                </a:solidFill>
                <a:effectLst/>
                <a:latin typeface="+mn-lt"/>
                <a:ea typeface="+mn-ea"/>
                <a:cs typeface="+mn-cs"/>
              </a:rPr>
              <a:t>first</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method</a:t>
            </a:r>
            <a:r>
              <a:rPr lang="pl-PL" sz="1200" b="0" i="0" u="none" strike="noStrike" kern="1200" baseline="0" dirty="0">
                <a:solidFill>
                  <a:schemeClr val="tx1"/>
                </a:solidFill>
                <a:effectLst/>
                <a:latin typeface="+mn-lt"/>
                <a:ea typeface="+mn-ea"/>
                <a:cs typeface="+mn-cs"/>
              </a:rPr>
              <a:t> we </a:t>
            </a:r>
            <a:r>
              <a:rPr lang="pl-PL" sz="1200" b="0" i="0" u="none" strike="noStrike" kern="1200" baseline="0" dirty="0" err="1">
                <a:solidFill>
                  <a:schemeClr val="tx1"/>
                </a:solidFill>
                <a:effectLst/>
                <a:latin typeface="+mn-lt"/>
                <a:ea typeface="+mn-ea"/>
                <a:cs typeface="+mn-cs"/>
              </a:rPr>
              <a:t>get</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really</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promising</a:t>
            </a:r>
            <a:r>
              <a:rPr lang="pl-PL" sz="1200" b="0" i="0" u="none" strike="noStrike" kern="1200" baseline="0" dirty="0">
                <a:solidFill>
                  <a:schemeClr val="tx1"/>
                </a:solidFill>
                <a:effectLst/>
                <a:latin typeface="+mn-lt"/>
                <a:ea typeface="+mn-ea"/>
                <a:cs typeface="+mn-cs"/>
              </a:rPr>
              <a:t> data, as </a:t>
            </a:r>
            <a:r>
              <a:rPr lang="pl-PL" sz="1200" b="0" i="0" u="none" strike="noStrike" kern="1200" baseline="0" dirty="0" err="1">
                <a:solidFill>
                  <a:schemeClr val="tx1"/>
                </a:solidFill>
                <a:effectLst/>
                <a:latin typeface="+mn-lt"/>
                <a:ea typeface="+mn-ea"/>
                <a:cs typeface="+mn-cs"/>
              </a:rPr>
              <a:t>you</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can</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see</a:t>
            </a:r>
            <a:r>
              <a:rPr lang="pl-PL" sz="1200" b="0" i="0" u="none" strike="noStrike" kern="1200" baseline="0" dirty="0">
                <a:solidFill>
                  <a:schemeClr val="tx1"/>
                </a:solidFill>
                <a:effectLst/>
                <a:latin typeface="+mn-lt"/>
                <a:ea typeface="+mn-ea"/>
                <a:cs typeface="+mn-cs"/>
              </a:rPr>
              <a:t> on </a:t>
            </a:r>
            <a:r>
              <a:rPr lang="pl-PL" sz="1200" b="0" i="0" u="none" strike="noStrike" kern="1200" baseline="0" dirty="0" err="1">
                <a:solidFill>
                  <a:schemeClr val="tx1"/>
                </a:solidFill>
                <a:effectLst/>
                <a:latin typeface="+mn-lt"/>
                <a:ea typeface="+mn-ea"/>
                <a:cs typeface="+mn-cs"/>
              </a:rPr>
              <a:t>our</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graphs</a:t>
            </a:r>
            <a:r>
              <a:rPr lang="pl-PL" sz="1200" b="0" i="0" u="none" strike="noStrike" kern="1200" baseline="0" dirty="0">
                <a:solidFill>
                  <a:schemeClr val="tx1"/>
                </a:solidFill>
                <a:effectLst/>
                <a:latin typeface="+mn-lt"/>
                <a:ea typeface="+mn-ea"/>
                <a:cs typeface="+mn-cs"/>
              </a:rPr>
              <a:t>. On the top </a:t>
            </a:r>
            <a:r>
              <a:rPr lang="pl-PL" sz="1200" b="0" i="0" u="none" strike="noStrike" kern="1200" baseline="0" dirty="0" err="1">
                <a:solidFill>
                  <a:schemeClr val="tx1"/>
                </a:solidFill>
                <a:effectLst/>
                <a:latin typeface="+mn-lt"/>
                <a:ea typeface="+mn-ea"/>
                <a:cs typeface="+mn-cs"/>
              </a:rPr>
              <a:t>you</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can</a:t>
            </a:r>
            <a:r>
              <a:rPr lang="pl-PL" sz="1200" b="0" i="0" u="none" strike="noStrike" kern="1200" baseline="0" dirty="0">
                <a:solidFill>
                  <a:schemeClr val="tx1"/>
                </a:solidFill>
                <a:effectLst/>
                <a:latin typeface="+mn-lt"/>
                <a:ea typeface="+mn-ea"/>
                <a:cs typeface="+mn-cs"/>
              </a:rPr>
              <a:t> </a:t>
            </a:r>
            <a:r>
              <a:rPr lang="pl-PL" sz="1200" b="0" i="0" u="none" strike="noStrike" kern="1200" baseline="0" dirty="0" err="1">
                <a:solidFill>
                  <a:schemeClr val="tx1"/>
                </a:solidFill>
                <a:effectLst/>
                <a:latin typeface="+mn-lt"/>
                <a:ea typeface="+mn-ea"/>
                <a:cs typeface="+mn-cs"/>
              </a:rPr>
              <a:t>see</a:t>
            </a:r>
            <a:r>
              <a:rPr lang="pl-PL" sz="1200" b="0" i="0" u="none" strike="noStrike" kern="1200" baseline="0" dirty="0">
                <a:solidFill>
                  <a:schemeClr val="tx1"/>
                </a:solidFill>
                <a:effectLst/>
                <a:latin typeface="+mn-lt"/>
                <a:ea typeface="+mn-ea"/>
                <a:cs typeface="+mn-cs"/>
              </a:rPr>
              <a:t> the dependence for </a:t>
            </a:r>
            <a:r>
              <a:rPr lang="pl-PL" sz="1200" b="0" dirty="0">
                <a:solidFill>
                  <a:srgbClr val="000000"/>
                </a:solidFill>
                <a:latin typeface="Calibri" pitchFamily="34" charset="0"/>
                <a:cs typeface="Calibri" pitchFamily="34" charset="0"/>
              </a:rPr>
              <a:t>average </a:t>
            </a:r>
            <a:r>
              <a:rPr lang="pl-PL" sz="1200" b="0" dirty="0" err="1">
                <a:solidFill>
                  <a:srgbClr val="000000"/>
                </a:solidFill>
                <a:latin typeface="Calibri" pitchFamily="34" charset="0"/>
                <a:cs typeface="Calibri" pitchFamily="34" charset="0"/>
              </a:rPr>
              <a:t>phase</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adjustment</a:t>
            </a:r>
            <a:r>
              <a:rPr lang="pl-PL" sz="1200" b="0" dirty="0">
                <a:solidFill>
                  <a:srgbClr val="000000"/>
                </a:solidFill>
                <a:latin typeface="Calibri" pitchFamily="34" charset="0"/>
                <a:cs typeface="Calibri" pitchFamily="34" charset="0"/>
              </a:rPr>
              <a:t> on the </a:t>
            </a:r>
            <a:r>
              <a:rPr lang="pl-PL" sz="1200" b="0" dirty="0" err="1">
                <a:solidFill>
                  <a:srgbClr val="000000"/>
                </a:solidFill>
                <a:latin typeface="Calibri" pitchFamily="34" charset="0"/>
                <a:cs typeface="Calibri" pitchFamily="34" charset="0"/>
              </a:rPr>
              <a:t>temperature</a:t>
            </a:r>
            <a:r>
              <a:rPr lang="pl-PL" sz="1200" b="0" dirty="0">
                <a:solidFill>
                  <a:srgbClr val="000000"/>
                </a:solidFill>
                <a:latin typeface="Calibri" pitchFamily="34" charset="0"/>
                <a:cs typeface="Calibri" pitchFamily="34" charset="0"/>
              </a:rPr>
              <a:t> for </a:t>
            </a:r>
            <a:r>
              <a:rPr lang="pl-PL" sz="1200" b="0" dirty="0" err="1">
                <a:solidFill>
                  <a:srgbClr val="000000"/>
                </a:solidFill>
                <a:latin typeface="Calibri" pitchFamily="34" charset="0"/>
                <a:cs typeface="Calibri" pitchFamily="34" charset="0"/>
              </a:rPr>
              <a:t>full</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range</a:t>
            </a:r>
            <a:r>
              <a:rPr lang="pl-PL" sz="1200" b="0" dirty="0">
                <a:solidFill>
                  <a:srgbClr val="000000"/>
                </a:solidFill>
                <a:latin typeface="Calibri" pitchFamily="34" charset="0"/>
                <a:cs typeface="Calibri" pitchFamily="34" charset="0"/>
              </a:rPr>
              <a:t> of </a:t>
            </a:r>
            <a:r>
              <a:rPr lang="pl-PL" sz="1200" b="0" dirty="0" err="1">
                <a:solidFill>
                  <a:srgbClr val="000000"/>
                </a:solidFill>
                <a:latin typeface="Calibri" pitchFamily="34" charset="0"/>
                <a:cs typeface="Calibri" pitchFamily="34" charset="0"/>
              </a:rPr>
              <a:t>tempreature</a:t>
            </a:r>
            <a:r>
              <a:rPr lang="pl-PL" sz="1200" b="0" dirty="0">
                <a:solidFill>
                  <a:srgbClr val="000000"/>
                </a:solidFill>
                <a:latin typeface="Calibri" pitchFamily="34" charset="0"/>
                <a:cs typeface="Calibri" pitchFamily="34" charset="0"/>
              </a:rPr>
              <a:t> from 0.1 to 4.0. On the </a:t>
            </a:r>
            <a:r>
              <a:rPr lang="pl-PL" sz="1200" b="0" dirty="0" err="1">
                <a:solidFill>
                  <a:srgbClr val="000000"/>
                </a:solidFill>
                <a:latin typeface="Calibri" pitchFamily="34" charset="0"/>
                <a:cs typeface="Calibri" pitchFamily="34" charset="0"/>
              </a:rPr>
              <a:t>left</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there</a:t>
            </a:r>
            <a:r>
              <a:rPr lang="pl-PL" sz="1200" b="0" dirty="0">
                <a:solidFill>
                  <a:srgbClr val="000000"/>
                </a:solidFill>
                <a:latin typeface="Calibri" pitchFamily="34" charset="0"/>
                <a:cs typeface="Calibri" pitchFamily="34" charset="0"/>
              </a:rPr>
              <a:t> is </a:t>
            </a:r>
            <a:r>
              <a:rPr lang="pl-PL" sz="1200" b="0" dirty="0" err="1">
                <a:solidFill>
                  <a:srgbClr val="000000"/>
                </a:solidFill>
                <a:latin typeface="Calibri" pitchFamily="34" charset="0"/>
                <a:cs typeface="Calibri" pitchFamily="34" charset="0"/>
              </a:rPr>
              <a:t>graph</a:t>
            </a:r>
            <a:r>
              <a:rPr lang="pl-PL" sz="1200" b="0" dirty="0">
                <a:solidFill>
                  <a:srgbClr val="000000"/>
                </a:solidFill>
                <a:latin typeface="Calibri" pitchFamily="34" charset="0"/>
                <a:cs typeface="Calibri" pitchFamily="34" charset="0"/>
              </a:rPr>
              <a:t> for </a:t>
            </a:r>
            <a:r>
              <a:rPr lang="pl-PL" sz="1200" b="0" dirty="0" err="1">
                <a:solidFill>
                  <a:srgbClr val="000000"/>
                </a:solidFill>
                <a:latin typeface="Calibri" pitchFamily="34" charset="0"/>
                <a:cs typeface="Calibri" pitchFamily="34" charset="0"/>
              </a:rPr>
              <a:t>size</a:t>
            </a:r>
            <a:r>
              <a:rPr lang="pl-PL" sz="1200" b="0" dirty="0">
                <a:solidFill>
                  <a:srgbClr val="000000"/>
                </a:solidFill>
                <a:latin typeface="Calibri" pitchFamily="34" charset="0"/>
                <a:cs typeface="Calibri" pitchFamily="34" charset="0"/>
              </a:rPr>
              <a:t> L=10 and on the </a:t>
            </a:r>
            <a:r>
              <a:rPr lang="pl-PL" sz="1200" b="0" dirty="0" err="1">
                <a:solidFill>
                  <a:srgbClr val="000000"/>
                </a:solidFill>
                <a:latin typeface="Calibri" pitchFamily="34" charset="0"/>
                <a:cs typeface="Calibri" pitchFamily="34" charset="0"/>
              </a:rPr>
              <a:t>right</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side</a:t>
            </a:r>
            <a:r>
              <a:rPr lang="pl-PL" sz="1200" b="0" dirty="0">
                <a:solidFill>
                  <a:srgbClr val="000000"/>
                </a:solidFill>
                <a:latin typeface="Calibri" pitchFamily="34" charset="0"/>
                <a:cs typeface="Calibri" pitchFamily="34" charset="0"/>
              </a:rPr>
              <a:t> for 50. From </a:t>
            </a:r>
            <a:r>
              <a:rPr lang="pl-PL" sz="1200" b="0" dirty="0" err="1">
                <a:solidFill>
                  <a:srgbClr val="000000"/>
                </a:solidFill>
                <a:latin typeface="Calibri" pitchFamily="34" charset="0"/>
                <a:cs typeface="Calibri" pitchFamily="34" charset="0"/>
              </a:rPr>
              <a:t>this</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graph</a:t>
            </a:r>
            <a:r>
              <a:rPr lang="pl-PL" sz="1200" b="0" dirty="0">
                <a:solidFill>
                  <a:srgbClr val="000000"/>
                </a:solidFill>
                <a:latin typeface="Calibri" pitchFamily="34" charset="0"/>
                <a:cs typeface="Calibri" pitchFamily="34" charset="0"/>
              </a:rPr>
              <a:t> we </a:t>
            </a:r>
            <a:r>
              <a:rPr lang="pl-PL" sz="1200" b="0" dirty="0" err="1">
                <a:solidFill>
                  <a:srgbClr val="000000"/>
                </a:solidFill>
                <a:latin typeface="Calibri" pitchFamily="34" charset="0"/>
                <a:cs typeface="Calibri" pitchFamily="34" charset="0"/>
              </a:rPr>
              <a:t>noticed</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that</a:t>
            </a:r>
            <a:r>
              <a:rPr lang="pl-PL" sz="1200" b="0" dirty="0">
                <a:solidFill>
                  <a:srgbClr val="000000"/>
                </a:solidFill>
                <a:latin typeface="Calibri" pitchFamily="34" charset="0"/>
                <a:cs typeface="Calibri" pitchFamily="34" charset="0"/>
              </a:rPr>
              <a:t> the </a:t>
            </a:r>
            <a:r>
              <a:rPr lang="pl-PL" sz="1200" b="0" dirty="0" err="1">
                <a:solidFill>
                  <a:srgbClr val="000000"/>
                </a:solidFill>
                <a:latin typeface="Calibri" pitchFamily="34" charset="0"/>
                <a:cs typeface="Calibri" pitchFamily="34" charset="0"/>
              </a:rPr>
              <a:t>critical</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temperature</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should</a:t>
            </a:r>
            <a:r>
              <a:rPr lang="pl-PL" sz="1200" b="0" dirty="0">
                <a:solidFill>
                  <a:srgbClr val="000000"/>
                </a:solidFill>
                <a:latin typeface="Calibri" pitchFamily="34" charset="0"/>
                <a:cs typeface="Calibri" pitchFamily="34" charset="0"/>
              </a:rPr>
              <a:t> be in </a:t>
            </a:r>
            <a:r>
              <a:rPr lang="pl-PL" sz="1200" b="0" dirty="0" err="1">
                <a:solidFill>
                  <a:srgbClr val="000000"/>
                </a:solidFill>
                <a:latin typeface="Calibri" pitchFamily="34" charset="0"/>
                <a:cs typeface="Calibri" pitchFamily="34" charset="0"/>
              </a:rPr>
              <a:t>range</a:t>
            </a:r>
            <a:r>
              <a:rPr lang="pl-PL" sz="1200" b="0" dirty="0">
                <a:solidFill>
                  <a:srgbClr val="000000"/>
                </a:solidFill>
                <a:latin typeface="Calibri" pitchFamily="34" charset="0"/>
                <a:cs typeface="Calibri" pitchFamily="34" charset="0"/>
              </a:rPr>
              <a:t> of </a:t>
            </a:r>
            <a:r>
              <a:rPr lang="pl-PL" sz="1200" b="0" dirty="0" err="1">
                <a:solidFill>
                  <a:srgbClr val="000000"/>
                </a:solidFill>
                <a:latin typeface="Calibri" pitchFamily="34" charset="0"/>
                <a:cs typeface="Calibri" pitchFamily="34" charset="0"/>
              </a:rPr>
              <a:t>tempreature</a:t>
            </a:r>
            <a:r>
              <a:rPr lang="pl-PL" sz="1200" b="0" dirty="0">
                <a:solidFill>
                  <a:srgbClr val="000000"/>
                </a:solidFill>
                <a:latin typeface="Calibri" pitchFamily="34" charset="0"/>
                <a:cs typeface="Calibri" pitchFamily="34" charset="0"/>
              </a:rPr>
              <a:t> from 2.0 to 2.8, </a:t>
            </a:r>
            <a:r>
              <a:rPr lang="pl-PL" sz="1200" b="0" dirty="0" err="1">
                <a:solidFill>
                  <a:srgbClr val="000000"/>
                </a:solidFill>
                <a:latin typeface="Calibri" pitchFamily="34" charset="0"/>
                <a:cs typeface="Calibri" pitchFamily="34" charset="0"/>
              </a:rPr>
              <a:t>so</a:t>
            </a:r>
            <a:r>
              <a:rPr lang="pl-PL" sz="1200" b="0" dirty="0">
                <a:solidFill>
                  <a:srgbClr val="000000"/>
                </a:solidFill>
                <a:latin typeface="Calibri" pitchFamily="34" charset="0"/>
                <a:cs typeface="Calibri" pitchFamily="34" charset="0"/>
              </a:rPr>
              <a:t> we </a:t>
            </a:r>
            <a:r>
              <a:rPr lang="pl-PL" sz="1200" b="0" dirty="0" err="1">
                <a:solidFill>
                  <a:srgbClr val="000000"/>
                </a:solidFill>
                <a:latin typeface="Calibri" pitchFamily="34" charset="0"/>
                <a:cs typeface="Calibri" pitchFamily="34" charset="0"/>
              </a:rPr>
              <a:t>created</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new</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configurationsi</a:t>
            </a:r>
            <a:r>
              <a:rPr lang="pl-PL" sz="1200" b="0" dirty="0">
                <a:solidFill>
                  <a:srgbClr val="000000"/>
                </a:solidFill>
                <a:latin typeface="Calibri" pitchFamily="34" charset="0"/>
                <a:cs typeface="Calibri" pitchFamily="34" charset="0"/>
              </a:rPr>
              <a:t> in </a:t>
            </a:r>
            <a:r>
              <a:rPr lang="pl-PL" sz="1200" b="0" dirty="0" err="1">
                <a:solidFill>
                  <a:srgbClr val="000000"/>
                </a:solidFill>
                <a:latin typeface="Calibri" pitchFamily="34" charset="0"/>
                <a:cs typeface="Calibri" pitchFamily="34" charset="0"/>
              </a:rPr>
              <a:t>this</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reange</a:t>
            </a:r>
            <a:r>
              <a:rPr lang="pl-PL" sz="1200" b="0" dirty="0">
                <a:solidFill>
                  <a:srgbClr val="000000"/>
                </a:solidFill>
                <a:latin typeface="Calibri" pitchFamily="34" charset="0"/>
                <a:cs typeface="Calibri" pitchFamily="34" charset="0"/>
              </a:rPr>
              <a:t> with step </a:t>
            </a:r>
            <a:r>
              <a:rPr lang="pl-PL" sz="1200" b="0" dirty="0" err="1">
                <a:solidFill>
                  <a:srgbClr val="000000"/>
                </a:solidFill>
                <a:latin typeface="Calibri" pitchFamily="34" charset="0"/>
                <a:cs typeface="Calibri" pitchFamily="34" charset="0"/>
              </a:rPr>
              <a:t>equal</a:t>
            </a:r>
            <a:r>
              <a:rPr lang="pl-PL" sz="1200" b="0" dirty="0">
                <a:solidFill>
                  <a:srgbClr val="000000"/>
                </a:solidFill>
                <a:latin typeface="Calibri" pitchFamily="34" charset="0"/>
                <a:cs typeface="Calibri" pitchFamily="34" charset="0"/>
              </a:rPr>
              <a:t> 0.05. </a:t>
            </a:r>
            <a:r>
              <a:rPr lang="pl-PL" sz="1200" b="0" dirty="0" err="1">
                <a:solidFill>
                  <a:srgbClr val="000000"/>
                </a:solidFill>
                <a:latin typeface="Calibri" pitchFamily="34" charset="0"/>
                <a:cs typeface="Calibri" pitchFamily="34" charset="0"/>
              </a:rPr>
              <a:t>Thanks</a:t>
            </a:r>
            <a:r>
              <a:rPr lang="pl-PL" sz="1200" b="0" dirty="0">
                <a:solidFill>
                  <a:srgbClr val="000000"/>
                </a:solidFill>
                <a:latin typeface="Calibri" pitchFamily="34" charset="0"/>
                <a:cs typeface="Calibri" pitchFamily="34" charset="0"/>
              </a:rPr>
              <a:t> to </a:t>
            </a:r>
            <a:r>
              <a:rPr lang="pl-PL" sz="1200" b="0" dirty="0" err="1">
                <a:solidFill>
                  <a:srgbClr val="000000"/>
                </a:solidFill>
                <a:latin typeface="Calibri" pitchFamily="34" charset="0"/>
                <a:cs typeface="Calibri" pitchFamily="34" charset="0"/>
              </a:rPr>
              <a:t>this</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transition</a:t>
            </a:r>
            <a:r>
              <a:rPr lang="pl-PL" sz="1200" b="0" dirty="0">
                <a:solidFill>
                  <a:srgbClr val="000000"/>
                </a:solidFill>
                <a:latin typeface="Calibri" pitchFamily="34" charset="0"/>
                <a:cs typeface="Calibri" pitchFamily="34" charset="0"/>
              </a:rPr>
              <a:t> was </a:t>
            </a:r>
            <a:r>
              <a:rPr lang="pl-PL" sz="1200" b="0" dirty="0" err="1">
                <a:solidFill>
                  <a:srgbClr val="000000"/>
                </a:solidFill>
                <a:latin typeface="Calibri" pitchFamily="34" charset="0"/>
                <a:cs typeface="Calibri" pitchFamily="34" charset="0"/>
              </a:rPr>
              <a:t>smoother</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what</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let</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us</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calcualte</a:t>
            </a:r>
            <a:r>
              <a:rPr lang="pl-PL" sz="1200" b="0" dirty="0">
                <a:solidFill>
                  <a:srgbClr val="000000"/>
                </a:solidFill>
                <a:latin typeface="Calibri" pitchFamily="34" charset="0"/>
                <a:cs typeface="Calibri" pitchFamily="34" charset="0"/>
              </a:rPr>
              <a:t> Tc  more </a:t>
            </a:r>
            <a:r>
              <a:rPr lang="pl-PL" sz="1200" b="0" dirty="0" err="1">
                <a:solidFill>
                  <a:srgbClr val="000000"/>
                </a:solidFill>
                <a:latin typeface="Calibri" pitchFamily="34" charset="0"/>
                <a:cs typeface="Calibri" pitchFamily="34" charset="0"/>
              </a:rPr>
              <a:t>precisely</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This</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range</a:t>
            </a:r>
            <a:r>
              <a:rPr lang="pl-PL" sz="1200" b="0" dirty="0">
                <a:solidFill>
                  <a:srgbClr val="000000"/>
                </a:solidFill>
                <a:latin typeface="Calibri" pitchFamily="34" charset="0"/>
                <a:cs typeface="Calibri" pitchFamily="34" charset="0"/>
              </a:rPr>
              <a:t> of </a:t>
            </a:r>
            <a:r>
              <a:rPr lang="pl-PL" sz="1200" b="0" dirty="0" err="1">
                <a:solidFill>
                  <a:srgbClr val="000000"/>
                </a:solidFill>
                <a:latin typeface="Calibri" pitchFamily="34" charset="0"/>
                <a:cs typeface="Calibri" pitchFamily="34" charset="0"/>
              </a:rPr>
              <a:t>tempratures</a:t>
            </a:r>
            <a:r>
              <a:rPr lang="pl-PL" sz="1200" b="0" dirty="0">
                <a:solidFill>
                  <a:srgbClr val="000000"/>
                </a:solidFill>
                <a:latin typeface="Calibri" pitchFamily="34" charset="0"/>
                <a:cs typeface="Calibri" pitchFamily="34" charset="0"/>
              </a:rPr>
              <a:t> is </a:t>
            </a:r>
            <a:r>
              <a:rPr lang="pl-PL" sz="1200" b="0" dirty="0" err="1">
                <a:solidFill>
                  <a:srgbClr val="000000"/>
                </a:solidFill>
                <a:latin typeface="Calibri" pitchFamily="34" charset="0"/>
                <a:cs typeface="Calibri" pitchFamily="34" charset="0"/>
              </a:rPr>
              <a:t>shown</a:t>
            </a:r>
            <a:r>
              <a:rPr lang="pl-PL" sz="1200" b="0" dirty="0">
                <a:solidFill>
                  <a:srgbClr val="000000"/>
                </a:solidFill>
                <a:latin typeface="Calibri" pitchFamily="34" charset="0"/>
                <a:cs typeface="Calibri" pitchFamily="34" charset="0"/>
              </a:rPr>
              <a:t> on the </a:t>
            </a:r>
            <a:r>
              <a:rPr lang="pl-PL" sz="1200" b="0" dirty="0" err="1">
                <a:solidFill>
                  <a:srgbClr val="000000"/>
                </a:solidFill>
                <a:latin typeface="Calibri" pitchFamily="34" charset="0"/>
                <a:cs typeface="Calibri" pitchFamily="34" charset="0"/>
              </a:rPr>
              <a:t>bottom</a:t>
            </a:r>
            <a:r>
              <a:rPr lang="pl-PL" sz="1200" b="0" dirty="0">
                <a:solidFill>
                  <a:srgbClr val="000000"/>
                </a:solidFill>
                <a:latin typeface="Calibri" pitchFamily="34" charset="0"/>
                <a:cs typeface="Calibri" pitchFamily="34" charset="0"/>
              </a:rPr>
              <a:t> </a:t>
            </a:r>
            <a:r>
              <a:rPr lang="pl-PL" sz="1200" b="0" dirty="0" err="1">
                <a:solidFill>
                  <a:srgbClr val="000000"/>
                </a:solidFill>
                <a:latin typeface="Calibri" pitchFamily="34" charset="0"/>
                <a:cs typeface="Calibri" pitchFamily="34" charset="0"/>
              </a:rPr>
              <a:t>graphs</a:t>
            </a:r>
            <a:endParaRPr lang="pl-PL" sz="1200" b="0" i="0" u="none" strike="noStrike" kern="1200" baseline="0" dirty="0">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6B563000-1E3B-452F-A06E-988171F92042}" type="slidenum">
              <a:rPr lang="pl-PL" smtClean="0"/>
              <a:t>5</a:t>
            </a:fld>
            <a:endParaRPr lang="pl-PL"/>
          </a:p>
        </p:txBody>
      </p:sp>
    </p:spTree>
    <p:extLst>
      <p:ext uri="{BB962C8B-B14F-4D97-AF65-F5344CB8AC3E}">
        <p14:creationId xmlns:p14="http://schemas.microsoft.com/office/powerpoint/2010/main" val="17028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By </a:t>
            </a:r>
            <a:r>
              <a:rPr lang="pl-PL" dirty="0" err="1"/>
              <a:t>using</a:t>
            </a:r>
            <a:r>
              <a:rPr lang="pl-PL" dirty="0"/>
              <a:t> </a:t>
            </a:r>
            <a:r>
              <a:rPr lang="pl-PL" dirty="0" err="1"/>
              <a:t>linear</a:t>
            </a:r>
            <a:r>
              <a:rPr lang="pl-PL" dirty="0"/>
              <a:t> </a:t>
            </a:r>
            <a:r>
              <a:rPr lang="pl-PL" dirty="0" err="1"/>
              <a:t>regression</a:t>
            </a:r>
            <a:r>
              <a:rPr lang="pl-PL" dirty="0"/>
              <a:t> we </a:t>
            </a:r>
            <a:r>
              <a:rPr lang="pl-PL" dirty="0" err="1"/>
              <a:t>were</a:t>
            </a:r>
            <a:r>
              <a:rPr lang="pl-PL" dirty="0"/>
              <a:t> </a:t>
            </a:r>
            <a:r>
              <a:rPr lang="pl-PL" dirty="0" err="1"/>
              <a:t>able</a:t>
            </a:r>
            <a:r>
              <a:rPr lang="pl-PL" dirty="0"/>
              <a:t> to </a:t>
            </a:r>
            <a:r>
              <a:rPr lang="pl-PL" dirty="0" err="1"/>
              <a:t>calcualte</a:t>
            </a:r>
            <a:r>
              <a:rPr lang="pl-PL" dirty="0"/>
              <a:t> </a:t>
            </a:r>
            <a:r>
              <a:rPr lang="pl-PL" dirty="0" err="1"/>
              <a:t>this</a:t>
            </a:r>
            <a:r>
              <a:rPr lang="pl-PL" dirty="0"/>
              <a:t> </a:t>
            </a:r>
            <a:r>
              <a:rPr lang="pl-PL" dirty="0" err="1"/>
              <a:t>critical</a:t>
            </a:r>
            <a:r>
              <a:rPr lang="pl-PL" dirty="0"/>
              <a:t> </a:t>
            </a:r>
            <a:r>
              <a:rPr lang="pl-PL" dirty="0" err="1"/>
              <a:t>tempreatures</a:t>
            </a:r>
            <a:r>
              <a:rPr lang="pl-PL" dirty="0"/>
              <a:t> for different </a:t>
            </a:r>
            <a:r>
              <a:rPr lang="pl-PL" dirty="0" err="1"/>
              <a:t>systems</a:t>
            </a:r>
            <a:r>
              <a:rPr lang="pl-PL" dirty="0"/>
              <a:t> </a:t>
            </a:r>
            <a:r>
              <a:rPr lang="pl-PL" dirty="0" err="1"/>
              <a:t>size</a:t>
            </a:r>
            <a:r>
              <a:rPr lang="pl-PL" dirty="0"/>
              <a:t>. As </a:t>
            </a:r>
            <a:r>
              <a:rPr lang="pl-PL" dirty="0" err="1"/>
              <a:t>you</a:t>
            </a:r>
            <a:r>
              <a:rPr lang="pl-PL" dirty="0"/>
              <a:t> </a:t>
            </a:r>
            <a:r>
              <a:rPr lang="pl-PL" dirty="0" err="1"/>
              <a:t>can</a:t>
            </a:r>
            <a:r>
              <a:rPr lang="pl-PL" dirty="0"/>
              <a:t> </a:t>
            </a:r>
            <a:r>
              <a:rPr lang="pl-PL" dirty="0" err="1"/>
              <a:t>see</a:t>
            </a:r>
            <a:r>
              <a:rPr lang="pl-PL" dirty="0"/>
              <a:t>, for L </a:t>
            </a:r>
            <a:r>
              <a:rPr lang="pl-PL" dirty="0" err="1"/>
              <a:t>equal</a:t>
            </a:r>
            <a:r>
              <a:rPr lang="pl-PL" dirty="0"/>
              <a:t> 10 we </a:t>
            </a:r>
            <a:r>
              <a:rPr lang="pl-PL" dirty="0" err="1"/>
              <a:t>get</a:t>
            </a:r>
            <a:r>
              <a:rPr lang="pl-PL" dirty="0"/>
              <a:t> </a:t>
            </a:r>
            <a:r>
              <a:rPr lang="pl-PL" dirty="0" err="1"/>
              <a:t>value</a:t>
            </a:r>
            <a:r>
              <a:rPr lang="pl-PL" dirty="0"/>
              <a:t> </a:t>
            </a:r>
            <a:r>
              <a:rPr lang="pl-PL" dirty="0" err="1"/>
              <a:t>pretty</a:t>
            </a:r>
            <a:r>
              <a:rPr lang="pl-PL" dirty="0"/>
              <a:t> </a:t>
            </a:r>
            <a:r>
              <a:rPr lang="pl-PL" dirty="0" err="1"/>
              <a:t>close</a:t>
            </a:r>
            <a:r>
              <a:rPr lang="pl-PL" dirty="0"/>
              <a:t> </a:t>
            </a:r>
            <a:r>
              <a:rPr lang="pl-PL" dirty="0" err="1"/>
              <a:t>towhat</a:t>
            </a:r>
            <a:r>
              <a:rPr lang="pl-PL" dirty="0"/>
              <a:t> we </a:t>
            </a:r>
            <a:r>
              <a:rPr lang="pl-PL" dirty="0" err="1"/>
              <a:t>expected</a:t>
            </a:r>
            <a:r>
              <a:rPr lang="pl-PL" dirty="0"/>
              <a:t>, but </a:t>
            </a:r>
            <a:r>
              <a:rPr lang="pl-PL" dirty="0" err="1"/>
              <a:t>it</a:t>
            </a:r>
            <a:r>
              <a:rPr lang="pl-PL" dirty="0"/>
              <a:t> was </a:t>
            </a:r>
            <a:r>
              <a:rPr lang="pl-PL" dirty="0" err="1"/>
              <a:t>probably</a:t>
            </a:r>
            <a:r>
              <a:rPr lang="pl-PL" dirty="0"/>
              <a:t> </a:t>
            </a:r>
            <a:r>
              <a:rPr lang="pl-PL" dirty="0" err="1"/>
              <a:t>some</a:t>
            </a:r>
            <a:r>
              <a:rPr lang="pl-PL" dirty="0"/>
              <a:t> </a:t>
            </a:r>
            <a:r>
              <a:rPr lang="pl-PL" dirty="0" err="1"/>
              <a:t>luck</a:t>
            </a:r>
            <a:r>
              <a:rPr lang="pl-PL" dirty="0"/>
              <a:t>, </a:t>
            </a:r>
            <a:r>
              <a:rPr lang="pl-PL" dirty="0" err="1"/>
              <a:t>because</a:t>
            </a:r>
            <a:r>
              <a:rPr lang="pl-PL" dirty="0"/>
              <a:t> for </a:t>
            </a:r>
            <a:r>
              <a:rPr lang="pl-PL" dirty="0" err="1"/>
              <a:t>smaller</a:t>
            </a:r>
            <a:r>
              <a:rPr lang="pl-PL" dirty="0"/>
              <a:t> </a:t>
            </a:r>
            <a:r>
              <a:rPr lang="pl-PL" dirty="0" err="1"/>
              <a:t>systems</a:t>
            </a:r>
            <a:r>
              <a:rPr lang="pl-PL" dirty="0"/>
              <a:t>, </a:t>
            </a:r>
            <a:r>
              <a:rPr lang="pl-PL" dirty="0" err="1"/>
              <a:t>temperature</a:t>
            </a:r>
            <a:r>
              <a:rPr lang="pl-PL" dirty="0"/>
              <a:t> </a:t>
            </a:r>
            <a:r>
              <a:rPr lang="pl-PL" dirty="0" err="1"/>
              <a:t>deviates</a:t>
            </a:r>
            <a:r>
              <a:rPr lang="pl-PL" dirty="0"/>
              <a:t> from </a:t>
            </a:r>
            <a:r>
              <a:rPr lang="pl-PL" dirty="0" err="1"/>
              <a:t>theoritcal</a:t>
            </a:r>
            <a:r>
              <a:rPr lang="pl-PL" dirty="0"/>
              <a:t> </a:t>
            </a:r>
            <a:r>
              <a:rPr lang="pl-PL" dirty="0" err="1"/>
              <a:t>value</a:t>
            </a:r>
            <a:r>
              <a:rPr lang="pl-PL" dirty="0"/>
              <a:t> as </a:t>
            </a:r>
            <a:r>
              <a:rPr lang="pl-PL" dirty="0" err="1"/>
              <a:t>you</a:t>
            </a:r>
            <a:r>
              <a:rPr lang="pl-PL" dirty="0"/>
              <a:t> </a:t>
            </a:r>
            <a:r>
              <a:rPr lang="pl-PL" dirty="0" err="1"/>
              <a:t>can</a:t>
            </a:r>
            <a:r>
              <a:rPr lang="pl-PL" dirty="0"/>
              <a:t> for </a:t>
            </a:r>
            <a:r>
              <a:rPr lang="pl-PL" dirty="0" err="1"/>
              <a:t>values</a:t>
            </a:r>
            <a:r>
              <a:rPr lang="pl-PL" dirty="0"/>
              <a:t> 20 and 30. </a:t>
            </a:r>
            <a:r>
              <a:rPr lang="pl-PL" dirty="0" err="1"/>
              <a:t>While</a:t>
            </a:r>
            <a:r>
              <a:rPr lang="pl-PL" dirty="0"/>
              <a:t>, system </a:t>
            </a:r>
            <a:r>
              <a:rPr lang="pl-PL" dirty="0" err="1"/>
              <a:t>size</a:t>
            </a:r>
            <a:r>
              <a:rPr lang="pl-PL" dirty="0"/>
              <a:t> is </a:t>
            </a:r>
            <a:r>
              <a:rPr lang="pl-PL" dirty="0" err="1"/>
              <a:t>increasing</a:t>
            </a:r>
            <a:r>
              <a:rPr lang="pl-PL" dirty="0"/>
              <a:t>, </a:t>
            </a:r>
            <a:r>
              <a:rPr lang="pl-PL" dirty="0" err="1"/>
              <a:t>value</a:t>
            </a:r>
            <a:r>
              <a:rPr lang="pl-PL" dirty="0"/>
              <a:t> of </a:t>
            </a:r>
            <a:r>
              <a:rPr lang="pl-PL" dirty="0" err="1"/>
              <a:t>critical</a:t>
            </a:r>
            <a:r>
              <a:rPr lang="pl-PL" dirty="0"/>
              <a:t> </a:t>
            </a:r>
            <a:r>
              <a:rPr lang="pl-PL" dirty="0" err="1"/>
              <a:t>temperature</a:t>
            </a:r>
            <a:r>
              <a:rPr lang="pl-PL" dirty="0"/>
              <a:t> </a:t>
            </a:r>
            <a:r>
              <a:rPr lang="pl-PL" dirty="0" err="1"/>
              <a:t>trends</a:t>
            </a:r>
            <a:r>
              <a:rPr lang="pl-PL" dirty="0"/>
              <a:t> to </a:t>
            </a:r>
            <a:r>
              <a:rPr lang="pl-PL" dirty="0" err="1"/>
              <a:t>value</a:t>
            </a:r>
            <a:r>
              <a:rPr lang="pl-PL" dirty="0"/>
              <a:t> 2.2692, </a:t>
            </a:r>
            <a:r>
              <a:rPr lang="pl-PL" dirty="0" err="1"/>
              <a:t>what</a:t>
            </a:r>
            <a:r>
              <a:rPr lang="pl-PL" dirty="0"/>
              <a:t> is </a:t>
            </a:r>
            <a:r>
              <a:rPr lang="pl-PL" dirty="0" err="1"/>
              <a:t>analytical</a:t>
            </a:r>
            <a:r>
              <a:rPr lang="pl-PL" dirty="0"/>
              <a:t> </a:t>
            </a:r>
            <a:r>
              <a:rPr lang="pl-PL" dirty="0" err="1"/>
              <a:t>tempeature</a:t>
            </a:r>
            <a:r>
              <a:rPr lang="pl-PL" dirty="0"/>
              <a:t> for 2D </a:t>
            </a:r>
            <a:r>
              <a:rPr lang="pl-PL" dirty="0" err="1"/>
              <a:t>Ising</a:t>
            </a:r>
            <a:r>
              <a:rPr lang="pl-PL" dirty="0"/>
              <a:t> model. </a:t>
            </a:r>
            <a:r>
              <a:rPr lang="pl-PL" dirty="0" err="1"/>
              <a:t>Due</a:t>
            </a:r>
            <a:r>
              <a:rPr lang="pl-PL" dirty="0"/>
              <a:t> to </a:t>
            </a:r>
            <a:r>
              <a:rPr lang="pl-PL" dirty="0" err="1"/>
              <a:t>lack</a:t>
            </a:r>
            <a:r>
              <a:rPr lang="pl-PL" dirty="0"/>
              <a:t> of </a:t>
            </a:r>
            <a:r>
              <a:rPr lang="pl-PL" dirty="0" err="1"/>
              <a:t>computer</a:t>
            </a:r>
            <a:r>
              <a:rPr lang="pl-PL" dirty="0"/>
              <a:t> resources we </a:t>
            </a:r>
            <a:r>
              <a:rPr lang="pl-PL" dirty="0" err="1"/>
              <a:t>were</a:t>
            </a:r>
            <a:r>
              <a:rPr lang="pl-PL" dirty="0"/>
              <a:t> </a:t>
            </a:r>
            <a:r>
              <a:rPr lang="pl-PL" dirty="0" err="1"/>
              <a:t>unable</a:t>
            </a:r>
            <a:r>
              <a:rPr lang="pl-PL" dirty="0"/>
              <a:t> to </a:t>
            </a:r>
            <a:r>
              <a:rPr lang="pl-PL" dirty="0" err="1"/>
              <a:t>create</a:t>
            </a:r>
            <a:r>
              <a:rPr lang="pl-PL" dirty="0"/>
              <a:t> </a:t>
            </a:r>
            <a:r>
              <a:rPr lang="pl-PL" dirty="0" err="1"/>
              <a:t>configurations</a:t>
            </a:r>
            <a:r>
              <a:rPr lang="pl-PL" dirty="0"/>
              <a:t> for </a:t>
            </a:r>
            <a:r>
              <a:rPr lang="pl-PL" dirty="0" err="1"/>
              <a:t>bigger</a:t>
            </a:r>
            <a:r>
              <a:rPr lang="pl-PL" dirty="0"/>
              <a:t> </a:t>
            </a:r>
            <a:r>
              <a:rPr lang="pl-PL" dirty="0" err="1"/>
              <a:t>systems</a:t>
            </a:r>
            <a:r>
              <a:rPr lang="pl-PL" dirty="0"/>
              <a:t>, </a:t>
            </a:r>
            <a:r>
              <a:rPr lang="pl-PL" dirty="0" err="1"/>
              <a:t>which</a:t>
            </a:r>
            <a:r>
              <a:rPr lang="pl-PL" dirty="0"/>
              <a:t> </a:t>
            </a:r>
            <a:r>
              <a:rPr lang="pl-PL" dirty="0" err="1"/>
              <a:t>should</a:t>
            </a:r>
            <a:r>
              <a:rPr lang="pl-PL" dirty="0"/>
              <a:t> </a:t>
            </a:r>
            <a:r>
              <a:rPr lang="pl-PL" dirty="0" err="1"/>
              <a:t>give</a:t>
            </a:r>
            <a:r>
              <a:rPr lang="pl-PL" dirty="0"/>
              <a:t> more </a:t>
            </a:r>
            <a:r>
              <a:rPr lang="pl-PL" dirty="0" err="1"/>
              <a:t>accurate</a:t>
            </a:r>
            <a:r>
              <a:rPr lang="pl-PL" dirty="0"/>
              <a:t> </a:t>
            </a:r>
            <a:r>
              <a:rPr lang="pl-PL" dirty="0" err="1"/>
              <a:t>results</a:t>
            </a:r>
            <a:r>
              <a:rPr lang="pl-PL" dirty="0"/>
              <a:t>.</a:t>
            </a:r>
          </a:p>
        </p:txBody>
      </p:sp>
      <p:sp>
        <p:nvSpPr>
          <p:cNvPr id="4" name="Symbol zastępczy numeru slajdu 3"/>
          <p:cNvSpPr>
            <a:spLocks noGrp="1"/>
          </p:cNvSpPr>
          <p:nvPr>
            <p:ph type="sldNum" sz="quarter" idx="5"/>
          </p:nvPr>
        </p:nvSpPr>
        <p:spPr/>
        <p:txBody>
          <a:bodyPr/>
          <a:lstStyle/>
          <a:p>
            <a:fld id="{6B563000-1E3B-452F-A06E-988171F92042}" type="slidenum">
              <a:rPr lang="pl-PL" smtClean="0"/>
              <a:t>6</a:t>
            </a:fld>
            <a:endParaRPr lang="pl-PL"/>
          </a:p>
        </p:txBody>
      </p:sp>
    </p:spTree>
    <p:extLst>
      <p:ext uri="{BB962C8B-B14F-4D97-AF65-F5344CB8AC3E}">
        <p14:creationId xmlns:p14="http://schemas.microsoft.com/office/powerpoint/2010/main" val="48243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Second </a:t>
            </a:r>
            <a:r>
              <a:rPr lang="pl-PL" dirty="0" err="1"/>
              <a:t>method</a:t>
            </a:r>
            <a:r>
              <a:rPr lang="pl-PL" dirty="0"/>
              <a:t> </a:t>
            </a:r>
            <a:r>
              <a:rPr lang="pl-PL" dirty="0" err="1"/>
              <a:t>also</a:t>
            </a:r>
            <a:r>
              <a:rPr lang="pl-PL" dirty="0"/>
              <a:t> </a:t>
            </a:r>
            <a:r>
              <a:rPr lang="pl-PL" dirty="0" err="1"/>
              <a:t>gave</a:t>
            </a:r>
            <a:r>
              <a:rPr lang="pl-PL" dirty="0"/>
              <a:t> </a:t>
            </a:r>
            <a:r>
              <a:rPr lang="pl-PL" dirty="0" err="1"/>
              <a:t>some</a:t>
            </a:r>
            <a:r>
              <a:rPr lang="pl-PL" dirty="0"/>
              <a:t> </a:t>
            </a:r>
            <a:r>
              <a:rPr lang="pl-PL" dirty="0" err="1"/>
              <a:t>pretty</a:t>
            </a:r>
            <a:r>
              <a:rPr lang="pl-PL" dirty="0"/>
              <a:t> </a:t>
            </a:r>
            <a:r>
              <a:rPr lang="pl-PL" dirty="0" err="1"/>
              <a:t>accurate</a:t>
            </a:r>
            <a:r>
              <a:rPr lang="pl-PL" dirty="0"/>
              <a:t> </a:t>
            </a:r>
            <a:r>
              <a:rPr lang="pl-PL" dirty="0" err="1"/>
              <a:t>result</a:t>
            </a:r>
            <a:r>
              <a:rPr lang="pl-PL" dirty="0"/>
              <a:t> for </a:t>
            </a:r>
            <a:r>
              <a:rPr lang="pl-PL" dirty="0" err="1"/>
              <a:t>bigger</a:t>
            </a:r>
            <a:r>
              <a:rPr lang="pl-PL" dirty="0"/>
              <a:t> </a:t>
            </a:r>
            <a:r>
              <a:rPr lang="pl-PL" dirty="0" err="1"/>
              <a:t>systems</a:t>
            </a:r>
            <a:r>
              <a:rPr lang="pl-PL" dirty="0"/>
              <a:t>, </a:t>
            </a:r>
            <a:r>
              <a:rPr lang="pl-PL" dirty="0" err="1"/>
              <a:t>what</a:t>
            </a:r>
            <a:r>
              <a:rPr lang="pl-PL" dirty="0"/>
              <a:t> is </a:t>
            </a:r>
            <a:r>
              <a:rPr lang="pl-PL" dirty="0" err="1"/>
              <a:t>also</a:t>
            </a:r>
            <a:r>
              <a:rPr lang="pl-PL" dirty="0"/>
              <a:t> </a:t>
            </a:r>
            <a:r>
              <a:rPr lang="pl-PL" dirty="0" err="1"/>
              <a:t>visible</a:t>
            </a:r>
            <a:r>
              <a:rPr lang="pl-PL" dirty="0"/>
              <a:t> in </a:t>
            </a:r>
            <a:r>
              <a:rPr lang="pl-PL" dirty="0" err="1"/>
              <a:t>graphs</a:t>
            </a:r>
            <a:r>
              <a:rPr lang="pl-PL" dirty="0"/>
              <a:t>, </a:t>
            </a:r>
            <a:r>
              <a:rPr lang="pl-PL" dirty="0" err="1"/>
              <a:t>were</a:t>
            </a:r>
            <a:r>
              <a:rPr lang="pl-PL" dirty="0"/>
              <a:t> on the </a:t>
            </a:r>
            <a:r>
              <a:rPr lang="pl-PL" dirty="0" err="1"/>
              <a:t>left</a:t>
            </a:r>
            <a:r>
              <a:rPr lang="pl-PL" dirty="0"/>
              <a:t> is MSE of </a:t>
            </a:r>
            <a:r>
              <a:rPr lang="pl-PL" dirty="0" err="1"/>
              <a:t>temperature</a:t>
            </a:r>
            <a:r>
              <a:rPr lang="pl-PL" dirty="0"/>
              <a:t> for L </a:t>
            </a:r>
            <a:r>
              <a:rPr lang="pl-PL" dirty="0" err="1"/>
              <a:t>equal</a:t>
            </a:r>
            <a:r>
              <a:rPr lang="pl-PL" dirty="0"/>
              <a:t> 10 and on the </a:t>
            </a:r>
            <a:r>
              <a:rPr lang="pl-PL" dirty="0" err="1"/>
              <a:t>right</a:t>
            </a:r>
            <a:r>
              <a:rPr lang="pl-PL" dirty="0"/>
              <a:t> for L = 50. </a:t>
            </a:r>
            <a:r>
              <a:rPr lang="en-US" b="0" i="0" dirty="0">
                <a:solidFill>
                  <a:srgbClr val="050505"/>
                </a:solidFill>
                <a:effectLst/>
                <a:latin typeface="Segoe UI Historic" panose="020B0502040204020203" pitchFamily="34" charset="0"/>
              </a:rPr>
              <a:t>As a result, this method of calculating the critical temperature is still an open question when using the SVM machine learning model. At this point, we can only give approximate values of the critical temperature for the systems</a:t>
            </a:r>
            <a:r>
              <a:rPr lang="pl-PL" b="0" i="0" dirty="0">
                <a:solidFill>
                  <a:srgbClr val="050505"/>
                </a:solidFill>
                <a:effectLst/>
                <a:latin typeface="Segoe UI Historic" panose="020B0502040204020203" pitchFamily="34" charset="0"/>
              </a:rPr>
              <a:t>. </a:t>
            </a:r>
            <a:r>
              <a:rPr lang="pl-PL" dirty="0"/>
              <a:t>In </a:t>
            </a:r>
            <a:r>
              <a:rPr lang="pl-PL" dirty="0" err="1"/>
              <a:t>this</a:t>
            </a:r>
            <a:r>
              <a:rPr lang="pl-PL" dirty="0"/>
              <a:t> </a:t>
            </a:r>
            <a:r>
              <a:rPr lang="pl-PL" dirty="0" err="1"/>
              <a:t>method</a:t>
            </a:r>
            <a:r>
              <a:rPr lang="pl-PL" dirty="0"/>
              <a:t> to </a:t>
            </a:r>
            <a:r>
              <a:rPr lang="pl-PL" dirty="0" err="1"/>
              <a:t>get</a:t>
            </a:r>
            <a:r>
              <a:rPr lang="pl-PL" dirty="0"/>
              <a:t> more </a:t>
            </a:r>
            <a:r>
              <a:rPr lang="pl-PL" dirty="0" err="1"/>
              <a:t>precise</a:t>
            </a:r>
            <a:r>
              <a:rPr lang="pl-PL" dirty="0"/>
              <a:t> </a:t>
            </a:r>
            <a:r>
              <a:rPr lang="pl-PL" dirty="0" err="1"/>
              <a:t>values</a:t>
            </a:r>
            <a:r>
              <a:rPr lang="pl-PL" dirty="0"/>
              <a:t> of </a:t>
            </a:r>
            <a:r>
              <a:rPr lang="pl-PL" dirty="0" err="1"/>
              <a:t>crticial</a:t>
            </a:r>
            <a:r>
              <a:rPr lang="pl-PL" dirty="0"/>
              <a:t> </a:t>
            </a:r>
            <a:r>
              <a:rPr lang="pl-PL" dirty="0" err="1"/>
              <a:t>temperatures</a:t>
            </a:r>
            <a:r>
              <a:rPr lang="pl-PL" dirty="0"/>
              <a:t> we </a:t>
            </a:r>
            <a:r>
              <a:rPr lang="pl-PL" dirty="0" err="1"/>
              <a:t>also</a:t>
            </a:r>
            <a:r>
              <a:rPr lang="pl-PL" dirty="0"/>
              <a:t> </a:t>
            </a:r>
            <a:r>
              <a:rPr lang="pl-PL" dirty="0" err="1"/>
              <a:t>should</a:t>
            </a:r>
            <a:r>
              <a:rPr lang="pl-PL" dirty="0"/>
              <a:t> do </a:t>
            </a:r>
            <a:r>
              <a:rPr lang="pl-PL" dirty="0" err="1"/>
              <a:t>calculations</a:t>
            </a:r>
            <a:r>
              <a:rPr lang="pl-PL" dirty="0"/>
              <a:t> for </a:t>
            </a:r>
            <a:r>
              <a:rPr lang="pl-PL" dirty="0" err="1"/>
              <a:t>bigger</a:t>
            </a:r>
            <a:r>
              <a:rPr lang="pl-PL" dirty="0"/>
              <a:t> </a:t>
            </a:r>
            <a:r>
              <a:rPr lang="pl-PL" dirty="0" err="1"/>
              <a:t>systems</a:t>
            </a:r>
            <a:r>
              <a:rPr lang="pl-PL" dirty="0"/>
              <a:t>, but </a:t>
            </a:r>
            <a:r>
              <a:rPr lang="pl-PL" dirty="0" err="1"/>
              <a:t>what</a:t>
            </a:r>
            <a:r>
              <a:rPr lang="pl-PL" dirty="0"/>
              <a:t> more </a:t>
            </a:r>
            <a:r>
              <a:rPr lang="pl-PL" dirty="0" err="1"/>
              <a:t>important</a:t>
            </a:r>
            <a:r>
              <a:rPr lang="pl-PL" dirty="0"/>
              <a:t>, </a:t>
            </a:r>
            <a:r>
              <a:rPr lang="pl-PL" dirty="0" err="1"/>
              <a:t>create</a:t>
            </a:r>
            <a:r>
              <a:rPr lang="pl-PL" dirty="0"/>
              <a:t> </a:t>
            </a:r>
            <a:r>
              <a:rPr lang="pl-PL" dirty="0" err="1"/>
              <a:t>configurations</a:t>
            </a:r>
            <a:r>
              <a:rPr lang="pl-PL" dirty="0"/>
              <a:t> with </a:t>
            </a:r>
            <a:r>
              <a:rPr lang="pl-PL" dirty="0" err="1"/>
              <a:t>smaller</a:t>
            </a:r>
            <a:r>
              <a:rPr lang="pl-PL" dirty="0"/>
              <a:t> </a:t>
            </a:r>
            <a:r>
              <a:rPr lang="pl-PL" dirty="0" err="1"/>
              <a:t>temperature</a:t>
            </a:r>
            <a:r>
              <a:rPr lang="pl-PL" dirty="0"/>
              <a:t> step </a:t>
            </a:r>
            <a:r>
              <a:rPr lang="pl-PL" dirty="0" err="1"/>
              <a:t>e.g</a:t>
            </a:r>
            <a:r>
              <a:rPr lang="pl-PL" dirty="0"/>
              <a:t>. 0.01 </a:t>
            </a:r>
            <a:r>
              <a:rPr lang="pl-PL" dirty="0" err="1"/>
              <a:t>around</a:t>
            </a:r>
            <a:r>
              <a:rPr lang="pl-PL" dirty="0"/>
              <a:t> </a:t>
            </a:r>
            <a:r>
              <a:rPr lang="pl-PL" dirty="0" err="1"/>
              <a:t>critical</a:t>
            </a:r>
            <a:r>
              <a:rPr lang="pl-PL" dirty="0"/>
              <a:t> </a:t>
            </a:r>
            <a:r>
              <a:rPr lang="pl-PL" dirty="0" err="1"/>
              <a:t>temperature</a:t>
            </a:r>
            <a:r>
              <a:rPr lang="pl-PL" dirty="0"/>
              <a:t>.</a:t>
            </a:r>
          </a:p>
        </p:txBody>
      </p:sp>
      <p:sp>
        <p:nvSpPr>
          <p:cNvPr id="4" name="Symbol zastępczy numeru slajdu 3"/>
          <p:cNvSpPr>
            <a:spLocks noGrp="1"/>
          </p:cNvSpPr>
          <p:nvPr>
            <p:ph type="sldNum" sz="quarter" idx="10"/>
          </p:nvPr>
        </p:nvSpPr>
        <p:spPr/>
        <p:txBody>
          <a:bodyPr/>
          <a:lstStyle/>
          <a:p>
            <a:fld id="{6B563000-1E3B-452F-A06E-988171F92042}" type="slidenum">
              <a:rPr lang="pl-PL" smtClean="0"/>
              <a:t>7</a:t>
            </a:fld>
            <a:endParaRPr lang="pl-PL"/>
          </a:p>
        </p:txBody>
      </p:sp>
    </p:spTree>
    <p:extLst>
      <p:ext uri="{BB962C8B-B14F-4D97-AF65-F5344CB8AC3E}">
        <p14:creationId xmlns:p14="http://schemas.microsoft.com/office/powerpoint/2010/main" val="117509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SVM and 2 </a:t>
            </a:r>
            <a:r>
              <a:rPr lang="pl-PL" dirty="0" err="1"/>
              <a:t>presented</a:t>
            </a:r>
            <a:r>
              <a:rPr lang="pl-PL" dirty="0"/>
              <a:t> </a:t>
            </a:r>
            <a:r>
              <a:rPr lang="pl-PL" dirty="0" err="1"/>
              <a:t>method</a:t>
            </a:r>
            <a:r>
              <a:rPr lang="pl-PL" dirty="0"/>
              <a:t> are </a:t>
            </a:r>
            <a:r>
              <a:rPr lang="pl-PL" dirty="0" err="1"/>
              <a:t>accurate</a:t>
            </a:r>
            <a:r>
              <a:rPr lang="pl-PL" dirty="0"/>
              <a:t> </a:t>
            </a:r>
            <a:r>
              <a:rPr lang="pl-PL" dirty="0" err="1"/>
              <a:t>even</a:t>
            </a:r>
            <a:r>
              <a:rPr lang="pl-PL" dirty="0"/>
              <a:t> for </a:t>
            </a:r>
            <a:r>
              <a:rPr lang="pl-PL" dirty="0" err="1"/>
              <a:t>our</a:t>
            </a:r>
            <a:r>
              <a:rPr lang="pl-PL"/>
              <a:t> data and </a:t>
            </a:r>
            <a:r>
              <a:rPr lang="pl-PL" dirty="0"/>
              <a:t>with </a:t>
            </a:r>
            <a:r>
              <a:rPr lang="pl-PL" dirty="0" err="1"/>
              <a:t>access</a:t>
            </a:r>
            <a:r>
              <a:rPr lang="pl-PL" dirty="0"/>
              <a:t> to </a:t>
            </a:r>
            <a:r>
              <a:rPr lang="pl-PL" dirty="0" err="1"/>
              <a:t>confiigurations</a:t>
            </a:r>
            <a:r>
              <a:rPr lang="pl-PL" dirty="0"/>
              <a:t> of </a:t>
            </a:r>
            <a:r>
              <a:rPr lang="pl-PL" dirty="0" err="1"/>
              <a:t>bigger</a:t>
            </a:r>
            <a:r>
              <a:rPr lang="pl-PL" dirty="0"/>
              <a:t> </a:t>
            </a:r>
            <a:r>
              <a:rPr lang="pl-PL" dirty="0" err="1"/>
              <a:t>systems</a:t>
            </a:r>
            <a:r>
              <a:rPr lang="pl-PL" dirty="0"/>
              <a:t>, we </a:t>
            </a:r>
            <a:r>
              <a:rPr lang="pl-PL" dirty="0" err="1"/>
              <a:t>should</a:t>
            </a:r>
            <a:r>
              <a:rPr lang="pl-PL" dirty="0"/>
              <a:t> be </a:t>
            </a:r>
            <a:r>
              <a:rPr lang="pl-PL" dirty="0" err="1"/>
              <a:t>able</a:t>
            </a:r>
            <a:r>
              <a:rPr lang="pl-PL" dirty="0"/>
              <a:t> to </a:t>
            </a:r>
            <a:r>
              <a:rPr lang="pl-PL" dirty="0" err="1"/>
              <a:t>define</a:t>
            </a:r>
            <a:r>
              <a:rPr lang="pl-PL" dirty="0"/>
              <a:t> </a:t>
            </a:r>
            <a:r>
              <a:rPr lang="pl-PL" dirty="0" err="1"/>
              <a:t>very</a:t>
            </a:r>
            <a:r>
              <a:rPr lang="pl-PL" dirty="0"/>
              <a:t> </a:t>
            </a:r>
            <a:r>
              <a:rPr lang="pl-PL" dirty="0" err="1"/>
              <a:t>precisely</a:t>
            </a:r>
            <a:r>
              <a:rPr lang="pl-PL" dirty="0"/>
              <a:t> the </a:t>
            </a:r>
            <a:r>
              <a:rPr lang="pl-PL" dirty="0" err="1"/>
              <a:t>critical</a:t>
            </a:r>
            <a:r>
              <a:rPr lang="pl-PL" dirty="0"/>
              <a:t> </a:t>
            </a:r>
            <a:r>
              <a:rPr lang="pl-PL" dirty="0" err="1"/>
              <a:t>temperature</a:t>
            </a:r>
            <a:r>
              <a:rPr lang="pl-PL" dirty="0"/>
              <a:t> and </a:t>
            </a:r>
            <a:r>
              <a:rPr lang="pl-PL" dirty="0" err="1"/>
              <a:t>also</a:t>
            </a:r>
            <a:r>
              <a:rPr lang="pl-PL" dirty="0"/>
              <a:t> we </a:t>
            </a:r>
            <a:r>
              <a:rPr lang="pl-PL" dirty="0" err="1"/>
              <a:t>should</a:t>
            </a:r>
            <a:r>
              <a:rPr lang="pl-PL" dirty="0"/>
              <a:t> be </a:t>
            </a:r>
            <a:r>
              <a:rPr lang="pl-PL" dirty="0" err="1"/>
              <a:t>able</a:t>
            </a:r>
            <a:r>
              <a:rPr lang="pl-PL" dirty="0"/>
              <a:t> to </a:t>
            </a:r>
            <a:r>
              <a:rPr lang="pl-PL" dirty="0" err="1"/>
              <a:t>investigate</a:t>
            </a:r>
            <a:r>
              <a:rPr lang="pl-PL" dirty="0"/>
              <a:t> </a:t>
            </a:r>
            <a:r>
              <a:rPr lang="pl-PL" dirty="0" err="1"/>
              <a:t>behaviour</a:t>
            </a:r>
            <a:r>
              <a:rPr lang="pl-PL" dirty="0"/>
              <a:t> of the system </a:t>
            </a:r>
            <a:r>
              <a:rPr lang="pl-PL" dirty="0" err="1"/>
              <a:t>near</a:t>
            </a:r>
            <a:r>
              <a:rPr lang="pl-PL" dirty="0"/>
              <a:t> the </a:t>
            </a:r>
            <a:r>
              <a:rPr lang="pl-PL" dirty="0" err="1"/>
              <a:t>phase</a:t>
            </a:r>
            <a:r>
              <a:rPr lang="pl-PL" dirty="0"/>
              <a:t> </a:t>
            </a:r>
            <a:r>
              <a:rPr lang="pl-PL" dirty="0" err="1"/>
              <a:t>transition</a:t>
            </a:r>
            <a:r>
              <a:rPr lang="pl-PL" dirty="0"/>
              <a:t>. </a:t>
            </a:r>
          </a:p>
        </p:txBody>
      </p:sp>
      <p:sp>
        <p:nvSpPr>
          <p:cNvPr id="4" name="Symbol zastępczy numeru slajdu 3"/>
          <p:cNvSpPr>
            <a:spLocks noGrp="1"/>
          </p:cNvSpPr>
          <p:nvPr>
            <p:ph type="sldNum" sz="quarter" idx="5"/>
          </p:nvPr>
        </p:nvSpPr>
        <p:spPr/>
        <p:txBody>
          <a:bodyPr/>
          <a:lstStyle/>
          <a:p>
            <a:fld id="{6B563000-1E3B-452F-A06E-988171F92042}" type="slidenum">
              <a:rPr lang="pl-PL" smtClean="0"/>
              <a:t>8</a:t>
            </a:fld>
            <a:endParaRPr lang="pl-PL"/>
          </a:p>
        </p:txBody>
      </p:sp>
    </p:spTree>
    <p:extLst>
      <p:ext uri="{BB962C8B-B14F-4D97-AF65-F5344CB8AC3E}">
        <p14:creationId xmlns:p14="http://schemas.microsoft.com/office/powerpoint/2010/main" val="660002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jd tytułowy">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ytuł 1"/>
          <p:cNvSpPr txBox="1">
            <a:spLocks/>
          </p:cNvSpPr>
          <p:nvPr userDrawn="1"/>
        </p:nvSpPr>
        <p:spPr bwMode="auto">
          <a:xfrm>
            <a:off x="289890" y="2420888"/>
            <a:ext cx="8640959"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lgn="l" rtl="0" eaLnBrk="1" fontAlgn="base" hangingPunct="1">
              <a:spcBef>
                <a:spcPct val="0"/>
              </a:spcBef>
              <a:spcAft>
                <a:spcPct val="0"/>
              </a:spcAft>
              <a:defRPr sz="4000" b="1" cap="all">
                <a:solidFill>
                  <a:schemeClr val="tx1"/>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endParaRPr lang="pl-PL" kern="0" dirty="0">
              <a:latin typeface="Calibri" panose="020F0502020204030204" pitchFamily="34" charset="0"/>
            </a:endParaRPr>
          </a:p>
        </p:txBody>
      </p:sp>
      <p:sp>
        <p:nvSpPr>
          <p:cNvPr id="25" name="Symbol zastępczy obrazu 2"/>
          <p:cNvSpPr>
            <a:spLocks noGrp="1"/>
          </p:cNvSpPr>
          <p:nvPr>
            <p:ph type="pic" idx="1"/>
          </p:nvPr>
        </p:nvSpPr>
        <p:spPr>
          <a:xfrm>
            <a:off x="1403648" y="1988840"/>
            <a:ext cx="7614402" cy="47525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p>
        </p:txBody>
      </p:sp>
      <p:sp>
        <p:nvSpPr>
          <p:cNvPr id="9" name="Symbol zastępczy tekstu 2"/>
          <p:cNvSpPr>
            <a:spLocks noGrp="1"/>
          </p:cNvSpPr>
          <p:nvPr>
            <p:ph type="body" idx="11"/>
          </p:nvPr>
        </p:nvSpPr>
        <p:spPr>
          <a:xfrm>
            <a:off x="1403648" y="116632"/>
            <a:ext cx="7614402" cy="1728192"/>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tekstu</a:t>
            </a:r>
          </a:p>
        </p:txBody>
      </p:sp>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6"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pionowy 1"/>
          <p:cNvSpPr>
            <a:spLocks noGrp="1"/>
          </p:cNvSpPr>
          <p:nvPr>
            <p:ph type="title" orient="vert"/>
          </p:nvPr>
        </p:nvSpPr>
        <p:spPr>
          <a:xfrm>
            <a:off x="6629400" y="116632"/>
            <a:ext cx="2407096" cy="6696744"/>
          </a:xfrm>
        </p:spPr>
        <p:txBody>
          <a:bodyPr vert="eaVert"/>
          <a:lstStyle>
            <a:lvl1pPr>
              <a:defRPr b="0"/>
            </a:lvl1pPr>
          </a:lstStyle>
          <a:p>
            <a:r>
              <a:rPr lang="pl-PL" dirty="0"/>
              <a:t>Kliknij, aby edytować styl</a:t>
            </a:r>
          </a:p>
        </p:txBody>
      </p:sp>
      <p:sp>
        <p:nvSpPr>
          <p:cNvPr id="3" name="Symbol zastępczy tytułu pionowego 2"/>
          <p:cNvSpPr>
            <a:spLocks noGrp="1"/>
          </p:cNvSpPr>
          <p:nvPr>
            <p:ph type="body" orient="vert" idx="1"/>
          </p:nvPr>
        </p:nvSpPr>
        <p:spPr>
          <a:xfrm>
            <a:off x="755576" y="116632"/>
            <a:ext cx="5721424" cy="6696744"/>
          </a:xfrm>
        </p:spPr>
        <p:txBody>
          <a:bodyPr vert="eaVert"/>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1242358533"/>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ymbol zastępczy tekstu 2"/>
          <p:cNvSpPr>
            <a:spLocks noGrp="1"/>
          </p:cNvSpPr>
          <p:nvPr>
            <p:ph type="body" idx="10" hasCustomPrompt="1"/>
          </p:nvPr>
        </p:nvSpPr>
        <p:spPr>
          <a:xfrm>
            <a:off x="4704169" y="2492896"/>
            <a:ext cx="4313881" cy="1152128"/>
          </a:xfrm>
          <a:solidFill>
            <a:srgbClr val="C00000"/>
          </a:solidFill>
        </p:spPr>
        <p:txBody>
          <a:bodyPr lIns="108000" rIns="10800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r>
              <a:rPr lang="pl-PL" dirty="0" err="1"/>
              <a:t>tekstuKliknij</a:t>
            </a:r>
            <a:r>
              <a:rPr lang="pl-PL" dirty="0"/>
              <a:t>, aby edytować style wzorca Kliknij</a:t>
            </a:r>
          </a:p>
        </p:txBody>
      </p:sp>
      <p:sp>
        <p:nvSpPr>
          <p:cNvPr id="25" name="Symbol zastępczy obrazu 2"/>
          <p:cNvSpPr>
            <a:spLocks noGrp="1"/>
          </p:cNvSpPr>
          <p:nvPr>
            <p:ph type="pic" idx="1"/>
          </p:nvPr>
        </p:nvSpPr>
        <p:spPr>
          <a:xfrm>
            <a:off x="1403648" y="116632"/>
            <a:ext cx="3168352" cy="6624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10" name="Symbol zastępczy tekstu 2"/>
          <p:cNvSpPr>
            <a:spLocks noGrp="1"/>
          </p:cNvSpPr>
          <p:nvPr>
            <p:ph type="body" idx="11"/>
          </p:nvPr>
        </p:nvSpPr>
        <p:spPr>
          <a:xfrm>
            <a:off x="4704169" y="116632"/>
            <a:ext cx="4313881" cy="2232248"/>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4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tekstu</a:t>
            </a:r>
          </a:p>
        </p:txBody>
      </p:sp>
      <p:sp>
        <p:nvSpPr>
          <p:cNvPr id="8" name="Symbol zastępczy zawartości 2"/>
          <p:cNvSpPr>
            <a:spLocks noGrp="1"/>
          </p:cNvSpPr>
          <p:nvPr>
            <p:ph sz="half" idx="12"/>
          </p:nvPr>
        </p:nvSpPr>
        <p:spPr>
          <a:xfrm>
            <a:off x="4704169" y="3861048"/>
            <a:ext cx="4313882" cy="2880320"/>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723557781"/>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pic>
        <p:nvPicPr>
          <p:cNvPr id="6"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ymbol zastępczy zawartości 2"/>
          <p:cNvSpPr>
            <a:spLocks noGrp="1"/>
          </p:cNvSpPr>
          <p:nvPr>
            <p:ph sz="half" idx="1"/>
          </p:nvPr>
        </p:nvSpPr>
        <p:spPr>
          <a:xfrm>
            <a:off x="755575" y="1556792"/>
            <a:ext cx="8262476" cy="5256584"/>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8" name="Symbol zastępczy tekstu 2"/>
          <p:cNvSpPr>
            <a:spLocks noGrp="1"/>
          </p:cNvSpPr>
          <p:nvPr>
            <p:ph type="body" idx="10" hasCustomPrompt="1"/>
          </p:nvPr>
        </p:nvSpPr>
        <p:spPr>
          <a:xfrm>
            <a:off x="755575" y="116632"/>
            <a:ext cx="8284723" cy="504056"/>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r>
              <a:rPr lang="pl-PL" dirty="0" err="1"/>
              <a:t>tekstuKliknij</a:t>
            </a:r>
            <a:r>
              <a:rPr lang="pl-PL" dirty="0"/>
              <a:t>, aby edytować style wzorca Kliknij</a:t>
            </a:r>
          </a:p>
        </p:txBody>
      </p:sp>
      <p:sp>
        <p:nvSpPr>
          <p:cNvPr id="9" name="Symbol zastępczy tekstu 2"/>
          <p:cNvSpPr>
            <a:spLocks noGrp="1"/>
          </p:cNvSpPr>
          <p:nvPr>
            <p:ph type="body" idx="11"/>
          </p:nvPr>
        </p:nvSpPr>
        <p:spPr>
          <a:xfrm>
            <a:off x="755575" y="620688"/>
            <a:ext cx="8284724" cy="864096"/>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p>
        </p:txBody>
      </p:sp>
    </p:spTree>
    <p:extLst>
      <p:ext uri="{BB962C8B-B14F-4D97-AF65-F5344CB8AC3E}">
        <p14:creationId xmlns:p14="http://schemas.microsoft.com/office/powerpoint/2010/main" val="3654661862"/>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pic>
        <p:nvPicPr>
          <p:cNvPr id="10"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obrazu 2"/>
          <p:cNvSpPr>
            <a:spLocks noGrp="1"/>
          </p:cNvSpPr>
          <p:nvPr>
            <p:ph type="pic" idx="1"/>
          </p:nvPr>
        </p:nvSpPr>
        <p:spPr>
          <a:xfrm>
            <a:off x="755575" y="1844823"/>
            <a:ext cx="3672409" cy="49685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p>
        </p:txBody>
      </p:sp>
      <p:sp>
        <p:nvSpPr>
          <p:cNvPr id="9" name="Symbol zastępczy zawartości 2"/>
          <p:cNvSpPr>
            <a:spLocks noGrp="1"/>
          </p:cNvSpPr>
          <p:nvPr>
            <p:ph idx="11"/>
          </p:nvPr>
        </p:nvSpPr>
        <p:spPr>
          <a:xfrm>
            <a:off x="4571428" y="1844823"/>
            <a:ext cx="4465067" cy="496855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14" name="Symbol zastępczy tekstu 2"/>
          <p:cNvSpPr>
            <a:spLocks noGrp="1"/>
          </p:cNvSpPr>
          <p:nvPr>
            <p:ph type="body" idx="12"/>
          </p:nvPr>
        </p:nvSpPr>
        <p:spPr>
          <a:xfrm>
            <a:off x="755575" y="116632"/>
            <a:ext cx="8262475" cy="864096"/>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p>
        </p:txBody>
      </p:sp>
      <p:sp>
        <p:nvSpPr>
          <p:cNvPr id="15" name="Symbol zastępczy tekstu 2"/>
          <p:cNvSpPr>
            <a:spLocks noGrp="1"/>
          </p:cNvSpPr>
          <p:nvPr>
            <p:ph type="body" idx="10" hasCustomPrompt="1"/>
          </p:nvPr>
        </p:nvSpPr>
        <p:spPr>
          <a:xfrm>
            <a:off x="755575" y="1120625"/>
            <a:ext cx="8280920" cy="508175"/>
          </a:xfrm>
          <a:solidFill>
            <a:srgbClr val="C00000"/>
          </a:solidFill>
        </p:spPr>
        <p:txBody>
          <a:bodyPr lIns="108000" rIns="10800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t>
            </a:r>
            <a:r>
              <a:rPr lang="pl-PL" dirty="0" err="1"/>
              <a:t>abyować</a:t>
            </a:r>
            <a:r>
              <a:rPr lang="pl-PL" dirty="0"/>
              <a:t> style wzorca </a:t>
            </a:r>
            <a:r>
              <a:rPr lang="pl-PL" dirty="0" err="1"/>
              <a:t>tekstuKliknij</a:t>
            </a:r>
            <a:r>
              <a:rPr lang="pl-PL" dirty="0"/>
              <a:t>, aby edytować style wzorca Kliknij</a:t>
            </a:r>
          </a:p>
        </p:txBody>
      </p:sp>
    </p:spTree>
    <p:extLst>
      <p:ext uri="{BB962C8B-B14F-4D97-AF65-F5344CB8AC3E}">
        <p14:creationId xmlns:p14="http://schemas.microsoft.com/office/powerpoint/2010/main" val="2158467259"/>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pic>
        <p:nvPicPr>
          <p:cNvPr id="8"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ymbol zastępczy zawartości 2"/>
          <p:cNvSpPr>
            <a:spLocks noGrp="1"/>
          </p:cNvSpPr>
          <p:nvPr>
            <p:ph sz="half" idx="1"/>
          </p:nvPr>
        </p:nvSpPr>
        <p:spPr>
          <a:xfrm>
            <a:off x="755575" y="1628800"/>
            <a:ext cx="4032449" cy="5112567"/>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10" name="Symbol zastępczy zawartości 2"/>
          <p:cNvSpPr>
            <a:spLocks noGrp="1"/>
          </p:cNvSpPr>
          <p:nvPr>
            <p:ph sz="half" idx="11"/>
          </p:nvPr>
        </p:nvSpPr>
        <p:spPr>
          <a:xfrm>
            <a:off x="4932040" y="1628801"/>
            <a:ext cx="4108259" cy="511256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12" name="Symbol zastępczy tekstu 2"/>
          <p:cNvSpPr>
            <a:spLocks noGrp="1"/>
          </p:cNvSpPr>
          <p:nvPr>
            <p:ph type="body" idx="10" hasCustomPrompt="1"/>
          </p:nvPr>
        </p:nvSpPr>
        <p:spPr>
          <a:xfrm>
            <a:off x="755575" y="44624"/>
            <a:ext cx="8284723" cy="504056"/>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r>
              <a:rPr lang="pl-PL" dirty="0" err="1"/>
              <a:t>tekstuKliknij</a:t>
            </a:r>
            <a:r>
              <a:rPr lang="pl-PL" dirty="0"/>
              <a:t>, aby edytować style wzorca </a:t>
            </a:r>
          </a:p>
        </p:txBody>
      </p:sp>
      <p:sp>
        <p:nvSpPr>
          <p:cNvPr id="13" name="Symbol zastępczy tekstu 2"/>
          <p:cNvSpPr>
            <a:spLocks noGrp="1"/>
          </p:cNvSpPr>
          <p:nvPr>
            <p:ph type="body" idx="12"/>
          </p:nvPr>
        </p:nvSpPr>
        <p:spPr>
          <a:xfrm>
            <a:off x="755575" y="548680"/>
            <a:ext cx="8284724" cy="864096"/>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p>
        </p:txBody>
      </p:sp>
    </p:spTree>
    <p:extLst>
      <p:ext uri="{BB962C8B-B14F-4D97-AF65-F5344CB8AC3E}">
        <p14:creationId xmlns:p14="http://schemas.microsoft.com/office/powerpoint/2010/main" val="3668959180"/>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pic>
        <p:nvPicPr>
          <p:cNvPr id="9"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ymbol zastępczy zawartości 2"/>
          <p:cNvSpPr>
            <a:spLocks noGrp="1"/>
          </p:cNvSpPr>
          <p:nvPr>
            <p:ph sz="half" idx="1"/>
          </p:nvPr>
        </p:nvSpPr>
        <p:spPr>
          <a:xfrm>
            <a:off x="755576"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12" name="Symbol zastępczy zawartości 2"/>
          <p:cNvSpPr>
            <a:spLocks noGrp="1"/>
          </p:cNvSpPr>
          <p:nvPr>
            <p:ph sz="half" idx="11"/>
          </p:nvPr>
        </p:nvSpPr>
        <p:spPr>
          <a:xfrm>
            <a:off x="5004048"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16" name="Symbol zastępczy tekstu 2"/>
          <p:cNvSpPr>
            <a:spLocks noGrp="1"/>
          </p:cNvSpPr>
          <p:nvPr>
            <p:ph type="body" idx="12"/>
          </p:nvPr>
        </p:nvSpPr>
        <p:spPr>
          <a:xfrm>
            <a:off x="755575" y="116632"/>
            <a:ext cx="8262475" cy="864096"/>
          </a:xfrm>
        </p:spPr>
        <p:txBody>
          <a:bodyPr lIns="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p>
        </p:txBody>
      </p:sp>
      <p:sp>
        <p:nvSpPr>
          <p:cNvPr id="17" name="Symbol zastępczy tekstu 2"/>
          <p:cNvSpPr>
            <a:spLocks noGrp="1"/>
          </p:cNvSpPr>
          <p:nvPr>
            <p:ph type="body" idx="10" hasCustomPrompt="1"/>
          </p:nvPr>
        </p:nvSpPr>
        <p:spPr>
          <a:xfrm>
            <a:off x="755576" y="1120625"/>
            <a:ext cx="4050414" cy="508175"/>
          </a:xfrm>
          <a:solidFill>
            <a:srgbClr val="C00000"/>
          </a:solidFill>
        </p:spPr>
        <p:txBody>
          <a:bodyPr lIns="108000" rIns="10800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r>
              <a:rPr lang="pl-PL" dirty="0" err="1"/>
              <a:t>tekstuKliknij</a:t>
            </a:r>
            <a:r>
              <a:rPr lang="pl-PL" dirty="0"/>
              <a:t>, aby edytować style wzorca Kliknij</a:t>
            </a:r>
          </a:p>
        </p:txBody>
      </p:sp>
      <p:sp>
        <p:nvSpPr>
          <p:cNvPr id="19" name="Symbol zastępczy tekstu 2"/>
          <p:cNvSpPr>
            <a:spLocks noGrp="1"/>
          </p:cNvSpPr>
          <p:nvPr>
            <p:ph type="body" idx="13" hasCustomPrompt="1"/>
          </p:nvPr>
        </p:nvSpPr>
        <p:spPr>
          <a:xfrm>
            <a:off x="5004048" y="1120625"/>
            <a:ext cx="4050414" cy="508175"/>
          </a:xfrm>
          <a:solidFill>
            <a:srgbClr val="C00000"/>
          </a:solidFill>
        </p:spPr>
        <p:txBody>
          <a:bodyPr lIns="108000" rIns="108000" anchor="ctr" anchorCtr="0"/>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pl-PL" dirty="0"/>
              <a:t>Kliknij, aby edytować style wzorca </a:t>
            </a:r>
            <a:r>
              <a:rPr lang="pl-PL" dirty="0" err="1"/>
              <a:t>tekstuKliknij</a:t>
            </a:r>
            <a:r>
              <a:rPr lang="pl-PL" dirty="0"/>
              <a:t>, aby edytować style wzorca Kliknij</a:t>
            </a:r>
          </a:p>
        </p:txBody>
      </p:sp>
    </p:spTree>
    <p:extLst>
      <p:ext uri="{BB962C8B-B14F-4D97-AF65-F5344CB8AC3E}">
        <p14:creationId xmlns:p14="http://schemas.microsoft.com/office/powerpoint/2010/main" val="3479639312"/>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7"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1"/>
          <p:cNvSpPr>
            <a:spLocks noGrp="1"/>
          </p:cNvSpPr>
          <p:nvPr>
            <p:ph type="title"/>
          </p:nvPr>
        </p:nvSpPr>
        <p:spPr>
          <a:xfrm>
            <a:off x="683568" y="116632"/>
            <a:ext cx="3312368" cy="1318468"/>
          </a:xfrm>
        </p:spPr>
        <p:txBody>
          <a:bodyPr anchor="b"/>
          <a:lstStyle>
            <a:lvl1pPr algn="l">
              <a:defRPr sz="2000" b="1"/>
            </a:lvl1pPr>
          </a:lstStyle>
          <a:p>
            <a:r>
              <a:rPr lang="pl-PL" dirty="0"/>
              <a:t>Kliknij, aby edytować styl</a:t>
            </a:r>
          </a:p>
        </p:txBody>
      </p:sp>
      <p:sp>
        <p:nvSpPr>
          <p:cNvPr id="3" name="Symbol zastępczy zawartości 2"/>
          <p:cNvSpPr>
            <a:spLocks noGrp="1"/>
          </p:cNvSpPr>
          <p:nvPr>
            <p:ph idx="1"/>
          </p:nvPr>
        </p:nvSpPr>
        <p:spPr>
          <a:xfrm>
            <a:off x="4139952" y="116632"/>
            <a:ext cx="4896544" cy="6624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tekstu 3"/>
          <p:cNvSpPr>
            <a:spLocks noGrp="1"/>
          </p:cNvSpPr>
          <p:nvPr>
            <p:ph type="body" sz="half" idx="2"/>
          </p:nvPr>
        </p:nvSpPr>
        <p:spPr>
          <a:xfrm>
            <a:off x="683568" y="1435100"/>
            <a:ext cx="3312368" cy="53062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dirty="0"/>
              <a:t>Kliknij, aby edytować style wzorca tekstu</a:t>
            </a:r>
          </a:p>
        </p:txBody>
      </p:sp>
    </p:spTree>
    <p:extLst>
      <p:ext uri="{BB962C8B-B14F-4D97-AF65-F5344CB8AC3E}">
        <p14:creationId xmlns:p14="http://schemas.microsoft.com/office/powerpoint/2010/main" val="472114310"/>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7"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1"/>
          <p:cNvSpPr>
            <a:spLocks noGrp="1"/>
          </p:cNvSpPr>
          <p:nvPr>
            <p:ph type="title"/>
          </p:nvPr>
        </p:nvSpPr>
        <p:spPr>
          <a:xfrm>
            <a:off x="2253952" y="4800600"/>
            <a:ext cx="5486400" cy="566738"/>
          </a:xfrm>
        </p:spPr>
        <p:txBody>
          <a:bodyPr anchor="b"/>
          <a:lstStyle>
            <a:lvl1pPr algn="l">
              <a:defRPr sz="2000" b="1"/>
            </a:lvl1pPr>
          </a:lstStyle>
          <a:p>
            <a:r>
              <a:rPr lang="pl-PL" dirty="0"/>
              <a:t>Kliknij, aby edytować styl</a:t>
            </a:r>
          </a:p>
        </p:txBody>
      </p:sp>
      <p:sp>
        <p:nvSpPr>
          <p:cNvPr id="3" name="Symbol zastępczy obrazu 2"/>
          <p:cNvSpPr>
            <a:spLocks noGrp="1"/>
          </p:cNvSpPr>
          <p:nvPr>
            <p:ph type="pic" idx="1"/>
          </p:nvPr>
        </p:nvSpPr>
        <p:spPr>
          <a:xfrm>
            <a:off x="755576" y="283"/>
            <a:ext cx="8388046" cy="4727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2253952"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dirty="0"/>
              <a:t>Kliknij, aby edytować style wzorca tekstu</a:t>
            </a:r>
          </a:p>
        </p:txBody>
      </p:sp>
    </p:spTree>
    <p:extLst>
      <p:ext uri="{BB962C8B-B14F-4D97-AF65-F5344CB8AC3E}">
        <p14:creationId xmlns:p14="http://schemas.microsoft.com/office/powerpoint/2010/main" val="1663897851"/>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6" name="Obraz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1"/>
          <p:cNvSpPr>
            <a:spLocks noGrp="1"/>
          </p:cNvSpPr>
          <p:nvPr>
            <p:ph type="title"/>
          </p:nvPr>
        </p:nvSpPr>
        <p:spPr>
          <a:xfrm>
            <a:off x="755576" y="116632"/>
            <a:ext cx="8280920" cy="1548656"/>
          </a:xfrm>
        </p:spPr>
        <p:txBody>
          <a:bodyPr/>
          <a:lstStyle>
            <a:lvl1pPr>
              <a:defRPr b="0"/>
            </a:lvl1pPr>
          </a:lstStyle>
          <a:p>
            <a:r>
              <a:rPr lang="pl-PL" dirty="0"/>
              <a:t>Kliknij, aby edytować styl</a:t>
            </a:r>
          </a:p>
        </p:txBody>
      </p:sp>
      <p:sp>
        <p:nvSpPr>
          <p:cNvPr id="3" name="Symbol zastępczy tytułu pionowego 2"/>
          <p:cNvSpPr>
            <a:spLocks noGrp="1"/>
          </p:cNvSpPr>
          <p:nvPr>
            <p:ph type="body" orient="vert" idx="1"/>
          </p:nvPr>
        </p:nvSpPr>
        <p:spPr>
          <a:xfrm>
            <a:off x="755576" y="1772816"/>
            <a:ext cx="8280920" cy="4968551"/>
          </a:xfrm>
        </p:spPr>
        <p:txBody>
          <a:bodyPr vert="eaVert"/>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1486849646"/>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30" name="Rectangle 14"/>
          <p:cNvSpPr>
            <a:spLocks noGrp="1" noChangeArrowheads="1"/>
          </p:cNvSpPr>
          <p:nvPr>
            <p:ph type="title"/>
          </p:nvPr>
        </p:nvSpPr>
        <p:spPr bwMode="auto">
          <a:xfrm>
            <a:off x="107504" y="116632"/>
            <a:ext cx="8280920" cy="154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dirty="0"/>
              <a:t>Kliknij, aby edytować styl wzorca tytułu</a:t>
            </a:r>
          </a:p>
        </p:txBody>
      </p:sp>
      <p:sp>
        <p:nvSpPr>
          <p:cNvPr id="9231" name="Rectangle 15"/>
          <p:cNvSpPr>
            <a:spLocks noGrp="1" noChangeArrowheads="1"/>
          </p:cNvSpPr>
          <p:nvPr>
            <p:ph type="body" idx="1"/>
          </p:nvPr>
        </p:nvSpPr>
        <p:spPr bwMode="auto">
          <a:xfrm>
            <a:off x="107504" y="1772816"/>
            <a:ext cx="8280920" cy="496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dirty="0"/>
              <a:t>Kliknij, aby edytować style wzorca tekstu</a:t>
            </a:r>
          </a:p>
          <a:p>
            <a:pPr lvl="1"/>
            <a:r>
              <a:rPr lang="pl-PL" altLang="pl-PL" dirty="0"/>
              <a:t>Drugi poziom</a:t>
            </a:r>
          </a:p>
          <a:p>
            <a:pPr lvl="2"/>
            <a:r>
              <a:rPr lang="pl-PL" altLang="pl-PL" dirty="0"/>
              <a:t>Trzeci poziom</a:t>
            </a:r>
          </a:p>
          <a:p>
            <a:pPr lvl="3"/>
            <a:r>
              <a:rPr lang="pl-PL" altLang="pl-PL" dirty="0"/>
              <a:t>Czwarty poziom</a:t>
            </a:r>
          </a:p>
          <a:p>
            <a:pPr lvl="4"/>
            <a:r>
              <a:rPr lang="pl-PL" altLang="pl-PL" dirty="0"/>
              <a:t>Piąty poziom</a:t>
            </a:r>
          </a:p>
        </p:txBody>
      </p:sp>
    </p:spTree>
  </p:cSld>
  <p:clrMap bg1="lt1" tx1="dk1" bg2="lt2" tx2="dk2" accent1="accent1" accent2="accent2" accent3="accent3" accent4="accent4" accent5="accent5" accent6="accent6" hlink="hlink" folHlink="folHlink"/>
  <p:sldLayoutIdLst>
    <p:sldLayoutId id="2147483650" r:id="rId1"/>
    <p:sldLayoutId id="2147483662" r:id="rId2"/>
    <p:sldLayoutId id="2147483651" r:id="rId3"/>
    <p:sldLayoutId id="2147483652" r:id="rId4"/>
    <p:sldLayoutId id="2147483653" r:id="rId5"/>
    <p:sldLayoutId id="2147483654" r:id="rId6"/>
    <p:sldLayoutId id="2147483671" r:id="rId7"/>
    <p:sldLayoutId id="2147483672" r:id="rId8"/>
    <p:sldLayoutId id="2147483673" r:id="rId9"/>
    <p:sldLayoutId id="2147483674" r:id="rId10"/>
  </p:sldLayoutIdLst>
  <p:transition>
    <p:randomBar/>
  </p:transition>
  <p:txStyles>
    <p:titleStyle>
      <a:lvl1pPr algn="l" rtl="0" eaLnBrk="1" fontAlgn="base" hangingPunct="1">
        <a:spcBef>
          <a:spcPct val="0"/>
        </a:spcBef>
        <a:spcAft>
          <a:spcPct val="0"/>
        </a:spcAft>
        <a:defRPr sz="3600" b="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7950" y="5951538"/>
            <a:ext cx="1079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1610568" y="1628800"/>
            <a:ext cx="693102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358775" eaLnBrk="0" hangingPunct="0">
              <a:spcBef>
                <a:spcPts val="400"/>
              </a:spcBef>
              <a:defRPr sz="1600">
                <a:solidFill>
                  <a:srgbClr val="000000"/>
                </a:solidFill>
                <a:latin typeface="Trebuchet MS" pitchFamily="34" charset="0"/>
                <a:ea typeface="Microsoft YaHei" pitchFamily="34" charset="-122"/>
              </a:defRPr>
            </a:lvl1pPr>
            <a:lvl2pPr defTabSz="358775" eaLnBrk="0" hangingPunct="0">
              <a:spcBef>
                <a:spcPts val="400"/>
              </a:spcBef>
              <a:defRPr sz="1600">
                <a:solidFill>
                  <a:srgbClr val="000000"/>
                </a:solidFill>
                <a:latin typeface="Trebuchet MS" pitchFamily="34" charset="0"/>
                <a:ea typeface="Microsoft YaHei" pitchFamily="34" charset="-122"/>
              </a:defRPr>
            </a:lvl2pPr>
            <a:lvl3pPr defTabSz="358775" eaLnBrk="0" hangingPunct="0">
              <a:spcBef>
                <a:spcPts val="400"/>
              </a:spcBef>
              <a:defRPr sz="1600">
                <a:solidFill>
                  <a:srgbClr val="000000"/>
                </a:solidFill>
                <a:latin typeface="Trebuchet MS" pitchFamily="34" charset="0"/>
                <a:ea typeface="Microsoft YaHei" pitchFamily="34" charset="-122"/>
              </a:defRPr>
            </a:lvl3pPr>
            <a:lvl4pPr defTabSz="358775" eaLnBrk="0" hangingPunct="0">
              <a:spcBef>
                <a:spcPts val="400"/>
              </a:spcBef>
              <a:defRPr sz="1600">
                <a:solidFill>
                  <a:srgbClr val="000000"/>
                </a:solidFill>
                <a:latin typeface="Trebuchet MS" pitchFamily="34" charset="0"/>
                <a:ea typeface="Microsoft YaHei" pitchFamily="34" charset="-122"/>
              </a:defRPr>
            </a:lvl4pPr>
            <a:lvl5pPr defTabSz="358775" eaLnBrk="0" hangingPunct="0">
              <a:spcBef>
                <a:spcPts val="400"/>
              </a:spcBef>
              <a:defRPr sz="1600">
                <a:solidFill>
                  <a:srgbClr val="000000"/>
                </a:solidFill>
                <a:latin typeface="Trebuchet MS" pitchFamily="34" charset="0"/>
                <a:ea typeface="Microsoft YaHei" pitchFamily="34" charset="-122"/>
              </a:defRPr>
            </a:lvl5pPr>
            <a:lvl6pPr marL="25146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6pPr>
            <a:lvl7pPr marL="29718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7pPr>
            <a:lvl8pPr marL="34290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8pPr>
            <a:lvl9pPr marL="38862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9pPr>
          </a:lstStyle>
          <a:p>
            <a:pPr algn="ctr">
              <a:spcBef>
                <a:spcPct val="20000"/>
              </a:spcBef>
              <a:buFont typeface="Arial" charset="0"/>
              <a:buNone/>
            </a:pPr>
            <a:r>
              <a:rPr lang="pl-PL" altLang="pl-PL" sz="4000" b="1" dirty="0">
                <a:solidFill>
                  <a:schemeClr val="tx1"/>
                </a:solidFill>
                <a:latin typeface="Calibri" pitchFamily="34" charset="0"/>
                <a:cs typeface="Calibri" pitchFamily="34" charset="0"/>
              </a:rPr>
              <a:t>Using SVM to </a:t>
            </a:r>
            <a:r>
              <a:rPr lang="pl-PL" altLang="pl-PL" sz="4000" b="1" dirty="0" err="1">
                <a:solidFill>
                  <a:schemeClr val="tx1"/>
                </a:solidFill>
                <a:latin typeface="Calibri" pitchFamily="34" charset="0"/>
                <a:cs typeface="Calibri" pitchFamily="34" charset="0"/>
              </a:rPr>
              <a:t>determine</a:t>
            </a:r>
            <a:r>
              <a:rPr lang="pl-PL" altLang="pl-PL" sz="4000" b="1" dirty="0">
                <a:solidFill>
                  <a:schemeClr val="tx1"/>
                </a:solidFill>
                <a:latin typeface="Calibri" pitchFamily="34" charset="0"/>
                <a:cs typeface="Calibri" pitchFamily="34" charset="0"/>
              </a:rPr>
              <a:t> </a:t>
            </a:r>
            <a:r>
              <a:rPr lang="pl-PL" altLang="pl-PL" sz="4000" b="1" dirty="0" err="1">
                <a:solidFill>
                  <a:schemeClr val="tx1"/>
                </a:solidFill>
                <a:latin typeface="Calibri" pitchFamily="34" charset="0"/>
                <a:cs typeface="Calibri" pitchFamily="34" charset="0"/>
              </a:rPr>
              <a:t>critical</a:t>
            </a:r>
            <a:r>
              <a:rPr lang="pl-PL" altLang="pl-PL" sz="4000" b="1" dirty="0">
                <a:solidFill>
                  <a:schemeClr val="tx1"/>
                </a:solidFill>
                <a:latin typeface="Calibri" pitchFamily="34" charset="0"/>
                <a:cs typeface="Calibri" pitchFamily="34" charset="0"/>
              </a:rPr>
              <a:t> </a:t>
            </a:r>
            <a:r>
              <a:rPr lang="pl-PL" altLang="pl-PL" sz="4000" b="1" dirty="0" err="1">
                <a:solidFill>
                  <a:schemeClr val="tx1"/>
                </a:solidFill>
                <a:latin typeface="Calibri" pitchFamily="34" charset="0"/>
                <a:cs typeface="Calibri" pitchFamily="34" charset="0"/>
              </a:rPr>
              <a:t>temperature</a:t>
            </a:r>
            <a:endParaRPr lang="pl-PL" altLang="pl-PL" sz="4000" b="1" dirty="0">
              <a:solidFill>
                <a:schemeClr val="tx1"/>
              </a:solidFill>
              <a:latin typeface="Calibri" pitchFamily="34" charset="0"/>
              <a:cs typeface="Calibri" pitchFamily="34" charset="0"/>
            </a:endParaRPr>
          </a:p>
        </p:txBody>
      </p:sp>
      <p:sp>
        <p:nvSpPr>
          <p:cNvPr id="2" name="pole tekstowe 1">
            <a:extLst>
              <a:ext uri="{FF2B5EF4-FFF2-40B4-BE49-F238E27FC236}">
                <a16:creationId xmlns:a16="http://schemas.microsoft.com/office/drawing/2014/main" id="{F2D61525-3371-44F8-BEEA-C9872258FEB7}"/>
              </a:ext>
            </a:extLst>
          </p:cNvPr>
          <p:cNvSpPr txBox="1"/>
          <p:nvPr/>
        </p:nvSpPr>
        <p:spPr>
          <a:xfrm>
            <a:off x="3779912" y="3105834"/>
            <a:ext cx="2880320" cy="646331"/>
          </a:xfrm>
          <a:prstGeom prst="rect">
            <a:avLst/>
          </a:prstGeom>
          <a:noFill/>
        </p:spPr>
        <p:txBody>
          <a:bodyPr wrap="square" rtlCol="0">
            <a:spAutoFit/>
          </a:bodyPr>
          <a:lstStyle/>
          <a:p>
            <a:r>
              <a:rPr lang="pl-PL" dirty="0">
                <a:latin typeface="Calibri" panose="020F0502020204030204" pitchFamily="34" charset="0"/>
                <a:cs typeface="Calibri" panose="020F0502020204030204" pitchFamily="34" charset="0"/>
              </a:rPr>
              <a:t>Mateusz Bulanda-Gorol</a:t>
            </a:r>
          </a:p>
          <a:p>
            <a:r>
              <a:rPr lang="pl-PL" dirty="0">
                <a:latin typeface="Calibri" panose="020F0502020204030204" pitchFamily="34" charset="0"/>
                <a:cs typeface="Calibri" panose="020F0502020204030204" pitchFamily="34" charset="0"/>
              </a:rPr>
              <a:t>Mateusz Rokicki</a:t>
            </a:r>
          </a:p>
        </p:txBody>
      </p:sp>
    </p:spTree>
    <p:extLst>
      <p:ext uri="{BB962C8B-B14F-4D97-AF65-F5344CB8AC3E}">
        <p14:creationId xmlns:p14="http://schemas.microsoft.com/office/powerpoint/2010/main" val="4059102485"/>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p:cNvSpPr>
          <p:nvPr/>
        </p:nvSpPr>
        <p:spPr>
          <a:xfrm>
            <a:off x="899592" y="261367"/>
            <a:ext cx="7416824" cy="719361"/>
          </a:xfrm>
          <a:prstGeom prst="rect">
            <a:avLst/>
          </a:prstGeom>
        </p:spPr>
        <p:txBody>
          <a:bodyPr>
            <a:noAutofit/>
          </a:bodyPr>
          <a:lstStyle>
            <a:lvl1pPr algn="l" rtl="0" eaLnBrk="1" fontAlgn="base" hangingPunct="1">
              <a:spcBef>
                <a:spcPct val="0"/>
              </a:spcBef>
              <a:spcAft>
                <a:spcPct val="0"/>
              </a:spcAft>
              <a:defRPr sz="3600" b="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lgn="ctr">
              <a:defRPr/>
            </a:pPr>
            <a:r>
              <a:rPr lang="pl-PL" sz="3200" b="1" dirty="0"/>
              <a:t>2D </a:t>
            </a:r>
            <a:r>
              <a:rPr lang="pl-PL" sz="3200" b="1" dirty="0" err="1"/>
              <a:t>Ising</a:t>
            </a:r>
            <a:r>
              <a:rPr lang="pl-PL" sz="3200" b="1" dirty="0"/>
              <a:t> Model</a:t>
            </a:r>
            <a:endParaRPr lang="pl-PL" altLang="pl-PL" sz="3200" b="1" dirty="0"/>
          </a:p>
        </p:txBody>
      </p:sp>
      <p:pic>
        <p:nvPicPr>
          <p:cNvPr id="5" name="Obraz 4">
            <a:extLst>
              <a:ext uri="{FF2B5EF4-FFF2-40B4-BE49-F238E27FC236}">
                <a16:creationId xmlns:a16="http://schemas.microsoft.com/office/drawing/2014/main" id="{13676E81-CFC4-498B-907B-53CDC4E3D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571" y="1599783"/>
            <a:ext cx="3658433" cy="3658433"/>
          </a:xfrm>
          <a:prstGeom prst="rect">
            <a:avLst/>
          </a:prstGeom>
        </p:spPr>
      </p:pic>
      <p:pic>
        <p:nvPicPr>
          <p:cNvPr id="15" name="Obraz 14">
            <a:extLst>
              <a:ext uri="{FF2B5EF4-FFF2-40B4-BE49-F238E27FC236}">
                <a16:creationId xmlns:a16="http://schemas.microsoft.com/office/drawing/2014/main" id="{B15B9CF9-DA73-4D79-9409-9E7E8DD1CAFC}"/>
              </a:ext>
            </a:extLst>
          </p:cNvPr>
          <p:cNvPicPr>
            <a:picLocks noChangeAspect="1"/>
          </p:cNvPicPr>
          <p:nvPr/>
        </p:nvPicPr>
        <p:blipFill rotWithShape="1">
          <a:blip r:embed="rId4"/>
          <a:srcRect l="3320" r="3320" b="2913"/>
          <a:stretch/>
        </p:blipFill>
        <p:spPr>
          <a:xfrm>
            <a:off x="5436096" y="1976452"/>
            <a:ext cx="2880320" cy="2905094"/>
          </a:xfrm>
          <a:prstGeom prst="rect">
            <a:avLst/>
          </a:prstGeom>
        </p:spPr>
      </p:pic>
    </p:spTree>
    <p:extLst>
      <p:ext uri="{BB962C8B-B14F-4D97-AF65-F5344CB8AC3E}">
        <p14:creationId xmlns:p14="http://schemas.microsoft.com/office/powerpoint/2010/main" val="283850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827585" y="1161281"/>
            <a:ext cx="1800200" cy="54360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1pPr>
            <a:lvl2pPr marL="825500" eaLnBrk="0" hangingPunc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2pPr>
            <a:lvl3pPr eaLnBrk="0" hangingPunc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3pPr>
            <a:lvl4pPr eaLnBrk="0" hangingPunc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4pPr>
            <a:lvl5pPr eaLnBrk="0" hangingPunc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357188" algn="l"/>
                <a:tab pos="715963" algn="l"/>
                <a:tab pos="1074738" algn="l"/>
                <a:tab pos="1433513" algn="l"/>
                <a:tab pos="1792288" algn="l"/>
                <a:tab pos="2151063" algn="l"/>
                <a:tab pos="2509838" algn="l"/>
                <a:tab pos="2868613" algn="l"/>
                <a:tab pos="3227388" algn="l"/>
                <a:tab pos="3586163" algn="l"/>
                <a:tab pos="3944938" algn="l"/>
                <a:tab pos="4303713" algn="l"/>
                <a:tab pos="4662488" algn="l"/>
                <a:tab pos="5021263" algn="l"/>
                <a:tab pos="5380038" algn="l"/>
                <a:tab pos="5738813" algn="l"/>
                <a:tab pos="6097588" algn="l"/>
                <a:tab pos="6456363" algn="l"/>
                <a:tab pos="6815138" algn="l"/>
                <a:tab pos="7173913" algn="l"/>
              </a:tabLst>
              <a:defRPr b="1">
                <a:solidFill>
                  <a:schemeClr val="bg1"/>
                </a:solidFill>
                <a:latin typeface="Trebuchet MS" pitchFamily="34" charset="0"/>
              </a:defRPr>
            </a:lvl9pPr>
          </a:lstStyle>
          <a:p>
            <a:pPr algn="just" eaLnBrk="1" hangingPunct="1">
              <a:lnSpc>
                <a:spcPts val="2188"/>
              </a:lnSpc>
              <a:spcBef>
                <a:spcPts val="500"/>
              </a:spcBef>
              <a:buClrTx/>
              <a:buFontTx/>
              <a:buNone/>
              <a:defRPr/>
            </a:pPr>
            <a:r>
              <a:rPr lang="pl-PL" sz="1600" b="0" dirty="0" err="1">
                <a:solidFill>
                  <a:srgbClr val="000000"/>
                </a:solidFill>
                <a:latin typeface="Calibri" pitchFamily="34" charset="0"/>
                <a:cs typeface="Calibri" pitchFamily="34" charset="0"/>
              </a:rPr>
              <a:t>Steps</a:t>
            </a:r>
            <a:r>
              <a:rPr lang="pl-PL" sz="1600" b="0" dirty="0">
                <a:solidFill>
                  <a:srgbClr val="000000"/>
                </a:solidFill>
                <a:latin typeface="Calibri" pitchFamily="34" charset="0"/>
                <a:cs typeface="Calibri" pitchFamily="34" charset="0"/>
              </a:rPr>
              <a:t> = 50 000</a:t>
            </a:r>
          </a:p>
          <a:p>
            <a:pPr algn="just" eaLnBrk="1" hangingPunct="1">
              <a:lnSpc>
                <a:spcPts val="2188"/>
              </a:lnSpc>
              <a:spcBef>
                <a:spcPts val="500"/>
              </a:spcBef>
              <a:buClrTx/>
              <a:buFontTx/>
              <a:buNone/>
              <a:defRPr/>
            </a:pPr>
            <a:r>
              <a:rPr lang="pl-PL" sz="1600" b="0" dirty="0">
                <a:solidFill>
                  <a:srgbClr val="000000"/>
                </a:solidFill>
                <a:latin typeface="Calibri" pitchFamily="34" charset="0"/>
                <a:cs typeface="Calibri" pitchFamily="34" charset="0"/>
              </a:rPr>
              <a:t>T = 0.1 – 4.0</a:t>
            </a:r>
          </a:p>
          <a:p>
            <a:pPr algn="just" eaLnBrk="1" hangingPunct="1">
              <a:lnSpc>
                <a:spcPts val="2188"/>
              </a:lnSpc>
              <a:spcBef>
                <a:spcPts val="500"/>
              </a:spcBef>
              <a:buClrTx/>
              <a:buFontTx/>
              <a:buNone/>
              <a:defRPr/>
            </a:pPr>
            <a:r>
              <a:rPr lang="pl-PL" sz="1600" b="0" dirty="0">
                <a:solidFill>
                  <a:srgbClr val="000000"/>
                </a:solidFill>
                <a:latin typeface="Calibri" pitchFamily="34" charset="0"/>
                <a:cs typeface="Calibri" pitchFamily="34" charset="0"/>
              </a:rPr>
              <a:t>ΔT = 0.1</a:t>
            </a:r>
          </a:p>
          <a:p>
            <a:pPr algn="just" eaLnBrk="1" hangingPunct="1">
              <a:lnSpc>
                <a:spcPts val="2188"/>
              </a:lnSpc>
              <a:spcBef>
                <a:spcPts val="500"/>
              </a:spcBef>
              <a:buClrTx/>
              <a:buFontTx/>
              <a:buNone/>
              <a:defRPr/>
            </a:pPr>
            <a:r>
              <a:rPr lang="pl-PL" sz="1600" b="0" dirty="0" err="1">
                <a:solidFill>
                  <a:srgbClr val="000000"/>
                </a:solidFill>
                <a:latin typeface="Calibri" pitchFamily="34" charset="0"/>
                <a:cs typeface="Calibri" pitchFamily="34" charset="0"/>
              </a:rPr>
              <a:t>Lattice</a:t>
            </a:r>
            <a:r>
              <a:rPr lang="pl-PL" sz="1600" b="0" dirty="0">
                <a:solidFill>
                  <a:srgbClr val="000000"/>
                </a:solidFill>
                <a:latin typeface="Calibri" pitchFamily="34" charset="0"/>
                <a:cs typeface="Calibri" pitchFamily="34" charset="0"/>
              </a:rPr>
              <a:t> </a:t>
            </a:r>
            <a:r>
              <a:rPr lang="pl-PL" sz="1600" b="0" dirty="0" err="1">
                <a:solidFill>
                  <a:srgbClr val="000000"/>
                </a:solidFill>
                <a:latin typeface="Calibri" pitchFamily="34" charset="0"/>
                <a:cs typeface="Calibri" pitchFamily="34" charset="0"/>
              </a:rPr>
              <a:t>size</a:t>
            </a:r>
            <a:r>
              <a:rPr lang="pl-PL" sz="1600" b="0" dirty="0">
                <a:solidFill>
                  <a:srgbClr val="000000"/>
                </a:solidFill>
                <a:latin typeface="Calibri" pitchFamily="34" charset="0"/>
                <a:cs typeface="Calibri" pitchFamily="34" charset="0"/>
              </a:rPr>
              <a:t>:</a:t>
            </a:r>
          </a:p>
          <a:p>
            <a:pPr marL="285750" indent="-285750" algn="just" eaLnBrk="1" hangingPunct="1">
              <a:lnSpc>
                <a:spcPts val="2188"/>
              </a:lnSpc>
              <a:spcBef>
                <a:spcPts val="500"/>
              </a:spcBef>
              <a:buClrTx/>
              <a:buFont typeface="Arial" panose="020B0604020202020204" pitchFamily="34" charset="0"/>
              <a:buChar char="•"/>
              <a:defRPr/>
            </a:pPr>
            <a:r>
              <a:rPr lang="pl-PL" sz="1600" b="0" dirty="0">
                <a:solidFill>
                  <a:srgbClr val="000000"/>
                </a:solidFill>
                <a:latin typeface="Calibri" pitchFamily="34" charset="0"/>
                <a:cs typeface="Calibri" pitchFamily="34" charset="0"/>
              </a:rPr>
              <a:t>10</a:t>
            </a:r>
          </a:p>
          <a:p>
            <a:pPr marL="285750" indent="-285750" algn="just" eaLnBrk="1" hangingPunct="1">
              <a:lnSpc>
                <a:spcPts val="2188"/>
              </a:lnSpc>
              <a:spcBef>
                <a:spcPts val="500"/>
              </a:spcBef>
              <a:buClrTx/>
              <a:buFont typeface="Arial" panose="020B0604020202020204" pitchFamily="34" charset="0"/>
              <a:buChar char="•"/>
              <a:defRPr/>
            </a:pPr>
            <a:r>
              <a:rPr lang="pl-PL" sz="1600" b="0" dirty="0">
                <a:solidFill>
                  <a:srgbClr val="000000"/>
                </a:solidFill>
                <a:latin typeface="Calibri" pitchFamily="34" charset="0"/>
                <a:cs typeface="Calibri" pitchFamily="34" charset="0"/>
              </a:rPr>
              <a:t>20</a:t>
            </a:r>
          </a:p>
          <a:p>
            <a:pPr marL="285750" indent="-285750" algn="just" eaLnBrk="1" hangingPunct="1">
              <a:lnSpc>
                <a:spcPts val="2188"/>
              </a:lnSpc>
              <a:spcBef>
                <a:spcPts val="500"/>
              </a:spcBef>
              <a:buClrTx/>
              <a:buFont typeface="Arial" panose="020B0604020202020204" pitchFamily="34" charset="0"/>
              <a:buChar char="•"/>
              <a:defRPr/>
            </a:pPr>
            <a:r>
              <a:rPr lang="pl-PL" sz="1600" b="0" dirty="0">
                <a:solidFill>
                  <a:srgbClr val="000000"/>
                </a:solidFill>
                <a:latin typeface="Calibri" pitchFamily="34" charset="0"/>
                <a:cs typeface="Calibri" pitchFamily="34" charset="0"/>
              </a:rPr>
              <a:t>30</a:t>
            </a:r>
          </a:p>
          <a:p>
            <a:pPr marL="285750" indent="-285750" algn="just" eaLnBrk="1" hangingPunct="1">
              <a:lnSpc>
                <a:spcPts val="2188"/>
              </a:lnSpc>
              <a:spcBef>
                <a:spcPts val="500"/>
              </a:spcBef>
              <a:buClrTx/>
              <a:buFont typeface="Arial" panose="020B0604020202020204" pitchFamily="34" charset="0"/>
              <a:buChar char="•"/>
              <a:defRPr/>
            </a:pPr>
            <a:r>
              <a:rPr lang="pl-PL" sz="1600" b="0" dirty="0">
                <a:solidFill>
                  <a:srgbClr val="000000"/>
                </a:solidFill>
                <a:latin typeface="Calibri" pitchFamily="34" charset="0"/>
                <a:cs typeface="Calibri" pitchFamily="34" charset="0"/>
              </a:rPr>
              <a:t>40</a:t>
            </a:r>
          </a:p>
          <a:p>
            <a:pPr marL="285750" indent="-285750" algn="just" eaLnBrk="1" hangingPunct="1">
              <a:lnSpc>
                <a:spcPts val="2188"/>
              </a:lnSpc>
              <a:spcBef>
                <a:spcPts val="500"/>
              </a:spcBef>
              <a:buClrTx/>
              <a:buFont typeface="Arial" panose="020B0604020202020204" pitchFamily="34" charset="0"/>
              <a:buChar char="•"/>
              <a:defRPr/>
            </a:pPr>
            <a:r>
              <a:rPr lang="pl-PL" sz="1600" b="0" dirty="0">
                <a:solidFill>
                  <a:srgbClr val="000000"/>
                </a:solidFill>
                <a:latin typeface="Calibri" pitchFamily="34" charset="0"/>
                <a:cs typeface="Calibri" pitchFamily="34" charset="0"/>
              </a:rPr>
              <a:t>50</a:t>
            </a:r>
          </a:p>
          <a:p>
            <a:pPr marL="285750" indent="-285750" algn="just" eaLnBrk="1" hangingPunct="1">
              <a:lnSpc>
                <a:spcPts val="2188"/>
              </a:lnSpc>
              <a:spcBef>
                <a:spcPts val="500"/>
              </a:spcBef>
              <a:buClrTx/>
              <a:buFont typeface="Arial" panose="020B0604020202020204" pitchFamily="34" charset="0"/>
              <a:buChar char="•"/>
              <a:defRPr/>
            </a:pPr>
            <a:endParaRPr lang="en-GB" sz="1600" b="0" dirty="0">
              <a:solidFill>
                <a:srgbClr val="000000"/>
              </a:solidFill>
              <a:latin typeface="Calibri" pitchFamily="34" charset="0"/>
              <a:cs typeface="Calibri" pitchFamily="34" charset="0"/>
            </a:endParaRPr>
          </a:p>
        </p:txBody>
      </p:sp>
      <p:sp>
        <p:nvSpPr>
          <p:cNvPr id="8" name="Text Box 1"/>
          <p:cNvSpPr txBox="1">
            <a:spLocks noChangeArrowheads="1"/>
          </p:cNvSpPr>
          <p:nvPr/>
        </p:nvSpPr>
        <p:spPr bwMode="auto">
          <a:xfrm>
            <a:off x="815005" y="260648"/>
            <a:ext cx="7885113"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1pPr>
            <a:lvl2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2pPr>
            <a:lvl3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3pPr>
            <a:lvl4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4pPr>
            <a:lvl5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5pPr>
            <a:lvl6pPr marL="25146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6pPr>
            <a:lvl7pPr marL="29718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7pPr>
            <a:lvl8pPr marL="34290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8pPr>
            <a:lvl9pPr marL="38862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9pPr>
          </a:lstStyle>
          <a:p>
            <a:pPr algn="ctr" eaLnBrk="1" hangingPunct="1">
              <a:spcBef>
                <a:spcPct val="0"/>
              </a:spcBef>
              <a:buClrTx/>
              <a:buFontTx/>
              <a:buNone/>
            </a:pPr>
            <a:r>
              <a:rPr lang="pl-PL" altLang="pl-PL" sz="3200" b="1" dirty="0" err="1">
                <a:latin typeface="Calibri" pitchFamily="34" charset="0"/>
                <a:cs typeface="Calibri" pitchFamily="34" charset="0"/>
              </a:rPr>
              <a:t>Phase</a:t>
            </a:r>
            <a:r>
              <a:rPr lang="pl-PL" altLang="pl-PL" sz="3200" b="1" dirty="0">
                <a:latin typeface="Calibri" pitchFamily="34" charset="0"/>
                <a:cs typeface="Calibri" pitchFamily="34" charset="0"/>
              </a:rPr>
              <a:t> </a:t>
            </a:r>
            <a:r>
              <a:rPr lang="pl-PL" altLang="pl-PL" sz="3200" b="1" dirty="0" err="1">
                <a:latin typeface="Calibri" pitchFamily="34" charset="0"/>
                <a:cs typeface="Calibri" pitchFamily="34" charset="0"/>
              </a:rPr>
              <a:t>transition</a:t>
            </a:r>
            <a:r>
              <a:rPr lang="pl-PL" altLang="pl-PL" sz="3200" b="1" dirty="0">
                <a:latin typeface="Calibri" pitchFamily="34" charset="0"/>
                <a:cs typeface="Calibri" pitchFamily="34" charset="0"/>
              </a:rPr>
              <a:t> and </a:t>
            </a:r>
            <a:r>
              <a:rPr lang="pl-PL" altLang="pl-PL" sz="3200" b="1" dirty="0" err="1">
                <a:latin typeface="Calibri" pitchFamily="34" charset="0"/>
                <a:cs typeface="Calibri" pitchFamily="34" charset="0"/>
              </a:rPr>
              <a:t>parameters</a:t>
            </a:r>
            <a:endParaRPr lang="pl-PL" altLang="pl-PL" sz="3200" b="1" dirty="0">
              <a:latin typeface="Calibri" pitchFamily="34" charset="0"/>
              <a:cs typeface="Calibri" pitchFamily="34" charset="0"/>
            </a:endParaRPr>
          </a:p>
        </p:txBody>
      </p:sp>
      <p:pic>
        <p:nvPicPr>
          <p:cNvPr id="3" name="Obraz 2">
            <a:extLst>
              <a:ext uri="{FF2B5EF4-FFF2-40B4-BE49-F238E27FC236}">
                <a16:creationId xmlns:a16="http://schemas.microsoft.com/office/drawing/2014/main" id="{4359BF2A-B8A0-4806-A6EA-B6C3E5EE7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161281"/>
            <a:ext cx="6313520" cy="4335363"/>
          </a:xfrm>
          <a:prstGeom prst="rect">
            <a:avLst/>
          </a:prstGeom>
        </p:spPr>
      </p:pic>
    </p:spTree>
    <p:extLst>
      <p:ext uri="{BB962C8B-B14F-4D97-AF65-F5344CB8AC3E}">
        <p14:creationId xmlns:p14="http://schemas.microsoft.com/office/powerpoint/2010/main" val="390132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791344" y="333028"/>
            <a:ext cx="78851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1pPr>
            <a:lvl2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2pPr>
            <a:lvl3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3pPr>
            <a:lvl4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4pPr>
            <a:lvl5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5pPr>
            <a:lvl6pPr marL="25146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6pPr>
            <a:lvl7pPr marL="29718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7pPr>
            <a:lvl8pPr marL="34290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8pPr>
            <a:lvl9pPr marL="38862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9pPr>
          </a:lstStyle>
          <a:p>
            <a:pPr algn="ctr" eaLnBrk="1" hangingPunct="1">
              <a:spcBef>
                <a:spcPct val="0"/>
              </a:spcBef>
              <a:buClrTx/>
              <a:buFontTx/>
              <a:buNone/>
            </a:pPr>
            <a:r>
              <a:rPr lang="pl-PL" altLang="pl-PL" sz="3200" b="1" dirty="0" err="1">
                <a:latin typeface="Calibri" pitchFamily="34" charset="0"/>
                <a:cs typeface="Calibri" pitchFamily="34" charset="0"/>
              </a:rPr>
              <a:t>Methods</a:t>
            </a:r>
            <a:endParaRPr lang="en-GB" altLang="pl-PL" sz="3200" b="1" dirty="0">
              <a:latin typeface="Calibri" pitchFamily="34" charset="0"/>
              <a:cs typeface="Calibri" pitchFamily="34" charset="0"/>
            </a:endParaRPr>
          </a:p>
        </p:txBody>
      </p:sp>
      <p:sp>
        <p:nvSpPr>
          <p:cNvPr id="3" name="pole tekstowe 2">
            <a:extLst>
              <a:ext uri="{FF2B5EF4-FFF2-40B4-BE49-F238E27FC236}">
                <a16:creationId xmlns:a16="http://schemas.microsoft.com/office/drawing/2014/main" id="{DA8E07D0-FCF0-4D87-B852-6E9805B7FECA}"/>
              </a:ext>
            </a:extLst>
          </p:cNvPr>
          <p:cNvSpPr txBox="1"/>
          <p:nvPr/>
        </p:nvSpPr>
        <p:spPr>
          <a:xfrm>
            <a:off x="1187624" y="1196752"/>
            <a:ext cx="7560840" cy="3990836"/>
          </a:xfrm>
          <a:prstGeom prst="rect">
            <a:avLst/>
          </a:prstGeom>
          <a:noFill/>
        </p:spPr>
        <p:txBody>
          <a:bodyPr wrap="square" rtlCol="0">
            <a:spAutoFit/>
          </a:bodyPr>
          <a:lstStyle/>
          <a:p>
            <a:pPr indent="0" eaLnBrk="1" hangingPunct="1">
              <a:spcBef>
                <a:spcPts val="500"/>
              </a:spcBef>
              <a:buClrTx/>
              <a:buFontTx/>
              <a:buNone/>
              <a:tabLst>
                <a:tab pos="1663700" algn="l"/>
                <a:tab pos="2578100" algn="l"/>
                <a:tab pos="3492500" algn="l"/>
                <a:tab pos="4406900" algn="l"/>
                <a:tab pos="5321300" algn="l"/>
                <a:tab pos="6235700" algn="l"/>
                <a:tab pos="7150100" algn="l"/>
                <a:tab pos="8064500" algn="l"/>
                <a:tab pos="8978900" algn="l"/>
                <a:tab pos="9893300" algn="l"/>
              </a:tabLst>
              <a:defRPr/>
            </a:pPr>
            <a:r>
              <a:rPr lang="pl-PL" sz="3200" dirty="0">
                <a:solidFill>
                  <a:srgbClr val="000000"/>
                </a:solidFill>
                <a:latin typeface="Calibri" pitchFamily="34" charset="0"/>
                <a:cs typeface="Calibri" pitchFamily="34" charset="0"/>
              </a:rPr>
              <a:t>Method I</a:t>
            </a:r>
          </a:p>
          <a:p>
            <a:pPr indent="0" eaLnBrk="1" hangingPunct="1">
              <a:spcBef>
                <a:spcPts val="500"/>
              </a:spcBef>
              <a:buClrTx/>
              <a:buFontTx/>
              <a:buNone/>
              <a:tabLst>
                <a:tab pos="1663700" algn="l"/>
                <a:tab pos="2578100" algn="l"/>
                <a:tab pos="3492500" algn="l"/>
                <a:tab pos="4406900" algn="l"/>
                <a:tab pos="5321300" algn="l"/>
                <a:tab pos="6235700" algn="l"/>
                <a:tab pos="7150100" algn="l"/>
                <a:tab pos="8064500" algn="l"/>
                <a:tab pos="8978900" algn="l"/>
                <a:tab pos="9893300" algn="l"/>
              </a:tabLst>
              <a:defRPr/>
            </a:pPr>
            <a:r>
              <a:rPr lang="pl-PL" sz="1800" b="0" dirty="0">
                <a:solidFill>
                  <a:srgbClr val="000000"/>
                </a:solidFill>
                <a:latin typeface="Calibri" pitchFamily="34" charset="0"/>
                <a:cs typeface="Calibri" pitchFamily="34" charset="0"/>
              </a:rPr>
              <a:t>Analysis of the dependence of the average </a:t>
            </a:r>
            <a:r>
              <a:rPr lang="pl-PL" sz="1800" b="0" dirty="0" err="1">
                <a:solidFill>
                  <a:srgbClr val="000000"/>
                </a:solidFill>
                <a:latin typeface="Calibri" pitchFamily="34" charset="0"/>
                <a:cs typeface="Calibri" pitchFamily="34" charset="0"/>
              </a:rPr>
              <a:t>phase</a:t>
            </a:r>
            <a:r>
              <a:rPr lang="pl-PL" sz="1800" b="0" dirty="0">
                <a:solidFill>
                  <a:srgbClr val="000000"/>
                </a:solidFill>
                <a:latin typeface="Calibri" pitchFamily="34" charset="0"/>
                <a:cs typeface="Calibri" pitchFamily="34" charset="0"/>
              </a:rPr>
              <a:t> </a:t>
            </a:r>
            <a:r>
              <a:rPr lang="pl-PL" sz="1800" b="0" dirty="0" err="1">
                <a:solidFill>
                  <a:srgbClr val="000000"/>
                </a:solidFill>
                <a:latin typeface="Calibri" pitchFamily="34" charset="0"/>
                <a:cs typeface="Calibri" pitchFamily="34" charset="0"/>
              </a:rPr>
              <a:t>adjustment</a:t>
            </a:r>
            <a:r>
              <a:rPr lang="pl-PL" sz="1800" b="0" dirty="0">
                <a:solidFill>
                  <a:srgbClr val="000000"/>
                </a:solidFill>
                <a:latin typeface="Calibri" pitchFamily="34" charset="0"/>
                <a:cs typeface="Calibri" pitchFamily="34" charset="0"/>
              </a:rPr>
              <a:t> on the </a:t>
            </a:r>
            <a:r>
              <a:rPr lang="pl-PL" sz="1800" b="0" dirty="0" err="1">
                <a:solidFill>
                  <a:srgbClr val="000000"/>
                </a:solidFill>
                <a:latin typeface="Calibri" pitchFamily="34" charset="0"/>
                <a:cs typeface="Calibri" pitchFamily="34" charset="0"/>
              </a:rPr>
              <a:t>temperature</a:t>
            </a:r>
            <a:r>
              <a:rPr lang="pl-PL" sz="1800" b="0" dirty="0">
                <a:solidFill>
                  <a:srgbClr val="000000"/>
                </a:solidFill>
                <a:latin typeface="Calibri" pitchFamily="34" charset="0"/>
                <a:cs typeface="Calibri" pitchFamily="34" charset="0"/>
              </a:rPr>
              <a:t>. We </a:t>
            </a:r>
            <a:r>
              <a:rPr lang="pl-PL" sz="1800" b="0" dirty="0" err="1">
                <a:solidFill>
                  <a:srgbClr val="000000"/>
                </a:solidFill>
                <a:latin typeface="Calibri" pitchFamily="34" charset="0"/>
                <a:cs typeface="Calibri" pitchFamily="34" charset="0"/>
              </a:rPr>
              <a:t>can</a:t>
            </a:r>
            <a:r>
              <a:rPr lang="pl-PL" sz="1800" b="0" dirty="0">
                <a:solidFill>
                  <a:srgbClr val="000000"/>
                </a:solidFill>
                <a:latin typeface="Calibri" pitchFamily="34" charset="0"/>
                <a:cs typeface="Calibri" pitchFamily="34" charset="0"/>
              </a:rPr>
              <a:t> </a:t>
            </a:r>
            <a:r>
              <a:rPr lang="pl-PL" sz="1800" b="0" dirty="0" err="1">
                <a:solidFill>
                  <a:srgbClr val="000000"/>
                </a:solidFill>
                <a:latin typeface="Calibri" pitchFamily="34" charset="0"/>
                <a:cs typeface="Calibri" pitchFamily="34" charset="0"/>
              </a:rPr>
              <a:t>easily</a:t>
            </a:r>
            <a:r>
              <a:rPr lang="pl-PL" sz="1800" b="0" dirty="0">
                <a:solidFill>
                  <a:srgbClr val="000000"/>
                </a:solidFill>
                <a:latin typeface="Calibri" pitchFamily="34" charset="0"/>
                <a:cs typeface="Calibri" pitchFamily="34" charset="0"/>
              </a:rPr>
              <a:t> </a:t>
            </a:r>
            <a:r>
              <a:rPr lang="pl-PL" sz="1800" b="0" dirty="0" err="1">
                <a:solidFill>
                  <a:srgbClr val="000000"/>
                </a:solidFill>
                <a:latin typeface="Calibri" pitchFamily="34" charset="0"/>
                <a:cs typeface="Calibri" pitchFamily="34" charset="0"/>
              </a:rPr>
              <a:t>calculate</a:t>
            </a:r>
            <a:r>
              <a:rPr lang="pl-PL" sz="1800" b="0" dirty="0">
                <a:solidFill>
                  <a:srgbClr val="000000"/>
                </a:solidFill>
                <a:latin typeface="Calibri" pitchFamily="34" charset="0"/>
                <a:cs typeface="Calibri" pitchFamily="34" charset="0"/>
              </a:rPr>
              <a:t> </a:t>
            </a:r>
            <a:r>
              <a:rPr lang="pl-PL" sz="1800" b="0" dirty="0" err="1">
                <a:solidFill>
                  <a:srgbClr val="000000"/>
                </a:solidFill>
                <a:latin typeface="Calibri" pitchFamily="34" charset="0"/>
                <a:cs typeface="Calibri" pitchFamily="34" charset="0"/>
              </a:rPr>
              <a:t>critical</a:t>
            </a:r>
            <a:r>
              <a:rPr lang="pl-PL" sz="1800" b="0" dirty="0">
                <a:solidFill>
                  <a:srgbClr val="000000"/>
                </a:solidFill>
                <a:latin typeface="Calibri" pitchFamily="34" charset="0"/>
                <a:cs typeface="Calibri" pitchFamily="34" charset="0"/>
              </a:rPr>
              <a:t> </a:t>
            </a:r>
            <a:r>
              <a:rPr lang="pl-PL" sz="1800" b="0" dirty="0" err="1">
                <a:solidFill>
                  <a:srgbClr val="000000"/>
                </a:solidFill>
                <a:latin typeface="Calibri" pitchFamily="34" charset="0"/>
                <a:cs typeface="Calibri" pitchFamily="34" charset="0"/>
              </a:rPr>
              <a:t>temperature</a:t>
            </a:r>
            <a:r>
              <a:rPr lang="pl-PL" sz="1800" b="0" dirty="0">
                <a:solidFill>
                  <a:srgbClr val="000000"/>
                </a:solidFill>
                <a:latin typeface="Calibri" pitchFamily="34" charset="0"/>
                <a:cs typeface="Calibri" pitchFamily="34" charset="0"/>
              </a:rPr>
              <a:t> from </a:t>
            </a:r>
            <a:r>
              <a:rPr lang="pl-PL" sz="1800" b="0" dirty="0" err="1">
                <a:solidFill>
                  <a:srgbClr val="000000"/>
                </a:solidFill>
                <a:latin typeface="Calibri" pitchFamily="34" charset="0"/>
                <a:cs typeface="Calibri" pitchFamily="34" charset="0"/>
              </a:rPr>
              <a:t>this</a:t>
            </a:r>
            <a:r>
              <a:rPr lang="pl-PL" sz="1800" b="0" dirty="0">
                <a:solidFill>
                  <a:srgbClr val="000000"/>
                </a:solidFill>
                <a:latin typeface="Calibri" pitchFamily="34" charset="0"/>
                <a:cs typeface="Calibri" pitchFamily="34" charset="0"/>
              </a:rPr>
              <a:t> </a:t>
            </a:r>
            <a:r>
              <a:rPr lang="pl-PL" sz="1800" b="0" dirty="0" err="1">
                <a:solidFill>
                  <a:srgbClr val="000000"/>
                </a:solidFill>
                <a:latin typeface="Calibri" pitchFamily="34" charset="0"/>
                <a:cs typeface="Calibri" pitchFamily="34" charset="0"/>
              </a:rPr>
              <a:t>relationship</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using</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linear</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regression</a:t>
            </a:r>
            <a:r>
              <a:rPr lang="pl-PL" dirty="0">
                <a:solidFill>
                  <a:srgbClr val="000000"/>
                </a:solidFill>
                <a:latin typeface="Calibri" pitchFamily="34" charset="0"/>
                <a:cs typeface="Calibri" pitchFamily="34" charset="0"/>
              </a:rPr>
              <a:t>.</a:t>
            </a:r>
          </a:p>
          <a:p>
            <a:pPr indent="0" eaLnBrk="1" hangingPunct="1">
              <a:spcBef>
                <a:spcPts val="500"/>
              </a:spcBef>
              <a:buClrTx/>
              <a:buFontTx/>
              <a:buNone/>
              <a:tabLst>
                <a:tab pos="1663700" algn="l"/>
                <a:tab pos="2578100" algn="l"/>
                <a:tab pos="3492500" algn="l"/>
                <a:tab pos="4406900" algn="l"/>
                <a:tab pos="5321300" algn="l"/>
                <a:tab pos="6235700" algn="l"/>
                <a:tab pos="7150100" algn="l"/>
                <a:tab pos="8064500" algn="l"/>
                <a:tab pos="8978900" algn="l"/>
                <a:tab pos="9893300" algn="l"/>
              </a:tabLst>
              <a:defRPr/>
            </a:pPr>
            <a:endParaRPr lang="pl-PL" sz="1800" b="0" dirty="0">
              <a:solidFill>
                <a:srgbClr val="000000"/>
              </a:solidFill>
              <a:latin typeface="Calibri" pitchFamily="34" charset="0"/>
              <a:cs typeface="Calibri" pitchFamily="34" charset="0"/>
            </a:endParaRPr>
          </a:p>
          <a:p>
            <a:pPr indent="0" eaLnBrk="1" hangingPunct="1">
              <a:spcBef>
                <a:spcPts val="500"/>
              </a:spcBef>
              <a:buClrTx/>
              <a:buFontTx/>
              <a:buNone/>
              <a:tabLst>
                <a:tab pos="1663700" algn="l"/>
                <a:tab pos="2578100" algn="l"/>
                <a:tab pos="3492500" algn="l"/>
                <a:tab pos="4406900" algn="l"/>
                <a:tab pos="5321300" algn="l"/>
                <a:tab pos="6235700" algn="l"/>
                <a:tab pos="7150100" algn="l"/>
                <a:tab pos="8064500" algn="l"/>
                <a:tab pos="8978900" algn="l"/>
                <a:tab pos="9893300" algn="l"/>
              </a:tabLst>
              <a:defRPr/>
            </a:pPr>
            <a:r>
              <a:rPr lang="pl-PL" sz="2800" dirty="0">
                <a:solidFill>
                  <a:srgbClr val="000000"/>
                </a:solidFill>
                <a:latin typeface="Calibri" pitchFamily="34" charset="0"/>
                <a:cs typeface="Calibri" pitchFamily="34" charset="0"/>
              </a:rPr>
              <a:t>Method II</a:t>
            </a:r>
          </a:p>
          <a:p>
            <a:pPr indent="0" eaLnBrk="1" hangingPunct="1">
              <a:spcBef>
                <a:spcPts val="500"/>
              </a:spcBef>
              <a:buClrTx/>
              <a:buFontTx/>
              <a:buNone/>
              <a:tabLst>
                <a:tab pos="1663700" algn="l"/>
                <a:tab pos="2578100" algn="l"/>
                <a:tab pos="3492500" algn="l"/>
                <a:tab pos="4406900" algn="l"/>
                <a:tab pos="5321300" algn="l"/>
                <a:tab pos="6235700" algn="l"/>
                <a:tab pos="7150100" algn="l"/>
                <a:tab pos="8064500" algn="l"/>
                <a:tab pos="8978900" algn="l"/>
                <a:tab pos="9893300" algn="l"/>
              </a:tabLst>
              <a:defRPr/>
            </a:pPr>
            <a:r>
              <a:rPr lang="pl-PL" b="0" dirty="0" err="1">
                <a:solidFill>
                  <a:srgbClr val="000000"/>
                </a:solidFill>
                <a:latin typeface="Calibri" pitchFamily="34" charset="0"/>
                <a:cs typeface="Calibri" pitchFamily="34" charset="0"/>
              </a:rPr>
              <a:t>Based</a:t>
            </a:r>
            <a:r>
              <a:rPr lang="pl-PL" b="0" dirty="0">
                <a:solidFill>
                  <a:srgbClr val="000000"/>
                </a:solidFill>
                <a:latin typeface="Calibri" pitchFamily="34" charset="0"/>
                <a:cs typeface="Calibri" pitchFamily="34" charset="0"/>
              </a:rPr>
              <a:t> on </a:t>
            </a:r>
            <a:r>
              <a:rPr lang="pl-PL" b="0" dirty="0" err="1">
                <a:solidFill>
                  <a:srgbClr val="000000"/>
                </a:solidFill>
                <a:latin typeface="Calibri" pitchFamily="34" charset="0"/>
                <a:cs typeface="Calibri" pitchFamily="34" charset="0"/>
              </a:rPr>
              <a:t>analysis</a:t>
            </a:r>
            <a:r>
              <a:rPr lang="pl-PL" b="0" dirty="0">
                <a:solidFill>
                  <a:srgbClr val="000000"/>
                </a:solidFill>
                <a:latin typeface="Calibri" pitchFamily="34" charset="0"/>
                <a:cs typeface="Calibri" pitchFamily="34" charset="0"/>
              </a:rPr>
              <a:t> </a:t>
            </a:r>
            <a:r>
              <a:rPr lang="pl-PL" b="0" dirty="0" err="1">
                <a:solidFill>
                  <a:srgbClr val="000000"/>
                </a:solidFill>
                <a:latin typeface="Calibri" pitchFamily="34" charset="0"/>
                <a:cs typeface="Calibri" pitchFamily="34" charset="0"/>
              </a:rPr>
              <a:t>Mean</a:t>
            </a:r>
            <a:r>
              <a:rPr lang="pl-PL" b="0" dirty="0">
                <a:solidFill>
                  <a:srgbClr val="000000"/>
                </a:solidFill>
                <a:latin typeface="Calibri" pitchFamily="34" charset="0"/>
                <a:cs typeface="Calibri" pitchFamily="34" charset="0"/>
              </a:rPr>
              <a:t> </a:t>
            </a:r>
            <a:r>
              <a:rPr lang="pl-PL" b="0" dirty="0" err="1">
                <a:solidFill>
                  <a:srgbClr val="000000"/>
                </a:solidFill>
                <a:latin typeface="Calibri" pitchFamily="34" charset="0"/>
                <a:cs typeface="Calibri" pitchFamily="34" charset="0"/>
              </a:rPr>
              <a:t>Square</a:t>
            </a:r>
            <a:r>
              <a:rPr lang="pl-PL" b="0" dirty="0">
                <a:solidFill>
                  <a:srgbClr val="000000"/>
                </a:solidFill>
                <a:latin typeface="Calibri" pitchFamily="34" charset="0"/>
                <a:cs typeface="Calibri" pitchFamily="34" charset="0"/>
              </a:rPr>
              <a:t> Error and </a:t>
            </a:r>
            <a:r>
              <a:rPr lang="pl-PL" b="0" dirty="0" err="1">
                <a:solidFill>
                  <a:srgbClr val="000000"/>
                </a:solidFill>
                <a:latin typeface="Calibri" pitchFamily="34" charset="0"/>
                <a:cs typeface="Calibri" pitchFamily="34" charset="0"/>
              </a:rPr>
              <a:t>temperature</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critical</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temperature</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should</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appear</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at</a:t>
            </a:r>
            <a:r>
              <a:rPr lang="pl-PL" dirty="0">
                <a:solidFill>
                  <a:srgbClr val="000000"/>
                </a:solidFill>
                <a:latin typeface="Calibri" pitchFamily="34" charset="0"/>
                <a:cs typeface="Calibri" pitchFamily="34" charset="0"/>
              </a:rPr>
              <a:t> the point </a:t>
            </a:r>
            <a:r>
              <a:rPr lang="pl-PL" dirty="0" err="1">
                <a:solidFill>
                  <a:srgbClr val="000000"/>
                </a:solidFill>
                <a:latin typeface="Calibri" pitchFamily="34" charset="0"/>
                <a:cs typeface="Calibri" pitchFamily="34" charset="0"/>
              </a:rPr>
              <a:t>were</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this</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dependency</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increases</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rapidly</a:t>
            </a:r>
            <a:r>
              <a:rPr lang="pl-PL" dirty="0">
                <a:solidFill>
                  <a:srgbClr val="000000"/>
                </a:solidFill>
                <a:latin typeface="Calibri" pitchFamily="34" charset="0"/>
                <a:cs typeface="Calibri" pitchFamily="34" charset="0"/>
              </a:rPr>
              <a:t>. To </a:t>
            </a:r>
            <a:r>
              <a:rPr lang="pl-PL" dirty="0" err="1">
                <a:solidFill>
                  <a:srgbClr val="000000"/>
                </a:solidFill>
                <a:latin typeface="Calibri" pitchFamily="34" charset="0"/>
                <a:cs typeface="Calibri" pitchFamily="34" charset="0"/>
              </a:rPr>
              <a:t>accomplish</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this</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computations</a:t>
            </a:r>
            <a:r>
              <a:rPr lang="pl-PL" dirty="0">
                <a:solidFill>
                  <a:srgbClr val="000000"/>
                </a:solidFill>
                <a:latin typeface="Calibri" pitchFamily="34" charset="0"/>
                <a:cs typeface="Calibri" pitchFamily="34" charset="0"/>
              </a:rPr>
              <a:t>, </a:t>
            </a:r>
            <a:r>
              <a:rPr lang="pl-PL" dirty="0" err="1">
                <a:solidFill>
                  <a:srgbClr val="000000"/>
                </a:solidFill>
                <a:latin typeface="Calibri" pitchFamily="34" charset="0"/>
                <a:cs typeface="Calibri" pitchFamily="34" charset="0"/>
              </a:rPr>
              <a:t>necessary</a:t>
            </a:r>
            <a:r>
              <a:rPr lang="pl-PL" dirty="0">
                <a:solidFill>
                  <a:srgbClr val="000000"/>
                </a:solidFill>
                <a:latin typeface="Calibri" pitchFamily="34" charset="0"/>
                <a:cs typeface="Calibri" pitchFamily="34" charset="0"/>
              </a:rPr>
              <a:t> was to </a:t>
            </a:r>
            <a:r>
              <a:rPr lang="pl-PL" dirty="0" err="1">
                <a:solidFill>
                  <a:srgbClr val="000000"/>
                </a:solidFill>
                <a:latin typeface="Calibri" pitchFamily="34" charset="0"/>
                <a:cs typeface="Calibri" pitchFamily="34" charset="0"/>
              </a:rPr>
              <a:t>calculate</a:t>
            </a:r>
            <a:r>
              <a:rPr lang="pl-PL" dirty="0">
                <a:solidFill>
                  <a:srgbClr val="000000"/>
                </a:solidFill>
                <a:latin typeface="Calibri" pitchFamily="34" charset="0"/>
                <a:cs typeface="Calibri" pitchFamily="34" charset="0"/>
              </a:rPr>
              <a:t> the </a:t>
            </a:r>
            <a:r>
              <a:rPr lang="pl-PL" dirty="0" err="1">
                <a:solidFill>
                  <a:srgbClr val="000000"/>
                </a:solidFill>
                <a:latin typeface="Calibri" pitchFamily="34" charset="0"/>
                <a:cs typeface="Calibri" pitchFamily="34" charset="0"/>
              </a:rPr>
              <a:t>magnetization</a:t>
            </a:r>
            <a:r>
              <a:rPr lang="pl-PL" dirty="0">
                <a:solidFill>
                  <a:srgbClr val="000000"/>
                </a:solidFill>
                <a:latin typeface="Calibri" pitchFamily="34" charset="0"/>
                <a:cs typeface="Calibri" pitchFamily="34" charset="0"/>
              </a:rPr>
              <a:t> of the system.</a:t>
            </a:r>
            <a:endParaRPr lang="pl-PL" b="0" dirty="0">
              <a:solidFill>
                <a:srgbClr val="000000"/>
              </a:solidFill>
              <a:latin typeface="Calibri" pitchFamily="34" charset="0"/>
              <a:cs typeface="Calibri" pitchFamily="34" charset="0"/>
            </a:endParaRPr>
          </a:p>
          <a:p>
            <a:pPr indent="0" eaLnBrk="1" hangingPunct="1">
              <a:spcBef>
                <a:spcPts val="500"/>
              </a:spcBef>
              <a:buClrTx/>
              <a:buFontTx/>
              <a:buNone/>
              <a:tabLst>
                <a:tab pos="1663700" algn="l"/>
                <a:tab pos="2578100" algn="l"/>
                <a:tab pos="3492500" algn="l"/>
                <a:tab pos="4406900" algn="l"/>
                <a:tab pos="5321300" algn="l"/>
                <a:tab pos="6235700" algn="l"/>
                <a:tab pos="7150100" algn="l"/>
                <a:tab pos="8064500" algn="l"/>
                <a:tab pos="8978900" algn="l"/>
                <a:tab pos="9893300" algn="l"/>
              </a:tabLst>
              <a:defRPr/>
            </a:pPr>
            <a:endParaRPr lang="en-GB" sz="1050" dirty="0">
              <a:solidFill>
                <a:srgbClr val="000000"/>
              </a:solidFill>
              <a:latin typeface="Calibri" pitchFamily="34" charset="0"/>
              <a:cs typeface="Calibri" pitchFamily="34" charset="0"/>
            </a:endParaRPr>
          </a:p>
          <a:p>
            <a:endParaRPr lang="pl-PL" dirty="0"/>
          </a:p>
        </p:txBody>
      </p:sp>
    </p:spTree>
    <p:extLst>
      <p:ext uri="{BB962C8B-B14F-4D97-AF65-F5344CB8AC3E}">
        <p14:creationId xmlns:p14="http://schemas.microsoft.com/office/powerpoint/2010/main" val="376416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7"/>
          <p:cNvSpPr txBox="1">
            <a:spLocks noChangeArrowheads="1"/>
          </p:cNvSpPr>
          <p:nvPr/>
        </p:nvSpPr>
        <p:spPr bwMode="auto">
          <a:xfrm>
            <a:off x="935038" y="332656"/>
            <a:ext cx="788511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1pPr>
            <a:lvl2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2pPr>
            <a:lvl3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3pPr>
            <a:lvl4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4pPr>
            <a:lvl5pPr eaLnBrk="0" hangingPunct="0">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5pPr>
            <a:lvl6pPr marL="25146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6pPr>
            <a:lvl7pPr marL="29718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7pPr>
            <a:lvl8pPr marL="34290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8pPr>
            <a:lvl9pPr marL="3886200" indent="-228600" defTabSz="449263" eaLnBrk="0" fontAlgn="base" hangingPunct="0">
              <a:spcBef>
                <a:spcPts val="4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rebuchet MS" pitchFamily="34" charset="0"/>
                <a:ea typeface="Microsoft YaHei" pitchFamily="34" charset="-122"/>
              </a:defRPr>
            </a:lvl9pPr>
          </a:lstStyle>
          <a:p>
            <a:pPr algn="ctr" eaLnBrk="1" hangingPunct="1">
              <a:spcBef>
                <a:spcPct val="0"/>
              </a:spcBef>
              <a:buClrTx/>
              <a:buFontTx/>
              <a:buNone/>
            </a:pPr>
            <a:r>
              <a:rPr lang="pl-PL" altLang="pl-PL" sz="3200" b="1" dirty="0" err="1">
                <a:latin typeface="Calibri" pitchFamily="34" charset="0"/>
                <a:cs typeface="Calibri" pitchFamily="34" charset="0"/>
              </a:rPr>
              <a:t>Results</a:t>
            </a:r>
            <a:endParaRPr lang="en-GB" altLang="pl-PL" sz="3200" b="1" dirty="0">
              <a:latin typeface="Calibri" pitchFamily="34" charset="0"/>
              <a:cs typeface="Calibri" pitchFamily="34" charset="0"/>
            </a:endParaRPr>
          </a:p>
        </p:txBody>
      </p:sp>
      <p:sp>
        <p:nvSpPr>
          <p:cNvPr id="6" name="pole tekstowe 5">
            <a:extLst>
              <a:ext uri="{FF2B5EF4-FFF2-40B4-BE49-F238E27FC236}">
                <a16:creationId xmlns:a16="http://schemas.microsoft.com/office/drawing/2014/main" id="{7344BE0B-52E5-456C-8AE4-118E67D95CF4}"/>
              </a:ext>
            </a:extLst>
          </p:cNvPr>
          <p:cNvSpPr txBox="1"/>
          <p:nvPr/>
        </p:nvSpPr>
        <p:spPr>
          <a:xfrm>
            <a:off x="1115616" y="1042172"/>
            <a:ext cx="2376264" cy="369332"/>
          </a:xfrm>
          <a:prstGeom prst="rect">
            <a:avLst/>
          </a:prstGeom>
          <a:noFill/>
        </p:spPr>
        <p:txBody>
          <a:bodyPr wrap="square" rtlCol="0">
            <a:spAutoFit/>
          </a:bodyPr>
          <a:lstStyle/>
          <a:p>
            <a:r>
              <a:rPr lang="pl-PL" dirty="0"/>
              <a:t>Method I</a:t>
            </a:r>
          </a:p>
        </p:txBody>
      </p:sp>
      <p:pic>
        <p:nvPicPr>
          <p:cNvPr id="11" name="Obraz 10">
            <a:extLst>
              <a:ext uri="{FF2B5EF4-FFF2-40B4-BE49-F238E27FC236}">
                <a16:creationId xmlns:a16="http://schemas.microsoft.com/office/drawing/2014/main" id="{467E78AC-E6EA-408A-AE3F-F6328083DE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1389800"/>
            <a:ext cx="2636913" cy="2636913"/>
          </a:xfrm>
          <a:prstGeom prst="rect">
            <a:avLst/>
          </a:prstGeom>
        </p:spPr>
      </p:pic>
      <p:pic>
        <p:nvPicPr>
          <p:cNvPr id="16" name="Obraz 15">
            <a:extLst>
              <a:ext uri="{FF2B5EF4-FFF2-40B4-BE49-F238E27FC236}">
                <a16:creationId xmlns:a16="http://schemas.microsoft.com/office/drawing/2014/main" id="{DFBE93B6-8B0E-402F-96C1-F0F2823BFE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680" y="4187389"/>
            <a:ext cx="2636914" cy="2636914"/>
          </a:xfrm>
          <a:prstGeom prst="rect">
            <a:avLst/>
          </a:prstGeom>
        </p:spPr>
      </p:pic>
      <p:pic>
        <p:nvPicPr>
          <p:cNvPr id="18" name="Obraz 17">
            <a:extLst>
              <a:ext uri="{FF2B5EF4-FFF2-40B4-BE49-F238E27FC236}">
                <a16:creationId xmlns:a16="http://schemas.microsoft.com/office/drawing/2014/main" id="{9D7E2E6E-B75A-4E95-84B0-D079EF3E05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8066" y="1389800"/>
            <a:ext cx="2636912" cy="2636912"/>
          </a:xfrm>
          <a:prstGeom prst="rect">
            <a:avLst/>
          </a:prstGeom>
        </p:spPr>
      </p:pic>
      <p:pic>
        <p:nvPicPr>
          <p:cNvPr id="20" name="Obraz 19">
            <a:extLst>
              <a:ext uri="{FF2B5EF4-FFF2-40B4-BE49-F238E27FC236}">
                <a16:creationId xmlns:a16="http://schemas.microsoft.com/office/drawing/2014/main" id="{AC70096C-2C2F-4BF4-B221-A5231118BE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8066" y="4187390"/>
            <a:ext cx="2636913" cy="2636913"/>
          </a:xfrm>
          <a:prstGeom prst="rect">
            <a:avLst/>
          </a:prstGeom>
        </p:spPr>
      </p:pic>
    </p:spTree>
    <p:extLst>
      <p:ext uri="{BB962C8B-B14F-4D97-AF65-F5344CB8AC3E}">
        <p14:creationId xmlns:p14="http://schemas.microsoft.com/office/powerpoint/2010/main" val="398500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824043" y="-1"/>
            <a:ext cx="8310756" cy="101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358775" eaLnBrk="0" hangingPunct="0">
              <a:spcBef>
                <a:spcPts val="400"/>
              </a:spcBef>
              <a:defRPr sz="1600">
                <a:solidFill>
                  <a:srgbClr val="000000"/>
                </a:solidFill>
                <a:latin typeface="Trebuchet MS" pitchFamily="34" charset="0"/>
                <a:ea typeface="Microsoft YaHei" pitchFamily="34" charset="-122"/>
              </a:defRPr>
            </a:lvl1pPr>
            <a:lvl2pPr defTabSz="358775" eaLnBrk="0" hangingPunct="0">
              <a:spcBef>
                <a:spcPts val="400"/>
              </a:spcBef>
              <a:defRPr sz="1600">
                <a:solidFill>
                  <a:srgbClr val="000000"/>
                </a:solidFill>
                <a:latin typeface="Trebuchet MS" pitchFamily="34" charset="0"/>
                <a:ea typeface="Microsoft YaHei" pitchFamily="34" charset="-122"/>
              </a:defRPr>
            </a:lvl2pPr>
            <a:lvl3pPr defTabSz="358775" eaLnBrk="0" hangingPunct="0">
              <a:spcBef>
                <a:spcPts val="400"/>
              </a:spcBef>
              <a:defRPr sz="1600">
                <a:solidFill>
                  <a:srgbClr val="000000"/>
                </a:solidFill>
                <a:latin typeface="Trebuchet MS" pitchFamily="34" charset="0"/>
                <a:ea typeface="Microsoft YaHei" pitchFamily="34" charset="-122"/>
              </a:defRPr>
            </a:lvl3pPr>
            <a:lvl4pPr defTabSz="358775" eaLnBrk="0" hangingPunct="0">
              <a:spcBef>
                <a:spcPts val="400"/>
              </a:spcBef>
              <a:defRPr sz="1600">
                <a:solidFill>
                  <a:srgbClr val="000000"/>
                </a:solidFill>
                <a:latin typeface="Trebuchet MS" pitchFamily="34" charset="0"/>
                <a:ea typeface="Microsoft YaHei" pitchFamily="34" charset="-122"/>
              </a:defRPr>
            </a:lvl4pPr>
            <a:lvl5pPr defTabSz="358775" eaLnBrk="0" hangingPunct="0">
              <a:spcBef>
                <a:spcPts val="400"/>
              </a:spcBef>
              <a:defRPr sz="1600">
                <a:solidFill>
                  <a:srgbClr val="000000"/>
                </a:solidFill>
                <a:latin typeface="Trebuchet MS" pitchFamily="34" charset="0"/>
                <a:ea typeface="Microsoft YaHei" pitchFamily="34" charset="-122"/>
              </a:defRPr>
            </a:lvl5pPr>
            <a:lvl6pPr marL="25146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6pPr>
            <a:lvl7pPr marL="29718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7pPr>
            <a:lvl8pPr marL="34290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8pPr>
            <a:lvl9pPr marL="38862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9pPr>
          </a:lstStyle>
          <a:p>
            <a:pPr algn="ctr" eaLnBrk="1" hangingPunct="1">
              <a:spcBef>
                <a:spcPct val="0"/>
              </a:spcBef>
            </a:pPr>
            <a:r>
              <a:rPr lang="pl-PL" altLang="pl-PL" sz="3200" b="1" dirty="0" err="1">
                <a:solidFill>
                  <a:schemeClr val="tx1"/>
                </a:solidFill>
                <a:latin typeface="Calibri" pitchFamily="34" charset="0"/>
                <a:cs typeface="Calibri" pitchFamily="34" charset="0"/>
              </a:rPr>
              <a:t>Results</a:t>
            </a:r>
            <a:endParaRPr lang="pl-PL" altLang="pl-PL" sz="3200" b="1" dirty="0">
              <a:solidFill>
                <a:schemeClr val="tx1"/>
              </a:solidFill>
              <a:latin typeface="Calibri" pitchFamily="34" charset="0"/>
              <a:cs typeface="Calibri" pitchFamily="34" charset="0"/>
            </a:endParaRPr>
          </a:p>
        </p:txBody>
      </p:sp>
      <p:sp>
        <p:nvSpPr>
          <p:cNvPr id="17" name="Rectangle 17">
            <a:extLst>
              <a:ext uri="{FF2B5EF4-FFF2-40B4-BE49-F238E27FC236}">
                <a16:creationId xmlns:a16="http://schemas.microsoft.com/office/drawing/2014/main" id="{37A969FA-E6A6-4486-B85B-97FA1BBB54C4}"/>
              </a:ext>
            </a:extLst>
          </p:cNvPr>
          <p:cNvSpPr>
            <a:spLocks noChangeArrowheads="1"/>
          </p:cNvSpPr>
          <p:nvPr/>
        </p:nvSpPr>
        <p:spPr bwMode="auto">
          <a:xfrm>
            <a:off x="1126993" y="1065544"/>
            <a:ext cx="77048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br>
              <a:rPr lang="pl-PL" altLang="pl-PL" sz="1400" dirty="0">
                <a:solidFill>
                  <a:srgbClr val="000000"/>
                </a:solidFill>
                <a:latin typeface="Calibri" pitchFamily="34" charset="0"/>
                <a:cs typeface="Calibri" pitchFamily="34" charset="0"/>
              </a:rPr>
            </a:br>
            <a:endParaRPr lang="pl-PL" altLang="pl-PL" sz="1400" dirty="0">
              <a:solidFill>
                <a:srgbClr val="000000"/>
              </a:solidFill>
              <a:latin typeface="Calibri" pitchFamily="34" charset="0"/>
              <a:cs typeface="Calibri" pitchFamily="34" charset="0"/>
            </a:endParaRPr>
          </a:p>
        </p:txBody>
      </p:sp>
      <p:pic>
        <p:nvPicPr>
          <p:cNvPr id="3" name="Obraz 2">
            <a:extLst>
              <a:ext uri="{FF2B5EF4-FFF2-40B4-BE49-F238E27FC236}">
                <a16:creationId xmlns:a16="http://schemas.microsoft.com/office/drawing/2014/main" id="{2CCFEE4E-E88E-406B-985C-8071ED0DBDF8}"/>
              </a:ext>
            </a:extLst>
          </p:cNvPr>
          <p:cNvPicPr>
            <a:picLocks noChangeAspect="1"/>
          </p:cNvPicPr>
          <p:nvPr/>
        </p:nvPicPr>
        <p:blipFill>
          <a:blip r:embed="rId3"/>
          <a:stretch>
            <a:fillRect/>
          </a:stretch>
        </p:blipFill>
        <p:spPr>
          <a:xfrm>
            <a:off x="2641088" y="2474344"/>
            <a:ext cx="4392488" cy="4045505"/>
          </a:xfrm>
          <a:prstGeom prst="rect">
            <a:avLst/>
          </a:prstGeom>
        </p:spPr>
      </p:pic>
      <p:graphicFrame>
        <p:nvGraphicFramePr>
          <p:cNvPr id="5" name="Tabela 8">
            <a:extLst>
              <a:ext uri="{FF2B5EF4-FFF2-40B4-BE49-F238E27FC236}">
                <a16:creationId xmlns:a16="http://schemas.microsoft.com/office/drawing/2014/main" id="{5CC238B1-95A4-4DA0-A5E1-4E009DE3F637}"/>
              </a:ext>
            </a:extLst>
          </p:cNvPr>
          <p:cNvGraphicFramePr>
            <a:graphicFrameLocks noGrp="1"/>
          </p:cNvGraphicFramePr>
          <p:nvPr>
            <p:extLst>
              <p:ext uri="{D42A27DB-BD31-4B8C-83A1-F6EECF244321}">
                <p14:modId xmlns:p14="http://schemas.microsoft.com/office/powerpoint/2010/main" val="1572016749"/>
              </p:ext>
            </p:extLst>
          </p:nvPr>
        </p:nvGraphicFramePr>
        <p:xfrm>
          <a:off x="861817" y="1237172"/>
          <a:ext cx="7924422" cy="1010920"/>
        </p:xfrm>
        <a:graphic>
          <a:graphicData uri="http://schemas.openxmlformats.org/drawingml/2006/table">
            <a:tbl>
              <a:tblPr firstRow="1" bandRow="1">
                <a:tableStyleId>{5C22544A-7EE6-4342-B048-85BDC9FD1C3A}</a:tableStyleId>
              </a:tblPr>
              <a:tblGrid>
                <a:gridCol w="1659726">
                  <a:extLst>
                    <a:ext uri="{9D8B030D-6E8A-4147-A177-3AD203B41FA5}">
                      <a16:colId xmlns:a16="http://schemas.microsoft.com/office/drawing/2014/main" val="249886981"/>
                    </a:ext>
                  </a:extLst>
                </a:gridCol>
                <a:gridCol w="1152128">
                  <a:extLst>
                    <a:ext uri="{9D8B030D-6E8A-4147-A177-3AD203B41FA5}">
                      <a16:colId xmlns:a16="http://schemas.microsoft.com/office/drawing/2014/main" val="4147852938"/>
                    </a:ext>
                  </a:extLst>
                </a:gridCol>
                <a:gridCol w="1368152">
                  <a:extLst>
                    <a:ext uri="{9D8B030D-6E8A-4147-A177-3AD203B41FA5}">
                      <a16:colId xmlns:a16="http://schemas.microsoft.com/office/drawing/2014/main" val="968407779"/>
                    </a:ext>
                  </a:extLst>
                </a:gridCol>
                <a:gridCol w="1224136">
                  <a:extLst>
                    <a:ext uri="{9D8B030D-6E8A-4147-A177-3AD203B41FA5}">
                      <a16:colId xmlns:a16="http://schemas.microsoft.com/office/drawing/2014/main" val="3838408026"/>
                    </a:ext>
                  </a:extLst>
                </a:gridCol>
                <a:gridCol w="1368152">
                  <a:extLst>
                    <a:ext uri="{9D8B030D-6E8A-4147-A177-3AD203B41FA5}">
                      <a16:colId xmlns:a16="http://schemas.microsoft.com/office/drawing/2014/main" val="4173383297"/>
                    </a:ext>
                  </a:extLst>
                </a:gridCol>
                <a:gridCol w="1152128">
                  <a:extLst>
                    <a:ext uri="{9D8B030D-6E8A-4147-A177-3AD203B41FA5}">
                      <a16:colId xmlns:a16="http://schemas.microsoft.com/office/drawing/2014/main" val="2935212601"/>
                    </a:ext>
                  </a:extLst>
                </a:gridCol>
              </a:tblGrid>
              <a:tr h="370840">
                <a:tc>
                  <a:txBody>
                    <a:bodyPr/>
                    <a:lstStyle/>
                    <a:p>
                      <a:pPr algn="ctr"/>
                      <a:r>
                        <a:rPr lang="pl-PL" dirty="0"/>
                        <a:t>System </a:t>
                      </a:r>
                      <a:r>
                        <a:rPr lang="pl-PL" dirty="0" err="1"/>
                        <a:t>size</a:t>
                      </a:r>
                      <a:r>
                        <a:rPr lang="pl-PL" dirty="0"/>
                        <a:t> L</a:t>
                      </a:r>
                    </a:p>
                  </a:txBody>
                  <a:tcPr/>
                </a:tc>
                <a:tc>
                  <a:txBody>
                    <a:bodyPr/>
                    <a:lstStyle/>
                    <a:p>
                      <a:pPr algn="ctr"/>
                      <a:r>
                        <a:rPr lang="pl-PL" dirty="0"/>
                        <a:t>10</a:t>
                      </a:r>
                    </a:p>
                  </a:txBody>
                  <a:tcPr/>
                </a:tc>
                <a:tc>
                  <a:txBody>
                    <a:bodyPr/>
                    <a:lstStyle/>
                    <a:p>
                      <a:pPr algn="ctr"/>
                      <a:r>
                        <a:rPr lang="pl-PL" dirty="0"/>
                        <a:t>20</a:t>
                      </a:r>
                    </a:p>
                  </a:txBody>
                  <a:tcPr/>
                </a:tc>
                <a:tc>
                  <a:txBody>
                    <a:bodyPr/>
                    <a:lstStyle/>
                    <a:p>
                      <a:pPr algn="ctr"/>
                      <a:r>
                        <a:rPr lang="pl-PL" dirty="0"/>
                        <a:t>30</a:t>
                      </a:r>
                    </a:p>
                  </a:txBody>
                  <a:tcPr/>
                </a:tc>
                <a:tc>
                  <a:txBody>
                    <a:bodyPr/>
                    <a:lstStyle/>
                    <a:p>
                      <a:pPr algn="ctr"/>
                      <a:r>
                        <a:rPr lang="pl-PL" dirty="0"/>
                        <a:t>40</a:t>
                      </a:r>
                    </a:p>
                  </a:txBody>
                  <a:tcPr/>
                </a:tc>
                <a:tc>
                  <a:txBody>
                    <a:bodyPr/>
                    <a:lstStyle/>
                    <a:p>
                      <a:pPr algn="ctr"/>
                      <a:r>
                        <a:rPr lang="pl-PL" dirty="0"/>
                        <a:t>50</a:t>
                      </a:r>
                    </a:p>
                  </a:txBody>
                  <a:tcPr/>
                </a:tc>
                <a:extLst>
                  <a:ext uri="{0D108BD9-81ED-4DB2-BD59-A6C34878D82A}">
                    <a16:rowId xmlns:a16="http://schemas.microsoft.com/office/drawing/2014/main" val="221596628"/>
                  </a:ext>
                </a:extLst>
              </a:tr>
              <a:tr h="370840">
                <a:tc>
                  <a:txBody>
                    <a:bodyPr/>
                    <a:lstStyle/>
                    <a:p>
                      <a:pPr algn="ctr"/>
                      <a:r>
                        <a:rPr lang="pl-PL" dirty="0"/>
                        <a:t>Critical </a:t>
                      </a:r>
                      <a:r>
                        <a:rPr lang="pl-PL" dirty="0" err="1"/>
                        <a:t>temperature</a:t>
                      </a:r>
                      <a:endParaRPr lang="pl-PL" dirty="0"/>
                    </a:p>
                  </a:txBody>
                  <a:tcPr/>
                </a:tc>
                <a:tc>
                  <a:txBody>
                    <a:bodyPr/>
                    <a:lstStyle/>
                    <a:p>
                      <a:pPr algn="ctr"/>
                      <a:r>
                        <a:rPr lang="pl-PL" dirty="0"/>
                        <a:t>2.3009</a:t>
                      </a:r>
                    </a:p>
                  </a:txBody>
                  <a:tcPr anchor="ctr"/>
                </a:tc>
                <a:tc>
                  <a:txBody>
                    <a:bodyPr/>
                    <a:lstStyle/>
                    <a:p>
                      <a:pPr algn="ctr"/>
                      <a:r>
                        <a:rPr lang="pl-PL" dirty="0"/>
                        <a:t>2.1407</a:t>
                      </a:r>
                    </a:p>
                  </a:txBody>
                  <a:tcPr anchor="ctr"/>
                </a:tc>
                <a:tc>
                  <a:txBody>
                    <a:bodyPr/>
                    <a:lstStyle/>
                    <a:p>
                      <a:pPr algn="ctr"/>
                      <a:r>
                        <a:rPr lang="pl-PL" dirty="0"/>
                        <a:t>2.2165</a:t>
                      </a:r>
                    </a:p>
                  </a:txBody>
                  <a:tcPr anchor="ctr"/>
                </a:tc>
                <a:tc>
                  <a:txBody>
                    <a:bodyPr/>
                    <a:lstStyle/>
                    <a:p>
                      <a:pPr algn="ctr"/>
                      <a:r>
                        <a:rPr lang="pl-PL" dirty="0"/>
                        <a:t>2.2390</a:t>
                      </a:r>
                    </a:p>
                  </a:txBody>
                  <a:tcPr anchor="ctr"/>
                </a:tc>
                <a:tc>
                  <a:txBody>
                    <a:bodyPr/>
                    <a:lstStyle/>
                    <a:p>
                      <a:pPr algn="ctr"/>
                      <a:r>
                        <a:rPr lang="pl-PL" dirty="0"/>
                        <a:t>2.2520</a:t>
                      </a:r>
                    </a:p>
                  </a:txBody>
                  <a:tcPr anchor="ctr"/>
                </a:tc>
                <a:extLst>
                  <a:ext uri="{0D108BD9-81ED-4DB2-BD59-A6C34878D82A}">
                    <a16:rowId xmlns:a16="http://schemas.microsoft.com/office/drawing/2014/main" val="2812780040"/>
                  </a:ext>
                </a:extLst>
              </a:tr>
            </a:tbl>
          </a:graphicData>
        </a:graphic>
      </p:graphicFrame>
      <p:sp>
        <p:nvSpPr>
          <p:cNvPr id="9" name="pole tekstowe 8">
            <a:extLst>
              <a:ext uri="{FF2B5EF4-FFF2-40B4-BE49-F238E27FC236}">
                <a16:creationId xmlns:a16="http://schemas.microsoft.com/office/drawing/2014/main" id="{6CA41814-726E-4164-BF3E-4E1173FECC7F}"/>
              </a:ext>
            </a:extLst>
          </p:cNvPr>
          <p:cNvSpPr txBox="1"/>
          <p:nvPr/>
        </p:nvSpPr>
        <p:spPr>
          <a:xfrm>
            <a:off x="2650557" y="3201634"/>
            <a:ext cx="936104" cy="307777"/>
          </a:xfrm>
          <a:prstGeom prst="rect">
            <a:avLst/>
          </a:prstGeom>
          <a:noFill/>
        </p:spPr>
        <p:txBody>
          <a:bodyPr wrap="square" rtlCol="0">
            <a:spAutoFit/>
          </a:bodyPr>
          <a:lstStyle/>
          <a:p>
            <a:r>
              <a:rPr lang="pl-PL" sz="1400" b="1" dirty="0"/>
              <a:t>2.2692</a:t>
            </a:r>
          </a:p>
        </p:txBody>
      </p:sp>
      <p:sp>
        <p:nvSpPr>
          <p:cNvPr id="19" name="pole tekstowe 18">
            <a:extLst>
              <a:ext uri="{FF2B5EF4-FFF2-40B4-BE49-F238E27FC236}">
                <a16:creationId xmlns:a16="http://schemas.microsoft.com/office/drawing/2014/main" id="{C2EE0C8D-2217-4189-9B0A-75C57B9F7650}"/>
              </a:ext>
            </a:extLst>
          </p:cNvPr>
          <p:cNvSpPr txBox="1"/>
          <p:nvPr/>
        </p:nvSpPr>
        <p:spPr>
          <a:xfrm>
            <a:off x="1109208" y="699293"/>
            <a:ext cx="2376264" cy="369332"/>
          </a:xfrm>
          <a:prstGeom prst="rect">
            <a:avLst/>
          </a:prstGeom>
          <a:noFill/>
        </p:spPr>
        <p:txBody>
          <a:bodyPr wrap="square" rtlCol="0">
            <a:spAutoFit/>
          </a:bodyPr>
          <a:lstStyle/>
          <a:p>
            <a:r>
              <a:rPr lang="pl-PL" dirty="0"/>
              <a:t>Method I</a:t>
            </a:r>
          </a:p>
        </p:txBody>
      </p:sp>
    </p:spTree>
    <p:extLst>
      <p:ext uri="{BB962C8B-B14F-4D97-AF65-F5344CB8AC3E}">
        <p14:creationId xmlns:p14="http://schemas.microsoft.com/office/powerpoint/2010/main" val="1395506286"/>
      </p:ext>
    </p:extLst>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827584" y="1"/>
            <a:ext cx="7776863" cy="1196752"/>
          </a:xfrm>
          <a:prstGeom prst="rect">
            <a:avLst/>
          </a:prstGeom>
        </p:spPr>
        <p:txBody>
          <a:bodyPr anchor="ctr"/>
          <a:lstStyle>
            <a:lvl1pPr algn="l" rtl="0" eaLnBrk="1" fontAlgn="base" hangingPunct="1">
              <a:spcBef>
                <a:spcPct val="0"/>
              </a:spcBef>
              <a:spcAft>
                <a:spcPct val="0"/>
              </a:spcAft>
              <a:defRPr sz="3600" b="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lgn="ctr"/>
            <a:r>
              <a:rPr lang="pl-PL" altLang="pl-PL" sz="3200" b="1" dirty="0" err="1">
                <a:cs typeface="Calibri" pitchFamily="34" charset="0"/>
              </a:rPr>
              <a:t>Results</a:t>
            </a:r>
            <a:endParaRPr lang="en-GB" altLang="pl-PL" sz="3200" b="1" dirty="0">
              <a:cs typeface="Calibri" pitchFamily="34" charset="0"/>
            </a:endParaRPr>
          </a:p>
        </p:txBody>
      </p:sp>
      <p:sp>
        <p:nvSpPr>
          <p:cNvPr id="3" name="Rectangle 3"/>
          <p:cNvSpPr>
            <a:spLocks noGrp="1"/>
          </p:cNvSpPr>
          <p:nvPr>
            <p:ph type="body" idx="1"/>
          </p:nvPr>
        </p:nvSpPr>
        <p:spPr>
          <a:xfrm>
            <a:off x="827584" y="2492896"/>
            <a:ext cx="8064895" cy="5544615"/>
          </a:xfrm>
        </p:spPr>
        <p:txBody>
          <a:bodyPr/>
          <a:lstStyle/>
          <a:p>
            <a:endParaRPr lang="pl-PL" altLang="pl-PL" sz="1400" dirty="0"/>
          </a:p>
          <a:p>
            <a:pPr eaLnBrk="1" hangingPunct="1">
              <a:buFont typeface="Arial" charset="0"/>
              <a:buNone/>
            </a:pPr>
            <a:r>
              <a:rPr lang="pl-PL" altLang="pl-PL" sz="1400" dirty="0"/>
              <a:t>	</a:t>
            </a:r>
          </a:p>
        </p:txBody>
      </p:sp>
      <p:sp>
        <p:nvSpPr>
          <p:cNvPr id="6" name="pole tekstowe 5">
            <a:extLst>
              <a:ext uri="{FF2B5EF4-FFF2-40B4-BE49-F238E27FC236}">
                <a16:creationId xmlns:a16="http://schemas.microsoft.com/office/drawing/2014/main" id="{A4785A37-E9DD-4A93-8A85-0656AE1E2997}"/>
              </a:ext>
            </a:extLst>
          </p:cNvPr>
          <p:cNvSpPr txBox="1"/>
          <p:nvPr/>
        </p:nvSpPr>
        <p:spPr>
          <a:xfrm>
            <a:off x="1109208" y="883959"/>
            <a:ext cx="2376264" cy="369332"/>
          </a:xfrm>
          <a:prstGeom prst="rect">
            <a:avLst/>
          </a:prstGeom>
          <a:noFill/>
        </p:spPr>
        <p:txBody>
          <a:bodyPr wrap="square" rtlCol="0">
            <a:spAutoFit/>
          </a:bodyPr>
          <a:lstStyle/>
          <a:p>
            <a:r>
              <a:rPr lang="pl-PL" dirty="0"/>
              <a:t>Method II</a:t>
            </a:r>
          </a:p>
        </p:txBody>
      </p:sp>
      <p:graphicFrame>
        <p:nvGraphicFramePr>
          <p:cNvPr id="8" name="Tabela 8">
            <a:extLst>
              <a:ext uri="{FF2B5EF4-FFF2-40B4-BE49-F238E27FC236}">
                <a16:creationId xmlns:a16="http://schemas.microsoft.com/office/drawing/2014/main" id="{80B1A049-AB6D-47A6-92D9-82DAB21EA5E1}"/>
              </a:ext>
            </a:extLst>
          </p:cNvPr>
          <p:cNvGraphicFramePr>
            <a:graphicFrameLocks noGrp="1"/>
          </p:cNvGraphicFramePr>
          <p:nvPr>
            <p:extLst>
              <p:ext uri="{D42A27DB-BD31-4B8C-83A1-F6EECF244321}">
                <p14:modId xmlns:p14="http://schemas.microsoft.com/office/powerpoint/2010/main" val="4277796501"/>
              </p:ext>
            </p:extLst>
          </p:nvPr>
        </p:nvGraphicFramePr>
        <p:xfrm>
          <a:off x="897820" y="1631789"/>
          <a:ext cx="7924422" cy="1010920"/>
        </p:xfrm>
        <a:graphic>
          <a:graphicData uri="http://schemas.openxmlformats.org/drawingml/2006/table">
            <a:tbl>
              <a:tblPr firstRow="1" bandRow="1">
                <a:tableStyleId>{5C22544A-7EE6-4342-B048-85BDC9FD1C3A}</a:tableStyleId>
              </a:tblPr>
              <a:tblGrid>
                <a:gridCol w="1659726">
                  <a:extLst>
                    <a:ext uri="{9D8B030D-6E8A-4147-A177-3AD203B41FA5}">
                      <a16:colId xmlns:a16="http://schemas.microsoft.com/office/drawing/2014/main" val="249886981"/>
                    </a:ext>
                  </a:extLst>
                </a:gridCol>
                <a:gridCol w="1152128">
                  <a:extLst>
                    <a:ext uri="{9D8B030D-6E8A-4147-A177-3AD203B41FA5}">
                      <a16:colId xmlns:a16="http://schemas.microsoft.com/office/drawing/2014/main" val="4147852938"/>
                    </a:ext>
                  </a:extLst>
                </a:gridCol>
                <a:gridCol w="1368152">
                  <a:extLst>
                    <a:ext uri="{9D8B030D-6E8A-4147-A177-3AD203B41FA5}">
                      <a16:colId xmlns:a16="http://schemas.microsoft.com/office/drawing/2014/main" val="968407779"/>
                    </a:ext>
                  </a:extLst>
                </a:gridCol>
                <a:gridCol w="1224136">
                  <a:extLst>
                    <a:ext uri="{9D8B030D-6E8A-4147-A177-3AD203B41FA5}">
                      <a16:colId xmlns:a16="http://schemas.microsoft.com/office/drawing/2014/main" val="3838408026"/>
                    </a:ext>
                  </a:extLst>
                </a:gridCol>
                <a:gridCol w="1368152">
                  <a:extLst>
                    <a:ext uri="{9D8B030D-6E8A-4147-A177-3AD203B41FA5}">
                      <a16:colId xmlns:a16="http://schemas.microsoft.com/office/drawing/2014/main" val="4173383297"/>
                    </a:ext>
                  </a:extLst>
                </a:gridCol>
                <a:gridCol w="1152128">
                  <a:extLst>
                    <a:ext uri="{9D8B030D-6E8A-4147-A177-3AD203B41FA5}">
                      <a16:colId xmlns:a16="http://schemas.microsoft.com/office/drawing/2014/main" val="2935212601"/>
                    </a:ext>
                  </a:extLst>
                </a:gridCol>
              </a:tblGrid>
              <a:tr h="370840">
                <a:tc>
                  <a:txBody>
                    <a:bodyPr/>
                    <a:lstStyle/>
                    <a:p>
                      <a:pPr algn="ctr"/>
                      <a:r>
                        <a:rPr lang="pl-PL" dirty="0"/>
                        <a:t>System </a:t>
                      </a:r>
                      <a:r>
                        <a:rPr lang="pl-PL" dirty="0" err="1"/>
                        <a:t>size</a:t>
                      </a:r>
                      <a:r>
                        <a:rPr lang="pl-PL" dirty="0"/>
                        <a:t> L</a:t>
                      </a:r>
                    </a:p>
                  </a:txBody>
                  <a:tcPr/>
                </a:tc>
                <a:tc>
                  <a:txBody>
                    <a:bodyPr/>
                    <a:lstStyle/>
                    <a:p>
                      <a:pPr algn="ctr"/>
                      <a:r>
                        <a:rPr lang="pl-PL" dirty="0"/>
                        <a:t>10</a:t>
                      </a:r>
                    </a:p>
                  </a:txBody>
                  <a:tcPr/>
                </a:tc>
                <a:tc>
                  <a:txBody>
                    <a:bodyPr/>
                    <a:lstStyle/>
                    <a:p>
                      <a:pPr algn="ctr"/>
                      <a:r>
                        <a:rPr lang="pl-PL" dirty="0"/>
                        <a:t>20</a:t>
                      </a:r>
                    </a:p>
                  </a:txBody>
                  <a:tcPr/>
                </a:tc>
                <a:tc>
                  <a:txBody>
                    <a:bodyPr/>
                    <a:lstStyle/>
                    <a:p>
                      <a:pPr algn="ctr"/>
                      <a:r>
                        <a:rPr lang="pl-PL" dirty="0"/>
                        <a:t>30</a:t>
                      </a:r>
                    </a:p>
                  </a:txBody>
                  <a:tcPr/>
                </a:tc>
                <a:tc>
                  <a:txBody>
                    <a:bodyPr/>
                    <a:lstStyle/>
                    <a:p>
                      <a:pPr algn="ctr"/>
                      <a:r>
                        <a:rPr lang="pl-PL" dirty="0"/>
                        <a:t>40</a:t>
                      </a:r>
                    </a:p>
                  </a:txBody>
                  <a:tcPr/>
                </a:tc>
                <a:tc>
                  <a:txBody>
                    <a:bodyPr/>
                    <a:lstStyle/>
                    <a:p>
                      <a:pPr algn="ctr"/>
                      <a:r>
                        <a:rPr lang="pl-PL" dirty="0"/>
                        <a:t>50</a:t>
                      </a:r>
                    </a:p>
                  </a:txBody>
                  <a:tcPr/>
                </a:tc>
                <a:extLst>
                  <a:ext uri="{0D108BD9-81ED-4DB2-BD59-A6C34878D82A}">
                    <a16:rowId xmlns:a16="http://schemas.microsoft.com/office/drawing/2014/main" val="221596628"/>
                  </a:ext>
                </a:extLst>
              </a:tr>
              <a:tr h="370840">
                <a:tc>
                  <a:txBody>
                    <a:bodyPr/>
                    <a:lstStyle/>
                    <a:p>
                      <a:pPr algn="ctr"/>
                      <a:r>
                        <a:rPr lang="pl-PL" dirty="0"/>
                        <a:t>Critical </a:t>
                      </a:r>
                      <a:r>
                        <a:rPr lang="pl-PL" dirty="0" err="1"/>
                        <a:t>temperature</a:t>
                      </a:r>
                      <a:endParaRPr lang="pl-PL" dirty="0"/>
                    </a:p>
                  </a:txBody>
                  <a:tcPr/>
                </a:tc>
                <a:tc>
                  <a:txBody>
                    <a:bodyPr/>
                    <a:lstStyle/>
                    <a:p>
                      <a:pPr algn="ctr"/>
                      <a:r>
                        <a:rPr lang="pl-PL" dirty="0"/>
                        <a:t>2.7</a:t>
                      </a:r>
                    </a:p>
                  </a:txBody>
                  <a:tcPr anchor="ctr"/>
                </a:tc>
                <a:tc>
                  <a:txBody>
                    <a:bodyPr/>
                    <a:lstStyle/>
                    <a:p>
                      <a:pPr algn="ctr"/>
                      <a:r>
                        <a:rPr lang="pl-PL" dirty="0"/>
                        <a:t>2.5</a:t>
                      </a:r>
                    </a:p>
                  </a:txBody>
                  <a:tcPr anchor="ctr"/>
                </a:tc>
                <a:tc>
                  <a:txBody>
                    <a:bodyPr/>
                    <a:lstStyle/>
                    <a:p>
                      <a:pPr algn="ctr"/>
                      <a:r>
                        <a:rPr lang="pl-PL" dirty="0"/>
                        <a:t>2.4</a:t>
                      </a:r>
                    </a:p>
                  </a:txBody>
                  <a:tcPr anchor="ctr"/>
                </a:tc>
                <a:tc>
                  <a:txBody>
                    <a:bodyPr/>
                    <a:lstStyle/>
                    <a:p>
                      <a:pPr algn="ctr"/>
                      <a:r>
                        <a:rPr lang="pl-PL" dirty="0"/>
                        <a:t>2.3</a:t>
                      </a:r>
                    </a:p>
                  </a:txBody>
                  <a:tcPr anchor="ctr"/>
                </a:tc>
                <a:tc>
                  <a:txBody>
                    <a:bodyPr/>
                    <a:lstStyle/>
                    <a:p>
                      <a:pPr algn="ctr"/>
                      <a:r>
                        <a:rPr lang="pl-PL" dirty="0"/>
                        <a:t>2.3</a:t>
                      </a:r>
                    </a:p>
                  </a:txBody>
                  <a:tcPr anchor="ctr"/>
                </a:tc>
                <a:extLst>
                  <a:ext uri="{0D108BD9-81ED-4DB2-BD59-A6C34878D82A}">
                    <a16:rowId xmlns:a16="http://schemas.microsoft.com/office/drawing/2014/main" val="2812780040"/>
                  </a:ext>
                </a:extLst>
              </a:tr>
            </a:tbl>
          </a:graphicData>
        </a:graphic>
      </p:graphicFrame>
      <p:pic>
        <p:nvPicPr>
          <p:cNvPr id="11" name="Obraz 10">
            <a:extLst>
              <a:ext uri="{FF2B5EF4-FFF2-40B4-BE49-F238E27FC236}">
                <a16:creationId xmlns:a16="http://schemas.microsoft.com/office/drawing/2014/main" id="{9CC6F96C-2BEB-46B3-AD13-12D987CCAB4E}"/>
              </a:ext>
            </a:extLst>
          </p:cNvPr>
          <p:cNvPicPr>
            <a:picLocks noChangeAspect="1"/>
          </p:cNvPicPr>
          <p:nvPr/>
        </p:nvPicPr>
        <p:blipFill>
          <a:blip r:embed="rId3"/>
          <a:stretch>
            <a:fillRect/>
          </a:stretch>
        </p:blipFill>
        <p:spPr>
          <a:xfrm>
            <a:off x="1014698" y="3077745"/>
            <a:ext cx="3576433" cy="3576433"/>
          </a:xfrm>
          <a:prstGeom prst="rect">
            <a:avLst/>
          </a:prstGeom>
        </p:spPr>
      </p:pic>
      <p:pic>
        <p:nvPicPr>
          <p:cNvPr id="13" name="Obraz 12">
            <a:extLst>
              <a:ext uri="{FF2B5EF4-FFF2-40B4-BE49-F238E27FC236}">
                <a16:creationId xmlns:a16="http://schemas.microsoft.com/office/drawing/2014/main" id="{29ED6DED-2EA5-4CF3-B04D-90623B8E9D9E}"/>
              </a:ext>
            </a:extLst>
          </p:cNvPr>
          <p:cNvPicPr>
            <a:picLocks noChangeAspect="1"/>
          </p:cNvPicPr>
          <p:nvPr/>
        </p:nvPicPr>
        <p:blipFill>
          <a:blip r:embed="rId4"/>
          <a:stretch>
            <a:fillRect/>
          </a:stretch>
        </p:blipFill>
        <p:spPr>
          <a:xfrm>
            <a:off x="5148064" y="3077745"/>
            <a:ext cx="3576433" cy="3576433"/>
          </a:xfrm>
          <a:prstGeom prst="rect">
            <a:avLst/>
          </a:prstGeom>
        </p:spPr>
      </p:pic>
    </p:spTree>
    <p:extLst>
      <p:ext uri="{BB962C8B-B14F-4D97-AF65-F5344CB8AC3E}">
        <p14:creationId xmlns:p14="http://schemas.microsoft.com/office/powerpoint/2010/main" val="34896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610568" y="2636912"/>
            <a:ext cx="693102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358775" eaLnBrk="0" hangingPunct="0">
              <a:spcBef>
                <a:spcPts val="400"/>
              </a:spcBef>
              <a:defRPr sz="1600">
                <a:solidFill>
                  <a:srgbClr val="000000"/>
                </a:solidFill>
                <a:latin typeface="Trebuchet MS" pitchFamily="34" charset="0"/>
                <a:ea typeface="Microsoft YaHei" pitchFamily="34" charset="-122"/>
              </a:defRPr>
            </a:lvl1pPr>
            <a:lvl2pPr defTabSz="358775" eaLnBrk="0" hangingPunct="0">
              <a:spcBef>
                <a:spcPts val="400"/>
              </a:spcBef>
              <a:defRPr sz="1600">
                <a:solidFill>
                  <a:srgbClr val="000000"/>
                </a:solidFill>
                <a:latin typeface="Trebuchet MS" pitchFamily="34" charset="0"/>
                <a:ea typeface="Microsoft YaHei" pitchFamily="34" charset="-122"/>
              </a:defRPr>
            </a:lvl2pPr>
            <a:lvl3pPr defTabSz="358775" eaLnBrk="0" hangingPunct="0">
              <a:spcBef>
                <a:spcPts val="400"/>
              </a:spcBef>
              <a:defRPr sz="1600">
                <a:solidFill>
                  <a:srgbClr val="000000"/>
                </a:solidFill>
                <a:latin typeface="Trebuchet MS" pitchFamily="34" charset="0"/>
                <a:ea typeface="Microsoft YaHei" pitchFamily="34" charset="-122"/>
              </a:defRPr>
            </a:lvl3pPr>
            <a:lvl4pPr defTabSz="358775" eaLnBrk="0" hangingPunct="0">
              <a:spcBef>
                <a:spcPts val="400"/>
              </a:spcBef>
              <a:defRPr sz="1600">
                <a:solidFill>
                  <a:srgbClr val="000000"/>
                </a:solidFill>
                <a:latin typeface="Trebuchet MS" pitchFamily="34" charset="0"/>
                <a:ea typeface="Microsoft YaHei" pitchFamily="34" charset="-122"/>
              </a:defRPr>
            </a:lvl4pPr>
            <a:lvl5pPr defTabSz="358775" eaLnBrk="0" hangingPunct="0">
              <a:spcBef>
                <a:spcPts val="400"/>
              </a:spcBef>
              <a:defRPr sz="1600">
                <a:solidFill>
                  <a:srgbClr val="000000"/>
                </a:solidFill>
                <a:latin typeface="Trebuchet MS" pitchFamily="34" charset="0"/>
                <a:ea typeface="Microsoft YaHei" pitchFamily="34" charset="-122"/>
              </a:defRPr>
            </a:lvl5pPr>
            <a:lvl6pPr marL="25146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6pPr>
            <a:lvl7pPr marL="29718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7pPr>
            <a:lvl8pPr marL="34290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8pPr>
            <a:lvl9pPr marL="3886200" indent="-228600" defTabSz="358775" eaLnBrk="0" fontAlgn="base" hangingPunct="0">
              <a:spcBef>
                <a:spcPts val="400"/>
              </a:spcBef>
              <a:spcAft>
                <a:spcPct val="0"/>
              </a:spcAft>
              <a:buClr>
                <a:srgbClr val="000000"/>
              </a:buClr>
              <a:buSzPct val="100000"/>
              <a:buFont typeface="Times New Roman" pitchFamily="18" charset="0"/>
              <a:defRPr sz="1600">
                <a:solidFill>
                  <a:srgbClr val="000000"/>
                </a:solidFill>
                <a:latin typeface="Trebuchet MS" pitchFamily="34" charset="0"/>
                <a:ea typeface="Microsoft YaHei" pitchFamily="34" charset="-122"/>
              </a:defRPr>
            </a:lvl9pPr>
          </a:lstStyle>
          <a:p>
            <a:r>
              <a:rPr lang="pl-PL" sz="4400" b="1" dirty="0" err="1">
                <a:latin typeface="Calibri" panose="020F0502020204030204" pitchFamily="34" charset="0"/>
              </a:rPr>
              <a:t>Thank</a:t>
            </a:r>
            <a:r>
              <a:rPr lang="pl-PL" sz="4400" b="1" dirty="0">
                <a:latin typeface="Calibri" panose="020F0502020204030204" pitchFamily="34" charset="0"/>
              </a:rPr>
              <a:t> </a:t>
            </a:r>
            <a:r>
              <a:rPr lang="pl-PL" sz="4400" b="1" dirty="0" err="1">
                <a:latin typeface="Calibri" panose="020F0502020204030204" pitchFamily="34" charset="0"/>
              </a:rPr>
              <a:t>you</a:t>
            </a:r>
            <a:r>
              <a:rPr lang="pl-PL" sz="4400" b="1" dirty="0">
                <a:latin typeface="Calibri" panose="020F0502020204030204" pitchFamily="34" charset="0"/>
              </a:rPr>
              <a:t> for </a:t>
            </a:r>
            <a:r>
              <a:rPr lang="pl-PL" sz="4400" b="1" dirty="0" err="1">
                <a:latin typeface="Calibri" panose="020F0502020204030204" pitchFamily="34" charset="0"/>
              </a:rPr>
              <a:t>your</a:t>
            </a:r>
            <a:r>
              <a:rPr lang="pl-PL" sz="4400" b="1" dirty="0">
                <a:latin typeface="Calibri" panose="020F0502020204030204" pitchFamily="34" charset="0"/>
              </a:rPr>
              <a:t> </a:t>
            </a:r>
            <a:r>
              <a:rPr lang="pl-PL" sz="4400" b="1" dirty="0" err="1">
                <a:latin typeface="Calibri" panose="020F0502020204030204" pitchFamily="34" charset="0"/>
              </a:rPr>
              <a:t>attention</a:t>
            </a:r>
            <a:endParaRPr lang="pl-PL" sz="4400" dirty="0">
              <a:latin typeface="Calibri" panose="020F0502020204030204" pitchFamily="34" charset="0"/>
            </a:endParaRPr>
          </a:p>
        </p:txBody>
      </p:sp>
    </p:spTree>
    <p:extLst>
      <p:ext uri="{BB962C8B-B14F-4D97-AF65-F5344CB8AC3E}">
        <p14:creationId xmlns:p14="http://schemas.microsoft.com/office/powerpoint/2010/main" val="410791922"/>
      </p:ext>
    </p:extLst>
  </p:cSld>
  <p:clrMapOvr>
    <a:masterClrMapping/>
  </p:clrMapOvr>
  <p:transition>
    <p:randomBar/>
  </p:transition>
</p:sld>
</file>

<file path=ppt/theme/theme1.xml><?xml version="1.0" encoding="utf-8"?>
<a:theme xmlns:a="http://schemas.openxmlformats.org/drawingml/2006/main" name="szablon1-PL">
  <a:themeElements>
    <a:clrScheme name="Odcienie szarości">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Projekt domyślny">
      <a:majorFont>
        <a:latin typeface="Trebuchet MS"/>
        <a:ea typeface=""/>
        <a:cs typeface=""/>
      </a:majorFont>
      <a:minorFont>
        <a:latin typeface="Trebuchet MS"/>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10709</TotalTime>
  <Words>1010</Words>
  <Application>Microsoft Office PowerPoint</Application>
  <PresentationFormat>Pokaz na ekranie (4:3)</PresentationFormat>
  <Paragraphs>76</Paragraphs>
  <Slides>8</Slides>
  <Notes>8</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8</vt:i4>
      </vt:variant>
    </vt:vector>
  </HeadingPairs>
  <TitlesOfParts>
    <vt:vector size="16" baseType="lpstr">
      <vt:lpstr>Arial</vt:lpstr>
      <vt:lpstr>Calibri</vt:lpstr>
      <vt:lpstr>CMMI6</vt:lpstr>
      <vt:lpstr>CMMI9</vt:lpstr>
      <vt:lpstr>CMR9</vt:lpstr>
      <vt:lpstr>Segoe UI Historic</vt:lpstr>
      <vt:lpstr>Trebuchet MS</vt:lpstr>
      <vt:lpstr>szablon1-PL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tytuł prezentacji</dc:title>
  <dc:creator>Małgorzata Bernat-Grabarczuk</dc:creator>
  <cp:lastModifiedBy>Mateusz Rokicki</cp:lastModifiedBy>
  <cp:revision>747</cp:revision>
  <cp:lastPrinted>2019-11-06T09:18:24Z</cp:lastPrinted>
  <dcterms:created xsi:type="dcterms:W3CDTF">2015-03-09T09:58:09Z</dcterms:created>
  <dcterms:modified xsi:type="dcterms:W3CDTF">2022-01-26T19:59:09Z</dcterms:modified>
</cp:coreProperties>
</file>