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pos="2570" userDrawn="1">
          <p15:clr>
            <a:srgbClr val="A4A3A4"/>
          </p15:clr>
        </p15:guide>
        <p15:guide id="3" pos="5110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1434"/>
        <p:guide pos="2570"/>
        <p:guide pos="5110"/>
        <p:guide orient="horz"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14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62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142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87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720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50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268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138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26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98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0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64F9-F6FD-40B2-9DC5-E165ECFDC0E2}" type="datetimeFigureOut">
              <a:rPr lang="es-AR" smtClean="0"/>
              <a:t>08/02/2024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9589F-1B36-429C-810C-F11858EA21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05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Análisis de</a:t>
            </a:r>
            <a:r>
              <a:rPr lang="es-AR" dirty="0" smtClean="0">
                <a:latin typeface="Montserrat SemiBold" pitchFamily="2" charset="0"/>
              </a:rPr>
              <a:t> </a:t>
            </a:r>
            <a:r>
              <a:rPr lang="es-AR" dirty="0" smtClean="0">
                <a:solidFill>
                  <a:srgbClr val="00B0F0"/>
                </a:solidFill>
                <a:latin typeface="Montserrat SemiBold" pitchFamily="2" charset="0"/>
              </a:rPr>
              <a:t>segmentos </a:t>
            </a:r>
            <a:r>
              <a:rPr lang="es-AR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de clientes en </a:t>
            </a:r>
            <a:r>
              <a:rPr lang="es-AR" dirty="0" err="1" smtClean="0">
                <a:solidFill>
                  <a:srgbClr val="00B0F0"/>
                </a:solidFill>
                <a:latin typeface="Montserrat SemiBold" pitchFamily="2" charset="0"/>
              </a:rPr>
              <a:t>Supertienda</a:t>
            </a:r>
            <a:endParaRPr lang="es-AR" dirty="0">
              <a:solidFill>
                <a:srgbClr val="00B0F0"/>
              </a:solidFill>
              <a:latin typeface="Montserrat SemiBold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715690"/>
            <a:ext cx="9144000" cy="542109"/>
          </a:xfrm>
        </p:spPr>
        <p:txBody>
          <a:bodyPr/>
          <a:lstStyle/>
          <a:p>
            <a:r>
              <a:rPr lang="es-AR" b="1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Autor: Matías </a:t>
            </a:r>
            <a:r>
              <a:rPr lang="es-AR" b="1" dirty="0" err="1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Blotta</a:t>
            </a:r>
            <a:endParaRPr lang="es-AR" b="1" dirty="0">
              <a:solidFill>
                <a:schemeClr val="tx2">
                  <a:lumMod val="75000"/>
                </a:schemeClr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000" dirty="0">
                <a:latin typeface="Montserrat SemiBold" pitchFamily="2" charset="0"/>
              </a:rPr>
              <a:t>d) ¿Cómo fueron las ventas mensuales en USD por segmento de cliente en el período 2018-2021?</a:t>
            </a:r>
            <a:r>
              <a:rPr lang="es-AR" dirty="0">
                <a:latin typeface="Montserrat SemiBold" pitchFamily="2" charset="0"/>
              </a:rPr>
              <a:t/>
            </a:r>
            <a:br>
              <a:rPr lang="es-AR" dirty="0">
                <a:latin typeface="Montserrat SemiBold" pitchFamily="2" charset="0"/>
              </a:rPr>
            </a:b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01235"/>
            <a:ext cx="10058400" cy="318029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66800" y="4833257"/>
            <a:ext cx="1028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Mediante el gráfico de líneas vemos la evolución en las ventas en USD año tras año discriminado por segmento de clientes e identificamos meses “Fuertes” y “Meses a mejorar” en los que a ventas se refiere.</a:t>
            </a:r>
          </a:p>
          <a:p>
            <a:r>
              <a:rPr lang="es-AR" dirty="0" smtClean="0"/>
              <a:t>Por ejemplo vemos un pico que alcanza casi los 60.000 USD en ventas en el segmento </a:t>
            </a:r>
            <a:r>
              <a:rPr lang="es-AR" dirty="0" err="1" smtClean="0"/>
              <a:t>Consumer</a:t>
            </a:r>
            <a:r>
              <a:rPr lang="es-AR" dirty="0" smtClean="0"/>
              <a:t> en el año 2018.</a:t>
            </a:r>
          </a:p>
          <a:p>
            <a:r>
              <a:rPr lang="es-AR" dirty="0" smtClean="0"/>
              <a:t>Mientras que el mes Febrero sigue siendo un “Mes a mejorar” en todos los segmentos.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22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000" dirty="0">
                <a:latin typeface="Montserrat SemiBold" pitchFamily="2" charset="0"/>
              </a:rPr>
              <a:t>e) ¿Cuantas de las Órdenes de compras generadas en las distintas regiones de Estados Unidos corresponden a cada segmento de clientes?</a:t>
            </a:r>
            <a:br>
              <a:rPr lang="es-AR" sz="2000" dirty="0">
                <a:latin typeface="Montserrat SemiBold" pitchFamily="2" charset="0"/>
              </a:rPr>
            </a:br>
            <a:endParaRPr lang="es-AR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5" y="1951945"/>
            <a:ext cx="7086600" cy="406717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54834" y="2547257"/>
            <a:ext cx="4010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Podemos distinguir que la </a:t>
            </a:r>
            <a:r>
              <a:rPr lang="es-AR" b="1" dirty="0">
                <a:solidFill>
                  <a:srgbClr val="00B0F0"/>
                </a:solidFill>
              </a:rPr>
              <a:t>mayor cantidad de ventas</a:t>
            </a:r>
            <a:r>
              <a:rPr lang="es-AR" dirty="0"/>
              <a:t> se produjo en la </a:t>
            </a:r>
            <a:r>
              <a:rPr lang="es-AR" b="1" dirty="0">
                <a:solidFill>
                  <a:srgbClr val="00B0F0"/>
                </a:solidFill>
              </a:rPr>
              <a:t>Región West </a:t>
            </a:r>
            <a:r>
              <a:rPr lang="es-AR" dirty="0"/>
              <a:t>dentro del </a:t>
            </a:r>
            <a:r>
              <a:rPr lang="es-AR" b="1" dirty="0">
                <a:solidFill>
                  <a:srgbClr val="00B0F0"/>
                </a:solidFill>
              </a:rPr>
              <a:t>segmento</a:t>
            </a:r>
            <a:r>
              <a:rPr lang="es-AR" dirty="0"/>
              <a:t> de clientes </a:t>
            </a:r>
            <a:r>
              <a:rPr lang="es-AR" b="1" dirty="0" err="1">
                <a:solidFill>
                  <a:srgbClr val="00B0F0"/>
                </a:solidFill>
              </a:rPr>
              <a:t>Consumer</a:t>
            </a:r>
            <a:r>
              <a:rPr lang="es-AR" dirty="0"/>
              <a:t> con 1672 ventas.</a:t>
            </a:r>
          </a:p>
          <a:p>
            <a:r>
              <a:rPr lang="es-AR" dirty="0"/>
              <a:t>En contraposición el </a:t>
            </a:r>
            <a:r>
              <a:rPr lang="es-AR" b="1" dirty="0">
                <a:solidFill>
                  <a:schemeClr val="accent4"/>
                </a:solidFill>
              </a:rPr>
              <a:t>segmento</a:t>
            </a:r>
            <a:r>
              <a:rPr lang="es-AR" dirty="0"/>
              <a:t> de clientes </a:t>
            </a:r>
            <a:r>
              <a:rPr lang="es-AR" b="1" dirty="0">
                <a:solidFill>
                  <a:schemeClr val="accent4"/>
                </a:solidFill>
              </a:rPr>
              <a:t>Home Office </a:t>
            </a:r>
            <a:r>
              <a:rPr lang="es-AR" dirty="0"/>
              <a:t>pertenecientes a la </a:t>
            </a:r>
            <a:r>
              <a:rPr lang="es-AR" b="1" dirty="0">
                <a:solidFill>
                  <a:schemeClr val="accent4"/>
                </a:solidFill>
              </a:rPr>
              <a:t>Región South </a:t>
            </a:r>
            <a:r>
              <a:rPr lang="es-AR" dirty="0" err="1"/>
              <a:t>fué</a:t>
            </a:r>
            <a:r>
              <a:rPr lang="es-AR" dirty="0"/>
              <a:t> el que </a:t>
            </a:r>
            <a:r>
              <a:rPr lang="es-AR" b="1" dirty="0">
                <a:solidFill>
                  <a:schemeClr val="accent4"/>
                </a:solidFill>
              </a:rPr>
              <a:t>menos ordenó </a:t>
            </a:r>
            <a:r>
              <a:rPr lang="es-AR" dirty="0"/>
              <a:t>generando 272 ventas para la </a:t>
            </a:r>
            <a:r>
              <a:rPr lang="es-AR" dirty="0" err="1"/>
              <a:t>supertienda</a:t>
            </a:r>
            <a:r>
              <a:rPr lang="es-A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8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885" y="2768691"/>
            <a:ext cx="10515600" cy="1325563"/>
          </a:xfrm>
        </p:spPr>
        <p:txBody>
          <a:bodyPr/>
          <a:lstStyle/>
          <a:p>
            <a:pPr algn="ctr"/>
            <a:r>
              <a:rPr lang="es-AR" dirty="0">
                <a:solidFill>
                  <a:srgbClr val="00B0F0"/>
                </a:solidFill>
                <a:latin typeface="Montserrat SemiBold" pitchFamily="2" charset="0"/>
              </a:rPr>
              <a:t>04</a:t>
            </a:r>
            <a:r>
              <a:rPr lang="es-AR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 - </a:t>
            </a:r>
            <a:r>
              <a:rPr lang="es-AR" dirty="0" err="1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Insights</a:t>
            </a:r>
            <a:r>
              <a:rPr lang="es-AR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 </a:t>
            </a:r>
            <a:r>
              <a:rPr lang="es-AR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&amp; Recomendaciones</a:t>
            </a:r>
            <a:r>
              <a:rPr lang="es-AR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/>
            </a:r>
            <a:br>
              <a:rPr lang="es-AR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83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630680" cy="745218"/>
          </a:xfrm>
        </p:spPr>
        <p:txBody>
          <a:bodyPr>
            <a:normAutofit/>
          </a:bodyPr>
          <a:lstStyle/>
          <a:p>
            <a:r>
              <a:rPr lang="es-AR" sz="2000" u="sng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itchFamily="2" charset="0"/>
              </a:rPr>
              <a:t>Insights</a:t>
            </a:r>
            <a:endParaRPr lang="es-AR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1805849"/>
          </a:xfrm>
        </p:spPr>
        <p:txBody>
          <a:bodyPr>
            <a:normAutofit fontScale="92500" lnSpcReduction="20000"/>
          </a:bodyPr>
          <a:lstStyle/>
          <a:p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Tanto las ventas en USD como la cantidad de productos fueron creciendo año tras año lo que marca un buen camino por el cual transita y se dirige la </a:t>
            </a:r>
            <a:r>
              <a:rPr lang="es-AR" sz="2000" dirty="0" err="1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supertienda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a futuro.</a:t>
            </a:r>
          </a:p>
          <a:p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El segmento de clientes “</a:t>
            </a:r>
            <a:r>
              <a:rPr lang="es-AR" sz="2000" dirty="0" err="1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Consumer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” es el más representativo para la </a:t>
            </a:r>
            <a:r>
              <a:rPr lang="es-AR" sz="2000" dirty="0" err="1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supertienda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en términos monetarios.</a:t>
            </a:r>
          </a:p>
          <a:p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La </a:t>
            </a:r>
            <a:r>
              <a:rPr lang="es-AR" sz="2000" dirty="0" err="1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supertienda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es “fuerte en ventas” en las regiones Oeste y Este de Estados Unidos.</a:t>
            </a:r>
            <a:endParaRPr lang="es-AR" sz="2000" dirty="0">
              <a:solidFill>
                <a:schemeClr val="tx2">
                  <a:lumMod val="75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199" y="2916193"/>
            <a:ext cx="3407229" cy="74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000" u="sng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Bold" pitchFamily="2" charset="0"/>
              </a:rPr>
              <a:t>Recomendaciones</a:t>
            </a:r>
            <a:endParaRPr lang="es-AR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8199" y="3661411"/>
            <a:ext cx="100692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Analizar hacer campañas de marketing en “meses flojos de </a:t>
            </a:r>
            <a:r>
              <a:rPr lang="es-AR" dirty="0" err="1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de</a:t>
            </a:r>
            <a:r>
              <a:rPr lang="es-AR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ventas”.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Por otro lado, en los meses fuertes de ventas sería realmente interesante también identificar aquellos patrones y poder distinguir si ese incremento en ventas se debió a fechas de celebración puntuales (navidad por ejemplo), o a acciones que el departamento de marketing llevó a cabo y fueron aceptadas con éxito por parte de los clientes.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Mediante el mapa de calor distinguimos fácilmente que la Región Sur es la menos comprometida con la </a:t>
            </a:r>
            <a:r>
              <a:rPr lang="es-AR" dirty="0" err="1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supertienda</a:t>
            </a:r>
            <a:r>
              <a:rPr lang="es-AR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en términos de órdenes generadas, por lo que sería de gran importancia tomar acciones en dicha región como promociones, descuentos, </a:t>
            </a:r>
            <a:r>
              <a:rPr lang="es-AR" dirty="0" err="1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etc</a:t>
            </a:r>
            <a:r>
              <a:rPr lang="es-AR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con el fin de atraer más clientes.</a:t>
            </a:r>
            <a:endParaRPr lang="es-AR" dirty="0">
              <a:solidFill>
                <a:schemeClr val="tx2">
                  <a:lumMod val="75000"/>
                </a:schemeClr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9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Montserrat SemiBold" pitchFamily="2" charset="0"/>
              </a:rPr>
              <a:t>Agenda</a:t>
            </a:r>
            <a:endParaRPr lang="es-AR" dirty="0">
              <a:latin typeface="Montserrat SemiBold" pitchFamily="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3509" y="1845303"/>
            <a:ext cx="10567852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AR" sz="2800" dirty="0" smtClean="0">
                <a:solidFill>
                  <a:srgbClr val="00B0F0"/>
                </a:solidFill>
                <a:latin typeface="Montserrat SemiBold" pitchFamily="2" charset="0"/>
              </a:rPr>
              <a:t>01</a:t>
            </a:r>
            <a:r>
              <a:rPr lang="es-AR" dirty="0">
                <a:solidFill>
                  <a:srgbClr val="00B0F0"/>
                </a:solidFill>
                <a:latin typeface="Montserrat SemiBold" pitchFamily="2" charset="0"/>
              </a:rPr>
              <a:t> </a:t>
            </a:r>
            <a:r>
              <a:rPr lang="es-AR" dirty="0" smtClean="0">
                <a:solidFill>
                  <a:srgbClr val="00B0F0"/>
                </a:solidFill>
                <a:latin typeface="Montserrat SemiBold" pitchFamily="2" charset="0"/>
              </a:rPr>
              <a:t>  </a:t>
            </a:r>
            <a:r>
              <a:rPr lang="es-AR" sz="2800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-</a:t>
            </a:r>
            <a:r>
              <a:rPr lang="es-AR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  </a:t>
            </a:r>
            <a:r>
              <a:rPr lang="es-AR" sz="2800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Contexto y audiencia</a:t>
            </a:r>
          </a:p>
          <a:p>
            <a:endParaRPr lang="es-AR" sz="2800" dirty="0" smtClean="0">
              <a:solidFill>
                <a:srgbClr val="00B0F0"/>
              </a:solidFill>
              <a:latin typeface="Montserrat SemiBold" pitchFamily="2" charset="0"/>
            </a:endParaRPr>
          </a:p>
          <a:p>
            <a:r>
              <a:rPr lang="es-AR" sz="2800" dirty="0" smtClean="0">
                <a:solidFill>
                  <a:srgbClr val="00B0F0"/>
                </a:solidFill>
                <a:latin typeface="Montserrat SemiBold" pitchFamily="2" charset="0"/>
              </a:rPr>
              <a:t>02 </a:t>
            </a:r>
            <a:r>
              <a:rPr lang="es-AR" sz="2800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- Hipótesis/ Preguntas de interés</a:t>
            </a:r>
          </a:p>
          <a:p>
            <a:endParaRPr lang="es-AR" sz="2800" dirty="0" smtClean="0">
              <a:solidFill>
                <a:srgbClr val="00B0F0"/>
              </a:solidFill>
              <a:latin typeface="Montserrat SemiBold" pitchFamily="2" charset="0"/>
            </a:endParaRPr>
          </a:p>
          <a:p>
            <a:r>
              <a:rPr lang="es-AR" sz="2800" dirty="0" smtClean="0">
                <a:solidFill>
                  <a:srgbClr val="00B0F0"/>
                </a:solidFill>
                <a:latin typeface="Montserrat SemiBold" pitchFamily="2" charset="0"/>
              </a:rPr>
              <a:t>03 </a:t>
            </a:r>
            <a:r>
              <a:rPr lang="es-AR" sz="3200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-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 </a:t>
            </a:r>
            <a:r>
              <a:rPr lang="es-AR" sz="2800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Análisis exploratorio </a:t>
            </a:r>
          </a:p>
          <a:p>
            <a:endParaRPr lang="es-AR" sz="2800" dirty="0">
              <a:solidFill>
                <a:schemeClr val="bg1">
                  <a:lumMod val="65000"/>
                </a:schemeClr>
              </a:solidFill>
              <a:latin typeface="Montserrat SemiBold" pitchFamily="2" charset="0"/>
            </a:endParaRPr>
          </a:p>
          <a:p>
            <a:r>
              <a:rPr lang="es-AR" sz="2800" dirty="0" smtClean="0">
                <a:solidFill>
                  <a:srgbClr val="00B0F0"/>
                </a:solidFill>
                <a:latin typeface="Montserrat SemiBold" pitchFamily="2" charset="0"/>
              </a:rPr>
              <a:t>04</a:t>
            </a:r>
            <a:r>
              <a:rPr lang="es-AR" sz="2800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 </a:t>
            </a:r>
            <a:r>
              <a:rPr lang="es-AR" sz="2800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- </a:t>
            </a:r>
            <a:r>
              <a:rPr lang="es-AR" sz="2800" dirty="0" err="1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Insights</a:t>
            </a:r>
            <a:r>
              <a:rPr lang="es-AR" sz="2800" dirty="0" smtClean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 y Recomendaciones</a:t>
            </a:r>
          </a:p>
          <a:p>
            <a:endParaRPr lang="es-AR" sz="2800" dirty="0" smtClean="0">
              <a:solidFill>
                <a:schemeClr val="bg1">
                  <a:lumMod val="65000"/>
                </a:schemeClr>
              </a:solidFill>
              <a:latin typeface="Montserrat SemiBold" pitchFamily="2" charset="0"/>
            </a:endParaRPr>
          </a:p>
          <a:p>
            <a:endParaRPr lang="es-AR" sz="2800" dirty="0">
              <a:solidFill>
                <a:schemeClr val="bg1">
                  <a:lumMod val="65000"/>
                </a:schemeClr>
              </a:solidFill>
              <a:latin typeface="Montserrat SemiBold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9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00B0F0"/>
                </a:solidFill>
                <a:latin typeface="Montserrat SemiBold" pitchFamily="2" charset="0"/>
              </a:rPr>
              <a:t>01   </a:t>
            </a:r>
            <a:r>
              <a:rPr lang="es-AR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-  Contexto y audiencia</a:t>
            </a:r>
            <a:br>
              <a:rPr lang="es-AR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Una </a:t>
            </a:r>
            <a:r>
              <a:rPr lang="es-AR" dirty="0" err="1">
                <a:solidFill>
                  <a:schemeClr val="tx2">
                    <a:lumMod val="75000"/>
                  </a:schemeClr>
                </a:solidFill>
              </a:rPr>
              <a:t>Supertienda</a:t>
            </a:r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 radicada en Estados Unidos ha estado realizando ventas desde el año 2018 al año 2021 inclusive. Directivos y ejecutivos de esta empresa quieren evaluar el rendimiento de sus ventas durante los cuatro años operativos haciendo una distinción entre los distintos segmentos de clientes</a:t>
            </a:r>
            <a:r>
              <a:rPr lang="es-AR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s-AR" b="1" dirty="0" smtClean="0">
                <a:solidFill>
                  <a:schemeClr val="tx2">
                    <a:lumMod val="75000"/>
                  </a:schemeClr>
                </a:solidFill>
              </a:rPr>
              <a:t>Se </a:t>
            </a:r>
            <a:r>
              <a:rPr lang="es-AR" b="1" dirty="0">
                <a:solidFill>
                  <a:schemeClr val="tx2">
                    <a:lumMod val="75000"/>
                  </a:schemeClr>
                </a:solidFill>
              </a:rPr>
              <a:t>busca obtener una perspectiva completa de la performance comercial adaptada a los segmentos de clientes</a:t>
            </a:r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, permitiendo a la dirección tomar decisiones informadas para optimizar la eficiencia y rentabilidad del negocio.</a:t>
            </a:r>
          </a:p>
        </p:txBody>
      </p:sp>
    </p:spTree>
    <p:extLst>
      <p:ext uri="{BB962C8B-B14F-4D97-AF65-F5344CB8AC3E}">
        <p14:creationId xmlns:p14="http://schemas.microsoft.com/office/powerpoint/2010/main" val="29837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00B0F0"/>
                </a:solidFill>
                <a:latin typeface="Montserrat SemiBold" pitchFamily="2" charset="0"/>
              </a:rPr>
              <a:t>02 </a:t>
            </a:r>
            <a:r>
              <a:rPr lang="es-AR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- Hipótesis/ Preguntas de interés</a:t>
            </a:r>
            <a:br>
              <a:rPr lang="es-AR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849495"/>
          </a:xfrm>
        </p:spPr>
        <p:txBody>
          <a:bodyPr>
            <a:normAutofit lnSpcReduction="10000"/>
          </a:bodyPr>
          <a:lstStyle/>
          <a:p>
            <a:r>
              <a:rPr lang="es-AR" u="sng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Preguntas Generales </a:t>
            </a:r>
          </a:p>
          <a:p>
            <a:pPr marL="0" indent="0">
              <a:buNone/>
            </a:pP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a) ¿Cual </a:t>
            </a:r>
            <a:r>
              <a:rPr lang="es-AR" sz="2000" dirty="0" err="1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fué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el total de ventas en USD por Año? y ¿Cómo fueron las ventas mensuales en USD en los distintos años operativos de la </a:t>
            </a:r>
            <a:r>
              <a:rPr lang="es-AR" sz="2000" dirty="0" err="1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supertienda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?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b)¿Cuál es la categoría que predomina en cantidad de productos vendidos?¿Cómo </a:t>
            </a:r>
            <a:r>
              <a:rPr lang="es-AR" sz="2000" dirty="0" err="1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fué</a:t>
            </a:r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la evolución a lo largo de los años?</a:t>
            </a:r>
            <a:br>
              <a:rPr lang="es-AR" sz="2000" dirty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</a:br>
            <a:endParaRPr lang="es-AR" sz="2000" dirty="0">
              <a:solidFill>
                <a:schemeClr val="tx2">
                  <a:lumMod val="75000"/>
                </a:schemeClr>
              </a:solidFill>
              <a:latin typeface="Montserrat SemiBold" pitchFamily="2" charset="0"/>
            </a:endParaRPr>
          </a:p>
          <a:p>
            <a:r>
              <a:rPr lang="es-AR" u="sng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Preguntas Específicas (Referidas a los SEGMENTOS de Clientes)</a:t>
            </a:r>
          </a:p>
          <a:p>
            <a:pPr marL="0" indent="0">
              <a:buNone/>
            </a:pPr>
            <a:r>
              <a:rPr lang="es-AR" sz="2000" u="sng" dirty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c</a:t>
            </a:r>
            <a:r>
              <a:rPr lang="es-AR" sz="2000" u="sng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)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</a:t>
            </a:r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¿Qué porcentaje de las Ventas Totales en USD corresponde a cada Segmento de clientes </a:t>
            </a:r>
            <a:r>
              <a:rPr lang="es-AR" sz="2000" dirty="0" err="1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historicamente</a:t>
            </a:r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en la </a:t>
            </a:r>
            <a:r>
              <a:rPr lang="es-AR" sz="2000" dirty="0" err="1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supertienda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?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d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)</a:t>
            </a:r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¿Cómo fueron las ventas mensuales en USD por segmento de cliente en el período 2018-2021</a:t>
            </a: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?</a:t>
            </a:r>
          </a:p>
          <a:p>
            <a:pPr marL="0" indent="0">
              <a:buNone/>
            </a:pPr>
            <a:r>
              <a:rPr lang="es-AR" sz="2000" dirty="0" smtClean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e)</a:t>
            </a:r>
            <a:r>
              <a:rPr lang="es-AR" sz="2000" dirty="0">
                <a:solidFill>
                  <a:schemeClr val="tx2">
                    <a:lumMod val="75000"/>
                  </a:schemeClr>
                </a:solidFill>
                <a:latin typeface="Montserrat SemiBold" pitchFamily="2" charset="0"/>
              </a:rPr>
              <a:t> ¿Cuantas de las Órdenes de compras generadas en las distintas regiones de Estados Unidos corresponden a cada segmento de clientes</a:t>
            </a:r>
            <a:r>
              <a:rPr lang="es-AR" sz="2000" dirty="0">
                <a:latin typeface="Montserrat SemiBold" pitchFamily="2" charset="0"/>
              </a:rPr>
              <a:t>?</a:t>
            </a:r>
            <a:endParaRPr lang="es-AR" sz="2000" dirty="0" smtClean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4508" y="27686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rgbClr val="00B0F0"/>
                </a:solidFill>
                <a:latin typeface="Montserrat SemiBold" pitchFamily="2" charset="0"/>
              </a:rPr>
              <a:t>03 </a:t>
            </a:r>
            <a:r>
              <a:rPr lang="es-AR" sz="4800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-</a:t>
            </a:r>
            <a:r>
              <a:rPr lang="es-AR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  <a:t> Análisis exploratorio </a:t>
            </a:r>
            <a:br>
              <a:rPr lang="es-AR" dirty="0">
                <a:solidFill>
                  <a:schemeClr val="bg1">
                    <a:lumMod val="65000"/>
                  </a:schemeClr>
                </a:solidFill>
                <a:latin typeface="Montserrat SemiBold" pitchFamily="2" charset="0"/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36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82692"/>
            <a:ext cx="6633754" cy="836658"/>
          </a:xfrm>
        </p:spPr>
        <p:txBody>
          <a:bodyPr>
            <a:normAutofit/>
          </a:bodyPr>
          <a:lstStyle/>
          <a:p>
            <a:r>
              <a:rPr lang="es-AR" sz="2000" dirty="0">
                <a:latin typeface="Montserrat SemiBold" pitchFamily="2" charset="0"/>
              </a:rPr>
              <a:t>a) ¿Cual </a:t>
            </a:r>
            <a:r>
              <a:rPr lang="es-AR" sz="2000" dirty="0" err="1">
                <a:latin typeface="Montserrat SemiBold" pitchFamily="2" charset="0"/>
              </a:rPr>
              <a:t>fué</a:t>
            </a:r>
            <a:r>
              <a:rPr lang="es-AR" sz="2000" dirty="0">
                <a:latin typeface="Montserrat SemiBold" pitchFamily="2" charset="0"/>
              </a:rPr>
              <a:t> el total de ventas en USD por Año? 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3" y="1672045"/>
            <a:ext cx="5551104" cy="401688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259286" y="2664822"/>
            <a:ext cx="4376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Vemos que las ventas fueron en aumento año tras año (a excepción del año 2019 donde hubo una leve caída). Los primeros 2 años no superaron los 500.000 USD mientras que el último año operativo (2021) superó los 700.000 USD en ventas.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03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000" dirty="0">
                <a:latin typeface="Montserrat SemiBold" pitchFamily="2" charset="0"/>
              </a:rPr>
              <a:t>¿Cómo fueron las ventas mensuales en USD en los distintos años operativos de la </a:t>
            </a:r>
            <a:r>
              <a:rPr lang="es-AR" sz="2000" dirty="0" err="1">
                <a:latin typeface="Montserrat SemiBold" pitchFamily="2" charset="0"/>
              </a:rPr>
              <a:t>supertienda</a:t>
            </a:r>
            <a:r>
              <a:rPr lang="es-AR" sz="2000" dirty="0">
                <a:latin typeface="Montserrat SemiBold" pitchFamily="2" charset="0"/>
              </a:rPr>
              <a:t>?</a:t>
            </a:r>
            <a:r>
              <a:rPr lang="es-AR" dirty="0">
                <a:latin typeface="Montserrat SemiBold" pitchFamily="2" charset="0"/>
              </a:rPr>
              <a:t/>
            </a:r>
            <a:br>
              <a:rPr lang="es-AR" dirty="0">
                <a:latin typeface="Montserrat SemiBold" pitchFamily="2" charset="0"/>
              </a:rPr>
            </a:b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646268" cy="4396603"/>
          </a:xfrm>
        </p:spPr>
      </p:pic>
      <p:sp>
        <p:nvSpPr>
          <p:cNvPr id="5" name="CuadroTexto 4"/>
          <p:cNvSpPr txBox="1"/>
          <p:nvPr/>
        </p:nvSpPr>
        <p:spPr>
          <a:xfrm>
            <a:off x="6818812" y="1990079"/>
            <a:ext cx="49508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Mediante la observación del gráfico de </a:t>
            </a:r>
            <a:r>
              <a:rPr lang="es-AR" b="1" dirty="0"/>
              <a:t>total de ventas mensual en USD</a:t>
            </a:r>
            <a:r>
              <a:rPr lang="es-AR" dirty="0"/>
              <a:t> podemos decir en términos generales que</a:t>
            </a:r>
            <a:r>
              <a:rPr lang="es-AR" dirty="0" smtClean="0"/>
              <a:t>:</a:t>
            </a:r>
          </a:p>
          <a:p>
            <a:endParaRPr lang="es-AR" dirty="0"/>
          </a:p>
          <a:p>
            <a:r>
              <a:rPr lang="es-AR" dirty="0"/>
              <a:t>De Junio a Noviembre el año </a:t>
            </a:r>
            <a:r>
              <a:rPr lang="es-AR" b="1" dirty="0">
                <a:solidFill>
                  <a:srgbClr val="00B0F0"/>
                </a:solidFill>
              </a:rPr>
              <a:t>2021</a:t>
            </a:r>
            <a:r>
              <a:rPr lang="es-AR" dirty="0"/>
              <a:t> se posicionó </a:t>
            </a:r>
            <a:r>
              <a:rPr lang="es-AR" b="1" dirty="0">
                <a:solidFill>
                  <a:srgbClr val="00B0F0"/>
                </a:solidFill>
              </a:rPr>
              <a:t>primero</a:t>
            </a:r>
            <a:r>
              <a:rPr lang="es-AR" dirty="0">
                <a:solidFill>
                  <a:srgbClr val="00B0F0"/>
                </a:solidFill>
              </a:rPr>
              <a:t> </a:t>
            </a:r>
            <a:r>
              <a:rPr lang="es-AR" dirty="0"/>
              <a:t>en </a:t>
            </a:r>
            <a:r>
              <a:rPr lang="es-AR" b="1" dirty="0">
                <a:solidFill>
                  <a:srgbClr val="00B0F0"/>
                </a:solidFill>
              </a:rPr>
              <a:t>volumen en USD del total de ventas</a:t>
            </a:r>
            <a:r>
              <a:rPr lang="es-AR" dirty="0"/>
              <a:t>.</a:t>
            </a:r>
          </a:p>
          <a:p>
            <a:endParaRPr lang="es-AR" dirty="0" smtClean="0"/>
          </a:p>
          <a:p>
            <a:r>
              <a:rPr lang="es-AR" dirty="0" smtClean="0"/>
              <a:t>El </a:t>
            </a:r>
            <a:r>
              <a:rPr lang="es-AR" dirty="0"/>
              <a:t>año 2020 </a:t>
            </a:r>
            <a:r>
              <a:rPr lang="es-AR" dirty="0" err="1"/>
              <a:t>fué</a:t>
            </a:r>
            <a:r>
              <a:rPr lang="es-AR" dirty="0"/>
              <a:t> el que más vendió en USD en el mes Diciembre.</a:t>
            </a:r>
          </a:p>
          <a:p>
            <a:endParaRPr lang="es-AR" dirty="0" smtClean="0"/>
          </a:p>
          <a:p>
            <a:r>
              <a:rPr lang="es-AR" dirty="0" smtClean="0"/>
              <a:t>En </a:t>
            </a:r>
            <a:r>
              <a:rPr lang="es-AR" dirty="0"/>
              <a:t>cuanto a los primeros meses, el mes de Enero y Marzo claramente el año superior </a:t>
            </a:r>
            <a:r>
              <a:rPr lang="es-AR" dirty="0" err="1"/>
              <a:t>fué</a:t>
            </a:r>
            <a:r>
              <a:rPr lang="es-AR" dirty="0"/>
              <a:t> 2021. En tanto que, </a:t>
            </a:r>
            <a:r>
              <a:rPr lang="es-AR" dirty="0" err="1"/>
              <a:t>Febrero,Abril</a:t>
            </a:r>
            <a:r>
              <a:rPr lang="es-AR" dirty="0"/>
              <a:t> y Mayo correspondieron al año 2020.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609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1800" dirty="0">
                <a:latin typeface="Montserrat SemiBold" pitchFamily="2" charset="0"/>
              </a:rPr>
              <a:t>b</a:t>
            </a:r>
            <a:r>
              <a:rPr lang="es-AR" sz="1800" dirty="0" smtClean="0">
                <a:latin typeface="Montserrat SemiBold" pitchFamily="2" charset="0"/>
              </a:rPr>
              <a:t>)¿Cuál es la categoría que predomina en cantidad de productos vendidos?¿Cómo </a:t>
            </a:r>
            <a:r>
              <a:rPr lang="es-AR" sz="1800" dirty="0" err="1">
                <a:latin typeface="Montserrat SemiBold" pitchFamily="2" charset="0"/>
              </a:rPr>
              <a:t>fué</a:t>
            </a:r>
            <a:r>
              <a:rPr lang="es-AR" sz="1800" dirty="0">
                <a:latin typeface="Montserrat SemiBold" pitchFamily="2" charset="0"/>
              </a:rPr>
              <a:t> la evolución </a:t>
            </a:r>
            <a:r>
              <a:rPr lang="es-AR" sz="1800" dirty="0" smtClean="0">
                <a:latin typeface="Montserrat SemiBold" pitchFamily="2" charset="0"/>
              </a:rPr>
              <a:t>a lo largo de los años?</a:t>
            </a:r>
            <a:r>
              <a:rPr lang="es-AR" sz="1800" dirty="0">
                <a:latin typeface="Montserrat SemiBold" pitchFamily="2" charset="0"/>
              </a:rPr>
              <a:t/>
            </a:r>
            <a:br>
              <a:rPr lang="es-AR" sz="1800" dirty="0">
                <a:latin typeface="Montserrat SemiBold" pitchFamily="2" charset="0"/>
              </a:rPr>
            </a:br>
            <a:endParaRPr lang="es-AR" sz="1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0" y="1590131"/>
            <a:ext cx="6524625" cy="409575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355171" y="2706688"/>
            <a:ext cx="3513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 </a:t>
            </a:r>
            <a:r>
              <a:rPr lang="es-AR" dirty="0"/>
              <a:t>el gráfico de barras apiladas vemos claramente el predominio de la </a:t>
            </a:r>
            <a:r>
              <a:rPr lang="es-AR" b="1" dirty="0">
                <a:solidFill>
                  <a:srgbClr val="00B0F0"/>
                </a:solidFill>
              </a:rPr>
              <a:t>categoría Office </a:t>
            </a:r>
            <a:r>
              <a:rPr lang="es-AR" b="1" dirty="0" err="1">
                <a:solidFill>
                  <a:srgbClr val="00B0F0"/>
                </a:solidFill>
              </a:rPr>
              <a:t>Supplies</a:t>
            </a:r>
            <a:r>
              <a:rPr lang="es-AR" b="1" dirty="0">
                <a:solidFill>
                  <a:srgbClr val="00B0F0"/>
                </a:solidFill>
              </a:rPr>
              <a:t> </a:t>
            </a:r>
            <a:r>
              <a:rPr lang="es-AR" dirty="0"/>
              <a:t>en cuanto a cantidad de productos vendidos por la </a:t>
            </a:r>
            <a:r>
              <a:rPr lang="es-AR" dirty="0" err="1"/>
              <a:t>supertienda</a:t>
            </a:r>
            <a:r>
              <a:rPr lang="es-AR" dirty="0"/>
              <a:t>. </a:t>
            </a:r>
            <a:r>
              <a:rPr lang="es-AR" dirty="0" smtClean="0"/>
              <a:t>(+7000 productos el último año).</a:t>
            </a:r>
          </a:p>
          <a:p>
            <a:endParaRPr lang="es-AR" dirty="0" smtClean="0"/>
          </a:p>
          <a:p>
            <a:r>
              <a:rPr lang="es-AR" dirty="0" smtClean="0"/>
              <a:t>Además </a:t>
            </a:r>
            <a:r>
              <a:rPr lang="es-AR" dirty="0"/>
              <a:t>vemos el crecimiento año a año en cantidad de productos vendidos en las tres categorías.</a:t>
            </a:r>
          </a:p>
        </p:txBody>
      </p:sp>
    </p:spTree>
    <p:extLst>
      <p:ext uri="{BB962C8B-B14F-4D97-AF65-F5344CB8AC3E}">
        <p14:creationId xmlns:p14="http://schemas.microsoft.com/office/powerpoint/2010/main" val="19720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000" dirty="0">
                <a:latin typeface="Montserrat SemiBold" pitchFamily="2" charset="0"/>
              </a:rPr>
              <a:t>c</a:t>
            </a:r>
            <a:r>
              <a:rPr lang="es-AR" sz="2000" u="sng" dirty="0">
                <a:latin typeface="Montserrat SemiBold" pitchFamily="2" charset="0"/>
              </a:rPr>
              <a:t>)</a:t>
            </a:r>
            <a:r>
              <a:rPr lang="es-AR" sz="2000" dirty="0">
                <a:latin typeface="Montserrat SemiBold" pitchFamily="2" charset="0"/>
              </a:rPr>
              <a:t> ¿Qué porcentaje de las Ventas Totales en USD corresponde a cada Segmento de clientes </a:t>
            </a:r>
            <a:r>
              <a:rPr lang="es-AR" sz="2000" dirty="0" smtClean="0">
                <a:latin typeface="Montserrat SemiBold" pitchFamily="2" charset="0"/>
              </a:rPr>
              <a:t>históricamente </a:t>
            </a:r>
            <a:r>
              <a:rPr lang="es-AR" sz="2000" dirty="0">
                <a:latin typeface="Montserrat SemiBold" pitchFamily="2" charset="0"/>
              </a:rPr>
              <a:t>en la </a:t>
            </a:r>
            <a:r>
              <a:rPr lang="es-AR" sz="2000" dirty="0" err="1">
                <a:latin typeface="Montserrat SemiBold" pitchFamily="2" charset="0"/>
              </a:rPr>
              <a:t>supertienda</a:t>
            </a:r>
            <a:r>
              <a:rPr lang="es-AR" sz="2000" dirty="0">
                <a:latin typeface="Montserrat SemiBold" pitchFamily="2" charset="0"/>
              </a:rPr>
              <a:t>?</a:t>
            </a:r>
            <a:r>
              <a:rPr lang="es-AR" dirty="0">
                <a:latin typeface="Montserrat SemiBold" pitchFamily="2" charset="0"/>
              </a:rPr>
              <a:t/>
            </a:r>
            <a:br>
              <a:rPr lang="es-AR" dirty="0">
                <a:latin typeface="Montserrat SemiBold" pitchFamily="2" charset="0"/>
              </a:rPr>
            </a:b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14950" cy="36480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439989" y="2944225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 </a:t>
            </a:r>
            <a:r>
              <a:rPr lang="es-AR" dirty="0"/>
              <a:t>el gráfico de tarta vemos que durante los 4 años comerciales de la </a:t>
            </a:r>
            <a:r>
              <a:rPr lang="es-AR" dirty="0" err="1"/>
              <a:t>supertienda</a:t>
            </a:r>
            <a:r>
              <a:rPr lang="es-AR" dirty="0"/>
              <a:t> el </a:t>
            </a:r>
            <a:r>
              <a:rPr lang="es-AR" b="1" dirty="0">
                <a:solidFill>
                  <a:srgbClr val="00B0F0"/>
                </a:solidFill>
              </a:rPr>
              <a:t>Segmento "</a:t>
            </a:r>
            <a:r>
              <a:rPr lang="es-AR" b="1" dirty="0" err="1">
                <a:solidFill>
                  <a:srgbClr val="00B0F0"/>
                </a:solidFill>
              </a:rPr>
              <a:t>Consumer</a:t>
            </a:r>
            <a:r>
              <a:rPr lang="es-AR" dirty="0"/>
              <a:t>" representó el </a:t>
            </a:r>
            <a:r>
              <a:rPr lang="es-AR" b="1" dirty="0">
                <a:solidFill>
                  <a:srgbClr val="00B0F0"/>
                </a:solidFill>
              </a:rPr>
              <a:t>50,6%</a:t>
            </a:r>
            <a:r>
              <a:rPr lang="es-AR" dirty="0"/>
              <a:t> del total de las ventas en USD.</a:t>
            </a:r>
          </a:p>
        </p:txBody>
      </p:sp>
    </p:spTree>
    <p:extLst>
      <p:ext uri="{BB962C8B-B14F-4D97-AF65-F5344CB8AC3E}">
        <p14:creationId xmlns:p14="http://schemas.microsoft.com/office/powerpoint/2010/main" val="234918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938</Words>
  <Application>Microsoft Office PowerPoint</Application>
  <PresentationFormat>Panorámica</PresentationFormat>
  <Paragraphs>54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 SemiBold</vt:lpstr>
      <vt:lpstr>Tema de Office</vt:lpstr>
      <vt:lpstr>Análisis de segmentos de clientes en Supertienda</vt:lpstr>
      <vt:lpstr>Agenda</vt:lpstr>
      <vt:lpstr>01   -  Contexto y audiencia </vt:lpstr>
      <vt:lpstr>02 - Hipótesis/ Preguntas de interés </vt:lpstr>
      <vt:lpstr>03 - Análisis exploratorio  </vt:lpstr>
      <vt:lpstr>a) ¿Cual fué el total de ventas en USD por Año? </vt:lpstr>
      <vt:lpstr>¿Cómo fueron las ventas mensuales en USD en los distintos años operativos de la supertienda? </vt:lpstr>
      <vt:lpstr>b)¿Cuál es la categoría que predomina en cantidad de productos vendidos?¿Cómo fué la evolución a lo largo de los años? </vt:lpstr>
      <vt:lpstr>c) ¿Qué porcentaje de las Ventas Totales en USD corresponde a cada Segmento de clientes históricamente en la supertienda? </vt:lpstr>
      <vt:lpstr>d) ¿Cómo fueron las ventas mensuales en USD por segmento de cliente en el período 2018-2021? </vt:lpstr>
      <vt:lpstr>e) ¿Cuantas de las Órdenes de compras generadas en las distintas regiones de Estados Unidos corresponden a cada segmento de clientes? </vt:lpstr>
      <vt:lpstr>04 - Insights &amp; Recomendaciones 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segmentos de clientes en Supertienda</dc:title>
  <dc:creator>matias</dc:creator>
  <cp:lastModifiedBy>matias</cp:lastModifiedBy>
  <cp:revision>51</cp:revision>
  <dcterms:created xsi:type="dcterms:W3CDTF">2024-02-08T12:40:44Z</dcterms:created>
  <dcterms:modified xsi:type="dcterms:W3CDTF">2024-02-08T20:27:01Z</dcterms:modified>
</cp:coreProperties>
</file>