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4493880" y="4722840"/>
            <a:ext cx="4642920" cy="2133360"/>
          </a:xfrm>
          <a:prstGeom prst="rtTriangle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0"/>
            <a:ext cx="1368360" cy="6858000"/>
            <a:chOff x="0" y="0"/>
            <a:chExt cx="1368360" cy="685800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41280" cy="6856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514440" y="-509040"/>
              <a:ext cx="341280" cy="1366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14440" y="6004080"/>
              <a:ext cx="341280" cy="1366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Picture 13" descr="A close up of a logo&#10;&#10;Description automatically generated"/>
          <p:cNvPicPr/>
          <p:nvPr/>
        </p:nvPicPr>
        <p:blipFill>
          <a:blip r:embed="rId3">
            <a:alphaModFix amt="79000"/>
          </a:blip>
          <a:srcRect l="13470" t="23715" r="15697" b="21450"/>
          <a:stretch/>
        </p:blipFill>
        <p:spPr>
          <a:xfrm>
            <a:off x="7499880" y="308160"/>
            <a:ext cx="1415160" cy="682200"/>
          </a:xfrm>
          <a:prstGeom prst="rect">
            <a:avLst/>
          </a:prstGeom>
          <a:ln>
            <a:noFill/>
          </a:ln>
        </p:spPr>
      </p:pic>
      <p:pic>
        <p:nvPicPr>
          <p:cNvPr id="6" name="Picture 15" descr="A screenshot of a video game&#10;&#10;Description automatically generated"/>
          <p:cNvPicPr/>
          <p:nvPr/>
        </p:nvPicPr>
        <p:blipFill>
          <a:blip r:embed="rId4"/>
          <a:srcRect l="0" t="0" r="0" b="772"/>
          <a:stretch/>
        </p:blipFill>
        <p:spPr>
          <a:xfrm>
            <a:off x="733680" y="666720"/>
            <a:ext cx="2769480" cy="2734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4422240" y="2031840"/>
            <a:ext cx="40345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 cap="small">
                <a:solidFill>
                  <a:srgbClr val="363636"/>
                </a:solidFill>
                <a:latin typeface="Century Gothic"/>
                <a:ea typeface="DejaVu Sans"/>
              </a:rPr>
              <a:t>Programsko inženjerstvo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hr-HR" sz="1600" spc="-1" strike="noStrike">
                <a:solidFill>
                  <a:srgbClr val="363636"/>
                </a:solidFill>
                <a:latin typeface="Century Gothic"/>
                <a:ea typeface="DejaVu Sans"/>
              </a:rPr>
              <a:t>         </a:t>
            </a:r>
            <a:r>
              <a:rPr b="1" lang="en-US" sz="1600" spc="-1" strike="noStrike">
                <a:solidFill>
                  <a:srgbClr val="363636"/>
                </a:solidFill>
                <a:latin typeface="Century Gothic"/>
                <a:ea typeface="DejaVu Sans"/>
              </a:rPr>
              <a:t>ak. god. 2020./2021.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41720" y="2712960"/>
            <a:ext cx="600480" cy="687960"/>
            <a:chOff x="8541720" y="2712960"/>
            <a:chExt cx="600480" cy="687960"/>
          </a:xfrm>
        </p:grpSpPr>
        <p:sp>
          <p:nvSpPr>
            <p:cNvPr id="9" name="CustomShape 8"/>
            <p:cNvSpPr/>
            <p:nvPr/>
          </p:nvSpPr>
          <p:spPr>
            <a:xfrm>
              <a:off x="9000000" y="271872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9"/>
            <p:cNvSpPr/>
            <p:nvPr/>
          </p:nvSpPr>
          <p:spPr>
            <a:xfrm>
              <a:off x="8772840" y="271872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8541720" y="2712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" name="Graphic 3" descr=""/>
          <p:cNvPicPr/>
          <p:nvPr/>
        </p:nvPicPr>
        <p:blipFill>
          <a:blip r:embed="rId5"/>
          <a:srcRect l="40605" t="17628" r="15251" b="19246"/>
          <a:stretch/>
        </p:blipFill>
        <p:spPr>
          <a:xfrm>
            <a:off x="6472440" y="271080"/>
            <a:ext cx="834480" cy="826200"/>
          </a:xfrm>
          <a:prstGeom prst="rect">
            <a:avLst/>
          </a:prstGeom>
          <a:ln>
            <a:noFill/>
          </a:ln>
        </p:spPr>
      </p:pic>
      <p:sp>
        <p:nvSpPr>
          <p:cNvPr id="13" name="CustomShape 11"/>
          <p:cNvSpPr/>
          <p:nvPr/>
        </p:nvSpPr>
        <p:spPr>
          <a:xfrm>
            <a:off x="6472440" y="1130760"/>
            <a:ext cx="259596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Zavod za elektroniku, mikroelektroniku, računalne i inteligentne sustave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2600" cy="86220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8539920" y="435960"/>
            <a:ext cx="602280" cy="682200"/>
            <a:chOff x="8539920" y="435960"/>
            <a:chExt cx="602280" cy="682200"/>
          </a:xfrm>
        </p:grpSpPr>
        <p:sp>
          <p:nvSpPr>
            <p:cNvPr id="54" name="CustomShape 2"/>
            <p:cNvSpPr/>
            <p:nvPr/>
          </p:nvSpPr>
          <p:spPr>
            <a:xfrm>
              <a:off x="900000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877284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853992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Line 5"/>
          <p:cNvSpPr/>
          <p:nvPr/>
        </p:nvSpPr>
        <p:spPr>
          <a:xfrm>
            <a:off x="1071360" y="1209960"/>
            <a:ext cx="6917760" cy="0"/>
          </a:xfrm>
          <a:prstGeom prst="line">
            <a:avLst/>
          </a:prstGeom>
          <a:ln w="12600">
            <a:solidFill>
              <a:srgbClr val="d0cec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2600" cy="862200"/>
          </a:xfrm>
          <a:prstGeom prst="rect">
            <a:avLst/>
          </a:prstGeom>
          <a:ln>
            <a:noFill/>
          </a:ln>
        </p:spPr>
      </p:pic>
      <p:grpSp>
        <p:nvGrpSpPr>
          <p:cNvPr id="97" name="Group 1"/>
          <p:cNvGrpSpPr/>
          <p:nvPr/>
        </p:nvGrpSpPr>
        <p:grpSpPr>
          <a:xfrm>
            <a:off x="8539920" y="435960"/>
            <a:ext cx="602280" cy="682200"/>
            <a:chOff x="8539920" y="435960"/>
            <a:chExt cx="602280" cy="682200"/>
          </a:xfrm>
        </p:grpSpPr>
        <p:sp>
          <p:nvSpPr>
            <p:cNvPr id="98" name="CustomShape 2"/>
            <p:cNvSpPr/>
            <p:nvPr/>
          </p:nvSpPr>
          <p:spPr>
            <a:xfrm>
              <a:off x="900000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877284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8539920" y="435960"/>
              <a:ext cx="142200" cy="68220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Line 5"/>
          <p:cNvSpPr/>
          <p:nvPr/>
        </p:nvSpPr>
        <p:spPr>
          <a:xfrm>
            <a:off x="1071360" y="1209960"/>
            <a:ext cx="6917760" cy="0"/>
          </a:xfrm>
          <a:prstGeom prst="line">
            <a:avLst/>
          </a:prstGeom>
          <a:ln w="12600">
            <a:solidFill>
              <a:srgbClr val="d0cec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whatsapp.com/" TargetMode="External"/><Relationship Id="rId2" Type="http://schemas.openxmlformats.org/officeDocument/2006/relationships/hyperlink" Target="https://discord.com/" TargetMode="External"/><Relationship Id="rId3" Type="http://schemas.openxmlformats.org/officeDocument/2006/relationships/hyperlink" Target="https://astah.net/products/astah-professional/" TargetMode="External"/><Relationship Id="rId4" Type="http://schemas.openxmlformats.org/officeDocument/2006/relationships/hyperlink" Target="https://gitlab.com/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6160" y="3685680"/>
            <a:ext cx="77706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252000" tIns="46800" bIns="45000" anchor="ctr">
            <a:normAutofit fontScale="49000"/>
          </a:bodyPr>
          <a:p>
            <a:pPr algn="ctr">
              <a:lnSpc>
                <a:spcPct val="15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Znanstvena konferencija</a:t>
            </a:r>
            <a:br/>
            <a:r>
              <a:rPr b="0" lang="hr-HR" sz="4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Grupa1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Organizacija rada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Prvo smo proučavali specifikaciju programskog proizvoda. Dokumentiranje i implementacija su se odvijali istovremeno. Zadnja faza je bila testiranje sustava.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 timu nas je sedmero, tri osobe radile su dokumentaciju, dvije frontend i dvije backend.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Podjela nije bila konačna, tako da smo jedni drugima pomagali u zadacima.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18DF663-1024-4123-A434-D894BC0E229B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Naučene lekcije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Sudjelovanjem na ovom projektu iskusili smo kako stvari funkcioniraju u poslovnom svijetu.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Naučili smo kako pravedno raspodijeliti posao od frontenda, backenda do dokumentacije.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Također smo naučili upravljati projektom preko git-a te izradu UML dijagrama.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F9B3242-4BDE-4065-9173-68E2A14AE22E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Sadržaj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Opis projektnog zadatka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Funkcionalni zahtjevi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Ostali zahtjevi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Korišteni alati i tehnologije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Arhitektura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Organizacija rada 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Iskustva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F1715E7-F482-44CE-9291-EBC4966C3454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Opis projektnog zadatka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Cilj projekta je implementacija učinkovitog informacijskog sustava naziva “Sci-Con” za organizaciju, upravljanje te sudjelovanje na znanstvenim konferencijama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Ostvareno rješenje će biti otvorenog koda i javno dostupno, što osigurava veliku mogućnost prilagodbe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2C52F59-2EF1-498A-8597-02264BA68EC1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Opis projektnog zadatka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Na tržištu postoje rješenja i konkretne implementacije u obliku web i mobilnih aplikacija koje se idejno i tematski podudaraju s rješenjem dobivenim ovim projektom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Navedena rješenja su uglavnom orijentirana na organizaciju događaja opće namjene te prodaju ulaznica za te događaje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Npr. Eventbrite, Billetto, Eventee, Cvent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3E1FCF9-DB1E-4390-943C-6F338306CFBE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Funkcionalni zahtjevi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F6A6255-1DAB-41ED-9C2A-C212323852BE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28920" y="139608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Prijava u sustav, pregled konferencija i sekcija, odabir sekcije te prijava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Pohrana i uređivanje radova, recenzija radova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Pregled i uređivanje osobnih podataka, brisanje korisničkog računa, prijava za recenzenta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Uređivanje podataka o konferenciji te određivanje organizatora konferencije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Pregled statistike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Ostali zahtjevi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Mogućnost rada više korisnika istovremena u stvarnom vremenu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Podržavanje dijakritičkih znakova(hrvatske abecede)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Efikasan pristup bazi podataka, pristup ne smije biti duži od nekoliko sekundi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Sustav implementiran kao web aplikacija koristeći objektno-orijentirane jezike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Neispravno korištenje korisničkog sučelja ne smije narušiti funkcionalnost i rad sustava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Nadogradnja ne smije narušavati postojeće funkcionalnosti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Veza s bazom kvalitetno zaštićena, brza, otporna na vanjske greške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0DE4B31-47A4-4E7D-B8E0-4FB9F3554036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Korišteni alati i tehnologije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Komunikacija: </a:t>
            </a:r>
            <a:r>
              <a:rPr b="0" lang="hr-HR" sz="2800" spc="-1" strike="noStrike" u="sng">
                <a:solidFill>
                  <a:srgbClr val="0000ff"/>
                </a:solidFill>
                <a:uFillTx/>
                <a:latin typeface="Franklin Gothic Book"/>
                <a:ea typeface="DejaVu Sans"/>
                <a:hlinkClick r:id="rId1"/>
              </a:rPr>
              <a:t>Whatsapp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, </a:t>
            </a:r>
            <a:r>
              <a:rPr b="0" lang="hr-HR" sz="2800" spc="-1" strike="noStrike" u="sng">
                <a:solidFill>
                  <a:srgbClr val="0000ff"/>
                </a:solidFill>
                <a:uFillTx/>
                <a:latin typeface="Franklin Gothic Book"/>
                <a:ea typeface="DejaVu Sans"/>
                <a:hlinkClick r:id="rId2"/>
              </a:rPr>
              <a:t>Discord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Izrada UML dijagrama : 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  <a:hlinkClick r:id="rId3"/>
              </a:rPr>
              <a:t>Astah Professional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Upravljanje kodom: 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  <a:hlinkClick r:id="rId4"/>
              </a:rPr>
              <a:t>Gitlab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Razvojno okruženje: </a:t>
            </a: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  <a:hlinkClick r:id="rId5"/>
              </a:rPr>
              <a:t>Visual Studio Code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Backend: Node.js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Frontend: Embedded Javascript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Baza podataka: PostgreSQL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D7BDCD4-5325-4F75-8244-5A6DD51305DC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28560" y="365040"/>
            <a:ext cx="788508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hr-H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Arhitektura sustava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28560" y="1395720"/>
            <a:ext cx="7885080" cy="49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Arhitektura sustava je objektno usmjerena, nove funkcionalnosti se mogu jednostavno dodati uz minimalne izmjene. </a:t>
            </a: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Koristili smo model klijent-poslužitelj, klijent šalje određeni zahtjev, poslužitelj čeka zahtjeve od klijenta, te pri dolasku poduzima određene akcije.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989480" y="6492960"/>
            <a:ext cx="52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E34BD98-D6B6-412C-B6AB-551CCFF2D966}" type="slidenum">
              <a:rPr b="0" lang="hr-HR" sz="1200" spc="-1" strike="noStrike">
                <a:solidFill>
                  <a:srgbClr val="a8a8a8"/>
                </a:solidFill>
                <a:latin typeface="Franklin Gothic Book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Dijagram stanja korisnika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661080" y="2064240"/>
            <a:ext cx="2044440" cy="20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Prikazuje stanje objekta te prijelaze iz jednog stanja u drugo temeljene na događajima.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5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56600" y="1788480"/>
            <a:ext cx="6330600" cy="405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2016-01-18T13:10:52Z</dcterms:created>
  <dc:creator>nfrid</dc:creator>
  <dc:description/>
  <dc:language>en-US</dc:language>
  <cp:lastModifiedBy/>
  <dcterms:modified xsi:type="dcterms:W3CDTF">2021-01-18T22:48:26Z</dcterms:modified>
  <cp:revision>25</cp:revision>
  <dc:subject/>
  <dc:title>&lt;Naziv projekta&gt;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