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5" r:id="rId4"/>
    <p:sldId id="258" r:id="rId5"/>
    <p:sldId id="259" r:id="rId6"/>
    <p:sldId id="260" r:id="rId7"/>
    <p:sldId id="266" r:id="rId8"/>
    <p:sldId id="261" r:id="rId9"/>
    <p:sldId id="262" r:id="rId10"/>
    <p:sldId id="263" r:id="rId11"/>
    <p:sldId id="264" r:id="rId12"/>
    <p:sldId id="267" r:id="rId13"/>
    <p:sldId id="268"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8509" autoAdjust="0"/>
  </p:normalViewPr>
  <p:slideViewPr>
    <p:cSldViewPr snapToGrid="0">
      <p:cViewPr varScale="1">
        <p:scale>
          <a:sx n="70" d="100"/>
          <a:sy n="70" d="100"/>
        </p:scale>
        <p:origin x="1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BB37-B89F-4B06-BD1C-05CA20379372}" type="datetimeFigureOut">
              <a:rPr lang="fr-FR" smtClean="0"/>
              <a:t>06/09/2021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DF528-A856-4F2D-9893-8AD5F52BF246}" type="slidenum">
              <a:rPr lang="fr-FR" smtClean="0"/>
              <a:t>‹N°›</a:t>
            </a:fld>
            <a:endParaRPr lang="fr-FR" dirty="0"/>
          </a:p>
        </p:txBody>
      </p:sp>
    </p:spTree>
    <p:extLst>
      <p:ext uri="{BB962C8B-B14F-4D97-AF65-F5344CB8AC3E}">
        <p14:creationId xmlns:p14="http://schemas.microsoft.com/office/powerpoint/2010/main" val="134043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3</a:t>
            </a:fld>
            <a:endParaRPr lang="fr-FR" dirty="0"/>
          </a:p>
        </p:txBody>
      </p:sp>
    </p:spTree>
    <p:extLst>
      <p:ext uri="{BB962C8B-B14F-4D97-AF65-F5344CB8AC3E}">
        <p14:creationId xmlns:p14="http://schemas.microsoft.com/office/powerpoint/2010/main" val="224631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Fonction récursive. Le programme peut prendre un temps infinies pour calculer</a:t>
            </a:r>
            <a:r>
              <a:rPr lang="fr-FR" baseline="0" dirty="0" smtClean="0"/>
              <a:t> toutes les possibilités. </a:t>
            </a:r>
          </a:p>
          <a:p>
            <a:r>
              <a:rPr lang="fr-FR" baseline="0" dirty="0" smtClean="0"/>
              <a:t>Ici, notre fonction récursive de bruteforce prend en paramètre la valeur maximale de l’investissement, la liste d’actions, avec pour chaque action, son prix et son profit en euros sur 2 ans,  et une liste vide qui correspond à la liste des actions sélectionnés.</a:t>
            </a:r>
          </a:p>
          <a:p>
            <a:endParaRPr lang="fr-FR" baseline="0" dirty="0" smtClean="0"/>
          </a:p>
          <a:p>
            <a:r>
              <a:rPr lang="fr-FR" baseline="0" dirty="0" smtClean="0"/>
              <a:t>Point d’arrêt de la fonction récursive : reste-il des actions dans la liste d’actions ? (oui ou non).</a:t>
            </a:r>
          </a:p>
          <a:p>
            <a:endParaRPr lang="fr-FR" baseline="0" dirty="0" smtClean="0"/>
          </a:p>
          <a:p>
            <a:r>
              <a:rPr lang="fr-FR" baseline="0" dirty="0" smtClean="0"/>
              <a:t>	Si non </a:t>
            </a:r>
            <a:r>
              <a:rPr lang="fr-FR" baseline="0" dirty="0" smtClean="0">
                <a:sym typeface="Wingdings" panose="05000000000000000000" pitchFamily="2" charset="2"/>
              </a:rPr>
              <a:t> on renvoie la somme des profits des actions sélectionnées ainsi que la liste des actions sélectionnées.</a:t>
            </a:r>
          </a:p>
          <a:p>
            <a:endParaRPr lang="fr-FR" baseline="0" dirty="0" smtClean="0">
              <a:sym typeface="Wingdings" panose="05000000000000000000" pitchFamily="2" charset="2"/>
            </a:endParaRPr>
          </a:p>
          <a:p>
            <a:r>
              <a:rPr lang="fr-FR" baseline="0" dirty="0" smtClean="0">
                <a:sym typeface="Wingdings" panose="05000000000000000000" pitchFamily="2" charset="2"/>
              </a:rPr>
              <a:t>	Si oui  on rappelle récursivement la fonction.  </a:t>
            </a:r>
          </a:p>
          <a:p>
            <a:r>
              <a:rPr lang="fr-FR" baseline="0" dirty="0" smtClean="0">
                <a:sym typeface="Wingdings" panose="05000000000000000000" pitchFamily="2" charset="2"/>
              </a:rPr>
              <a:t>		Dans un cas, on va prendre en considération l’action courante, et dans l’autre nous n’allons pas le faire. Ca nous permettra de générer toutes les combinaisons.  En premier lieu, on 		ignore l’objet courant.  On appelle la fonction bruteforce avec la sa valeur max d’investissement, la liste des actions privées de l’action courante, et on n’ajoute pas l’action à la liste 		des actions sélectionnées.</a:t>
            </a:r>
          </a:p>
          <a:p>
            <a:r>
              <a:rPr lang="fr-FR" baseline="0" dirty="0" smtClean="0">
                <a:sym typeface="Wingdings" panose="05000000000000000000" pitchFamily="2" charset="2"/>
              </a:rPr>
              <a:t>		On prend ensuite la première action de la liste des actions, et on vérifie si le prix de cette action est bien inférieure ou égale à la valeur d’investissement maximum.</a:t>
            </a:r>
          </a:p>
          <a:p>
            <a:r>
              <a:rPr lang="fr-FR" baseline="0" dirty="0" smtClean="0">
                <a:sym typeface="Wingdings" panose="05000000000000000000" pitchFamily="2" charset="2"/>
              </a:rPr>
              <a:t>		Si c’est le cas, on va alors lancer la fonction bruteforce, mais en prenant en compte ce coup-ci l’action en cours.  On va alors mettre comme valeur maximum d’investissement, la 			valeur max – le prix de l’action,  en liste d’actions, on met la liste d’action privée de l’action courante, et on ajoute l’action courante dans la liste des actions sélectionnées.</a:t>
            </a:r>
          </a:p>
          <a:p>
            <a:r>
              <a:rPr lang="fr-FR" baseline="0" dirty="0" smtClean="0">
                <a:sym typeface="Wingdings" panose="05000000000000000000" pitchFamily="2" charset="2"/>
              </a:rPr>
              <a:t>		On vérifie laquelle des deux solution est la meilleure (le meilleur profit si on ajoute ou non l’action dans la liste des actions sélectionnées)</a:t>
            </a:r>
            <a:endParaRPr lang="fr-FR" baseline="0" dirty="0" smtClean="0"/>
          </a:p>
          <a:p>
            <a:endParaRPr lang="fr-FR" baseline="0" dirty="0" smtClean="0"/>
          </a:p>
          <a:p>
            <a:r>
              <a:rPr lang="fr-FR" baseline="0" dirty="0" smtClean="0"/>
              <a:t>A la fin, on retourne la liste des meilleures actions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4</a:t>
            </a:fld>
            <a:endParaRPr lang="fr-FR" dirty="0"/>
          </a:p>
        </p:txBody>
      </p:sp>
    </p:spTree>
    <p:extLst>
      <p:ext uri="{BB962C8B-B14F-4D97-AF65-F5344CB8AC3E}">
        <p14:creationId xmlns:p14="http://schemas.microsoft.com/office/powerpoint/2010/main" val="387553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L’idée est</a:t>
            </a:r>
            <a:r>
              <a:rPr lang="fr-FR" baseline="0" dirty="0" smtClean="0"/>
              <a:t> de factoriser les calculs pour éviter de les faire trop de fois. </a:t>
            </a:r>
          </a:p>
          <a:p>
            <a:endParaRPr lang="fr-FR" baseline="0" dirty="0" smtClean="0"/>
          </a:p>
          <a:p>
            <a:r>
              <a:rPr lang="fr-FR" baseline="0" dirty="0" smtClean="0"/>
              <a:t>Pour l’action 1, la valeur max est obtenue dans le portefeuille</a:t>
            </a:r>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On compare le résultat optimisée de la ligne précédente pour la</a:t>
            </a:r>
            <a:r>
              <a:rPr lang="fr-FR" baseline="0" dirty="0" smtClean="0"/>
              <a:t> même valeur de portefeuille, et je prend la solution optimisée de la ligne d’avant pour une valeur de portefeuille égale à la valeur de portefeuille – le prix de l’action en cours.</a:t>
            </a:r>
            <a:endParaRPr lang="fr-FR" dirty="0" smtClean="0"/>
          </a:p>
          <a:p>
            <a:endParaRPr lang="fr-FR" baseline="0" dirty="0" smtClean="0"/>
          </a:p>
          <a:p>
            <a:endParaRPr lang="fr-FR" baseline="0" dirty="0" smtClean="0"/>
          </a:p>
          <a:p>
            <a:r>
              <a:rPr lang="fr-FR" baseline="0" dirty="0" smtClean="0"/>
              <a:t>On obtient dans cette exemple la meilleure valeur pour un prix max de 15 est de 17 (action 3 à 9 + action 4 à 5)</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7</a:t>
            </a:fld>
            <a:endParaRPr lang="fr-FR" dirty="0"/>
          </a:p>
        </p:txBody>
      </p:sp>
    </p:spTree>
    <p:extLst>
      <p:ext uri="{BB962C8B-B14F-4D97-AF65-F5344CB8AC3E}">
        <p14:creationId xmlns:p14="http://schemas.microsoft.com/office/powerpoint/2010/main" val="13921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8</a:t>
            </a:fld>
            <a:endParaRPr lang="fr-FR" dirty="0"/>
          </a:p>
        </p:txBody>
      </p:sp>
    </p:spTree>
    <p:extLst>
      <p:ext uri="{BB962C8B-B14F-4D97-AF65-F5344CB8AC3E}">
        <p14:creationId xmlns:p14="http://schemas.microsoft.com/office/powerpoint/2010/main" val="298366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Globalement, si on double le</a:t>
            </a:r>
            <a:r>
              <a:rPr lang="fr-FR" baseline="0" dirty="0" smtClean="0"/>
              <a:t> nombre d’actions, on augmente le temps de 1,6 x</a:t>
            </a:r>
          </a:p>
          <a:p>
            <a:endParaRPr lang="fr-FR" baseline="0" dirty="0" smtClean="0"/>
          </a:p>
          <a:p>
            <a:r>
              <a:rPr lang="fr-FR" baseline="0" dirty="0" smtClean="0"/>
              <a:t>Si on multiplie par 10 l’investissement max, on multiplie par 10 le temps d’exécution</a:t>
            </a:r>
          </a:p>
          <a:p>
            <a:endParaRPr lang="fr-FR" baseline="0" dirty="0" smtClean="0"/>
          </a:p>
          <a:p>
            <a:r>
              <a:rPr lang="fr-FR" baseline="0" dirty="0" smtClean="0"/>
              <a:t>Si on multiplie par 10 l’investissement max et par 2 le nombre d’action, on multiplie par 16 le temps d’exécution (soit 1,6*10)</a:t>
            </a:r>
          </a:p>
          <a:p>
            <a:endParaRPr lang="fr-FR" dirty="0" smtClean="0"/>
          </a:p>
          <a:p>
            <a:r>
              <a:rPr lang="fr-FR" dirty="0" smtClean="0"/>
              <a:t>Donc</a:t>
            </a:r>
            <a:r>
              <a:rPr lang="fr-FR" baseline="0" dirty="0" smtClean="0"/>
              <a:t> la complexité est supérieur à O(n) mais inférieure à O(n2) </a:t>
            </a:r>
            <a:r>
              <a:rPr lang="fr-FR" baseline="0" dirty="0" smtClean="0">
                <a:sym typeface="Wingdings" panose="05000000000000000000" pitchFamily="2" charset="2"/>
              </a:rPr>
              <a:t> O(n log(n))</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9</a:t>
            </a:fld>
            <a:endParaRPr lang="fr-FR" dirty="0"/>
          </a:p>
        </p:txBody>
      </p:sp>
    </p:spTree>
    <p:extLst>
      <p:ext uri="{BB962C8B-B14F-4D97-AF65-F5344CB8AC3E}">
        <p14:creationId xmlns:p14="http://schemas.microsoft.com/office/powerpoint/2010/main" val="361563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10</a:t>
            </a:fld>
            <a:endParaRPr lang="fr-FR" dirty="0"/>
          </a:p>
        </p:txBody>
      </p:sp>
    </p:spTree>
    <p:extLst>
      <p:ext uri="{BB962C8B-B14F-4D97-AF65-F5344CB8AC3E}">
        <p14:creationId xmlns:p14="http://schemas.microsoft.com/office/powerpoint/2010/main" val="243274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résultat est identique pour</a:t>
            </a:r>
            <a:r>
              <a:rPr lang="fr-FR" baseline="0" dirty="0" smtClean="0"/>
              <a:t> les 20 actions. Cependant, le temps d’exécution est nettement inférieur pour la solution optimisée (environ 87,65x plus rapide).</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11</a:t>
            </a:fld>
            <a:endParaRPr lang="fr-FR" dirty="0"/>
          </a:p>
        </p:txBody>
      </p:sp>
    </p:spTree>
    <p:extLst>
      <p:ext uri="{BB962C8B-B14F-4D97-AF65-F5344CB8AC3E}">
        <p14:creationId xmlns:p14="http://schemas.microsoft.com/office/powerpoint/2010/main" val="376458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résultat :  39,412%</a:t>
            </a:r>
          </a:p>
          <a:p>
            <a:r>
              <a:rPr lang="fr-FR" dirty="0" smtClean="0"/>
              <a:t>Sienna :  39,419%</a:t>
            </a:r>
          </a:p>
          <a:p>
            <a:endParaRPr lang="fr-FR" dirty="0" smtClean="0"/>
          </a:p>
          <a:p>
            <a:r>
              <a:rPr lang="fr-FR" dirty="0" smtClean="0"/>
              <a:t>Il aurait pu être envisageable de ne pas prendre en considération les actions</a:t>
            </a:r>
            <a:r>
              <a:rPr lang="fr-FR" baseline="0" dirty="0" smtClean="0"/>
              <a:t> à très faibles rendements et très faibles couts.  Tout dépend si on souhaite avoir le meilleur profit, ou optimiser en supprimer les petites actions, au risque d’avoir un retour sur investissement un peu moindre, mais un pourcentage de profit plus intéressant.</a:t>
            </a:r>
          </a:p>
          <a:p>
            <a:endParaRPr lang="fr-FR" baseline="0" dirty="0" smtClean="0"/>
          </a:p>
          <a:p>
            <a:r>
              <a:rPr lang="fr-FR" baseline="0" dirty="0" smtClean="0"/>
              <a:t>Share-HITN -- price :   0.67 € -- profit :   0.22 € </a:t>
            </a:r>
            <a:r>
              <a:rPr lang="fr-FR" baseline="0" dirty="0" smtClean="0">
                <a:sym typeface="Wingdings" panose="05000000000000000000" pitchFamily="2" charset="2"/>
              </a:rPr>
              <a:t> un prix de 67cts et un rendement de 22cts, est-ce à prendre en considération dans ce genre de domaine ?</a:t>
            </a:r>
            <a:endParaRPr lang="fr-FR" baseline="0" dirty="0" smtClean="0"/>
          </a:p>
          <a:p>
            <a:r>
              <a:rPr lang="fr-FR" baseline="0" dirty="0" smtClean="0"/>
              <a:t>Share-GRUT -- price : 498.76 € -- profit : 196.61 €</a:t>
            </a:r>
          </a:p>
          <a:p>
            <a:endParaRPr lang="fr-FR" baseline="0" dirty="0" smtClean="0"/>
          </a:p>
          <a:p>
            <a:r>
              <a:rPr lang="fr-FR" baseline="0" dirty="0" smtClean="0"/>
              <a:t>Total invest = 499.43 €</a:t>
            </a:r>
          </a:p>
          <a:p>
            <a:r>
              <a:rPr lang="fr-FR" baseline="0" dirty="0" smtClean="0"/>
              <a:t>Maximum profit in euros : 196.84 €</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12</a:t>
            </a:fld>
            <a:endParaRPr lang="fr-FR" dirty="0"/>
          </a:p>
        </p:txBody>
      </p:sp>
    </p:spTree>
    <p:extLst>
      <p:ext uri="{BB962C8B-B14F-4D97-AF65-F5344CB8AC3E}">
        <p14:creationId xmlns:p14="http://schemas.microsoft.com/office/powerpoint/2010/main" val="55888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résultat :  40,356%</a:t>
            </a:r>
          </a:p>
          <a:p>
            <a:r>
              <a:rPr lang="fr-FR" dirty="0" smtClean="0"/>
              <a:t>Sienna :  39,608%</a:t>
            </a:r>
          </a:p>
          <a:p>
            <a:endParaRPr lang="fr-FR" dirty="0" smtClean="0"/>
          </a:p>
          <a:p>
            <a:r>
              <a:rPr lang="fr-FR" dirty="0" smtClean="0"/>
              <a:t>Mon rendement est supérieur à celui de Sienna, de presque</a:t>
            </a:r>
            <a:r>
              <a:rPr lang="fr-FR" baseline="0" dirty="0" smtClean="0"/>
              <a:t> 1%. Cependant, c’est toujours l’histoire de </a:t>
            </a:r>
            <a:r>
              <a:rPr lang="fr-FR" baseline="0" dirty="0" err="1" smtClean="0"/>
              <a:t>savoire</a:t>
            </a:r>
            <a:r>
              <a:rPr lang="fr-FR" baseline="0" dirty="0" smtClean="0"/>
              <a:t> si on veut un meilleure pourcentage de rendement, au prix d’avoir un peux moins de liquidité à la fin ou non.</a:t>
            </a:r>
          </a:p>
          <a:p>
            <a:r>
              <a:rPr lang="fr-FR" baseline="0" dirty="0" smtClean="0"/>
              <a:t>Dans mon approche, je parie sur la rentabilité en pourcentage, sans pour autant écarter les petits prix, qui pourrait effectivement revoir à la baisse le meilleure rendement (0,005% sur le dataset1)</a:t>
            </a:r>
          </a:p>
          <a:p>
            <a:endParaRPr lang="fr-FR" dirty="0" smtClean="0"/>
          </a:p>
          <a:p>
            <a:r>
              <a:rPr lang="fr-FR" dirty="0" smtClean="0"/>
              <a:t>Share-GEBJ -- price :   5.87 € -- profit :   2.23 €</a:t>
            </a:r>
          </a:p>
          <a:p>
            <a:r>
              <a:rPr lang="fr-FR" dirty="0" smtClean="0"/>
              <a:t>Share-LFXB -- price :  14.83 € -- profit :   5.90 €</a:t>
            </a:r>
          </a:p>
          <a:p>
            <a:r>
              <a:rPr lang="fr-FR" dirty="0" smtClean="0"/>
              <a:t>Share-FWBE -- price :  18.31 € -- profit :   7.29 €</a:t>
            </a:r>
          </a:p>
          <a:p>
            <a:r>
              <a:rPr lang="fr-FR" dirty="0" smtClean="0"/>
              <a:t>Share-HATC -- price :  43.45 € -- profit :  14.83 €</a:t>
            </a:r>
          </a:p>
          <a:p>
            <a:r>
              <a:rPr lang="fr-FR" dirty="0" smtClean="0"/>
              <a:t>Share-FWMV -- price :  41.68 € -- profit :  14.92 €</a:t>
            </a:r>
          </a:p>
          <a:p>
            <a:r>
              <a:rPr lang="fr-FR" dirty="0" smtClean="0"/>
              <a:t>Share-OPBR -- price :  39.00 € -- profit :  15.19 €</a:t>
            </a:r>
          </a:p>
          <a:p>
            <a:r>
              <a:rPr lang="fr-FR" dirty="0" smtClean="0"/>
              <a:t>Share-MALJ -- price :  46.37 € -- profit :  15.25 €</a:t>
            </a:r>
          </a:p>
          <a:p>
            <a:r>
              <a:rPr lang="fr-FR" dirty="0" smtClean="0"/>
              <a:t>Share-ANFX -- price :  38.55 € -- profit :  15.31 €</a:t>
            </a:r>
          </a:p>
          <a:p>
            <a:r>
              <a:rPr lang="fr-FR" dirty="0" smtClean="0"/>
              <a:t>Share-IJFT -- price :  40.91 € -- profit :  15.91 €</a:t>
            </a:r>
          </a:p>
          <a:p>
            <a:r>
              <a:rPr lang="fr-FR" dirty="0" smtClean="0"/>
              <a:t>Share-DLNE -- price :  44.06 € -- profit :  16.19 €</a:t>
            </a:r>
          </a:p>
          <a:p>
            <a:r>
              <a:rPr lang="fr-FR" dirty="0" smtClean="0"/>
              <a:t>Share-QEVK -- price :  49.77 € -- profit :  17.11 €</a:t>
            </a:r>
          </a:p>
          <a:p>
            <a:r>
              <a:rPr lang="fr-FR" dirty="0" smtClean="0"/>
              <a:t>Share-MBQU -- price :  51.46 € -- profit :  18.41 €</a:t>
            </a:r>
          </a:p>
          <a:p>
            <a:r>
              <a:rPr lang="fr-FR" dirty="0" smtClean="0"/>
              <a:t>Share-JWGF -- price :  48.69 € -- profit :  19.44 €</a:t>
            </a:r>
          </a:p>
          <a:p>
            <a:endParaRPr lang="fr-FR" dirty="0" smtClean="0"/>
          </a:p>
          <a:p>
            <a:r>
              <a:rPr lang="fr-FR" dirty="0" smtClean="0"/>
              <a:t>Total cost: 482.95 €</a:t>
            </a:r>
          </a:p>
          <a:p>
            <a:r>
              <a:rPr lang="fr-FR" dirty="0" smtClean="0"/>
              <a:t>Total return: 194.90 €</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13</a:t>
            </a:fld>
            <a:endParaRPr lang="fr-FR" dirty="0"/>
          </a:p>
        </p:txBody>
      </p:sp>
    </p:spTree>
    <p:extLst>
      <p:ext uri="{BB962C8B-B14F-4D97-AF65-F5344CB8AC3E}">
        <p14:creationId xmlns:p14="http://schemas.microsoft.com/office/powerpoint/2010/main" val="186750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6282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63856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3873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54049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82620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57799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2960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86060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15778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9339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82A5430-F9BB-4E1D-BCD0-73DF89425F04}" type="datetimeFigureOut">
              <a:rPr lang="fr-FR" smtClean="0"/>
              <a:t>06/09/2021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42152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user.oc-static.com/upload/2020/09/18/1600429119334_P6.pn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5430-F9BB-4E1D-BCD0-73DF89425F04}" type="datetimeFigureOut">
              <a:rPr lang="fr-FR" smtClean="0"/>
              <a:t>06/09/2021</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4A787-EE39-4A04-A35F-AA1E98618DF7}" type="slidenum">
              <a:rPr lang="fr-FR" smtClean="0"/>
              <a:t>‹N°›</a:t>
            </a:fld>
            <a:endParaRPr lang="fr-FR" dirty="0"/>
          </a:p>
        </p:txBody>
      </p:sp>
      <p:pic>
        <p:nvPicPr>
          <p:cNvPr id="7" name="Picture 2" descr="Le logo de l’entreprise">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324562" y="446415"/>
            <a:ext cx="1029238" cy="116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i="1" u="none" kern="1200">
          <a:solidFill>
            <a:schemeClr val="accent3">
              <a:lumMod val="50000"/>
            </a:schemeClr>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AlgoInvest&amp;Trade</a:t>
            </a:r>
            <a:endParaRPr lang="fr-FR" dirty="0"/>
          </a:p>
        </p:txBody>
      </p:sp>
      <p:sp>
        <p:nvSpPr>
          <p:cNvPr id="3" name="Sous-titre 2"/>
          <p:cNvSpPr>
            <a:spLocks noGrp="1"/>
          </p:cNvSpPr>
          <p:nvPr>
            <p:ph type="subTitle" idx="1"/>
          </p:nvPr>
        </p:nvSpPr>
        <p:spPr/>
        <p:txBody>
          <a:bodyPr/>
          <a:lstStyle/>
          <a:p>
            <a:r>
              <a:rPr lang="fr-FR" dirty="0" smtClean="0"/>
              <a:t>Présentation des différents algorithmes</a:t>
            </a:r>
            <a:endParaRPr lang="fr-FR" dirty="0"/>
          </a:p>
        </p:txBody>
      </p:sp>
    </p:spTree>
    <p:extLst>
      <p:ext uri="{BB962C8B-B14F-4D97-AF65-F5344CB8AC3E}">
        <p14:creationId xmlns:p14="http://schemas.microsoft.com/office/powerpoint/2010/main" val="2808737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entre </a:t>
            </a:r>
            <a:br>
              <a:rPr lang="fr-FR" dirty="0" smtClean="0"/>
            </a:br>
            <a:r>
              <a:rPr lang="fr-FR" dirty="0" smtClean="0"/>
              <a:t>bruteforce et optimized</a:t>
            </a:r>
            <a:endParaRPr lang="fr-FR"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p>
            <a:pPr marL="0" indent="0">
              <a:buNone/>
            </a:pPr>
            <a:r>
              <a:rPr lang="fr-FR" b="1" dirty="0" smtClean="0">
                <a:effectLst>
                  <a:outerShdw blurRad="38100" dist="38100" dir="2700000" algn="tl">
                    <a:srgbClr val="000000">
                      <a:alpha val="43137"/>
                    </a:srgbClr>
                  </a:outerShdw>
                </a:effectLst>
              </a:rPr>
              <a:t>Bruteforce</a:t>
            </a:r>
          </a:p>
          <a:p>
            <a:r>
              <a:rPr lang="fr-FR" dirty="0" smtClean="0"/>
              <a:t>Complexité : O(2</a:t>
            </a:r>
            <a:r>
              <a:rPr lang="fr-FR" baseline="30000" dirty="0" smtClean="0"/>
              <a:t>n</a:t>
            </a:r>
            <a:r>
              <a:rPr lang="fr-FR" dirty="0" smtClean="0"/>
              <a:t>)</a:t>
            </a:r>
          </a:p>
          <a:p>
            <a:r>
              <a:rPr lang="fr-FR" dirty="0" smtClean="0"/>
              <a:t>Temps d’exécution (20 actions) :  0.9554462432861328 </a:t>
            </a:r>
          </a:p>
          <a:p>
            <a:r>
              <a:rPr lang="fr-FR" dirty="0" smtClean="0"/>
              <a:t>Temps d’exécution (1000 actions) :</a:t>
            </a:r>
          </a:p>
          <a:p>
            <a:pPr marL="0" indent="0">
              <a:buNone/>
            </a:pPr>
            <a:endParaRPr lang="fr-FR" dirty="0" smtClean="0"/>
          </a:p>
          <a:p>
            <a:r>
              <a:rPr lang="fr-FR" dirty="0" smtClean="0"/>
              <a:t>Pertinence du résultat : excellent (teste de toutes les combinaisons possibles)</a:t>
            </a:r>
          </a:p>
          <a:p>
            <a:pPr marL="0" indent="0">
              <a:buNone/>
            </a:pPr>
            <a:endParaRPr lang="fr-FR" dirty="0" smtClean="0"/>
          </a:p>
          <a:p>
            <a:r>
              <a:rPr lang="fr-FR" dirty="0" smtClean="0"/>
              <a:t>Contraintes : extrêmement gourmand en ressources et en temps. Ne peut être utilisé de manière optimale que sur un nombre restreint d’actions.</a:t>
            </a: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p>
            <a:pPr marL="0" indent="0">
              <a:buNone/>
            </a:pPr>
            <a:r>
              <a:rPr lang="fr-FR" b="1" dirty="0" smtClean="0">
                <a:effectLst>
                  <a:outerShdw blurRad="38100" dist="38100" dir="2700000" algn="tl">
                    <a:srgbClr val="000000">
                      <a:alpha val="43137"/>
                    </a:srgbClr>
                  </a:outerShdw>
                </a:effectLst>
              </a:rPr>
              <a:t>Optimized</a:t>
            </a:r>
          </a:p>
          <a:p>
            <a:r>
              <a:rPr lang="fr-FR" dirty="0" smtClean="0"/>
              <a:t>Complexité : O(n log(n))</a:t>
            </a:r>
          </a:p>
          <a:p>
            <a:r>
              <a:rPr lang="fr-FR" dirty="0" smtClean="0"/>
              <a:t>Temps d’exécution (20 actions) : 0.009973526000976562 s</a:t>
            </a:r>
          </a:p>
          <a:p>
            <a:r>
              <a:rPr lang="fr-FR" dirty="0" smtClean="0"/>
              <a:t>Temps d’exécution (1000 actions) : 0.27426624298095703 s</a:t>
            </a:r>
          </a:p>
          <a:p>
            <a:r>
              <a:rPr lang="fr-FR" dirty="0" smtClean="0"/>
              <a:t>Pertinence du résultat : proche de l’excellence (ne teste pas toutes les combinaisons, mais cherche le meilleur compromis)</a:t>
            </a:r>
          </a:p>
          <a:p>
            <a:r>
              <a:rPr lang="fr-FR" dirty="0" smtClean="0"/>
              <a:t>Contraintes : la solution ne teste pas toutes les combinaisons possibles, ce qui pourrait laisser une possibilité non exploitée. Si la valeur d’investissement maximum devient très grande, alors le temps d’exécution et l’utilisation des ressources seront impactées.</a:t>
            </a:r>
          </a:p>
        </p:txBody>
      </p:sp>
    </p:spTree>
    <p:extLst>
      <p:ext uri="{BB962C8B-B14F-4D97-AF65-F5344CB8AC3E}">
        <p14:creationId xmlns:p14="http://schemas.microsoft.com/office/powerpoint/2010/main" val="221661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a:t>
            </a:r>
            <a:br>
              <a:rPr lang="fr-FR" sz="3200" dirty="0" smtClean="0"/>
            </a:br>
            <a:r>
              <a:rPr lang="fr-FR" sz="3200" dirty="0" smtClean="0"/>
              <a:t>bruteforce et optimized</a:t>
            </a:r>
            <a:br>
              <a:rPr lang="fr-FR" sz="3200" dirty="0" smtClean="0"/>
            </a:br>
            <a:r>
              <a:rPr lang="fr-FR" sz="3200" dirty="0" smtClean="0"/>
              <a:t>Résultats pour 20 actions</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47500" lnSpcReduction="20000"/>
          </a:bodyPr>
          <a:lstStyle/>
          <a:p>
            <a:pPr marL="0" indent="0">
              <a:buNone/>
            </a:pPr>
            <a:r>
              <a:rPr lang="fr-FR" dirty="0" smtClean="0"/>
              <a:t>Best choice to invest :</a:t>
            </a:r>
          </a:p>
          <a:p>
            <a:pPr marL="0" indent="0">
              <a:buNone/>
            </a:pPr>
            <a:r>
              <a:rPr lang="fr-FR" dirty="0" smtClean="0"/>
              <a:t>action_20  -- price : 114.00 € -- profit :  20.52 €</a:t>
            </a:r>
          </a:p>
          <a:p>
            <a:pPr marL="0" indent="0">
              <a:buNone/>
            </a:pPr>
            <a:r>
              <a:rPr lang="fr-FR" dirty="0" smtClean="0"/>
              <a:t>action_6   -- price :  80.00 € -- profit :  20.00 €</a:t>
            </a:r>
          </a:p>
          <a:p>
            <a:pPr marL="0" indent="0">
              <a:buNone/>
            </a:pPr>
            <a:r>
              <a:rPr lang="fr-FR" dirty="0" smtClean="0"/>
              <a:t>action_4   -- price :  70.00 € -- profit :  14.00 €</a:t>
            </a:r>
          </a:p>
          <a:p>
            <a:pPr marL="0" indent="0">
              <a:buNone/>
            </a:pPr>
            <a:r>
              <a:rPr lang="fr-FR" dirty="0" smtClean="0"/>
              <a:t>action_5   -- price :  60.00 € -- profit :  10.20 €</a:t>
            </a:r>
          </a:p>
          <a:p>
            <a:pPr marL="0" indent="0">
              <a:buNone/>
            </a:pPr>
            <a:r>
              <a:rPr lang="fr-FR" dirty="0" smtClean="0"/>
              <a:t>action_10  -- price :  34.00 € -- profit :   9.18 €</a:t>
            </a:r>
          </a:p>
          <a:p>
            <a:pPr marL="0" indent="0">
              <a:buNone/>
            </a:pPr>
            <a:r>
              <a:rPr lang="fr-FR" dirty="0" smtClean="0"/>
              <a:t>action_13  -- price :  38.00 € -- profit :   8.74 €</a:t>
            </a:r>
          </a:p>
          <a:p>
            <a:pPr marL="0" indent="0">
              <a:buNone/>
            </a:pPr>
            <a:r>
              <a:rPr lang="fr-FR" dirty="0" smtClean="0"/>
              <a:t>action_11  -- price :  42.00 € -- profit :   7.14 €</a:t>
            </a:r>
          </a:p>
          <a:p>
            <a:pPr marL="0" indent="0">
              <a:buNone/>
            </a:pPr>
            <a:r>
              <a:rPr lang="fr-FR" dirty="0" smtClean="0"/>
              <a:t>action_19  -- price :  24.00 € -- profit :   5.04 €</a:t>
            </a:r>
          </a:p>
          <a:p>
            <a:pPr marL="0" indent="0">
              <a:buNone/>
            </a:pPr>
            <a:r>
              <a:rPr lang="fr-FR" dirty="0" smtClean="0"/>
              <a:t>action_8   -- price :  26.00 € -- profit :   2.86 €</a:t>
            </a:r>
          </a:p>
          <a:p>
            <a:pPr marL="0" indent="0">
              <a:buNone/>
            </a:pPr>
            <a:r>
              <a:rPr lang="fr-FR" dirty="0" smtClean="0"/>
              <a:t>action_18  -- price :  10.00 € -- profit :   1.40 €</a:t>
            </a:r>
          </a:p>
          <a:p>
            <a:pPr marL="0" indent="0">
              <a:buNone/>
            </a:pPr>
            <a:endParaRPr lang="fr-FR" dirty="0" smtClean="0"/>
          </a:p>
          <a:p>
            <a:pPr marL="0" indent="0">
              <a:buNone/>
            </a:pPr>
            <a:r>
              <a:rPr lang="fr-FR" dirty="0" smtClean="0"/>
              <a:t>Total invest = 498.00 € </a:t>
            </a:r>
          </a:p>
          <a:p>
            <a:pPr marL="0" indent="0">
              <a:buNone/>
            </a:pPr>
            <a:r>
              <a:rPr lang="fr-FR" dirty="0" smtClean="0"/>
              <a:t>Maximum profit in euros :  99.08 euros</a:t>
            </a:r>
          </a:p>
          <a:p>
            <a:pPr marL="0" indent="0">
              <a:buNone/>
            </a:pPr>
            <a:endParaRPr lang="fr-FR" dirty="0" smtClean="0"/>
          </a:p>
          <a:p>
            <a:pPr marL="0" indent="0">
              <a:buNone/>
            </a:pPr>
            <a:r>
              <a:rPr lang="fr-FR" dirty="0" smtClean="0"/>
              <a:t>Execution time : 0.9554462432861328 seconds</a:t>
            </a: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47500" lnSpcReduction="20000"/>
          </a:bodyPr>
          <a:lstStyle/>
          <a:p>
            <a:pPr marL="0" indent="0">
              <a:buNone/>
            </a:pPr>
            <a:r>
              <a:rPr lang="fr-FR" dirty="0" smtClean="0"/>
              <a:t>Best choice to invest :</a:t>
            </a:r>
          </a:p>
          <a:p>
            <a:pPr marL="0" indent="0">
              <a:buNone/>
            </a:pPr>
            <a:r>
              <a:rPr lang="fr-FR" dirty="0" smtClean="0"/>
              <a:t>action_18  -- price :  10.00 € -- profit :   1.40 €</a:t>
            </a:r>
          </a:p>
          <a:p>
            <a:pPr marL="0" indent="0">
              <a:buNone/>
            </a:pPr>
            <a:r>
              <a:rPr lang="fr-FR" dirty="0" smtClean="0"/>
              <a:t>action_8   -- price :  26.00 € -- profit :   2.86 €</a:t>
            </a:r>
          </a:p>
          <a:p>
            <a:pPr marL="0" indent="0">
              <a:buNone/>
            </a:pPr>
            <a:r>
              <a:rPr lang="fr-FR" dirty="0" smtClean="0"/>
              <a:t>action_19  -- price :  24.00 € -- profit :   5.04 €</a:t>
            </a:r>
          </a:p>
          <a:p>
            <a:pPr marL="0" indent="0">
              <a:buNone/>
            </a:pPr>
            <a:r>
              <a:rPr lang="fr-FR" dirty="0" smtClean="0"/>
              <a:t>action_11  -- price :  42.00 € -- profit :   7.14 €</a:t>
            </a:r>
          </a:p>
          <a:p>
            <a:pPr marL="0" indent="0">
              <a:buNone/>
            </a:pPr>
            <a:r>
              <a:rPr lang="fr-FR" dirty="0" smtClean="0"/>
              <a:t>action_13  -- price :  38.00 € -- profit :   8.74 €</a:t>
            </a:r>
          </a:p>
          <a:p>
            <a:pPr marL="0" indent="0">
              <a:buNone/>
            </a:pPr>
            <a:r>
              <a:rPr lang="fr-FR" dirty="0" smtClean="0"/>
              <a:t>action_10  -- price :  34.00 € -- profit :   9.18 €</a:t>
            </a:r>
          </a:p>
          <a:p>
            <a:pPr marL="0" indent="0">
              <a:buNone/>
            </a:pPr>
            <a:r>
              <a:rPr lang="fr-FR" dirty="0" smtClean="0"/>
              <a:t>action_5   -- price :  60.00 € -- profit :  10.20 €</a:t>
            </a:r>
          </a:p>
          <a:p>
            <a:pPr marL="0" indent="0">
              <a:buNone/>
            </a:pPr>
            <a:r>
              <a:rPr lang="fr-FR" dirty="0" smtClean="0"/>
              <a:t>action_4   -- price :  70.00 € -- profit :  14.00 €</a:t>
            </a:r>
          </a:p>
          <a:p>
            <a:pPr marL="0" indent="0">
              <a:buNone/>
            </a:pPr>
            <a:r>
              <a:rPr lang="fr-FR" dirty="0" smtClean="0"/>
              <a:t>action_6   -- price :  80.00 € -- profit :  20.00 €</a:t>
            </a:r>
          </a:p>
          <a:p>
            <a:pPr marL="0" indent="0">
              <a:buNone/>
            </a:pPr>
            <a:r>
              <a:rPr lang="fr-FR" dirty="0" smtClean="0"/>
              <a:t>action_20  -- price : 114.00 € -- profit :  20.52 €</a:t>
            </a:r>
          </a:p>
          <a:p>
            <a:pPr marL="0" indent="0">
              <a:buNone/>
            </a:pPr>
            <a:endParaRPr lang="fr-FR" dirty="0" smtClean="0"/>
          </a:p>
          <a:p>
            <a:pPr marL="0" indent="0">
              <a:buNone/>
            </a:pPr>
            <a:r>
              <a:rPr lang="fr-FR" dirty="0" smtClean="0"/>
              <a:t>Total invest = 498.00 €</a:t>
            </a:r>
          </a:p>
          <a:p>
            <a:pPr marL="0" indent="0">
              <a:buNone/>
            </a:pPr>
            <a:r>
              <a:rPr lang="fr-FR" dirty="0" smtClean="0"/>
              <a:t>Maximum profit in euros :  99.08 euros</a:t>
            </a:r>
          </a:p>
          <a:p>
            <a:pPr marL="0" indent="0">
              <a:buNone/>
            </a:pPr>
            <a:endParaRPr lang="fr-FR" dirty="0" smtClean="0"/>
          </a:p>
          <a:p>
            <a:pPr marL="0" indent="0">
              <a:buNone/>
            </a:pPr>
            <a:r>
              <a:rPr lang="fr-FR" dirty="0" smtClean="0"/>
              <a:t>Execution time : 0.010970354080200195 seconds</a:t>
            </a:r>
            <a:endParaRPr lang="fr-FR" dirty="0"/>
          </a:p>
        </p:txBody>
      </p:sp>
    </p:spTree>
    <p:extLst>
      <p:ext uri="{BB962C8B-B14F-4D97-AF65-F5344CB8AC3E}">
        <p14:creationId xmlns:p14="http://schemas.microsoft.com/office/powerpoint/2010/main" val="10977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500"/>
                                        <p:tgtEl>
                                          <p:spTgt spid="4">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500"/>
                                        <p:tgtEl>
                                          <p:spTgt spid="4">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500"/>
                                        <p:tgtEl>
                                          <p:spTgt spid="4">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Effect transition="in" filter="fade">
                                      <p:cBhvr>
                                        <p:cTn id="68" dur="500"/>
                                        <p:tgtEl>
                                          <p:spTgt spid="4">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500"/>
                                        <p:tgtEl>
                                          <p:spTgt spid="4">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500"/>
                                        <p:tgtEl>
                                          <p:spTgt spid="3">
                                            <p:txEl>
                                              <p:pRg st="12" end="12"/>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Effect transition="in" filter="fade">
                                      <p:cBhvr>
                                        <p:cTn id="79" dur="500"/>
                                        <p:tgtEl>
                                          <p:spTgt spid="4">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500"/>
                                        <p:tgtEl>
                                          <p:spTgt spid="3">
                                            <p:txEl>
                                              <p:pRg st="13" end="1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13" end="13"/>
                                            </p:txEl>
                                          </p:spTgt>
                                        </p:tgtEl>
                                        <p:attrNameLst>
                                          <p:attrName>style.visibility</p:attrName>
                                        </p:attrNameLst>
                                      </p:cBhvr>
                                      <p:to>
                                        <p:strVal val="visible"/>
                                      </p:to>
                                    </p:set>
                                    <p:animEffect transition="in" filter="fade">
                                      <p:cBhvr>
                                        <p:cTn id="87" dur="500"/>
                                        <p:tgtEl>
                                          <p:spTgt spid="4">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15" end="15"/>
                                            </p:txEl>
                                          </p:spTgt>
                                        </p:tgtEl>
                                        <p:attrNameLst>
                                          <p:attrName>style.visibility</p:attrName>
                                        </p:attrNameLst>
                                      </p:cBhvr>
                                      <p:to>
                                        <p:strVal val="visible"/>
                                      </p:to>
                                    </p:set>
                                    <p:animEffect transition="in" filter="fade">
                                      <p:cBhvr>
                                        <p:cTn id="95"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l’optimisation dynamique et les choix de Sienna</a:t>
            </a:r>
            <a:br>
              <a:rPr lang="fr-FR" sz="3200" dirty="0" smtClean="0"/>
            </a:br>
            <a:r>
              <a:rPr lang="fr-FR" sz="3200" dirty="0" smtClean="0"/>
              <a:t>- </a:t>
            </a:r>
            <a:r>
              <a:rPr lang="fr-FR" sz="3200" dirty="0" err="1" smtClean="0"/>
              <a:t>Dataset</a:t>
            </a:r>
            <a:r>
              <a:rPr lang="fr-FR" sz="3200" dirty="0" smtClean="0"/>
              <a:t> 1 -</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en-US" i="1" dirty="0" smtClean="0">
                <a:effectLst>
                  <a:outerShdw blurRad="38100" dist="38100" dir="2700000" algn="tl">
                    <a:srgbClr val="000000">
                      <a:alpha val="43137"/>
                    </a:srgbClr>
                  </a:outerShdw>
                </a:effectLst>
              </a:rPr>
              <a:t>Sienna bought :</a:t>
            </a:r>
          </a:p>
          <a:p>
            <a:pPr marL="0" indent="0">
              <a:buNone/>
            </a:pPr>
            <a:endParaRPr lang="en-US" dirty="0" smtClean="0"/>
          </a:p>
          <a:p>
            <a:pPr marL="0" indent="0">
              <a:buNone/>
            </a:pPr>
            <a:r>
              <a:rPr lang="en-US" dirty="0" smtClean="0"/>
              <a:t>Share-GRUT</a:t>
            </a:r>
          </a:p>
          <a:p>
            <a:pPr marL="0" indent="0">
              <a:buNone/>
            </a:pPr>
            <a:endParaRPr lang="en-US" dirty="0" smtClean="0"/>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Total cost: 498.76€</a:t>
            </a:r>
          </a:p>
          <a:p>
            <a:pPr marL="0" indent="0">
              <a:buNone/>
            </a:pPr>
            <a:r>
              <a:rPr lang="en-US" dirty="0" smtClean="0">
                <a:effectLst>
                  <a:outerShdw blurRad="38100" dist="38100" dir="2700000" algn="tl">
                    <a:srgbClr val="000000">
                      <a:alpha val="43137"/>
                    </a:srgbClr>
                  </a:outerShdw>
                </a:effectLst>
              </a:rPr>
              <a:t>Total return: 196.61€</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fr-FR" i="1" dirty="0" err="1" smtClean="0">
                <a:effectLst>
                  <a:outerShdw blurRad="38100" dist="38100" dir="2700000" algn="tl">
                    <a:srgbClr val="000000">
                      <a:alpha val="43137"/>
                    </a:srgbClr>
                  </a:outerShdw>
                </a:effectLst>
              </a:rPr>
              <a:t>My</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result</a:t>
            </a:r>
            <a:r>
              <a:rPr lang="fr-FR" i="1" dirty="0" smtClean="0">
                <a:effectLst>
                  <a:outerShdw blurRad="38100" dist="38100" dir="2700000" algn="tl">
                    <a:srgbClr val="000000">
                      <a:alpha val="43137"/>
                    </a:srgbClr>
                  </a:outerShdw>
                </a:effectLst>
              </a:rPr>
              <a:t> : </a:t>
            </a:r>
          </a:p>
          <a:p>
            <a:pPr marL="0" indent="0">
              <a:buNone/>
            </a:pPr>
            <a:endParaRPr lang="fr-FR" dirty="0" smtClean="0"/>
          </a:p>
          <a:p>
            <a:pPr marL="0" indent="0">
              <a:buNone/>
            </a:pPr>
            <a:r>
              <a:rPr lang="fr-FR" dirty="0" smtClean="0"/>
              <a:t>Share-HITN </a:t>
            </a:r>
          </a:p>
          <a:p>
            <a:pPr marL="0" indent="0">
              <a:buNone/>
            </a:pPr>
            <a:r>
              <a:rPr lang="fr-FR" dirty="0" smtClean="0"/>
              <a:t>Share-GRUT</a:t>
            </a:r>
          </a:p>
          <a:p>
            <a:pPr marL="0" indent="0">
              <a:buNone/>
            </a:pPr>
            <a:endParaRPr lang="fr-FR" dirty="0" smtClean="0"/>
          </a:p>
          <a:p>
            <a:pPr marL="0" indent="0">
              <a:buNone/>
            </a:pPr>
            <a:r>
              <a:rPr lang="fr-FR" dirty="0" smtClean="0">
                <a:effectLst>
                  <a:outerShdw blurRad="38100" dist="38100" dir="2700000" algn="tl">
                    <a:srgbClr val="000000">
                      <a:alpha val="43137"/>
                    </a:srgbClr>
                  </a:outerShdw>
                </a:effectLst>
              </a:rPr>
              <a:t>Total cost: 499.43 €</a:t>
            </a:r>
          </a:p>
          <a:p>
            <a:pPr marL="0" indent="0">
              <a:buNone/>
            </a:pPr>
            <a:r>
              <a:rPr lang="fr-FR" dirty="0" smtClean="0">
                <a:effectLst>
                  <a:outerShdw blurRad="38100" dist="38100" dir="2700000" algn="tl">
                    <a:srgbClr val="000000">
                      <a:alpha val="43137"/>
                    </a:srgbClr>
                  </a:outerShdw>
                </a:effectLst>
              </a:rPr>
              <a:t>Total return: 196.84 €</a:t>
            </a:r>
            <a:endParaRPr lang="fr-FR" dirty="0">
              <a:effectLst>
                <a:outerShdw blurRad="38100" dist="38100" dir="2700000" algn="tl">
                  <a:srgbClr val="000000">
                    <a:alpha val="43137"/>
                  </a:srgbClr>
                </a:outerShdw>
              </a:effectLst>
            </a:endParaRPr>
          </a:p>
          <a:p>
            <a:pPr marL="0" indent="0">
              <a:buNone/>
            </a:pPr>
            <a:endParaRPr lang="fr-FR" dirty="0"/>
          </a:p>
        </p:txBody>
      </p:sp>
    </p:spTree>
    <p:extLst>
      <p:ext uri="{BB962C8B-B14F-4D97-AF65-F5344CB8AC3E}">
        <p14:creationId xmlns:p14="http://schemas.microsoft.com/office/powerpoint/2010/main" val="40251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l’optimisation dynamique et les choix de Sienna</a:t>
            </a:r>
            <a:br>
              <a:rPr lang="fr-FR" sz="3200" dirty="0" smtClean="0"/>
            </a:br>
            <a:r>
              <a:rPr lang="fr-FR" sz="3200" dirty="0" smtClean="0"/>
              <a:t>- </a:t>
            </a:r>
            <a:r>
              <a:rPr lang="fr-FR" sz="3200" dirty="0" err="1" smtClean="0"/>
              <a:t>Dataset</a:t>
            </a:r>
            <a:r>
              <a:rPr lang="fr-FR" sz="3200" dirty="0" smtClean="0"/>
              <a:t> 2 -</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numCol="2">
            <a:normAutofit fontScale="77500" lnSpcReduction="20000"/>
          </a:bodyPr>
          <a:lstStyle/>
          <a:p>
            <a:pPr marL="0" indent="0">
              <a:buNone/>
            </a:pPr>
            <a:r>
              <a:rPr lang="en-US" i="1" dirty="0" smtClean="0">
                <a:effectLst>
                  <a:outerShdw blurRad="38100" dist="38100" dir="2700000" algn="tl">
                    <a:srgbClr val="000000">
                      <a:alpha val="43137"/>
                    </a:srgbClr>
                  </a:outerShdw>
                </a:effectLst>
              </a:rPr>
              <a:t>Sienna bought :</a:t>
            </a:r>
          </a:p>
          <a:p>
            <a:pPr marL="0" indent="0">
              <a:buNone/>
            </a:pPr>
            <a:endParaRPr lang="en-US" dirty="0" smtClean="0"/>
          </a:p>
          <a:p>
            <a:pPr marL="0" indent="0">
              <a:buNone/>
            </a:pPr>
            <a:r>
              <a:rPr lang="en-US" dirty="0" smtClean="0"/>
              <a:t>Share-ECAQ </a:t>
            </a:r>
          </a:p>
          <a:p>
            <a:pPr marL="0" indent="0">
              <a:buNone/>
            </a:pPr>
            <a:r>
              <a:rPr lang="en-US" dirty="0" smtClean="0"/>
              <a:t>Share-IXCI </a:t>
            </a:r>
          </a:p>
          <a:p>
            <a:pPr marL="0" indent="0">
              <a:buNone/>
            </a:pPr>
            <a:r>
              <a:rPr lang="en-US" dirty="0" smtClean="0"/>
              <a:t>Share-FWBE </a:t>
            </a:r>
          </a:p>
          <a:p>
            <a:pPr marL="0" indent="0">
              <a:buNone/>
            </a:pPr>
            <a:r>
              <a:rPr lang="en-US" dirty="0" smtClean="0"/>
              <a:t>Share-ZOFA </a:t>
            </a:r>
          </a:p>
          <a:p>
            <a:pPr marL="0" indent="0">
              <a:buNone/>
            </a:pPr>
            <a:r>
              <a:rPr lang="en-US" dirty="0" smtClean="0"/>
              <a:t>Share-PLLK </a:t>
            </a:r>
          </a:p>
          <a:p>
            <a:pPr marL="0" indent="0">
              <a:buNone/>
            </a:pPr>
            <a:r>
              <a:rPr lang="en-US" dirty="0" smtClean="0"/>
              <a:t>Share-YFVZ </a:t>
            </a:r>
          </a:p>
          <a:p>
            <a:pPr marL="0" indent="0">
              <a:buNone/>
            </a:pPr>
            <a:r>
              <a:rPr lang="en-US" dirty="0" smtClean="0"/>
              <a:t>Share-ANFX </a:t>
            </a:r>
          </a:p>
          <a:p>
            <a:pPr marL="0" indent="0">
              <a:buNone/>
            </a:pPr>
            <a:r>
              <a:rPr lang="en-US" dirty="0" smtClean="0"/>
              <a:t>Share-PATS </a:t>
            </a:r>
          </a:p>
          <a:p>
            <a:pPr marL="0" indent="0">
              <a:buNone/>
            </a:pPr>
            <a:r>
              <a:rPr lang="en-US" dirty="0" smtClean="0"/>
              <a:t>Share-NDKR </a:t>
            </a:r>
          </a:p>
          <a:p>
            <a:pPr marL="0" indent="0">
              <a:buNone/>
            </a:pPr>
            <a:r>
              <a:rPr lang="en-US" dirty="0" smtClean="0"/>
              <a:t>Share-ALIY </a:t>
            </a:r>
          </a:p>
          <a:p>
            <a:pPr marL="0" indent="0">
              <a:buNone/>
            </a:pPr>
            <a:r>
              <a:rPr lang="en-US" dirty="0" smtClean="0"/>
              <a:t>Share-JWGF </a:t>
            </a:r>
          </a:p>
          <a:p>
            <a:pPr marL="0" indent="0">
              <a:buNone/>
            </a:pPr>
            <a:r>
              <a:rPr lang="en-US" dirty="0" smtClean="0"/>
              <a:t>Share-JGTW </a:t>
            </a:r>
          </a:p>
          <a:p>
            <a:pPr marL="0" indent="0">
              <a:buNone/>
            </a:pPr>
            <a:r>
              <a:rPr lang="en-US" dirty="0" smtClean="0"/>
              <a:t>Share-FAPS </a:t>
            </a:r>
          </a:p>
          <a:p>
            <a:pPr marL="0" indent="0">
              <a:buNone/>
            </a:pPr>
            <a:r>
              <a:rPr lang="en-US" dirty="0" smtClean="0"/>
              <a:t>Share-VCAX </a:t>
            </a:r>
          </a:p>
          <a:p>
            <a:pPr marL="0" indent="0">
              <a:buNone/>
            </a:pPr>
            <a:r>
              <a:rPr lang="en-US" dirty="0" smtClean="0"/>
              <a:t>Share-LFXB </a:t>
            </a:r>
          </a:p>
          <a:p>
            <a:pPr marL="0" indent="0">
              <a:buNone/>
            </a:pPr>
            <a:r>
              <a:rPr lang="en-US" dirty="0" smtClean="0"/>
              <a:t>Share-DWSK </a:t>
            </a:r>
          </a:p>
          <a:p>
            <a:pPr marL="0" indent="0">
              <a:buNone/>
            </a:pPr>
            <a:r>
              <a:rPr lang="en-US" dirty="0" smtClean="0"/>
              <a:t>Share-XQII </a:t>
            </a:r>
          </a:p>
          <a:p>
            <a:pPr marL="0" indent="0">
              <a:buNone/>
            </a:pPr>
            <a:r>
              <a:rPr lang="en-US" dirty="0" smtClean="0"/>
              <a:t>Share-ROOM </a:t>
            </a:r>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Total cost: 489.24€</a:t>
            </a:r>
          </a:p>
          <a:p>
            <a:pPr marL="0" indent="0">
              <a:buNone/>
            </a:pPr>
            <a:r>
              <a:rPr lang="en-US" dirty="0" smtClean="0">
                <a:effectLst>
                  <a:outerShdw blurRad="38100" dist="38100" dir="2700000" algn="tl">
                    <a:srgbClr val="000000">
                      <a:alpha val="43137"/>
                    </a:srgbClr>
                  </a:outerShdw>
                </a:effectLst>
              </a:rPr>
              <a:t>Profit: 193.78€</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numCol="2">
            <a:normAutofit fontScale="77500" lnSpcReduction="20000"/>
          </a:bodyPr>
          <a:lstStyle/>
          <a:p>
            <a:pPr marL="0" indent="0">
              <a:buNone/>
            </a:pPr>
            <a:r>
              <a:rPr lang="fr-FR" i="1" dirty="0" err="1" smtClean="0">
                <a:effectLst>
                  <a:outerShdw blurRad="38100" dist="38100" dir="2700000" algn="tl">
                    <a:srgbClr val="000000">
                      <a:alpha val="43137"/>
                    </a:srgbClr>
                  </a:outerShdw>
                </a:effectLst>
              </a:rPr>
              <a:t>My</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result</a:t>
            </a:r>
            <a:r>
              <a:rPr lang="fr-FR" i="1" dirty="0" smtClean="0">
                <a:effectLst>
                  <a:outerShdw blurRad="38100" dist="38100" dir="2700000" algn="tl">
                    <a:srgbClr val="000000">
                      <a:alpha val="43137"/>
                    </a:srgbClr>
                  </a:outerShdw>
                </a:effectLst>
              </a:rPr>
              <a:t> : </a:t>
            </a:r>
          </a:p>
          <a:p>
            <a:pPr marL="0" indent="0">
              <a:buNone/>
            </a:pPr>
            <a:endParaRPr lang="fr-FR" dirty="0" smtClean="0"/>
          </a:p>
          <a:p>
            <a:pPr marL="0" indent="0">
              <a:buNone/>
            </a:pPr>
            <a:r>
              <a:rPr lang="fr-FR" dirty="0" smtClean="0"/>
              <a:t>Share-GEBJ</a:t>
            </a:r>
          </a:p>
          <a:p>
            <a:pPr marL="0" indent="0">
              <a:buNone/>
            </a:pPr>
            <a:r>
              <a:rPr lang="fr-FR" dirty="0" smtClean="0"/>
              <a:t>Share-LFXB </a:t>
            </a:r>
          </a:p>
          <a:p>
            <a:pPr marL="0" indent="0">
              <a:buNone/>
            </a:pPr>
            <a:r>
              <a:rPr lang="fr-FR" dirty="0" smtClean="0"/>
              <a:t>Share-FWBE </a:t>
            </a:r>
          </a:p>
          <a:p>
            <a:pPr marL="0" indent="0">
              <a:buNone/>
            </a:pPr>
            <a:r>
              <a:rPr lang="fr-FR" dirty="0" smtClean="0"/>
              <a:t>Share-HATC</a:t>
            </a:r>
          </a:p>
          <a:p>
            <a:pPr marL="0" indent="0">
              <a:buNone/>
            </a:pPr>
            <a:r>
              <a:rPr lang="fr-FR" dirty="0" smtClean="0"/>
              <a:t>Share-FWMV</a:t>
            </a:r>
          </a:p>
          <a:p>
            <a:pPr marL="0" indent="0">
              <a:buNone/>
            </a:pPr>
            <a:r>
              <a:rPr lang="fr-FR" dirty="0" smtClean="0"/>
              <a:t>Share-OPBR</a:t>
            </a:r>
          </a:p>
          <a:p>
            <a:pPr marL="0" indent="0">
              <a:buNone/>
            </a:pPr>
            <a:r>
              <a:rPr lang="fr-FR" dirty="0" smtClean="0"/>
              <a:t>Share-MALJ</a:t>
            </a:r>
          </a:p>
          <a:p>
            <a:pPr marL="0" indent="0">
              <a:buNone/>
            </a:pPr>
            <a:r>
              <a:rPr lang="fr-FR" dirty="0" smtClean="0"/>
              <a:t>Share-ANFX </a:t>
            </a:r>
          </a:p>
          <a:p>
            <a:pPr marL="0" indent="0">
              <a:buNone/>
            </a:pPr>
            <a:r>
              <a:rPr lang="fr-FR" dirty="0" smtClean="0"/>
              <a:t>Share-IJFT</a:t>
            </a:r>
          </a:p>
          <a:p>
            <a:pPr marL="0" indent="0">
              <a:buNone/>
            </a:pPr>
            <a:r>
              <a:rPr lang="fr-FR" dirty="0" smtClean="0"/>
              <a:t>Share-DLNE</a:t>
            </a:r>
          </a:p>
          <a:p>
            <a:pPr marL="0" indent="0">
              <a:buNone/>
            </a:pPr>
            <a:r>
              <a:rPr lang="fr-FR" dirty="0" smtClean="0"/>
              <a:t>Share-QEVK</a:t>
            </a:r>
          </a:p>
          <a:p>
            <a:pPr marL="0" indent="0">
              <a:buNone/>
            </a:pPr>
            <a:r>
              <a:rPr lang="fr-FR" dirty="0" smtClean="0"/>
              <a:t>Share-MBQU </a:t>
            </a:r>
          </a:p>
          <a:p>
            <a:pPr marL="0" indent="0">
              <a:buNone/>
            </a:pPr>
            <a:r>
              <a:rPr lang="fr-FR" dirty="0" smtClean="0"/>
              <a:t>Share-JWGF</a:t>
            </a:r>
          </a:p>
          <a:p>
            <a:pPr marL="0" indent="0">
              <a:buNone/>
            </a:pPr>
            <a:endParaRPr lang="fr-FR" dirty="0" smtClean="0"/>
          </a:p>
          <a:p>
            <a:pPr marL="0" indent="0">
              <a:buNone/>
            </a:pPr>
            <a:endParaRPr lang="fr-FR" dirty="0"/>
          </a:p>
          <a:p>
            <a:pPr marL="0" indent="0">
              <a:buNone/>
            </a:pPr>
            <a:r>
              <a:rPr lang="fr-FR" dirty="0" smtClean="0">
                <a:effectLst>
                  <a:outerShdw blurRad="38100" dist="38100" dir="2700000" algn="tl">
                    <a:srgbClr val="000000">
                      <a:alpha val="43137"/>
                    </a:srgbClr>
                  </a:outerShdw>
                </a:effectLst>
              </a:rPr>
              <a:t>Total cost: 482.95 €</a:t>
            </a:r>
          </a:p>
          <a:p>
            <a:pPr marL="0" indent="0">
              <a:buNone/>
            </a:pPr>
            <a:endParaRPr lang="fr-FR" dirty="0" smtClean="0">
              <a:effectLst>
                <a:outerShdw blurRad="38100" dist="38100" dir="2700000" algn="tl">
                  <a:srgbClr val="000000">
                    <a:alpha val="43137"/>
                  </a:srgbClr>
                </a:outerShdw>
              </a:effectLst>
            </a:endParaRPr>
          </a:p>
          <a:p>
            <a:pPr marL="0" indent="0">
              <a:buNone/>
            </a:pPr>
            <a:r>
              <a:rPr lang="fr-FR" dirty="0" smtClean="0">
                <a:effectLst>
                  <a:outerShdw blurRad="38100" dist="38100" dir="2700000" algn="tl">
                    <a:srgbClr val="000000">
                      <a:alpha val="43137"/>
                    </a:srgbClr>
                  </a:outerShdw>
                </a:effectLst>
              </a:rPr>
              <a:t>Total return: 194.90 €</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13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9" end="19"/>
                                            </p:txEl>
                                          </p:spTgt>
                                        </p:tgtEl>
                                        <p:attrNameLst>
                                          <p:attrName>style.visibility</p:attrName>
                                        </p:attrNameLst>
                                      </p:cBhvr>
                                      <p:to>
                                        <p:strVal val="visible"/>
                                      </p:to>
                                    </p:set>
                                    <p:animEffect transition="in" filter="fade">
                                      <p:cBhvr>
                                        <p:cTn id="61" dur="500"/>
                                        <p:tgtEl>
                                          <p:spTgt spid="3">
                                            <p:txEl>
                                              <p:pRg st="19" end="1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fade">
                                      <p:cBhvr>
                                        <p:cTn id="64" dur="500"/>
                                        <p:tgtEl>
                                          <p:spTgt spid="3">
                                            <p:txEl>
                                              <p:pRg st="21" end="2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animEffect transition="in" filter="fade">
                                      <p:cBhvr>
                                        <p:cTn id="67" dur="500"/>
                                        <p:tgtEl>
                                          <p:spTgt spid="3">
                                            <p:txEl>
                                              <p:pRg st="22" end="2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500"/>
                                        <p:tgtEl>
                                          <p:spTgt spid="4">
                                            <p:txEl>
                                              <p:pRg st="4" end="4"/>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5" end="5"/>
                                            </p:txEl>
                                          </p:spTgt>
                                        </p:tgtEl>
                                        <p:attrNameLst>
                                          <p:attrName>style.visibility</p:attrName>
                                        </p:attrNameLst>
                                      </p:cBhvr>
                                      <p:to>
                                        <p:strVal val="visible"/>
                                      </p:to>
                                    </p:set>
                                    <p:animEffect transition="in" filter="fade">
                                      <p:cBhvr>
                                        <p:cTn id="84" dur="500"/>
                                        <p:tgtEl>
                                          <p:spTgt spid="4">
                                            <p:txEl>
                                              <p:pRg st="5" end="5"/>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7" end="7"/>
                                            </p:txEl>
                                          </p:spTgt>
                                        </p:tgtEl>
                                        <p:attrNameLst>
                                          <p:attrName>style.visibility</p:attrName>
                                        </p:attrNameLst>
                                      </p:cBhvr>
                                      <p:to>
                                        <p:strVal val="visible"/>
                                      </p:to>
                                    </p:set>
                                    <p:animEffect transition="in" filter="fade">
                                      <p:cBhvr>
                                        <p:cTn id="90" dur="500"/>
                                        <p:tgtEl>
                                          <p:spTgt spid="4">
                                            <p:txEl>
                                              <p:pRg st="7" end="7"/>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8" end="8"/>
                                            </p:txEl>
                                          </p:spTgt>
                                        </p:tgtEl>
                                        <p:attrNameLst>
                                          <p:attrName>style.visibility</p:attrName>
                                        </p:attrNameLst>
                                      </p:cBhvr>
                                      <p:to>
                                        <p:strVal val="visible"/>
                                      </p:to>
                                    </p:set>
                                    <p:animEffect transition="in" filter="fade">
                                      <p:cBhvr>
                                        <p:cTn id="93" dur="500"/>
                                        <p:tgtEl>
                                          <p:spTgt spid="4">
                                            <p:txEl>
                                              <p:pRg st="8" end="8"/>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9" end="9"/>
                                            </p:txEl>
                                          </p:spTgt>
                                        </p:tgtEl>
                                        <p:attrNameLst>
                                          <p:attrName>style.visibility</p:attrName>
                                        </p:attrNameLst>
                                      </p:cBhvr>
                                      <p:to>
                                        <p:strVal val="visible"/>
                                      </p:to>
                                    </p:set>
                                    <p:animEffect transition="in" filter="fade">
                                      <p:cBhvr>
                                        <p:cTn id="96" dur="500"/>
                                        <p:tgtEl>
                                          <p:spTgt spid="4">
                                            <p:txEl>
                                              <p:pRg st="9" end="9"/>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10" end="10"/>
                                            </p:txEl>
                                          </p:spTgt>
                                        </p:tgtEl>
                                        <p:attrNameLst>
                                          <p:attrName>style.visibility</p:attrName>
                                        </p:attrNameLst>
                                      </p:cBhvr>
                                      <p:to>
                                        <p:strVal val="visible"/>
                                      </p:to>
                                    </p:set>
                                    <p:animEffect transition="in" filter="fade">
                                      <p:cBhvr>
                                        <p:cTn id="99" dur="500"/>
                                        <p:tgtEl>
                                          <p:spTgt spid="4">
                                            <p:txEl>
                                              <p:pRg st="10" end="10"/>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1" end="11"/>
                                            </p:txEl>
                                          </p:spTgt>
                                        </p:tgtEl>
                                        <p:attrNameLst>
                                          <p:attrName>style.visibility</p:attrName>
                                        </p:attrNameLst>
                                      </p:cBhvr>
                                      <p:to>
                                        <p:strVal val="visible"/>
                                      </p:to>
                                    </p:set>
                                    <p:animEffect transition="in" filter="fade">
                                      <p:cBhvr>
                                        <p:cTn id="102" dur="500"/>
                                        <p:tgtEl>
                                          <p:spTgt spid="4">
                                            <p:txEl>
                                              <p:pRg st="11" end="11"/>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animEffect transition="in" filter="fade">
                                      <p:cBhvr>
                                        <p:cTn id="105" dur="500"/>
                                        <p:tgtEl>
                                          <p:spTgt spid="4">
                                            <p:txEl>
                                              <p:pRg st="12" end="12"/>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3" end="13"/>
                                            </p:txEl>
                                          </p:spTgt>
                                        </p:tgtEl>
                                        <p:attrNameLst>
                                          <p:attrName>style.visibility</p:attrName>
                                        </p:attrNameLst>
                                      </p:cBhvr>
                                      <p:to>
                                        <p:strVal val="visible"/>
                                      </p:to>
                                    </p:set>
                                    <p:animEffect transition="in" filter="fade">
                                      <p:cBhvr>
                                        <p:cTn id="108" dur="500"/>
                                        <p:tgtEl>
                                          <p:spTgt spid="4">
                                            <p:txEl>
                                              <p:pRg st="13" end="13"/>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4" end="14"/>
                                            </p:txEl>
                                          </p:spTgt>
                                        </p:tgtEl>
                                        <p:attrNameLst>
                                          <p:attrName>style.visibility</p:attrName>
                                        </p:attrNameLst>
                                      </p:cBhvr>
                                      <p:to>
                                        <p:strVal val="visible"/>
                                      </p:to>
                                    </p:set>
                                    <p:animEffect transition="in" filter="fade">
                                      <p:cBhvr>
                                        <p:cTn id="111" dur="500"/>
                                        <p:tgtEl>
                                          <p:spTgt spid="4">
                                            <p:txEl>
                                              <p:pRg st="14" end="14"/>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7" end="17"/>
                                            </p:txEl>
                                          </p:spTgt>
                                        </p:tgtEl>
                                        <p:attrNameLst>
                                          <p:attrName>style.visibility</p:attrName>
                                        </p:attrNameLst>
                                      </p:cBhvr>
                                      <p:to>
                                        <p:strVal val="visible"/>
                                      </p:to>
                                    </p:set>
                                    <p:animEffect transition="in" filter="fade">
                                      <p:cBhvr>
                                        <p:cTn id="114" dur="500"/>
                                        <p:tgtEl>
                                          <p:spTgt spid="4">
                                            <p:txEl>
                                              <p:pRg st="17" end="17"/>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animEffect transition="in" filter="fade">
                                      <p:cBhvr>
                                        <p:cTn id="117"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AlgoInvest&amp;Trade</a:t>
            </a:r>
            <a:endParaRPr lang="fr-FR" dirty="0"/>
          </a:p>
        </p:txBody>
      </p:sp>
      <p:sp>
        <p:nvSpPr>
          <p:cNvPr id="3" name="Sous-titre 2"/>
          <p:cNvSpPr>
            <a:spLocks noGrp="1"/>
          </p:cNvSpPr>
          <p:nvPr>
            <p:ph type="subTitle" idx="1"/>
          </p:nvPr>
        </p:nvSpPr>
        <p:spPr/>
        <p:txBody>
          <a:bodyPr/>
          <a:lstStyle/>
          <a:p>
            <a:r>
              <a:rPr lang="fr-FR" dirty="0" smtClean="0"/>
              <a:t>Merci de votre attention</a:t>
            </a:r>
            <a:endParaRPr lang="fr-FR" dirty="0"/>
          </a:p>
        </p:txBody>
      </p:sp>
    </p:spTree>
    <p:extLst>
      <p:ext uri="{BB962C8B-B14F-4D97-AF65-F5344CB8AC3E}">
        <p14:creationId xmlns:p14="http://schemas.microsoft.com/office/powerpoint/2010/main" val="4218019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la présentation</a:t>
            </a:r>
            <a:endParaRPr lang="fr-FR" dirty="0"/>
          </a:p>
        </p:txBody>
      </p:sp>
      <p:sp>
        <p:nvSpPr>
          <p:cNvPr id="3" name="Espace réservé du contenu 2"/>
          <p:cNvSpPr>
            <a:spLocks noGrp="1"/>
          </p:cNvSpPr>
          <p:nvPr>
            <p:ph idx="1"/>
          </p:nvPr>
        </p:nvSpPr>
        <p:spPr/>
        <p:txBody>
          <a:bodyPr/>
          <a:lstStyle/>
          <a:p>
            <a:r>
              <a:rPr lang="fr-FR" dirty="0" smtClean="0"/>
              <a:t>Algorithme de force brute</a:t>
            </a:r>
          </a:p>
          <a:p>
            <a:r>
              <a:rPr lang="fr-FR" dirty="0" smtClean="0"/>
              <a:t>Algorithme optimisation naïve</a:t>
            </a:r>
          </a:p>
          <a:p>
            <a:r>
              <a:rPr lang="fr-FR" dirty="0" smtClean="0"/>
              <a:t>Algorithme optimisation dynamique</a:t>
            </a:r>
          </a:p>
          <a:p>
            <a:r>
              <a:rPr lang="fr-FR" dirty="0" smtClean="0"/>
              <a:t>Comparaison de l’efficacité et des performances entre la force brute et l’optimisation dynamique.</a:t>
            </a:r>
          </a:p>
          <a:p>
            <a:r>
              <a:rPr lang="fr-FR" dirty="0" smtClean="0"/>
              <a:t>Comparaison entre l’optimisation dynamique et les choix de Sienna</a:t>
            </a:r>
            <a:endParaRPr lang="fr-FR" dirty="0"/>
          </a:p>
        </p:txBody>
      </p:sp>
    </p:spTree>
    <p:extLst>
      <p:ext uri="{BB962C8B-B14F-4D97-AF65-F5344CB8AC3E}">
        <p14:creationId xmlns:p14="http://schemas.microsoft.com/office/powerpoint/2010/main" val="150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Algorithme de force brute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368165252"/>
              </p:ext>
            </p:extLst>
          </p:nvPr>
        </p:nvGraphicFramePr>
        <p:xfrm>
          <a:off x="838200" y="1825625"/>
          <a:ext cx="10515600" cy="3708400"/>
        </p:xfrm>
        <a:graphic>
          <a:graphicData uri="http://schemas.openxmlformats.org/drawingml/2006/table">
            <a:tbl>
              <a:tblPr firstRow="1" bandRow="1">
                <a:tableStyleId>{8A107856-5554-42FB-B03E-39F5DBC370BA}</a:tableStyleId>
              </a:tblPr>
              <a:tblGrid>
                <a:gridCol w="3505200">
                  <a:extLst>
                    <a:ext uri="{9D8B030D-6E8A-4147-A177-3AD203B41FA5}">
                      <a16:colId xmlns:a16="http://schemas.microsoft.com/office/drawing/2014/main" val="2397667599"/>
                    </a:ext>
                  </a:extLst>
                </a:gridCol>
                <a:gridCol w="3505200">
                  <a:extLst>
                    <a:ext uri="{9D8B030D-6E8A-4147-A177-3AD203B41FA5}">
                      <a16:colId xmlns:a16="http://schemas.microsoft.com/office/drawing/2014/main" val="3392345974"/>
                    </a:ext>
                  </a:extLst>
                </a:gridCol>
                <a:gridCol w="3505200">
                  <a:extLst>
                    <a:ext uri="{9D8B030D-6E8A-4147-A177-3AD203B41FA5}">
                      <a16:colId xmlns:a16="http://schemas.microsoft.com/office/drawing/2014/main" val="4003554981"/>
                    </a:ext>
                  </a:extLst>
                </a:gridCol>
              </a:tblGrid>
              <a:tr h="370840">
                <a:tc>
                  <a:txBody>
                    <a:bodyPr/>
                    <a:lstStyle/>
                    <a:p>
                      <a:pPr algn="ctr"/>
                      <a:r>
                        <a:rPr lang="fr-FR" dirty="0" smtClean="0">
                          <a:solidFill>
                            <a:schemeClr val="accent3">
                              <a:lumMod val="75000"/>
                            </a:schemeClr>
                          </a:solidFill>
                        </a:rPr>
                        <a:t>Action 1</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2</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Action 3</a:t>
                      </a:r>
                      <a:endParaRPr lang="fr-FR" dirty="0">
                        <a:solidFill>
                          <a:schemeClr val="accent3">
                            <a:lumMod val="75000"/>
                          </a:schemeClr>
                        </a:solidFill>
                      </a:endParaRPr>
                    </a:p>
                  </a:txBody>
                  <a:tcPr/>
                </a:tc>
                <a:extLst>
                  <a:ext uri="{0D108BD9-81ED-4DB2-BD59-A6C34878D82A}">
                    <a16:rowId xmlns:a16="http://schemas.microsoft.com/office/drawing/2014/main" val="540611094"/>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3697576963"/>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1806089191"/>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1566465879"/>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2323012143"/>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2031689084"/>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2352896966"/>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630514678"/>
                  </a:ext>
                </a:extLst>
              </a:tr>
              <a:tr h="370840">
                <a:tc>
                  <a:txBody>
                    <a:bodyPr/>
                    <a:lstStyle/>
                    <a:p>
                      <a:pPr algn="ctr"/>
                      <a:r>
                        <a:rPr lang="fr-FR" dirty="0" smtClean="0">
                          <a:solidFill>
                            <a:schemeClr val="accent3">
                              <a:lumMod val="75000"/>
                            </a:schemeClr>
                          </a:solidFill>
                        </a:rPr>
                        <a:t>Non </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2459685208"/>
                  </a:ext>
                </a:extLst>
              </a:tr>
              <a:tr h="370840">
                <a:tc>
                  <a:txBody>
                    <a:bodyPr/>
                    <a:lstStyle/>
                    <a:p>
                      <a:pPr algn="ctr"/>
                      <a:endParaRPr lang="fr-FR" dirty="0">
                        <a:solidFill>
                          <a:schemeClr val="accent3">
                            <a:lumMod val="75000"/>
                          </a:schemeClr>
                        </a:solidFill>
                      </a:endParaRPr>
                    </a:p>
                  </a:txBody>
                  <a:tcPr/>
                </a:tc>
                <a:tc>
                  <a:txBody>
                    <a:bodyPr/>
                    <a:lstStyle/>
                    <a:p>
                      <a:pPr algn="ctr"/>
                      <a:endParaRPr lang="fr-FR" dirty="0">
                        <a:solidFill>
                          <a:schemeClr val="accent3">
                            <a:lumMod val="75000"/>
                          </a:schemeClr>
                        </a:solidFill>
                      </a:endParaRPr>
                    </a:p>
                  </a:txBody>
                  <a:tcPr/>
                </a:tc>
                <a:tc>
                  <a:txBody>
                    <a:bodyPr/>
                    <a:lstStyle/>
                    <a:p>
                      <a:pPr algn="ctr"/>
                      <a:endParaRPr lang="fr-FR" dirty="0">
                        <a:solidFill>
                          <a:schemeClr val="accent3">
                            <a:lumMod val="75000"/>
                          </a:schemeClr>
                        </a:solidFill>
                      </a:endParaRPr>
                    </a:p>
                  </a:txBody>
                  <a:tcPr/>
                </a:tc>
                <a:extLst>
                  <a:ext uri="{0D108BD9-81ED-4DB2-BD59-A6C34878D82A}">
                    <a16:rowId xmlns:a16="http://schemas.microsoft.com/office/drawing/2014/main" val="1550383358"/>
                  </a:ext>
                </a:extLst>
              </a:tr>
            </a:tbl>
          </a:graphicData>
        </a:graphic>
      </p:graphicFrame>
      <p:sp>
        <p:nvSpPr>
          <p:cNvPr id="5" name="ZoneTexte 4"/>
          <p:cNvSpPr txBox="1"/>
          <p:nvPr/>
        </p:nvSpPr>
        <p:spPr>
          <a:xfrm>
            <a:off x="838200" y="5668962"/>
            <a:ext cx="10515600" cy="4801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solidFill>
                  <a:schemeClr val="accent3">
                    <a:lumMod val="75000"/>
                  </a:schemeClr>
                </a:solidFill>
              </a:defRPr>
            </a:lvl1pPr>
            <a:lvl2pPr marL="685800" indent="-228600">
              <a:lnSpc>
                <a:spcPct val="90000"/>
              </a:lnSpc>
              <a:spcBef>
                <a:spcPts val="500"/>
              </a:spcBef>
              <a:buFont typeface="Arial" panose="020B0604020202020204" pitchFamily="34" charset="0"/>
              <a:buChar char="•"/>
              <a:defRPr sz="2400">
                <a:solidFill>
                  <a:schemeClr val="accent3">
                    <a:lumMod val="75000"/>
                  </a:schemeClr>
                </a:solidFill>
              </a:defRPr>
            </a:lvl2pPr>
            <a:lvl3pPr marL="1143000" indent="-228600">
              <a:lnSpc>
                <a:spcPct val="90000"/>
              </a:lnSpc>
              <a:spcBef>
                <a:spcPts val="500"/>
              </a:spcBef>
              <a:buFont typeface="Arial" panose="020B0604020202020204" pitchFamily="34" charset="0"/>
              <a:buChar char="•"/>
              <a:defRPr sz="2000">
                <a:solidFill>
                  <a:schemeClr val="accent3">
                    <a:lumMod val="75000"/>
                  </a:schemeClr>
                </a:solidFill>
              </a:defRPr>
            </a:lvl3pPr>
            <a:lvl4pPr marL="1600200" indent="-228600">
              <a:lnSpc>
                <a:spcPct val="90000"/>
              </a:lnSpc>
              <a:spcBef>
                <a:spcPts val="500"/>
              </a:spcBef>
              <a:buFont typeface="Arial" panose="020B0604020202020204" pitchFamily="34" charset="0"/>
              <a:buChar char="•"/>
              <a:defRPr>
                <a:solidFill>
                  <a:schemeClr val="accent3">
                    <a:lumMod val="75000"/>
                  </a:schemeClr>
                </a:solidFill>
              </a:defRPr>
            </a:lvl4pPr>
            <a:lvl5pPr marL="2057400" indent="-228600">
              <a:lnSpc>
                <a:spcPct val="90000"/>
              </a:lnSpc>
              <a:spcBef>
                <a:spcPts val="500"/>
              </a:spcBef>
              <a:buFont typeface="Arial" panose="020B0604020202020204" pitchFamily="34" charset="0"/>
              <a:buChar char="•"/>
              <a:defRPr>
                <a:solidFill>
                  <a:schemeClr val="accent3">
                    <a:lumMod val="7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fr-FR" dirty="0"/>
              <a:t>Pour n actions, il y </a:t>
            </a:r>
            <a:r>
              <a:rPr lang="fr-FR" dirty="0" smtClean="0"/>
              <a:t>aura 2</a:t>
            </a:r>
            <a:r>
              <a:rPr lang="fr-FR" baseline="30000" dirty="0" smtClean="0"/>
              <a:t>n</a:t>
            </a:r>
            <a:r>
              <a:rPr lang="fr-FR" dirty="0" smtClean="0"/>
              <a:t> </a:t>
            </a:r>
            <a:r>
              <a:rPr lang="fr-FR" dirty="0"/>
              <a:t>possibilités de combinaisons différentes</a:t>
            </a:r>
          </a:p>
        </p:txBody>
      </p:sp>
    </p:spTree>
    <p:extLst>
      <p:ext uri="{BB962C8B-B14F-4D97-AF65-F5344CB8AC3E}">
        <p14:creationId xmlns:p14="http://schemas.microsoft.com/office/powerpoint/2010/main" val="11461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Algorithme de force brute</a:t>
            </a:r>
            <a:br>
              <a:rPr lang="fr-FR" dirty="0" smtClean="0"/>
            </a:b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09" y="1054768"/>
            <a:ext cx="9367982" cy="5803232"/>
          </a:xfrm>
          <a:prstGeom prst="rect">
            <a:avLst/>
          </a:prstGeom>
        </p:spPr>
      </p:pic>
    </p:spTree>
    <p:extLst>
      <p:ext uri="{BB962C8B-B14F-4D97-AF65-F5344CB8AC3E}">
        <p14:creationId xmlns:p14="http://schemas.microsoft.com/office/powerpoint/2010/main" val="1685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Complexité : O(2</a:t>
            </a:r>
            <a:r>
              <a:rPr lang="fr-FR" baseline="30000" dirty="0" smtClean="0"/>
              <a:t>n</a:t>
            </a:r>
            <a:r>
              <a:rPr lang="fr-FR" dirty="0" smtClean="0"/>
              <a:t>)</a:t>
            </a:r>
          </a:p>
          <a:p>
            <a:r>
              <a:rPr lang="fr-FR" dirty="0" smtClean="0"/>
              <a:t>Temps d’exécution (20 actions) :  0.9554462432861328 s</a:t>
            </a:r>
          </a:p>
          <a:p>
            <a:r>
              <a:rPr lang="fr-FR" dirty="0" smtClean="0"/>
              <a:t>Temps d’exécution (1000 actions) :</a:t>
            </a:r>
          </a:p>
          <a:p>
            <a:r>
              <a:rPr lang="fr-FR" dirty="0" smtClean="0"/>
              <a:t>Pertinence du résultat : excellent (teste de toutes les combinaisons possibles)</a:t>
            </a:r>
          </a:p>
          <a:p>
            <a:r>
              <a:rPr lang="fr-FR" dirty="0" smtClean="0"/>
              <a:t>Contraintes : extrêmement gourmand en ressources et en temps. Ne peut être utilisé de manière optimale que sur un nombre restreint d’actions.</a:t>
            </a:r>
            <a:endParaRPr lang="fr-FR" dirty="0"/>
          </a:p>
        </p:txBody>
      </p:sp>
      <p:sp>
        <p:nvSpPr>
          <p:cNvPr id="4" name="Titre 1"/>
          <p:cNvSpPr>
            <a:spLocks noGrp="1"/>
          </p:cNvSpPr>
          <p:nvPr>
            <p:ph type="title"/>
          </p:nvPr>
        </p:nvSpPr>
        <p:spPr>
          <a:xfrm>
            <a:off x="838200" y="365125"/>
            <a:ext cx="10515600" cy="1325563"/>
          </a:xfrm>
        </p:spPr>
        <p:txBody>
          <a:bodyPr>
            <a:normAutofit/>
          </a:bodyPr>
          <a:lstStyle/>
          <a:p>
            <a:r>
              <a:rPr lang="fr-FR" dirty="0" smtClean="0"/>
              <a:t>Algorithme de force brute</a:t>
            </a:r>
            <a:br>
              <a:rPr lang="fr-FR" dirty="0" smtClean="0"/>
            </a:br>
            <a:endParaRPr lang="fr-FR" dirty="0"/>
          </a:p>
        </p:txBody>
      </p:sp>
    </p:spTree>
    <p:extLst>
      <p:ext uri="{BB962C8B-B14F-4D97-AF65-F5344CB8AC3E}">
        <p14:creationId xmlns:p14="http://schemas.microsoft.com/office/powerpoint/2010/main" val="59839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naïve</a:t>
            </a:r>
            <a:br>
              <a:rPr lang="fr-FR" dirty="0" smtClean="0"/>
            </a:br>
            <a:endParaRPr lang="fr-FR"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8939"/>
            <a:ext cx="3842327" cy="6669061"/>
          </a:xfrm>
        </p:spPr>
      </p:pic>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fr-FR" dirty="0" smtClean="0"/>
              <a:t>Complexité : O(n)</a:t>
            </a:r>
          </a:p>
          <a:p>
            <a:r>
              <a:rPr lang="fr-FR" dirty="0" smtClean="0"/>
              <a:t>Temps d’exécution (20 actions) : 0.005984067916870117 s</a:t>
            </a:r>
          </a:p>
          <a:p>
            <a:r>
              <a:rPr lang="fr-FR" dirty="0" smtClean="0"/>
              <a:t>Temps exécutions (1000 actions) : 0.006980419158935547 s</a:t>
            </a:r>
          </a:p>
          <a:p>
            <a:r>
              <a:rPr lang="fr-FR" dirty="0" smtClean="0"/>
              <a:t>Pertinence du résultat : médiocre</a:t>
            </a:r>
            <a:endParaRPr lang="fr-FR" dirty="0"/>
          </a:p>
        </p:txBody>
      </p:sp>
    </p:spTree>
    <p:extLst>
      <p:ext uri="{BB962C8B-B14F-4D97-AF65-F5344CB8AC3E}">
        <p14:creationId xmlns:p14="http://schemas.microsoft.com/office/powerpoint/2010/main" val="423273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dynamique</a:t>
            </a:r>
            <a:br>
              <a:rPr lang="fr-FR" dirty="0" smtClean="0"/>
            </a:br>
            <a:endParaRPr lang="fr-FR" dirty="0"/>
          </a:p>
        </p:txBody>
      </p:sp>
      <p:graphicFrame>
        <p:nvGraphicFramePr>
          <p:cNvPr id="5" name="Espace réservé du contenu 3"/>
          <p:cNvGraphicFramePr>
            <a:graphicFrameLocks noGrp="1"/>
          </p:cNvGraphicFramePr>
          <p:nvPr>
            <p:ph idx="1"/>
            <p:extLst>
              <p:ext uri="{D42A27DB-BD31-4B8C-83A1-F6EECF244321}">
                <p14:modId xmlns:p14="http://schemas.microsoft.com/office/powerpoint/2010/main" val="251612914"/>
              </p:ext>
            </p:extLst>
          </p:nvPr>
        </p:nvGraphicFramePr>
        <p:xfrm>
          <a:off x="838200" y="2671786"/>
          <a:ext cx="10515603" cy="2595880"/>
        </p:xfrm>
        <a:graphic>
          <a:graphicData uri="http://schemas.openxmlformats.org/drawingml/2006/table">
            <a:tbl>
              <a:tblPr firstRow="1" bandRow="1">
                <a:tableStyleId>{8A107856-5554-42FB-B03E-39F5DBC370BA}</a:tableStyleId>
              </a:tblPr>
              <a:tblGrid>
                <a:gridCol w="1502229">
                  <a:extLst>
                    <a:ext uri="{9D8B030D-6E8A-4147-A177-3AD203B41FA5}">
                      <a16:colId xmlns:a16="http://schemas.microsoft.com/office/drawing/2014/main" val="2397667599"/>
                    </a:ext>
                  </a:extLst>
                </a:gridCol>
                <a:gridCol w="1502229">
                  <a:extLst>
                    <a:ext uri="{9D8B030D-6E8A-4147-A177-3AD203B41FA5}">
                      <a16:colId xmlns:a16="http://schemas.microsoft.com/office/drawing/2014/main" val="3127927818"/>
                    </a:ext>
                  </a:extLst>
                </a:gridCol>
                <a:gridCol w="1502229">
                  <a:extLst>
                    <a:ext uri="{9D8B030D-6E8A-4147-A177-3AD203B41FA5}">
                      <a16:colId xmlns:a16="http://schemas.microsoft.com/office/drawing/2014/main" val="3362207839"/>
                    </a:ext>
                  </a:extLst>
                </a:gridCol>
                <a:gridCol w="1502229">
                  <a:extLst>
                    <a:ext uri="{9D8B030D-6E8A-4147-A177-3AD203B41FA5}">
                      <a16:colId xmlns:a16="http://schemas.microsoft.com/office/drawing/2014/main" val="965371091"/>
                    </a:ext>
                  </a:extLst>
                </a:gridCol>
                <a:gridCol w="1502229">
                  <a:extLst>
                    <a:ext uri="{9D8B030D-6E8A-4147-A177-3AD203B41FA5}">
                      <a16:colId xmlns:a16="http://schemas.microsoft.com/office/drawing/2014/main" val="4077639509"/>
                    </a:ext>
                  </a:extLst>
                </a:gridCol>
                <a:gridCol w="1502229">
                  <a:extLst>
                    <a:ext uri="{9D8B030D-6E8A-4147-A177-3AD203B41FA5}">
                      <a16:colId xmlns:a16="http://schemas.microsoft.com/office/drawing/2014/main" val="3392345974"/>
                    </a:ext>
                  </a:extLst>
                </a:gridCol>
                <a:gridCol w="1502229">
                  <a:extLst>
                    <a:ext uri="{9D8B030D-6E8A-4147-A177-3AD203B41FA5}">
                      <a16:colId xmlns:a16="http://schemas.microsoft.com/office/drawing/2014/main" val="4003554981"/>
                    </a:ext>
                  </a:extLst>
                </a:gridCol>
              </a:tblGrid>
              <a:tr h="370840">
                <a:tc>
                  <a:txBody>
                    <a:bodyPr/>
                    <a:lstStyle/>
                    <a:p>
                      <a:pPr algn="ctr"/>
                      <a:r>
                        <a:rPr lang="fr-FR" dirty="0" smtClean="0">
                          <a:solidFill>
                            <a:schemeClr val="accent3">
                              <a:lumMod val="75000"/>
                            </a:schemeClr>
                          </a:solidFill>
                        </a:rPr>
                        <a:t>Actions</a:t>
                      </a:r>
                      <a:endParaRPr lang="fr-FR" dirty="0">
                        <a:solidFill>
                          <a:schemeClr val="accent3">
                            <a:lumMod val="75000"/>
                          </a:schemeClr>
                        </a:solidFill>
                      </a:endParaRPr>
                    </a:p>
                  </a:txBody>
                  <a:tcPr/>
                </a:tc>
                <a:tc gridSpan="6">
                  <a:txBody>
                    <a:bodyPr/>
                    <a:lstStyle/>
                    <a:p>
                      <a:pPr algn="ctr"/>
                      <a:r>
                        <a:rPr lang="fr-FR" dirty="0" err="1" smtClean="0">
                          <a:solidFill>
                            <a:schemeClr val="accent3">
                              <a:lumMod val="75000"/>
                            </a:schemeClr>
                          </a:solidFill>
                        </a:rPr>
                        <a:t>Wallet</a:t>
                      </a:r>
                      <a:r>
                        <a:rPr lang="fr-FR" baseline="0" dirty="0" smtClean="0">
                          <a:solidFill>
                            <a:schemeClr val="accent3">
                              <a:lumMod val="75000"/>
                            </a:schemeClr>
                          </a:solidFill>
                        </a:rPr>
                        <a:t> (valeur du portefeuille)</a:t>
                      </a: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extLst>
                  <a:ext uri="{0D108BD9-81ED-4DB2-BD59-A6C34878D82A}">
                    <a16:rowId xmlns:a16="http://schemas.microsoft.com/office/drawing/2014/main" val="540611094"/>
                  </a:ext>
                </a:extLst>
              </a:tr>
              <a:tr h="370840">
                <a:tc>
                  <a:txBody>
                    <a:bodyPr/>
                    <a:lstStyle/>
                    <a:p>
                      <a:pPr algn="ct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Prix</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Profit</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15</a:t>
                      </a:r>
                      <a:endParaRPr lang="fr-FR" dirty="0">
                        <a:solidFill>
                          <a:schemeClr val="accent3">
                            <a:lumMod val="75000"/>
                          </a:schemeClr>
                        </a:solidFill>
                      </a:endParaRPr>
                    </a:p>
                  </a:txBody>
                  <a:tcPr/>
                </a:tc>
                <a:extLst>
                  <a:ext uri="{0D108BD9-81ED-4DB2-BD59-A6C34878D82A}">
                    <a16:rowId xmlns:a16="http://schemas.microsoft.com/office/drawing/2014/main" val="2626713822"/>
                  </a:ext>
                </a:extLst>
              </a:tr>
              <a:tr h="370840">
                <a:tc>
                  <a:txBody>
                    <a:bodyPr/>
                    <a:lstStyle/>
                    <a:p>
                      <a:pPr algn="ctr"/>
                      <a:r>
                        <a:rPr lang="fr-FR" dirty="0" smtClean="0">
                          <a:solidFill>
                            <a:schemeClr val="accent3">
                              <a:lumMod val="75000"/>
                            </a:schemeClr>
                          </a:solidFill>
                        </a:rPr>
                        <a:t>Aucun</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0</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0</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extLst>
                  <a:ext uri="{0D108BD9-81ED-4DB2-BD59-A6C34878D82A}">
                    <a16:rowId xmlns:a16="http://schemas.microsoft.com/office/drawing/2014/main" val="3697576963"/>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1</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4</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5</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extLst>
                  <a:ext uri="{0D108BD9-81ED-4DB2-BD59-A6C34878D82A}">
                    <a16:rowId xmlns:a16="http://schemas.microsoft.com/office/drawing/2014/main" val="1806089191"/>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2</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12</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15</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15</a:t>
                      </a:r>
                      <a:endParaRPr lang="fr-FR" dirty="0">
                        <a:solidFill>
                          <a:schemeClr val="accent3">
                            <a:lumMod val="75000"/>
                          </a:schemeClr>
                        </a:solidFill>
                      </a:endParaRPr>
                    </a:p>
                  </a:txBody>
                  <a:tcPr/>
                </a:tc>
                <a:extLst>
                  <a:ext uri="{0D108BD9-81ED-4DB2-BD59-A6C34878D82A}">
                    <a16:rowId xmlns:a16="http://schemas.microsoft.com/office/drawing/2014/main" val="1566465879"/>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3</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9</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12</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12</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17</a:t>
                      </a:r>
                      <a:endParaRPr lang="fr-FR" dirty="0">
                        <a:solidFill>
                          <a:schemeClr val="accent3">
                            <a:lumMod val="75000"/>
                          </a:schemeClr>
                        </a:solidFill>
                      </a:endParaRPr>
                    </a:p>
                  </a:txBody>
                  <a:tcPr/>
                </a:tc>
                <a:extLst>
                  <a:ext uri="{0D108BD9-81ED-4DB2-BD59-A6C34878D82A}">
                    <a16:rowId xmlns:a16="http://schemas.microsoft.com/office/drawing/2014/main" val="2323012143"/>
                  </a:ext>
                </a:extLst>
              </a:tr>
              <a:tr h="370840">
                <a:tc>
                  <a:txBody>
                    <a:bodyPr/>
                    <a:lstStyle/>
                    <a:p>
                      <a:pPr algn="ctr"/>
                      <a:r>
                        <a:rPr lang="fr-FR" dirty="0" smtClean="0">
                          <a:solidFill>
                            <a:schemeClr val="accent3">
                              <a:lumMod val="75000"/>
                            </a:schemeClr>
                          </a:solidFill>
                        </a:rPr>
                        <a:t>Action 4</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5</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6</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6</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12</a:t>
                      </a:r>
                      <a:endParaRPr lang="fr-FR" dirty="0">
                        <a:solidFill>
                          <a:schemeClr val="accent3">
                            <a:lumMod val="75000"/>
                          </a:schemeClr>
                        </a:solidFill>
                      </a:endParaRPr>
                    </a:p>
                  </a:txBody>
                  <a:tcPr/>
                </a:tc>
                <a:tc>
                  <a:txBody>
                    <a:bodyPr/>
                    <a:lstStyle/>
                    <a:p>
                      <a:pPr algn="ctr"/>
                      <a:r>
                        <a:rPr lang="fr-FR" b="1" dirty="0" smtClean="0">
                          <a:solidFill>
                            <a:schemeClr val="accent3">
                              <a:lumMod val="75000"/>
                            </a:schemeClr>
                          </a:solidFill>
                        </a:rPr>
                        <a:t>18</a:t>
                      </a:r>
                      <a:endParaRPr lang="fr-FR" b="1" dirty="0">
                        <a:solidFill>
                          <a:schemeClr val="accent3">
                            <a:lumMod val="75000"/>
                          </a:schemeClr>
                        </a:solidFill>
                      </a:endParaRPr>
                    </a:p>
                  </a:txBody>
                  <a:tcPr/>
                </a:tc>
                <a:extLst>
                  <a:ext uri="{0D108BD9-81ED-4DB2-BD59-A6C34878D82A}">
                    <a16:rowId xmlns:a16="http://schemas.microsoft.com/office/drawing/2014/main" val="1550383358"/>
                  </a:ext>
                </a:extLst>
              </a:tr>
            </a:tbl>
          </a:graphicData>
        </a:graphic>
      </p:graphicFrame>
    </p:spTree>
    <p:extLst>
      <p:ext uri="{BB962C8B-B14F-4D97-AF65-F5344CB8AC3E}">
        <p14:creationId xmlns:p14="http://schemas.microsoft.com/office/powerpoint/2010/main" val="311069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dynamique</a:t>
            </a:r>
            <a:br>
              <a:rPr lang="fr-FR" dirty="0" smtClean="0"/>
            </a:b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86762"/>
            <a:ext cx="9866745" cy="5771238"/>
          </a:xfrm>
          <a:prstGeom prst="rect">
            <a:avLst/>
          </a:prstGeom>
        </p:spPr>
      </p:pic>
    </p:spTree>
    <p:extLst>
      <p:ext uri="{BB962C8B-B14F-4D97-AF65-F5344CB8AC3E}">
        <p14:creationId xmlns:p14="http://schemas.microsoft.com/office/powerpoint/2010/main" val="29605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825625"/>
            <a:ext cx="10515600" cy="4150302"/>
          </a:xfrm>
        </p:spPr>
        <p:txBody>
          <a:bodyPr>
            <a:normAutofit fontScale="70000" lnSpcReduction="20000"/>
          </a:bodyPr>
          <a:lstStyle/>
          <a:p>
            <a:r>
              <a:rPr lang="fr-FR" dirty="0" smtClean="0"/>
              <a:t>Complexité : O(n log(n))</a:t>
            </a:r>
          </a:p>
          <a:p>
            <a:r>
              <a:rPr lang="fr-FR" dirty="0" smtClean="0"/>
              <a:t>Temps d’exécution (20 actions) : 0.009973526000976562 s</a:t>
            </a:r>
          </a:p>
          <a:p>
            <a:r>
              <a:rPr lang="fr-FR" dirty="0" smtClean="0"/>
              <a:t>Temps d’exécution (1000 actions) : 0.27426624298095703 s</a:t>
            </a:r>
          </a:p>
          <a:p>
            <a:r>
              <a:rPr lang="fr-FR" dirty="0" smtClean="0"/>
              <a:t>Pertinence du résultat : proche de l’excellence (ne teste pas toutes les combinaisons, mais cherche le meilleur compromis)</a:t>
            </a:r>
          </a:p>
          <a:p>
            <a:r>
              <a:rPr lang="fr-FR" dirty="0" smtClean="0"/>
              <a:t>Contraintes : la solution ne teste pas toutes les combinaisons possibles, ce qui pourrait laisser une possibilité non exploitée. Si la valeur d’investissement maximum devient très grande, et que le nombre d’actions devient très grand, alors le temps d’exécution et l’utilisation des ressources seront impactées.</a:t>
            </a:r>
          </a:p>
          <a:p>
            <a:r>
              <a:rPr lang="fr-FR" dirty="0" smtClean="0"/>
              <a:t>Exemples:</a:t>
            </a:r>
          </a:p>
          <a:p>
            <a:pPr lvl="1"/>
            <a:r>
              <a:rPr lang="fr-FR" dirty="0" smtClean="0"/>
              <a:t>Pour un investissement max de 500, pour 2000 actions, le temps d’exécutions passe à 0.43783068656921387 s (soit 1,59x plus)</a:t>
            </a:r>
          </a:p>
          <a:p>
            <a:pPr lvl="1"/>
            <a:r>
              <a:rPr lang="fr-FR" dirty="0"/>
              <a:t>P</a:t>
            </a:r>
            <a:r>
              <a:rPr lang="fr-FR" dirty="0" smtClean="0"/>
              <a:t>our un investissement max de 5000, pour 1000 actions, le temps d’exécutions passe à 2.8015079498291016 s (soit 10,22x plus)</a:t>
            </a:r>
          </a:p>
          <a:p>
            <a:pPr lvl="1"/>
            <a:r>
              <a:rPr lang="fr-FR" dirty="0" smtClean="0"/>
              <a:t>Pour un investissement max de 5000, pour 2000 actions, le temps d’exécutions passe à 4.409208297729492 s (soit 16,09x plus)</a:t>
            </a:r>
            <a:endParaRPr lang="fr-FR" dirty="0"/>
          </a:p>
        </p:txBody>
      </p:sp>
      <p:sp>
        <p:nvSpPr>
          <p:cNvPr id="4" name="Titre 1"/>
          <p:cNvSpPr>
            <a:spLocks noGrp="1"/>
          </p:cNvSpPr>
          <p:nvPr>
            <p:ph type="title"/>
          </p:nvPr>
        </p:nvSpPr>
        <p:spPr>
          <a:xfrm>
            <a:off x="838200" y="365125"/>
            <a:ext cx="10515600" cy="1325563"/>
          </a:xfrm>
        </p:spPr>
        <p:txBody>
          <a:bodyPr>
            <a:normAutofit/>
          </a:bodyPr>
          <a:lstStyle/>
          <a:p>
            <a:r>
              <a:rPr lang="fr-FR" dirty="0" smtClean="0"/>
              <a:t>Optimisation dynamique</a:t>
            </a:r>
            <a:br>
              <a:rPr lang="fr-FR" dirty="0" smtClean="0"/>
            </a:br>
            <a:endParaRPr lang="fr-FR" dirty="0"/>
          </a:p>
        </p:txBody>
      </p:sp>
    </p:spTree>
    <p:extLst>
      <p:ext uri="{BB962C8B-B14F-4D97-AF65-F5344CB8AC3E}">
        <p14:creationId xmlns:p14="http://schemas.microsoft.com/office/powerpoint/2010/main" val="395190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hème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1868</Words>
  <Application>Microsoft Office PowerPoint</Application>
  <PresentationFormat>Grand écran</PresentationFormat>
  <Paragraphs>284</Paragraphs>
  <Slides>14</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Constantia</vt:lpstr>
      <vt:lpstr>Franklin Gothic Book</vt:lpstr>
      <vt:lpstr>Wingdings</vt:lpstr>
      <vt:lpstr>Thème Office</vt:lpstr>
      <vt:lpstr>AlgoInvest&amp;Trade</vt:lpstr>
      <vt:lpstr>Plan de la présentation</vt:lpstr>
      <vt:lpstr>Algorithme de force brute</vt:lpstr>
      <vt:lpstr>Algorithme de force brute </vt:lpstr>
      <vt:lpstr>Algorithme de force brute </vt:lpstr>
      <vt:lpstr>Optimisation naïve </vt:lpstr>
      <vt:lpstr>Optimisation dynamique </vt:lpstr>
      <vt:lpstr>Optimisation dynamique </vt:lpstr>
      <vt:lpstr>Optimisation dynamique </vt:lpstr>
      <vt:lpstr>Comparaison entre  bruteforce et optimized</vt:lpstr>
      <vt:lpstr>Comparaison entre  bruteforce et optimized Résultats pour 20 actions</vt:lpstr>
      <vt:lpstr>Comparaison entre l’optimisation dynamique et les choix de Sienna - Dataset 1 -</vt:lpstr>
      <vt:lpstr>Comparaison entre l’optimisation dynamique et les choix de Sienna - Dataset 2 -</vt:lpstr>
      <vt:lpstr>AlgoInvest&amp;Trade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AlgoInvest&amp;Trade</dc:title>
  <dc:creator>Létitia CARNICELLI</dc:creator>
  <cp:lastModifiedBy>Létitia CARNICELLI</cp:lastModifiedBy>
  <cp:revision>22</cp:revision>
  <dcterms:created xsi:type="dcterms:W3CDTF">2021-09-05T15:19:33Z</dcterms:created>
  <dcterms:modified xsi:type="dcterms:W3CDTF">2021-09-06T09:38:38Z</dcterms:modified>
</cp:coreProperties>
</file>