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1" r:id="rId3"/>
    <p:sldId id="265" r:id="rId4"/>
    <p:sldId id="263" r:id="rId5"/>
    <p:sldId id="266" r:id="rId6"/>
  </p:sldIdLst>
  <p:sldSz cx="9144000" cy="6858000" type="screen4x3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50" d="100"/>
          <a:sy n="150" d="100"/>
        </p:scale>
        <p:origin x="2094" y="13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FDE1344-572D-472F-A263-656787A74A21}" type="datetime1">
              <a:rPr lang="en-US" altLang="en-US"/>
              <a:pPr/>
              <a:t>5/9/2025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6655DEF-8246-4E25-8E6F-EF2F3E6E3DB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884391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296ED55-B3D3-4D8E-AABF-3DED7EBF4FA6}" type="datetime1">
              <a:rPr lang="en-US" altLang="en-US"/>
              <a:pPr/>
              <a:t>5/9/2025</a:t>
            </a:fld>
            <a:endParaRPr lang="en-US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l-SI" noProof="0"/>
              <a:t>Click to edit Master text styles</a:t>
            </a:r>
          </a:p>
          <a:p>
            <a:pPr lvl="1"/>
            <a:r>
              <a:rPr lang="sl-SI" noProof="0"/>
              <a:t>Second level</a:t>
            </a:r>
          </a:p>
          <a:p>
            <a:pPr lvl="2"/>
            <a:r>
              <a:rPr lang="sl-SI" noProof="0"/>
              <a:t>Third level</a:t>
            </a:r>
          </a:p>
          <a:p>
            <a:pPr lvl="3"/>
            <a:r>
              <a:rPr lang="sl-SI" noProof="0"/>
              <a:t>Fourth level</a:t>
            </a:r>
          </a:p>
          <a:p>
            <a:pPr lvl="4"/>
            <a:r>
              <a:rPr lang="sl-SI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0F1B25A-1DAF-4EDD-A502-12CAC24CDD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752154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B52ECB01-219D-470E-A2DD-E51DB9F3DD22}" type="slidenum">
              <a:rPr lang="en-US" altLang="en-US" sz="1200"/>
              <a:pPr eaLnBrk="1" hangingPunct="1"/>
              <a:t>1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532819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24CA6E1-FC3A-46B7-AB15-2BED7BEB76B7}" type="datetime1">
              <a:rPr lang="en-US" altLang="en-US"/>
              <a:pPr/>
              <a:t>5/9/2025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E89166C-91F3-4192-8580-3F227F34DB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5902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7078A20-2AC7-4C97-8492-37E0D8FB2088}" type="datetime1">
              <a:rPr lang="en-US" altLang="en-US"/>
              <a:pPr/>
              <a:t>5/9/2025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EE32E7-2EAB-452C-A63D-F76A05E4689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6361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E41D7FA-59BF-4469-AD1A-15D915E7E844}" type="datetime1">
              <a:rPr lang="en-US" altLang="en-US"/>
              <a:pPr/>
              <a:t>5/9/2025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9043DB-0451-49DB-85B4-37CB0F81B46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118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35B46D-ED2F-4949-BE1C-FFBEC197244B}" type="datetime1">
              <a:rPr lang="en-US" altLang="en-US"/>
              <a:pPr/>
              <a:t>5/9/2025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6A0F42-1590-40C7-AA67-11B596237F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8377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7CE1A1D-94C2-4A7A-8F69-FA0155D7C2A4}" type="datetime1">
              <a:rPr lang="en-US" altLang="en-US"/>
              <a:pPr/>
              <a:t>5/9/2025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32F3A4-1B71-4638-A5A1-452EE74822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6678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316300-C4CF-46F6-81BA-40BE72F9932F}" type="datetime1">
              <a:rPr lang="en-US" altLang="en-US"/>
              <a:pPr/>
              <a:t>5/9/2025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9F13AB-62F1-41B9-9638-44A634C3070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9748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AA69819-2DA4-493B-93BB-D6B1A56AF9C8}" type="datetime1">
              <a:rPr lang="en-US" altLang="en-US"/>
              <a:pPr/>
              <a:t>5/9/2025</a:t>
            </a:fld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61EB3A4-E195-464F-833D-F0042C756D7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48664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7690E22-C03E-419F-B3BB-D7CA1BE09B7D}" type="datetime1">
              <a:rPr lang="en-US" altLang="en-US"/>
              <a:pPr/>
              <a:t>5/9/2025</a:t>
            </a:fld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40BB51-180C-45A6-9632-63A61732856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0596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76FEF93-3D49-43A1-B0B8-FACFE00C0AE2}" type="datetime1">
              <a:rPr lang="en-US" altLang="en-US"/>
              <a:pPr/>
              <a:t>5/9/2025</a:t>
            </a:fld>
            <a:endParaRPr lang="en-US" alt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F935B7-80BF-41F2-A1C4-C6669CD0B7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31065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97EBDEA-C6FC-4AE7-8A7A-AB46BD080737}" type="datetime1">
              <a:rPr lang="en-US" altLang="en-US"/>
              <a:pPr/>
              <a:t>5/9/2025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EBA3E5-4912-4607-9872-470CE39D889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0989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DE77885-0501-4F15-B046-A338DE399AF3}" type="datetime1">
              <a:rPr lang="en-US" altLang="en-US"/>
              <a:pPr/>
              <a:t>5/9/2025</a:t>
            </a:fld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F7B2B3-03AD-401F-ADE0-3E72CE3906E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8715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038225" y="274638"/>
            <a:ext cx="764857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341438"/>
            <a:ext cx="8229600" cy="478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Verdana" panose="020B0604030504040204" pitchFamily="34" charset="0"/>
              </a:defRPr>
            </a:lvl1pPr>
          </a:lstStyle>
          <a:p>
            <a:fld id="{78A46CF2-1169-4FE4-B76B-066276122FBF}" type="datetime1">
              <a:rPr lang="en-US" altLang="en-US"/>
              <a:pPr/>
              <a:t>5/9/2025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Verdana"/>
                <a:ea typeface="+mn-ea"/>
                <a:cs typeface="Verdan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64563" y="6308725"/>
            <a:ext cx="504825" cy="401638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>
                <a:solidFill>
                  <a:schemeClr val="bg1"/>
                </a:solidFill>
                <a:latin typeface="Verdana" panose="020B0604030504040204" pitchFamily="34" charset="0"/>
              </a:defRPr>
            </a:lvl1pPr>
          </a:lstStyle>
          <a:p>
            <a:fld id="{09BDD9B1-D014-4DB0-A873-5639CBB6967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Verdana"/>
          <a:ea typeface="ヒラギノ角ゴ Pro W3" charset="0"/>
          <a:cs typeface="Verdana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charset="0"/>
          <a:ea typeface="ヒラギノ角ゴ Pro W3" charset="0"/>
          <a:cs typeface="Verdana" charset="0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charset="0"/>
          <a:ea typeface="ヒラギノ角ゴ Pro W3" charset="0"/>
          <a:cs typeface="Verdana" charset="0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charset="0"/>
          <a:ea typeface="ヒラギノ角ゴ Pro W3" charset="0"/>
          <a:cs typeface="Verdana" charset="0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Verdana" charset="0"/>
          <a:ea typeface="ヒラギノ角ゴ Pro W3" charset="0"/>
          <a:cs typeface="Verdana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Verdana"/>
          <a:ea typeface="ヒラギノ角ゴ Pro W3" charset="0"/>
          <a:cs typeface="Verdana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Verdana"/>
          <a:ea typeface="Verdana"/>
          <a:cs typeface="Verdana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Verdana"/>
          <a:ea typeface="Verdana"/>
          <a:cs typeface="Verdana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Verdana"/>
          <a:ea typeface="Verdana"/>
          <a:cs typeface="Verdana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200" kern="1200">
          <a:solidFill>
            <a:schemeClr val="tx1"/>
          </a:solidFill>
          <a:latin typeface="Verdana"/>
          <a:ea typeface="Verdana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dpi.com/2412-3811/5/5/43" TargetMode="External"/><Relationship Id="rId2" Type="http://schemas.openxmlformats.org/officeDocument/2006/relationships/hyperlink" Target="https://doi.org/10.5194/isprsarchives-XL-3-289-2014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241425" y="5525549"/>
            <a:ext cx="1319213" cy="43021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l-SI" sz="1100" noProof="0" dirty="0">
                <a:solidFill>
                  <a:schemeClr val="bg1"/>
                </a:solidFill>
                <a:cs typeface="Verdana"/>
              </a:rPr>
              <a:t>Ljubljana</a:t>
            </a:r>
          </a:p>
          <a:p>
            <a:pPr>
              <a:defRPr/>
            </a:pPr>
            <a:r>
              <a:rPr lang="sl-SI" sz="1100" noProof="0" dirty="0">
                <a:solidFill>
                  <a:schemeClr val="bg1"/>
                </a:solidFill>
                <a:cs typeface="Verdana"/>
              </a:rPr>
              <a:t>9. 5. 2025</a:t>
            </a:r>
            <a:endParaRPr lang="sl-SI" sz="1100" b="1" noProof="0" dirty="0">
              <a:solidFill>
                <a:schemeClr val="bg1"/>
              </a:solidFill>
              <a:cs typeface="Verdana"/>
            </a:endParaRPr>
          </a:p>
        </p:txBody>
      </p:sp>
      <p:sp>
        <p:nvSpPr>
          <p:cNvPr id="4" name="Rectangle 9"/>
          <p:cNvSpPr>
            <a:spLocks noChangeArrowheads="1"/>
          </p:cNvSpPr>
          <p:nvPr/>
        </p:nvSpPr>
        <p:spPr bwMode="auto">
          <a:xfrm>
            <a:off x="3998913" y="2563573"/>
            <a:ext cx="5058823" cy="2816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sl-SI" sz="2100" noProof="0" dirty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MATIC STARE</a:t>
            </a:r>
          </a:p>
          <a:p>
            <a:pPr>
              <a:defRPr/>
            </a:pPr>
            <a:endParaRPr lang="sl-SI" sz="2100" noProof="0" dirty="0">
              <a:solidFill>
                <a:schemeClr val="bg1"/>
              </a:solidFill>
              <a:latin typeface="Verdana" charset="0"/>
              <a:ea typeface="Verdana"/>
              <a:cs typeface="Verdana" charset="0"/>
            </a:endParaRPr>
          </a:p>
          <a:p>
            <a:pPr>
              <a:defRPr/>
            </a:pPr>
            <a:r>
              <a:rPr lang="sl-SI" sz="1800" b="1" cap="all" noProof="0" dirty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Vmesni javni povzetek in plan preostanka dela Na magistrski nalogi z naslovom: </a:t>
            </a:r>
            <a:r>
              <a:rPr lang="sl-SI" sz="2100" cap="all" noProof="0" dirty="0">
                <a:solidFill>
                  <a:schemeClr val="bg1"/>
                </a:solidFill>
                <a:latin typeface="Verdana" charset="0"/>
                <a:ea typeface="Verdana"/>
              </a:rPr>
              <a:t>Napovedovanje možnih trkov med vlaki in predori</a:t>
            </a:r>
          </a:p>
          <a:p>
            <a:pPr>
              <a:defRPr/>
            </a:pPr>
            <a:endParaRPr lang="sl-SI" sz="2100" cap="all" noProof="0" dirty="0">
              <a:solidFill>
                <a:schemeClr val="bg1"/>
              </a:solidFill>
              <a:latin typeface="Verdana" charset="0"/>
              <a:ea typeface="Verdana"/>
              <a:cs typeface="Verdana" charset="0"/>
            </a:endParaRPr>
          </a:p>
          <a:p>
            <a:pPr>
              <a:defRPr/>
            </a:pPr>
            <a:r>
              <a:rPr lang="sl-SI" sz="1800" noProof="0" dirty="0">
                <a:solidFill>
                  <a:schemeClr val="bg1"/>
                </a:solidFill>
                <a:latin typeface="Verdana" charset="0"/>
                <a:ea typeface="Verdana"/>
                <a:cs typeface="Verdana" charset="0"/>
              </a:rPr>
              <a:t>Mentor: </a:t>
            </a:r>
            <a:r>
              <a:rPr lang="sl-SI" sz="1800" noProof="0" dirty="0">
                <a:solidFill>
                  <a:schemeClr val="bg1"/>
                </a:solidFill>
                <a:latin typeface="Verdana" charset="0"/>
                <a:ea typeface="Verdana"/>
              </a:rPr>
              <a:t>doc. dr. Uroš Čibej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noProof="0" dirty="0">
                <a:latin typeface="Verdana" panose="020B0604030504040204" pitchFamily="34" charset="0"/>
                <a:ea typeface="ヒラギノ角ゴ Pro W3" pitchFamily="123" charset="-128"/>
              </a:rPr>
              <a:t>Cilj naloge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sl-SI" sz="2000" noProof="0" dirty="0">
                <a:latin typeface="Verdana" panose="020B0604030504040204" pitchFamily="34" charset="0"/>
                <a:ea typeface="ヒラギノ角ゴ Pro W3" pitchFamily="123" charset="-128"/>
              </a:rPr>
              <a:t>Razvoj sistema za 3D vizualizacijo predorskih struktur iz realnih meritev za analizo geometrije predorov in simulacijo gibanja vlakov z namenom napovedovanja in preprečevanja potencialnih trkov.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l-SI" sz="2000" noProof="0" dirty="0">
                <a:latin typeface="Verdana" panose="020B0604030504040204" pitchFamily="34" charset="0"/>
                <a:ea typeface="ヒラギノ角ゴ Pro W3" pitchFamily="123" charset="-128"/>
              </a:rPr>
              <a:t>Implementacija učinkovitih algoritmov za detekcijo kolizij med vlaki in predori na podlagi oblakov točk, kot so predstavljeni v delu </a:t>
            </a:r>
            <a:r>
              <a:rPr lang="sl-SI" sz="2000" noProof="0" dirty="0" err="1">
                <a:latin typeface="Verdana" panose="020B0604030504040204" pitchFamily="34" charset="0"/>
                <a:ea typeface="ヒラギノ角ゴ Pro W3" pitchFamily="123" charset="-128"/>
              </a:rPr>
              <a:t>Schauerja</a:t>
            </a:r>
            <a:r>
              <a:rPr lang="sl-SI" sz="2000" noProof="0" dirty="0">
                <a:latin typeface="Verdana" panose="020B0604030504040204" pitchFamily="34" charset="0"/>
                <a:ea typeface="ヒラギノ角ゴ Pro W3" pitchFamily="123" charset="-128"/>
              </a:rPr>
              <a:t> in </a:t>
            </a:r>
            <a:r>
              <a:rPr lang="sl-SI" sz="2000" noProof="0" dirty="0" err="1">
                <a:latin typeface="Verdana" panose="020B0604030504040204" pitchFamily="34" charset="0"/>
                <a:ea typeface="ヒラギノ角ゴ Pro W3" pitchFamily="123" charset="-128"/>
              </a:rPr>
              <a:t>Nüchterja</a:t>
            </a:r>
            <a:r>
              <a:rPr lang="sl-SI" sz="2000" noProof="0" dirty="0">
                <a:latin typeface="Verdana" panose="020B0604030504040204" pitchFamily="34" charset="0"/>
                <a:ea typeface="ヒラギノ角ゴ Pro W3" pitchFamily="123" charset="-128"/>
              </a:rPr>
              <a:t> [1].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l-SI" sz="2000" noProof="0" dirty="0">
                <a:latin typeface="Verdana" panose="020B0604030504040204" pitchFamily="34" charset="0"/>
                <a:ea typeface="ヒラギノ角ゴ Pro W3" pitchFamily="123" charset="-128"/>
              </a:rPr>
              <a:t>Optimizacija parametričnih modelov železniških vozil za identifikacijo maksimalnih dopustnih dimenzij vagonov, ki bi še vedno omogočale varno vožnjo skozi različne predorske konfiguracije.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FE5D452D-1C48-463D-9053-9C32F256D23D}" type="slidenum">
              <a:rPr lang="sl-SI" sz="1000" noProof="0" smtClean="0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2</a:t>
            </a:fld>
            <a:endParaRPr lang="sl-SI" sz="1000" noProof="0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noProof="0" dirty="0">
                <a:latin typeface="Verdana" panose="020B0604030504040204" pitchFamily="34" charset="0"/>
                <a:ea typeface="ヒラギノ角ゴ Pro W3" pitchFamily="123" charset="-128"/>
              </a:rPr>
              <a:t>Opravljeno delo in glavni rezultati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5292826"/>
          </a:xfrm>
        </p:spPr>
        <p:txBody>
          <a:bodyPr/>
          <a:lstStyle/>
          <a:p>
            <a:r>
              <a:rPr lang="sl-SI" sz="2000" noProof="0" dirty="0">
                <a:latin typeface="Verdana" panose="020B0604030504040204" pitchFamily="34" charset="0"/>
                <a:ea typeface="ヒラギノ角ゴ Pro W3" pitchFamily="123" charset="-128"/>
              </a:rPr>
              <a:t>Implementacija sistema za obdelavo podatkov iz Excel dokumentov o prerezih predorov (Globoko in </a:t>
            </a:r>
            <a:r>
              <a:rPr lang="sl-SI" sz="2000" noProof="0" dirty="0" err="1">
                <a:latin typeface="Verdana" panose="020B0604030504040204" pitchFamily="34" charset="0"/>
                <a:ea typeface="ヒラギノ角ゴ Pro W3" pitchFamily="123" charset="-128"/>
              </a:rPr>
              <a:t>Ringo</a:t>
            </a:r>
            <a:r>
              <a:rPr lang="sl-SI" sz="2000" noProof="0" dirty="0">
                <a:latin typeface="Verdana" panose="020B0604030504040204" pitchFamily="34" charset="0"/>
                <a:ea typeface="ヒラギノ角ゴ Pro W3" pitchFamily="123" charset="-128"/>
              </a:rPr>
              <a:t>).</a:t>
            </a:r>
          </a:p>
          <a:p>
            <a:r>
              <a:rPr lang="sl-SI" sz="2000" noProof="0" dirty="0">
                <a:latin typeface="Verdana" panose="020B0604030504040204" pitchFamily="34" charset="0"/>
                <a:ea typeface="ヒラギノ角ゴ Pro W3" pitchFamily="123" charset="-128"/>
              </a:rPr>
              <a:t>Razvoj algoritma za 3D vizualizacijo predorskih struktur z uporabo B-zlepkov za realistično predstavitev osi predora, kot je opisano v članku </a:t>
            </a:r>
            <a:r>
              <a:rPr lang="sl-SI" sz="2000" noProof="0" dirty="0" err="1">
                <a:latin typeface="Verdana" panose="020B0604030504040204" pitchFamily="34" charset="0"/>
                <a:ea typeface="ヒラギノ角ゴ Pro W3" pitchFamily="123" charset="-128"/>
              </a:rPr>
              <a:t>Brustada</a:t>
            </a:r>
            <a:r>
              <a:rPr lang="sl-SI" sz="2000" noProof="0" dirty="0">
                <a:latin typeface="Verdana" panose="020B0604030504040204" pitchFamily="34" charset="0"/>
                <a:ea typeface="ヒラギノ角ゴ Pro W3" pitchFamily="123" charset="-128"/>
              </a:rPr>
              <a:t> in </a:t>
            </a:r>
            <a:r>
              <a:rPr lang="sl-SI" sz="2000" noProof="0" dirty="0" err="1">
                <a:latin typeface="Verdana" panose="020B0604030504040204" pitchFamily="34" charset="0"/>
                <a:ea typeface="ヒラギノ角ゴ Pro W3" pitchFamily="123" charset="-128"/>
              </a:rPr>
              <a:t>Dalma</a:t>
            </a:r>
            <a:r>
              <a:rPr lang="sl-SI" sz="2000" noProof="0" dirty="0">
                <a:latin typeface="Verdana" panose="020B0604030504040204" pitchFamily="34" charset="0"/>
                <a:ea typeface="ヒラギノ角ゴ Pro W3" pitchFamily="123" charset="-128"/>
              </a:rPr>
              <a:t> [2].</a:t>
            </a:r>
          </a:p>
          <a:p>
            <a:r>
              <a:rPr lang="sl-SI" sz="2000" noProof="0" dirty="0">
                <a:latin typeface="Verdana" panose="020B0604030504040204" pitchFamily="34" charset="0"/>
                <a:ea typeface="ヒラギノ角ゴ Pro W3" pitchFamily="123" charset="-128"/>
              </a:rPr>
              <a:t>Izvedba metode za prilagajanje krivulje predora z uporabo kontrolnih točk ali matematičnih funkcij.</a:t>
            </a:r>
          </a:p>
          <a:p>
            <a:r>
              <a:rPr lang="sl-SI" sz="2000" noProof="0" dirty="0">
                <a:latin typeface="Verdana" panose="020B0604030504040204" pitchFamily="34" charset="0"/>
                <a:ea typeface="ヒラギノ角ゴ Pro W3" pitchFamily="123" charset="-128"/>
              </a:rPr>
              <a:t>Razvoj komponente za upodobitev železniških vagonov in simulacijo njihovega gibanja skozi predor.</a:t>
            </a:r>
          </a:p>
          <a:p>
            <a:r>
              <a:rPr lang="sl-SI" sz="2000" noProof="0" dirty="0">
                <a:latin typeface="Verdana" panose="020B0604030504040204" pitchFamily="34" charset="0"/>
                <a:ea typeface="ヒラギノ角ゴ Pro W3" pitchFamily="123" charset="-128"/>
              </a:rPr>
              <a:t>Implementacija sistema za horizontalne prereze predora za boljšo prostorsko analizo.</a:t>
            </a:r>
          </a:p>
          <a:p>
            <a:r>
              <a:rPr lang="sl-SI" sz="2000" noProof="0" dirty="0">
                <a:latin typeface="Verdana" panose="020B0604030504040204" pitchFamily="34" charset="0"/>
                <a:ea typeface="ヒラギノ角ゴ Pro W3" pitchFamily="123" charset="-128"/>
              </a:rPr>
              <a:t>Preliminarni rezultati kažejo uspešno delovanje sistema za obstoječe podatke in zadovoljivo vizualizacijo.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0487064-F7D0-41FF-BC65-7326C68933BE}" type="slidenum">
              <a:rPr lang="sl-SI" sz="1000" noProof="0" smtClean="0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3</a:t>
            </a:fld>
            <a:endParaRPr lang="sl-SI" sz="1000" noProof="0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135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noProof="0" dirty="0">
                <a:latin typeface="Verdana" panose="020B0604030504040204" pitchFamily="34" charset="0"/>
                <a:ea typeface="ヒラギノ角ゴ Pro W3" pitchFamily="123" charset="-128"/>
              </a:rPr>
              <a:t>Predviden plan preostanka dela</a:t>
            </a:r>
          </a:p>
        </p:txBody>
      </p:sp>
      <p:sp>
        <p:nvSpPr>
          <p:cNvPr id="18434" name="Content Placeholder 2"/>
          <p:cNvSpPr>
            <a:spLocks noGrp="1"/>
          </p:cNvSpPr>
          <p:nvPr>
            <p:ph idx="1"/>
          </p:nvPr>
        </p:nvSpPr>
        <p:spPr>
          <a:xfrm>
            <a:off x="457200" y="1341438"/>
            <a:ext cx="8229600" cy="5185822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sl-SI" sz="2000" noProof="0" dirty="0">
                <a:latin typeface="Verdana" panose="020B0604030504040204" pitchFamily="34" charset="0"/>
                <a:ea typeface="ヒラギノ角ゴ Pro W3" pitchFamily="123" charset="-128"/>
              </a:rPr>
              <a:t>(30.05.2025) Implementacija algoritma za parametrično modeliranje različnih velikosti železniških vagonov z variabilnimi dimenzijami (širina, višina, dolžina).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l-SI" sz="2000" noProof="0" dirty="0">
                <a:latin typeface="Verdana" panose="020B0604030504040204" pitchFamily="34" charset="0"/>
                <a:ea typeface="ヒラギノ角ゴ Pro W3" pitchFamily="123" charset="-128"/>
              </a:rPr>
              <a:t>(15.06.2025) Razvoj metode za izračun minimalnih varnostnih razdalj med vlakom in predorom po celotni trajektoriji.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l-SI" sz="2000" noProof="0" dirty="0">
                <a:latin typeface="Verdana" panose="020B0604030504040204" pitchFamily="34" charset="0"/>
                <a:ea typeface="ヒラギノ角ゴ Pro W3" pitchFamily="123" charset="-128"/>
              </a:rPr>
              <a:t>(01.07.2025) Razvoj sistema za grafično prikazovanje kritičnih točk, kjer je varnostna razdalja najmanjša. 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sl-SI" sz="2000" noProof="0" dirty="0">
                <a:latin typeface="Verdana" panose="020B0604030504040204" pitchFamily="34" charset="0"/>
                <a:ea typeface="ヒラギノ角ゴ Pro W3" pitchFamily="123" charset="-128"/>
              </a:rPr>
              <a:t>(01.09.2025) Končana prva verzija magistrske naloge oddana mentorju v pregled.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sl-SI" sz="2000" noProof="0" dirty="0">
              <a:latin typeface="Verdana" panose="020B0604030504040204" pitchFamily="34" charset="0"/>
              <a:ea typeface="ヒラギノ角ゴ Pro W3" pitchFamily="123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fld id="{10487064-F7D0-41FF-BC65-7326C68933BE}" type="slidenum">
              <a:rPr lang="sl-SI" sz="1000" noProof="0" smtClean="0">
                <a:solidFill>
                  <a:schemeClr val="bg1"/>
                </a:solidFill>
                <a:latin typeface="Verdana" panose="020B0604030504040204" pitchFamily="34" charset="0"/>
              </a:rPr>
              <a:pPr eaLnBrk="1" hangingPunct="1"/>
              <a:t>4</a:t>
            </a:fld>
            <a:endParaRPr lang="sl-SI" sz="1000" noProof="0" dirty="0">
              <a:solidFill>
                <a:schemeClr val="bg1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7971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l-SI" noProof="0" dirty="0"/>
              <a:t>Literatura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sz="1800" noProof="0" dirty="0"/>
              <a:t>[1] J. </a:t>
            </a:r>
            <a:r>
              <a:rPr lang="sl-SI" sz="1800" noProof="0" dirty="0" err="1"/>
              <a:t>Schauer</a:t>
            </a:r>
            <a:r>
              <a:rPr lang="sl-SI" sz="1800" noProof="0" dirty="0"/>
              <a:t>, A. </a:t>
            </a:r>
            <a:r>
              <a:rPr lang="sl-SI" sz="1800" noProof="0" dirty="0" err="1"/>
              <a:t>Nüchter</a:t>
            </a:r>
            <a:r>
              <a:rPr lang="sl-SI" sz="1800" noProof="0" dirty="0"/>
              <a:t>, </a:t>
            </a:r>
            <a:r>
              <a:rPr lang="sl-SI" sz="1800" noProof="0" dirty="0" err="1"/>
              <a:t>Efficient</a:t>
            </a:r>
            <a:r>
              <a:rPr lang="sl-SI" sz="1800" noProof="0" dirty="0"/>
              <a:t> </a:t>
            </a:r>
            <a:r>
              <a:rPr lang="sl-SI" sz="1800" noProof="0" dirty="0" err="1"/>
              <a:t>point</a:t>
            </a:r>
            <a:r>
              <a:rPr lang="sl-SI" sz="1800" noProof="0" dirty="0"/>
              <a:t> </a:t>
            </a:r>
            <a:r>
              <a:rPr lang="sl-SI" sz="1800" noProof="0" dirty="0" err="1"/>
              <a:t>cloud</a:t>
            </a:r>
            <a:r>
              <a:rPr lang="sl-SI" sz="1800" noProof="0" dirty="0"/>
              <a:t> </a:t>
            </a:r>
            <a:r>
              <a:rPr lang="sl-SI" sz="1800" noProof="0" dirty="0" err="1"/>
              <a:t>collision</a:t>
            </a:r>
            <a:r>
              <a:rPr lang="sl-SI" sz="1800" noProof="0" dirty="0"/>
              <a:t> </a:t>
            </a:r>
            <a:r>
              <a:rPr lang="sl-SI" sz="1800" noProof="0" dirty="0" err="1"/>
              <a:t>detection</a:t>
            </a:r>
            <a:r>
              <a:rPr lang="sl-SI" sz="1800" noProof="0" dirty="0"/>
              <a:t> </a:t>
            </a:r>
            <a:r>
              <a:rPr lang="sl-SI" sz="1800" noProof="0" dirty="0" err="1"/>
              <a:t>and</a:t>
            </a:r>
            <a:r>
              <a:rPr lang="sl-SI" sz="1800" noProof="0" dirty="0"/>
              <a:t> </a:t>
            </a:r>
            <a:r>
              <a:rPr lang="sl-SI" sz="1800" noProof="0" dirty="0" err="1"/>
              <a:t>analysis</a:t>
            </a:r>
            <a:r>
              <a:rPr lang="sl-SI" sz="1800" noProof="0" dirty="0"/>
              <a:t> in </a:t>
            </a:r>
            <a:r>
              <a:rPr lang="sl-SI" sz="1800" noProof="0" dirty="0" err="1"/>
              <a:t>atunnel</a:t>
            </a:r>
            <a:r>
              <a:rPr lang="sl-SI" sz="1800" noProof="0" dirty="0"/>
              <a:t> </a:t>
            </a:r>
            <a:r>
              <a:rPr lang="sl-SI" sz="1800" noProof="0" dirty="0" err="1"/>
              <a:t>environment</a:t>
            </a:r>
            <a:r>
              <a:rPr lang="sl-SI" sz="1800" noProof="0" dirty="0"/>
              <a:t> </a:t>
            </a:r>
            <a:r>
              <a:rPr lang="sl-SI" sz="1800" noProof="0" dirty="0" err="1"/>
              <a:t>using</a:t>
            </a:r>
            <a:r>
              <a:rPr lang="sl-SI" sz="1800" noProof="0" dirty="0"/>
              <a:t> </a:t>
            </a:r>
            <a:r>
              <a:rPr lang="sl-SI" sz="1800" noProof="0" dirty="0" err="1"/>
              <a:t>kinematic</a:t>
            </a:r>
            <a:r>
              <a:rPr lang="sl-SI" sz="1800" noProof="0" dirty="0"/>
              <a:t> laser </a:t>
            </a:r>
            <a:r>
              <a:rPr lang="sl-SI" sz="1800" noProof="0" dirty="0" err="1"/>
              <a:t>scanning</a:t>
            </a:r>
            <a:r>
              <a:rPr lang="sl-SI" sz="1800" noProof="0" dirty="0"/>
              <a:t> </a:t>
            </a:r>
            <a:r>
              <a:rPr lang="sl-SI" sz="1800" noProof="0" dirty="0" err="1"/>
              <a:t>and</a:t>
            </a:r>
            <a:r>
              <a:rPr lang="sl-SI" sz="1800" noProof="0" dirty="0"/>
              <a:t> k-d </a:t>
            </a:r>
            <a:r>
              <a:rPr lang="sl-SI" sz="1800" noProof="0" dirty="0" err="1"/>
              <a:t>tree</a:t>
            </a:r>
            <a:r>
              <a:rPr lang="sl-SI" sz="1800" noProof="0" dirty="0"/>
              <a:t> </a:t>
            </a:r>
            <a:r>
              <a:rPr lang="sl-SI" sz="1800" noProof="0" dirty="0" err="1"/>
              <a:t>search</a:t>
            </a:r>
            <a:r>
              <a:rPr lang="sl-SI" sz="1800" noProof="0" dirty="0"/>
              <a:t>, </a:t>
            </a:r>
            <a:r>
              <a:rPr lang="sl-SI" sz="1800" noProof="0" dirty="0" err="1"/>
              <a:t>Int</a:t>
            </a:r>
            <a:r>
              <a:rPr lang="sl-SI" sz="1800" noProof="0" dirty="0"/>
              <a:t>. </a:t>
            </a:r>
            <a:r>
              <a:rPr lang="sl-SI" sz="1800" noProof="0" dirty="0" err="1"/>
              <a:t>Arch.Photogramm</a:t>
            </a:r>
            <a:r>
              <a:rPr lang="sl-SI" sz="1800" noProof="0" dirty="0"/>
              <a:t>. </a:t>
            </a:r>
            <a:r>
              <a:rPr lang="sl-SI" sz="1800" noProof="0" dirty="0" err="1"/>
              <a:t>Remote</a:t>
            </a:r>
            <a:r>
              <a:rPr lang="sl-SI" sz="1800" noProof="0" dirty="0"/>
              <a:t> </a:t>
            </a:r>
            <a:r>
              <a:rPr lang="sl-SI" sz="1800" noProof="0" dirty="0" err="1"/>
              <a:t>Sens</a:t>
            </a:r>
            <a:r>
              <a:rPr lang="sl-SI" sz="1800" noProof="0" dirty="0"/>
              <a:t>. </a:t>
            </a:r>
            <a:r>
              <a:rPr lang="sl-SI" sz="1800" noProof="0" dirty="0" err="1"/>
              <a:t>Spatial</a:t>
            </a:r>
            <a:r>
              <a:rPr lang="sl-SI" sz="1800" noProof="0" dirty="0"/>
              <a:t> Inf. </a:t>
            </a:r>
            <a:r>
              <a:rPr lang="sl-SI" sz="1800" noProof="0" dirty="0" err="1"/>
              <a:t>Sci</a:t>
            </a:r>
            <a:r>
              <a:rPr lang="sl-SI" sz="1800" noProof="0" dirty="0"/>
              <a:t>. XL-3 (2014) 289 – 295.URL </a:t>
            </a:r>
            <a:r>
              <a:rPr lang="sl-SI" sz="1800" noProof="0" dirty="0">
                <a:hlinkClick r:id="rId2"/>
              </a:rPr>
              <a:t>https://doi.org/10.5194/isprsarchives-XL-3-289-2014</a:t>
            </a:r>
            <a:r>
              <a:rPr lang="sl-SI" sz="1800" noProof="0" dirty="0"/>
              <a:t> </a:t>
            </a:r>
          </a:p>
          <a:p>
            <a:r>
              <a:rPr lang="sl-SI" sz="1800" noProof="0" dirty="0"/>
              <a:t>[2] T. F. </a:t>
            </a:r>
            <a:r>
              <a:rPr lang="sl-SI" sz="1800" noProof="0" dirty="0" err="1"/>
              <a:t>Brustad</a:t>
            </a:r>
            <a:r>
              <a:rPr lang="sl-SI" sz="1800" noProof="0" dirty="0"/>
              <a:t>, R. </a:t>
            </a:r>
            <a:r>
              <a:rPr lang="sl-SI" sz="1800" noProof="0" dirty="0" err="1"/>
              <a:t>Dalmo</a:t>
            </a:r>
            <a:r>
              <a:rPr lang="sl-SI" sz="1800" noProof="0" dirty="0"/>
              <a:t>, </a:t>
            </a:r>
            <a:r>
              <a:rPr lang="sl-SI" sz="1800" noProof="0" dirty="0" err="1"/>
              <a:t>Railway</a:t>
            </a:r>
            <a:r>
              <a:rPr lang="sl-SI" sz="1800" noProof="0" dirty="0"/>
              <a:t> </a:t>
            </a:r>
            <a:r>
              <a:rPr lang="sl-SI" sz="1800" noProof="0" dirty="0" err="1"/>
              <a:t>transition</a:t>
            </a:r>
            <a:r>
              <a:rPr lang="sl-SI" sz="1800" noProof="0" dirty="0"/>
              <a:t> </a:t>
            </a:r>
            <a:r>
              <a:rPr lang="sl-SI" sz="1800" noProof="0" dirty="0" err="1"/>
              <a:t>curves</a:t>
            </a:r>
            <a:r>
              <a:rPr lang="sl-SI" sz="1800" noProof="0" dirty="0"/>
              <a:t>: A </a:t>
            </a:r>
            <a:r>
              <a:rPr lang="sl-SI" sz="1800" noProof="0" dirty="0" err="1"/>
              <a:t>review</a:t>
            </a:r>
            <a:r>
              <a:rPr lang="sl-SI" sz="1800" noProof="0" dirty="0"/>
              <a:t> </a:t>
            </a:r>
            <a:r>
              <a:rPr lang="sl-SI" sz="1800" noProof="0" dirty="0" err="1"/>
              <a:t>of</a:t>
            </a:r>
            <a:r>
              <a:rPr lang="sl-SI" sz="1800" noProof="0" dirty="0"/>
              <a:t> </a:t>
            </a:r>
            <a:r>
              <a:rPr lang="sl-SI" sz="1800" noProof="0" dirty="0" err="1"/>
              <a:t>the</a:t>
            </a:r>
            <a:r>
              <a:rPr lang="sl-SI" sz="1800" noProof="0" dirty="0"/>
              <a:t> </a:t>
            </a:r>
            <a:r>
              <a:rPr lang="sl-SI" sz="1800" noProof="0" dirty="0" err="1"/>
              <a:t>state-of-the-artand</a:t>
            </a:r>
            <a:r>
              <a:rPr lang="sl-SI" sz="1800" noProof="0" dirty="0"/>
              <a:t> future </a:t>
            </a:r>
            <a:r>
              <a:rPr lang="sl-SI" sz="1800" noProof="0" dirty="0" err="1"/>
              <a:t>research</a:t>
            </a:r>
            <a:r>
              <a:rPr lang="sl-SI" sz="1800" noProof="0" dirty="0"/>
              <a:t>, </a:t>
            </a:r>
            <a:r>
              <a:rPr lang="sl-SI" sz="1800" noProof="0" dirty="0" err="1"/>
              <a:t>Infrastructures</a:t>
            </a:r>
            <a:r>
              <a:rPr lang="sl-SI" sz="1800" noProof="0" dirty="0"/>
              <a:t> 5 (5) (2020). doi:10.3390/infrastructures5050043.URL </a:t>
            </a:r>
            <a:r>
              <a:rPr lang="sl-SI" sz="1800" noProof="0" dirty="0">
                <a:hlinkClick r:id="rId3"/>
              </a:rPr>
              <a:t>https://www.mdpi.com/2412-3811/5/5/43</a:t>
            </a:r>
            <a:endParaRPr lang="sl-SI" sz="180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6A0F42-1590-40C7-AA67-11B596237F89}" type="slidenum">
              <a:rPr lang="sl-SI" noProof="0" smtClean="0"/>
              <a:pPr/>
              <a:t>5</a:t>
            </a:fld>
            <a:endParaRPr lang="sl-SI" noProof="0" dirty="0"/>
          </a:p>
        </p:txBody>
      </p:sp>
    </p:spTree>
    <p:extLst>
      <p:ext uri="{BB962C8B-B14F-4D97-AF65-F5344CB8AC3E}">
        <p14:creationId xmlns:p14="http://schemas.microsoft.com/office/powerpoint/2010/main" val="1968642950"/>
      </p:ext>
    </p:extLst>
  </p:cSld>
  <p:clrMapOvr>
    <a:masterClrMapping/>
  </p:clrMapOvr>
</p:sld>
</file>

<file path=ppt/theme/theme1.xml><?xml version="1.0" encoding="utf-8"?>
<a:theme xmlns:a="http://schemas.openxmlformats.org/drawingml/2006/main" name="FRI-1profesor">
  <a:themeElements>
    <a:clrScheme name="FRIbarve">
      <a:dk1>
        <a:srgbClr val="000000"/>
      </a:dk1>
      <a:lt1>
        <a:sysClr val="window" lastClr="FFFFFF"/>
      </a:lt1>
      <a:dk2>
        <a:srgbClr val="B4162C"/>
      </a:dk2>
      <a:lt2>
        <a:srgbClr val="FFFFFF"/>
      </a:lt2>
      <a:accent1>
        <a:srgbClr val="ED1C24"/>
      </a:accent1>
      <a:accent2>
        <a:srgbClr val="F04923"/>
      </a:accent2>
      <a:accent3>
        <a:srgbClr val="92278F"/>
      </a:accent3>
      <a:accent4>
        <a:srgbClr val="2E3192"/>
      </a:accent4>
      <a:accent5>
        <a:srgbClr val="00ACD9"/>
      </a:accent5>
      <a:accent6>
        <a:srgbClr val="6CBE45"/>
      </a:accent6>
      <a:hlink>
        <a:srgbClr val="0000FF"/>
      </a:hlink>
      <a:folHlink>
        <a:srgbClr val="800080"/>
      </a:folHlink>
    </a:clrScheme>
    <a:fontScheme name="Verdana">
      <a:majorFont>
        <a:latin typeface="Verdana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Verdana"/>
        <a:ea typeface=""/>
        <a:cs typeface=""/>
        <a:font script="Grek" typeface="Constantia"/>
        <a:font script="Cyrl" typeface="Constantia"/>
        <a:font script="Jpan" typeface="ＭＳ Ｐ明朝"/>
        <a:font script="Hang" typeface="궁서"/>
        <a:font script="Hans" typeface="仿宋"/>
        <a:font script="Hant" typeface="標楷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FRI-1profesor</Template>
  <TotalTime>618</TotalTime>
  <Words>404</Words>
  <Application>Microsoft Office PowerPoint</Application>
  <PresentationFormat>On-screen Show (4:3)</PresentationFormat>
  <Paragraphs>31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Verdana</vt:lpstr>
      <vt:lpstr>FRI-1profesor</vt:lpstr>
      <vt:lpstr>PowerPoint Presentation</vt:lpstr>
      <vt:lpstr>Cilj naloge</vt:lpstr>
      <vt:lpstr>Opravljeno delo in glavni rezultati</vt:lpstr>
      <vt:lpstr>Predviden plan preostanka dela</vt:lpstr>
      <vt:lpstr>Literatura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Matej Kristan</dc:creator>
  <cp:lastModifiedBy>Stare, Matic</cp:lastModifiedBy>
  <cp:revision>15</cp:revision>
  <dcterms:created xsi:type="dcterms:W3CDTF">2015-05-04T09:19:00Z</dcterms:created>
  <dcterms:modified xsi:type="dcterms:W3CDTF">2025-05-09T17:15:44Z</dcterms:modified>
</cp:coreProperties>
</file>