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4"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2F66"/>
    <a:srgbClr val="008000"/>
    <a:srgbClr val="030B17"/>
    <a:srgbClr val="735F25"/>
    <a:srgbClr val="E2E1E3"/>
    <a:srgbClr val="A0895D"/>
    <a:srgbClr val="33CC33"/>
    <a:srgbClr val="FADB17"/>
    <a:srgbClr val="0D2846"/>
    <a:srgbClr val="F2D0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06E168-380F-41A4-9E57-62336715C92F}" v="200" dt="2024-12-04T20:21:13.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36" autoAdjust="0"/>
    <p:restoredTop sz="94660"/>
  </p:normalViewPr>
  <p:slideViewPr>
    <p:cSldViewPr snapToGrid="0">
      <p:cViewPr varScale="1">
        <p:scale>
          <a:sx n="144" d="100"/>
          <a:sy n="144" d="100"/>
        </p:scale>
        <p:origin x="31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23FE5C-9CD0-46C8-BF9F-DDE9A65672E1}"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12454189-5F29-4D50-B6C3-363D9A8833C4}" type="pres">
      <dgm:prSet presAssocID="{6E23FE5C-9CD0-46C8-BF9F-DDE9A65672E1}" presName="cycle" presStyleCnt="0">
        <dgm:presLayoutVars>
          <dgm:chMax val="1"/>
          <dgm:dir/>
          <dgm:animLvl val="ctr"/>
          <dgm:resizeHandles val="exact"/>
        </dgm:presLayoutVars>
      </dgm:prSet>
      <dgm:spPr/>
    </dgm:pt>
  </dgm:ptLst>
  <dgm:cxnLst>
    <dgm:cxn modelId="{25C9D44C-A415-4118-B382-835FDCECCB19}" type="presOf" srcId="{6E23FE5C-9CD0-46C8-BF9F-DDE9A65672E1}" destId="{12454189-5F29-4D50-B6C3-363D9A8833C4}" srcOrd="0" destOrd="0" presId="urn:microsoft.com/office/officeart/2005/8/layout/radial4"/>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48947-8CBB-4A1A-ADB1-89314C7E5BC7}" type="datetimeFigureOut">
              <a:rPr lang="en-US" smtClean="0"/>
              <a:t>12/6/2024</a:t>
            </a:fld>
            <a:endParaRPr lang="en-US"/>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B7F5E7-D3C0-47FD-B9EB-25A7DFAF698C}" type="slidenum">
              <a:rPr lang="en-US" smtClean="0"/>
              <a:t>‹#›</a:t>
            </a:fld>
            <a:endParaRPr lang="en-US"/>
          </a:p>
        </p:txBody>
      </p:sp>
    </p:spTree>
    <p:extLst>
      <p:ext uri="{BB962C8B-B14F-4D97-AF65-F5344CB8AC3E}">
        <p14:creationId xmlns:p14="http://schemas.microsoft.com/office/powerpoint/2010/main" val="296449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dirty="0"/>
          </a:p>
        </p:txBody>
      </p:sp>
      <p:sp>
        <p:nvSpPr>
          <p:cNvPr id="4" name="Platshållare för bildnummer 3"/>
          <p:cNvSpPr>
            <a:spLocks noGrp="1"/>
          </p:cNvSpPr>
          <p:nvPr>
            <p:ph type="sldNum" sz="quarter" idx="5"/>
          </p:nvPr>
        </p:nvSpPr>
        <p:spPr/>
        <p:txBody>
          <a:bodyPr/>
          <a:lstStyle/>
          <a:p>
            <a:fld id="{7EB7F5E7-D3C0-47FD-B9EB-25A7DFAF698C}" type="slidenum">
              <a:rPr lang="en-US" smtClean="0"/>
              <a:t>1</a:t>
            </a:fld>
            <a:endParaRPr lang="en-US"/>
          </a:p>
        </p:txBody>
      </p:sp>
    </p:spTree>
    <p:extLst>
      <p:ext uri="{BB962C8B-B14F-4D97-AF65-F5344CB8AC3E}">
        <p14:creationId xmlns:p14="http://schemas.microsoft.com/office/powerpoint/2010/main" val="4266058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1BE4E77-C49D-6D24-5736-8884DD68DBDD}"/>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endParaRPr lang="en-US"/>
          </a:p>
        </p:txBody>
      </p:sp>
      <p:sp>
        <p:nvSpPr>
          <p:cNvPr id="3" name="Underrubrik 2">
            <a:extLst>
              <a:ext uri="{FF2B5EF4-FFF2-40B4-BE49-F238E27FC236}">
                <a16:creationId xmlns:a16="http://schemas.microsoft.com/office/drawing/2014/main" id="{AC143416-FEA1-5BB7-9F31-9BE00AE268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US"/>
          </a:p>
        </p:txBody>
      </p:sp>
      <p:sp>
        <p:nvSpPr>
          <p:cNvPr id="4" name="Platshållare för datum 3">
            <a:extLst>
              <a:ext uri="{FF2B5EF4-FFF2-40B4-BE49-F238E27FC236}">
                <a16:creationId xmlns:a16="http://schemas.microsoft.com/office/drawing/2014/main" id="{D6EF9224-E820-307E-7A52-887715EE7319}"/>
              </a:ext>
            </a:extLst>
          </p:cNvPr>
          <p:cNvSpPr>
            <a:spLocks noGrp="1"/>
          </p:cNvSpPr>
          <p:nvPr>
            <p:ph type="dt" sz="half" idx="10"/>
          </p:nvPr>
        </p:nvSpPr>
        <p:spPr/>
        <p:txBody>
          <a:bodyPr/>
          <a:lstStyle/>
          <a:p>
            <a:fld id="{B6A81E67-41A1-448B-A4FF-62723EC393C6}" type="datetimeFigureOut">
              <a:rPr lang="en-US" smtClean="0"/>
              <a:t>12/6/2024</a:t>
            </a:fld>
            <a:endParaRPr lang="en-US"/>
          </a:p>
        </p:txBody>
      </p:sp>
      <p:sp>
        <p:nvSpPr>
          <p:cNvPr id="5" name="Platshållare för sidfot 4">
            <a:extLst>
              <a:ext uri="{FF2B5EF4-FFF2-40B4-BE49-F238E27FC236}">
                <a16:creationId xmlns:a16="http://schemas.microsoft.com/office/drawing/2014/main" id="{44EB72FD-FCAD-CAD9-8C0E-DF64CCB1C5D8}"/>
              </a:ext>
            </a:extLst>
          </p:cNvPr>
          <p:cNvSpPr>
            <a:spLocks noGrp="1"/>
          </p:cNvSpPr>
          <p:nvPr>
            <p:ph type="ftr" sz="quarter" idx="11"/>
          </p:nvPr>
        </p:nvSpPr>
        <p:spPr/>
        <p:txBody>
          <a:bodyPr/>
          <a:lstStyle/>
          <a:p>
            <a:endParaRPr lang="en-US"/>
          </a:p>
        </p:txBody>
      </p:sp>
      <p:sp>
        <p:nvSpPr>
          <p:cNvPr id="6" name="Platshållare för bildnummer 5">
            <a:extLst>
              <a:ext uri="{FF2B5EF4-FFF2-40B4-BE49-F238E27FC236}">
                <a16:creationId xmlns:a16="http://schemas.microsoft.com/office/drawing/2014/main" id="{A139B3D0-AED2-B605-AD12-9CE626AF78F6}"/>
              </a:ext>
            </a:extLst>
          </p:cNvPr>
          <p:cNvSpPr>
            <a:spLocks noGrp="1"/>
          </p:cNvSpPr>
          <p:nvPr>
            <p:ph type="sldNum" sz="quarter" idx="12"/>
          </p:nvPr>
        </p:nvSpPr>
        <p:spPr/>
        <p:txBody>
          <a:bodyPr/>
          <a:lstStyle/>
          <a:p>
            <a:fld id="{9F595E46-CCA0-4806-9EEC-17B84339DAEC}" type="slidenum">
              <a:rPr lang="en-US" smtClean="0"/>
              <a:t>‹#›</a:t>
            </a:fld>
            <a:endParaRPr lang="en-US"/>
          </a:p>
        </p:txBody>
      </p:sp>
    </p:spTree>
    <p:extLst>
      <p:ext uri="{BB962C8B-B14F-4D97-AF65-F5344CB8AC3E}">
        <p14:creationId xmlns:p14="http://schemas.microsoft.com/office/powerpoint/2010/main" val="3135817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2D0A862-047F-3830-E692-F8E530AFE0B1}"/>
              </a:ext>
            </a:extLst>
          </p:cNvPr>
          <p:cNvSpPr>
            <a:spLocks noGrp="1"/>
          </p:cNvSpPr>
          <p:nvPr>
            <p:ph type="title"/>
          </p:nvPr>
        </p:nvSpPr>
        <p:spPr/>
        <p:txBody>
          <a:bodyPr/>
          <a:lstStyle/>
          <a:p>
            <a:r>
              <a:rPr lang="sv-SE"/>
              <a:t>Klicka här för att ändra mall för rubrikformat</a:t>
            </a:r>
            <a:endParaRPr lang="en-US"/>
          </a:p>
        </p:txBody>
      </p:sp>
      <p:sp>
        <p:nvSpPr>
          <p:cNvPr id="3" name="Platshållare för lodrät text 2">
            <a:extLst>
              <a:ext uri="{FF2B5EF4-FFF2-40B4-BE49-F238E27FC236}">
                <a16:creationId xmlns:a16="http://schemas.microsoft.com/office/drawing/2014/main" id="{77AEBCA9-88E5-F17C-03BF-AC077E8CC2C5}"/>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Platshållare för datum 3">
            <a:extLst>
              <a:ext uri="{FF2B5EF4-FFF2-40B4-BE49-F238E27FC236}">
                <a16:creationId xmlns:a16="http://schemas.microsoft.com/office/drawing/2014/main" id="{7506F25F-AF35-7C64-8820-A4AE5E7EB4D8}"/>
              </a:ext>
            </a:extLst>
          </p:cNvPr>
          <p:cNvSpPr>
            <a:spLocks noGrp="1"/>
          </p:cNvSpPr>
          <p:nvPr>
            <p:ph type="dt" sz="half" idx="10"/>
          </p:nvPr>
        </p:nvSpPr>
        <p:spPr/>
        <p:txBody>
          <a:bodyPr/>
          <a:lstStyle/>
          <a:p>
            <a:fld id="{B6A81E67-41A1-448B-A4FF-62723EC393C6}" type="datetimeFigureOut">
              <a:rPr lang="en-US" smtClean="0"/>
              <a:t>12/6/2024</a:t>
            </a:fld>
            <a:endParaRPr lang="en-US"/>
          </a:p>
        </p:txBody>
      </p:sp>
      <p:sp>
        <p:nvSpPr>
          <p:cNvPr id="5" name="Platshållare för sidfot 4">
            <a:extLst>
              <a:ext uri="{FF2B5EF4-FFF2-40B4-BE49-F238E27FC236}">
                <a16:creationId xmlns:a16="http://schemas.microsoft.com/office/drawing/2014/main" id="{AEE62E4D-BC43-8AE6-BBAA-EF5F68A8F609}"/>
              </a:ext>
            </a:extLst>
          </p:cNvPr>
          <p:cNvSpPr>
            <a:spLocks noGrp="1"/>
          </p:cNvSpPr>
          <p:nvPr>
            <p:ph type="ftr" sz="quarter" idx="11"/>
          </p:nvPr>
        </p:nvSpPr>
        <p:spPr/>
        <p:txBody>
          <a:bodyPr/>
          <a:lstStyle/>
          <a:p>
            <a:endParaRPr lang="en-US"/>
          </a:p>
        </p:txBody>
      </p:sp>
      <p:sp>
        <p:nvSpPr>
          <p:cNvPr id="6" name="Platshållare för bildnummer 5">
            <a:extLst>
              <a:ext uri="{FF2B5EF4-FFF2-40B4-BE49-F238E27FC236}">
                <a16:creationId xmlns:a16="http://schemas.microsoft.com/office/drawing/2014/main" id="{AE4BAEF9-D06F-5900-FF8E-59138DCA55E5}"/>
              </a:ext>
            </a:extLst>
          </p:cNvPr>
          <p:cNvSpPr>
            <a:spLocks noGrp="1"/>
          </p:cNvSpPr>
          <p:nvPr>
            <p:ph type="sldNum" sz="quarter" idx="12"/>
          </p:nvPr>
        </p:nvSpPr>
        <p:spPr/>
        <p:txBody>
          <a:bodyPr/>
          <a:lstStyle/>
          <a:p>
            <a:fld id="{9F595E46-CCA0-4806-9EEC-17B84339DAEC}" type="slidenum">
              <a:rPr lang="en-US" smtClean="0"/>
              <a:t>‹#›</a:t>
            </a:fld>
            <a:endParaRPr lang="en-US"/>
          </a:p>
        </p:txBody>
      </p:sp>
    </p:spTree>
    <p:extLst>
      <p:ext uri="{BB962C8B-B14F-4D97-AF65-F5344CB8AC3E}">
        <p14:creationId xmlns:p14="http://schemas.microsoft.com/office/powerpoint/2010/main" val="758482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D86BC60F-9DFF-C380-E2AB-46E807569F3E}"/>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endParaRPr lang="en-US"/>
          </a:p>
        </p:txBody>
      </p:sp>
      <p:sp>
        <p:nvSpPr>
          <p:cNvPr id="3" name="Platshållare för lodrät text 2">
            <a:extLst>
              <a:ext uri="{FF2B5EF4-FFF2-40B4-BE49-F238E27FC236}">
                <a16:creationId xmlns:a16="http://schemas.microsoft.com/office/drawing/2014/main" id="{33ADAF62-533F-87E8-535B-F63B4F480047}"/>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Platshållare för datum 3">
            <a:extLst>
              <a:ext uri="{FF2B5EF4-FFF2-40B4-BE49-F238E27FC236}">
                <a16:creationId xmlns:a16="http://schemas.microsoft.com/office/drawing/2014/main" id="{1D558CCC-09D3-5C3B-FE4F-E5E5A2B340C4}"/>
              </a:ext>
            </a:extLst>
          </p:cNvPr>
          <p:cNvSpPr>
            <a:spLocks noGrp="1"/>
          </p:cNvSpPr>
          <p:nvPr>
            <p:ph type="dt" sz="half" idx="10"/>
          </p:nvPr>
        </p:nvSpPr>
        <p:spPr/>
        <p:txBody>
          <a:bodyPr/>
          <a:lstStyle/>
          <a:p>
            <a:fld id="{B6A81E67-41A1-448B-A4FF-62723EC393C6}" type="datetimeFigureOut">
              <a:rPr lang="en-US" smtClean="0"/>
              <a:t>12/6/2024</a:t>
            </a:fld>
            <a:endParaRPr lang="en-US"/>
          </a:p>
        </p:txBody>
      </p:sp>
      <p:sp>
        <p:nvSpPr>
          <p:cNvPr id="5" name="Platshållare för sidfot 4">
            <a:extLst>
              <a:ext uri="{FF2B5EF4-FFF2-40B4-BE49-F238E27FC236}">
                <a16:creationId xmlns:a16="http://schemas.microsoft.com/office/drawing/2014/main" id="{07533AAA-7AE9-34D0-291F-E9AABB808B91}"/>
              </a:ext>
            </a:extLst>
          </p:cNvPr>
          <p:cNvSpPr>
            <a:spLocks noGrp="1"/>
          </p:cNvSpPr>
          <p:nvPr>
            <p:ph type="ftr" sz="quarter" idx="11"/>
          </p:nvPr>
        </p:nvSpPr>
        <p:spPr/>
        <p:txBody>
          <a:bodyPr/>
          <a:lstStyle/>
          <a:p>
            <a:endParaRPr lang="en-US"/>
          </a:p>
        </p:txBody>
      </p:sp>
      <p:sp>
        <p:nvSpPr>
          <p:cNvPr id="6" name="Platshållare för bildnummer 5">
            <a:extLst>
              <a:ext uri="{FF2B5EF4-FFF2-40B4-BE49-F238E27FC236}">
                <a16:creationId xmlns:a16="http://schemas.microsoft.com/office/drawing/2014/main" id="{1CB7B0C1-BC8F-9849-2C33-8F6B997D4DC2}"/>
              </a:ext>
            </a:extLst>
          </p:cNvPr>
          <p:cNvSpPr>
            <a:spLocks noGrp="1"/>
          </p:cNvSpPr>
          <p:nvPr>
            <p:ph type="sldNum" sz="quarter" idx="12"/>
          </p:nvPr>
        </p:nvSpPr>
        <p:spPr/>
        <p:txBody>
          <a:bodyPr/>
          <a:lstStyle/>
          <a:p>
            <a:fld id="{9F595E46-CCA0-4806-9EEC-17B84339DAEC}" type="slidenum">
              <a:rPr lang="en-US" smtClean="0"/>
              <a:t>‹#›</a:t>
            </a:fld>
            <a:endParaRPr lang="en-US"/>
          </a:p>
        </p:txBody>
      </p:sp>
    </p:spTree>
    <p:extLst>
      <p:ext uri="{BB962C8B-B14F-4D97-AF65-F5344CB8AC3E}">
        <p14:creationId xmlns:p14="http://schemas.microsoft.com/office/powerpoint/2010/main" val="4265250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021C671-DC71-C13A-DDE8-27FF5A470E9C}"/>
              </a:ext>
            </a:extLst>
          </p:cNvPr>
          <p:cNvSpPr>
            <a:spLocks noGrp="1"/>
          </p:cNvSpPr>
          <p:nvPr>
            <p:ph type="title"/>
          </p:nvPr>
        </p:nvSpPr>
        <p:spPr/>
        <p:txBody>
          <a:bodyPr/>
          <a:lstStyle/>
          <a:p>
            <a:r>
              <a:rPr lang="sv-SE"/>
              <a:t>Klicka här för att ändra mall för rubrikformat</a:t>
            </a:r>
            <a:endParaRPr lang="en-US"/>
          </a:p>
        </p:txBody>
      </p:sp>
      <p:sp>
        <p:nvSpPr>
          <p:cNvPr id="3" name="Platshållare för innehåll 2">
            <a:extLst>
              <a:ext uri="{FF2B5EF4-FFF2-40B4-BE49-F238E27FC236}">
                <a16:creationId xmlns:a16="http://schemas.microsoft.com/office/drawing/2014/main" id="{1F780B43-4FFC-18E4-221E-83930059DA91}"/>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Platshållare för datum 3">
            <a:extLst>
              <a:ext uri="{FF2B5EF4-FFF2-40B4-BE49-F238E27FC236}">
                <a16:creationId xmlns:a16="http://schemas.microsoft.com/office/drawing/2014/main" id="{50C977E4-B99C-48D4-BFD4-19CE146EE18E}"/>
              </a:ext>
            </a:extLst>
          </p:cNvPr>
          <p:cNvSpPr>
            <a:spLocks noGrp="1"/>
          </p:cNvSpPr>
          <p:nvPr>
            <p:ph type="dt" sz="half" idx="10"/>
          </p:nvPr>
        </p:nvSpPr>
        <p:spPr/>
        <p:txBody>
          <a:bodyPr/>
          <a:lstStyle/>
          <a:p>
            <a:fld id="{B6A81E67-41A1-448B-A4FF-62723EC393C6}" type="datetimeFigureOut">
              <a:rPr lang="en-US" smtClean="0"/>
              <a:t>12/6/2024</a:t>
            </a:fld>
            <a:endParaRPr lang="en-US"/>
          </a:p>
        </p:txBody>
      </p:sp>
      <p:sp>
        <p:nvSpPr>
          <p:cNvPr id="5" name="Platshållare för sidfot 4">
            <a:extLst>
              <a:ext uri="{FF2B5EF4-FFF2-40B4-BE49-F238E27FC236}">
                <a16:creationId xmlns:a16="http://schemas.microsoft.com/office/drawing/2014/main" id="{0CA445F5-6861-ACBF-A41F-1B0096763099}"/>
              </a:ext>
            </a:extLst>
          </p:cNvPr>
          <p:cNvSpPr>
            <a:spLocks noGrp="1"/>
          </p:cNvSpPr>
          <p:nvPr>
            <p:ph type="ftr" sz="quarter" idx="11"/>
          </p:nvPr>
        </p:nvSpPr>
        <p:spPr/>
        <p:txBody>
          <a:bodyPr/>
          <a:lstStyle/>
          <a:p>
            <a:endParaRPr lang="en-US"/>
          </a:p>
        </p:txBody>
      </p:sp>
      <p:sp>
        <p:nvSpPr>
          <p:cNvPr id="6" name="Platshållare för bildnummer 5">
            <a:extLst>
              <a:ext uri="{FF2B5EF4-FFF2-40B4-BE49-F238E27FC236}">
                <a16:creationId xmlns:a16="http://schemas.microsoft.com/office/drawing/2014/main" id="{78050173-6350-4DAC-D0DB-34EDAE5D833A}"/>
              </a:ext>
            </a:extLst>
          </p:cNvPr>
          <p:cNvSpPr>
            <a:spLocks noGrp="1"/>
          </p:cNvSpPr>
          <p:nvPr>
            <p:ph type="sldNum" sz="quarter" idx="12"/>
          </p:nvPr>
        </p:nvSpPr>
        <p:spPr/>
        <p:txBody>
          <a:bodyPr/>
          <a:lstStyle/>
          <a:p>
            <a:fld id="{9F595E46-CCA0-4806-9EEC-17B84339DAEC}" type="slidenum">
              <a:rPr lang="en-US" smtClean="0"/>
              <a:t>‹#›</a:t>
            </a:fld>
            <a:endParaRPr lang="en-US"/>
          </a:p>
        </p:txBody>
      </p:sp>
    </p:spTree>
    <p:extLst>
      <p:ext uri="{BB962C8B-B14F-4D97-AF65-F5344CB8AC3E}">
        <p14:creationId xmlns:p14="http://schemas.microsoft.com/office/powerpoint/2010/main" val="416978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64A92FB-AD1B-7957-62F7-F36588E3D8BA}"/>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endParaRPr lang="en-US"/>
          </a:p>
        </p:txBody>
      </p:sp>
      <p:sp>
        <p:nvSpPr>
          <p:cNvPr id="3" name="Platshållare för text 2">
            <a:extLst>
              <a:ext uri="{FF2B5EF4-FFF2-40B4-BE49-F238E27FC236}">
                <a16:creationId xmlns:a16="http://schemas.microsoft.com/office/drawing/2014/main" id="{060AC67C-6D57-7DA5-D48D-FC1DDA91E1C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C8BF7520-D00B-33D4-C576-4A22A5369A8E}"/>
              </a:ext>
            </a:extLst>
          </p:cNvPr>
          <p:cNvSpPr>
            <a:spLocks noGrp="1"/>
          </p:cNvSpPr>
          <p:nvPr>
            <p:ph type="dt" sz="half" idx="10"/>
          </p:nvPr>
        </p:nvSpPr>
        <p:spPr/>
        <p:txBody>
          <a:bodyPr/>
          <a:lstStyle/>
          <a:p>
            <a:fld id="{B6A81E67-41A1-448B-A4FF-62723EC393C6}" type="datetimeFigureOut">
              <a:rPr lang="en-US" smtClean="0"/>
              <a:t>12/6/2024</a:t>
            </a:fld>
            <a:endParaRPr lang="en-US"/>
          </a:p>
        </p:txBody>
      </p:sp>
      <p:sp>
        <p:nvSpPr>
          <p:cNvPr id="5" name="Platshållare för sidfot 4">
            <a:extLst>
              <a:ext uri="{FF2B5EF4-FFF2-40B4-BE49-F238E27FC236}">
                <a16:creationId xmlns:a16="http://schemas.microsoft.com/office/drawing/2014/main" id="{A01D3347-B8DF-BCB5-FC08-D818B1380149}"/>
              </a:ext>
            </a:extLst>
          </p:cNvPr>
          <p:cNvSpPr>
            <a:spLocks noGrp="1"/>
          </p:cNvSpPr>
          <p:nvPr>
            <p:ph type="ftr" sz="quarter" idx="11"/>
          </p:nvPr>
        </p:nvSpPr>
        <p:spPr/>
        <p:txBody>
          <a:bodyPr/>
          <a:lstStyle/>
          <a:p>
            <a:endParaRPr lang="en-US"/>
          </a:p>
        </p:txBody>
      </p:sp>
      <p:sp>
        <p:nvSpPr>
          <p:cNvPr id="6" name="Platshållare för bildnummer 5">
            <a:extLst>
              <a:ext uri="{FF2B5EF4-FFF2-40B4-BE49-F238E27FC236}">
                <a16:creationId xmlns:a16="http://schemas.microsoft.com/office/drawing/2014/main" id="{FF20DA78-B26F-42EC-C023-2C8B94053ECA}"/>
              </a:ext>
            </a:extLst>
          </p:cNvPr>
          <p:cNvSpPr>
            <a:spLocks noGrp="1"/>
          </p:cNvSpPr>
          <p:nvPr>
            <p:ph type="sldNum" sz="quarter" idx="12"/>
          </p:nvPr>
        </p:nvSpPr>
        <p:spPr/>
        <p:txBody>
          <a:bodyPr/>
          <a:lstStyle/>
          <a:p>
            <a:fld id="{9F595E46-CCA0-4806-9EEC-17B84339DAEC}" type="slidenum">
              <a:rPr lang="en-US" smtClean="0"/>
              <a:t>‹#›</a:t>
            </a:fld>
            <a:endParaRPr lang="en-US"/>
          </a:p>
        </p:txBody>
      </p:sp>
    </p:spTree>
    <p:extLst>
      <p:ext uri="{BB962C8B-B14F-4D97-AF65-F5344CB8AC3E}">
        <p14:creationId xmlns:p14="http://schemas.microsoft.com/office/powerpoint/2010/main" val="2231643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7B15304-1B0F-D52E-CE25-F70255338784}"/>
              </a:ext>
            </a:extLst>
          </p:cNvPr>
          <p:cNvSpPr>
            <a:spLocks noGrp="1"/>
          </p:cNvSpPr>
          <p:nvPr>
            <p:ph type="title"/>
          </p:nvPr>
        </p:nvSpPr>
        <p:spPr/>
        <p:txBody>
          <a:bodyPr/>
          <a:lstStyle/>
          <a:p>
            <a:r>
              <a:rPr lang="sv-SE"/>
              <a:t>Klicka här för att ändra mall för rubrikformat</a:t>
            </a:r>
            <a:endParaRPr lang="en-US"/>
          </a:p>
        </p:txBody>
      </p:sp>
      <p:sp>
        <p:nvSpPr>
          <p:cNvPr id="3" name="Platshållare för innehåll 2">
            <a:extLst>
              <a:ext uri="{FF2B5EF4-FFF2-40B4-BE49-F238E27FC236}">
                <a16:creationId xmlns:a16="http://schemas.microsoft.com/office/drawing/2014/main" id="{A8837E6B-99A4-5073-B704-3170A7B3B54C}"/>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Platshållare för innehåll 3">
            <a:extLst>
              <a:ext uri="{FF2B5EF4-FFF2-40B4-BE49-F238E27FC236}">
                <a16:creationId xmlns:a16="http://schemas.microsoft.com/office/drawing/2014/main" id="{408C91B4-5263-7280-E2D2-6185128F1CD7}"/>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5" name="Platshållare för datum 4">
            <a:extLst>
              <a:ext uri="{FF2B5EF4-FFF2-40B4-BE49-F238E27FC236}">
                <a16:creationId xmlns:a16="http://schemas.microsoft.com/office/drawing/2014/main" id="{7705F532-CFDF-3A44-4EB0-ADC2EC9E0C49}"/>
              </a:ext>
            </a:extLst>
          </p:cNvPr>
          <p:cNvSpPr>
            <a:spLocks noGrp="1"/>
          </p:cNvSpPr>
          <p:nvPr>
            <p:ph type="dt" sz="half" idx="10"/>
          </p:nvPr>
        </p:nvSpPr>
        <p:spPr/>
        <p:txBody>
          <a:bodyPr/>
          <a:lstStyle/>
          <a:p>
            <a:fld id="{B6A81E67-41A1-448B-A4FF-62723EC393C6}" type="datetimeFigureOut">
              <a:rPr lang="en-US" smtClean="0"/>
              <a:t>12/6/2024</a:t>
            </a:fld>
            <a:endParaRPr lang="en-US"/>
          </a:p>
        </p:txBody>
      </p:sp>
      <p:sp>
        <p:nvSpPr>
          <p:cNvPr id="6" name="Platshållare för sidfot 5">
            <a:extLst>
              <a:ext uri="{FF2B5EF4-FFF2-40B4-BE49-F238E27FC236}">
                <a16:creationId xmlns:a16="http://schemas.microsoft.com/office/drawing/2014/main" id="{0DC2A24B-63CF-B2D2-D719-969A87F49394}"/>
              </a:ext>
            </a:extLst>
          </p:cNvPr>
          <p:cNvSpPr>
            <a:spLocks noGrp="1"/>
          </p:cNvSpPr>
          <p:nvPr>
            <p:ph type="ftr" sz="quarter" idx="11"/>
          </p:nvPr>
        </p:nvSpPr>
        <p:spPr/>
        <p:txBody>
          <a:bodyPr/>
          <a:lstStyle/>
          <a:p>
            <a:endParaRPr lang="en-US"/>
          </a:p>
        </p:txBody>
      </p:sp>
      <p:sp>
        <p:nvSpPr>
          <p:cNvPr id="7" name="Platshållare för bildnummer 6">
            <a:extLst>
              <a:ext uri="{FF2B5EF4-FFF2-40B4-BE49-F238E27FC236}">
                <a16:creationId xmlns:a16="http://schemas.microsoft.com/office/drawing/2014/main" id="{6F143C28-AA26-BE73-D644-CC65BD047298}"/>
              </a:ext>
            </a:extLst>
          </p:cNvPr>
          <p:cNvSpPr>
            <a:spLocks noGrp="1"/>
          </p:cNvSpPr>
          <p:nvPr>
            <p:ph type="sldNum" sz="quarter" idx="12"/>
          </p:nvPr>
        </p:nvSpPr>
        <p:spPr/>
        <p:txBody>
          <a:bodyPr/>
          <a:lstStyle/>
          <a:p>
            <a:fld id="{9F595E46-CCA0-4806-9EEC-17B84339DAEC}" type="slidenum">
              <a:rPr lang="en-US" smtClean="0"/>
              <a:t>‹#›</a:t>
            </a:fld>
            <a:endParaRPr lang="en-US"/>
          </a:p>
        </p:txBody>
      </p:sp>
    </p:spTree>
    <p:extLst>
      <p:ext uri="{BB962C8B-B14F-4D97-AF65-F5344CB8AC3E}">
        <p14:creationId xmlns:p14="http://schemas.microsoft.com/office/powerpoint/2010/main" val="21567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7791C66-38D0-FDE2-3B64-138C6E0DE5E2}"/>
              </a:ext>
            </a:extLst>
          </p:cNvPr>
          <p:cNvSpPr>
            <a:spLocks noGrp="1"/>
          </p:cNvSpPr>
          <p:nvPr>
            <p:ph type="title"/>
          </p:nvPr>
        </p:nvSpPr>
        <p:spPr>
          <a:xfrm>
            <a:off x="839788" y="365125"/>
            <a:ext cx="10515600" cy="1325563"/>
          </a:xfrm>
        </p:spPr>
        <p:txBody>
          <a:bodyPr/>
          <a:lstStyle/>
          <a:p>
            <a:r>
              <a:rPr lang="sv-SE"/>
              <a:t>Klicka här för att ändra mall för rubrikformat</a:t>
            </a:r>
            <a:endParaRPr lang="en-US"/>
          </a:p>
        </p:txBody>
      </p:sp>
      <p:sp>
        <p:nvSpPr>
          <p:cNvPr id="3" name="Platshållare för text 2">
            <a:extLst>
              <a:ext uri="{FF2B5EF4-FFF2-40B4-BE49-F238E27FC236}">
                <a16:creationId xmlns:a16="http://schemas.microsoft.com/office/drawing/2014/main" id="{89611932-9FDB-7AF9-2294-38636C9447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D4BD7AC3-258D-F953-F2C8-EE3A635FB8AD}"/>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5" name="Platshållare för text 4">
            <a:extLst>
              <a:ext uri="{FF2B5EF4-FFF2-40B4-BE49-F238E27FC236}">
                <a16:creationId xmlns:a16="http://schemas.microsoft.com/office/drawing/2014/main" id="{FD659BAF-1C30-F525-E05A-79EB8D9C7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DBA4DB6A-0F47-B748-224A-9B432A11C3A5}"/>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7" name="Platshållare för datum 6">
            <a:extLst>
              <a:ext uri="{FF2B5EF4-FFF2-40B4-BE49-F238E27FC236}">
                <a16:creationId xmlns:a16="http://schemas.microsoft.com/office/drawing/2014/main" id="{5B3345B6-9207-587F-3296-47F3A0F254D6}"/>
              </a:ext>
            </a:extLst>
          </p:cNvPr>
          <p:cNvSpPr>
            <a:spLocks noGrp="1"/>
          </p:cNvSpPr>
          <p:nvPr>
            <p:ph type="dt" sz="half" idx="10"/>
          </p:nvPr>
        </p:nvSpPr>
        <p:spPr/>
        <p:txBody>
          <a:bodyPr/>
          <a:lstStyle/>
          <a:p>
            <a:fld id="{B6A81E67-41A1-448B-A4FF-62723EC393C6}" type="datetimeFigureOut">
              <a:rPr lang="en-US" smtClean="0"/>
              <a:t>12/6/2024</a:t>
            </a:fld>
            <a:endParaRPr lang="en-US"/>
          </a:p>
        </p:txBody>
      </p:sp>
      <p:sp>
        <p:nvSpPr>
          <p:cNvPr id="8" name="Platshållare för sidfot 7">
            <a:extLst>
              <a:ext uri="{FF2B5EF4-FFF2-40B4-BE49-F238E27FC236}">
                <a16:creationId xmlns:a16="http://schemas.microsoft.com/office/drawing/2014/main" id="{B5AFB41A-8F62-5044-DDC8-3305F1492BF1}"/>
              </a:ext>
            </a:extLst>
          </p:cNvPr>
          <p:cNvSpPr>
            <a:spLocks noGrp="1"/>
          </p:cNvSpPr>
          <p:nvPr>
            <p:ph type="ftr" sz="quarter" idx="11"/>
          </p:nvPr>
        </p:nvSpPr>
        <p:spPr/>
        <p:txBody>
          <a:bodyPr/>
          <a:lstStyle/>
          <a:p>
            <a:endParaRPr lang="en-US"/>
          </a:p>
        </p:txBody>
      </p:sp>
      <p:sp>
        <p:nvSpPr>
          <p:cNvPr id="9" name="Platshållare för bildnummer 8">
            <a:extLst>
              <a:ext uri="{FF2B5EF4-FFF2-40B4-BE49-F238E27FC236}">
                <a16:creationId xmlns:a16="http://schemas.microsoft.com/office/drawing/2014/main" id="{E83DD1F6-6158-8093-0D2D-46B1C1611B04}"/>
              </a:ext>
            </a:extLst>
          </p:cNvPr>
          <p:cNvSpPr>
            <a:spLocks noGrp="1"/>
          </p:cNvSpPr>
          <p:nvPr>
            <p:ph type="sldNum" sz="quarter" idx="12"/>
          </p:nvPr>
        </p:nvSpPr>
        <p:spPr/>
        <p:txBody>
          <a:bodyPr/>
          <a:lstStyle/>
          <a:p>
            <a:fld id="{9F595E46-CCA0-4806-9EEC-17B84339DAEC}" type="slidenum">
              <a:rPr lang="en-US" smtClean="0"/>
              <a:t>‹#›</a:t>
            </a:fld>
            <a:endParaRPr lang="en-US"/>
          </a:p>
        </p:txBody>
      </p:sp>
    </p:spTree>
    <p:extLst>
      <p:ext uri="{BB962C8B-B14F-4D97-AF65-F5344CB8AC3E}">
        <p14:creationId xmlns:p14="http://schemas.microsoft.com/office/powerpoint/2010/main" val="4032583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C9D8504-FF66-EAA3-8C84-4C227ED15415}"/>
              </a:ext>
            </a:extLst>
          </p:cNvPr>
          <p:cNvSpPr>
            <a:spLocks noGrp="1"/>
          </p:cNvSpPr>
          <p:nvPr>
            <p:ph type="title"/>
          </p:nvPr>
        </p:nvSpPr>
        <p:spPr/>
        <p:txBody>
          <a:bodyPr/>
          <a:lstStyle/>
          <a:p>
            <a:r>
              <a:rPr lang="sv-SE"/>
              <a:t>Klicka här för att ändra mall för rubrikformat</a:t>
            </a:r>
            <a:endParaRPr lang="en-US"/>
          </a:p>
        </p:txBody>
      </p:sp>
      <p:sp>
        <p:nvSpPr>
          <p:cNvPr id="3" name="Platshållare för datum 2">
            <a:extLst>
              <a:ext uri="{FF2B5EF4-FFF2-40B4-BE49-F238E27FC236}">
                <a16:creationId xmlns:a16="http://schemas.microsoft.com/office/drawing/2014/main" id="{B97E61BE-92FC-124E-EE26-5E1B2FBB55E8}"/>
              </a:ext>
            </a:extLst>
          </p:cNvPr>
          <p:cNvSpPr>
            <a:spLocks noGrp="1"/>
          </p:cNvSpPr>
          <p:nvPr>
            <p:ph type="dt" sz="half" idx="10"/>
          </p:nvPr>
        </p:nvSpPr>
        <p:spPr/>
        <p:txBody>
          <a:bodyPr/>
          <a:lstStyle/>
          <a:p>
            <a:fld id="{B6A81E67-41A1-448B-A4FF-62723EC393C6}" type="datetimeFigureOut">
              <a:rPr lang="en-US" smtClean="0"/>
              <a:t>12/6/2024</a:t>
            </a:fld>
            <a:endParaRPr lang="en-US"/>
          </a:p>
        </p:txBody>
      </p:sp>
      <p:sp>
        <p:nvSpPr>
          <p:cNvPr id="4" name="Platshållare för sidfot 3">
            <a:extLst>
              <a:ext uri="{FF2B5EF4-FFF2-40B4-BE49-F238E27FC236}">
                <a16:creationId xmlns:a16="http://schemas.microsoft.com/office/drawing/2014/main" id="{BA2A6578-3191-8D72-8910-3898F5BED0F1}"/>
              </a:ext>
            </a:extLst>
          </p:cNvPr>
          <p:cNvSpPr>
            <a:spLocks noGrp="1"/>
          </p:cNvSpPr>
          <p:nvPr>
            <p:ph type="ftr" sz="quarter" idx="11"/>
          </p:nvPr>
        </p:nvSpPr>
        <p:spPr/>
        <p:txBody>
          <a:bodyPr/>
          <a:lstStyle/>
          <a:p>
            <a:endParaRPr lang="en-US"/>
          </a:p>
        </p:txBody>
      </p:sp>
      <p:sp>
        <p:nvSpPr>
          <p:cNvPr id="5" name="Platshållare för bildnummer 4">
            <a:extLst>
              <a:ext uri="{FF2B5EF4-FFF2-40B4-BE49-F238E27FC236}">
                <a16:creationId xmlns:a16="http://schemas.microsoft.com/office/drawing/2014/main" id="{4262D322-7CCB-7E47-25A6-CFE4B1A9A012}"/>
              </a:ext>
            </a:extLst>
          </p:cNvPr>
          <p:cNvSpPr>
            <a:spLocks noGrp="1"/>
          </p:cNvSpPr>
          <p:nvPr>
            <p:ph type="sldNum" sz="quarter" idx="12"/>
          </p:nvPr>
        </p:nvSpPr>
        <p:spPr/>
        <p:txBody>
          <a:bodyPr/>
          <a:lstStyle/>
          <a:p>
            <a:fld id="{9F595E46-CCA0-4806-9EEC-17B84339DAEC}" type="slidenum">
              <a:rPr lang="en-US" smtClean="0"/>
              <a:t>‹#›</a:t>
            </a:fld>
            <a:endParaRPr lang="en-US"/>
          </a:p>
        </p:txBody>
      </p:sp>
    </p:spTree>
    <p:extLst>
      <p:ext uri="{BB962C8B-B14F-4D97-AF65-F5344CB8AC3E}">
        <p14:creationId xmlns:p14="http://schemas.microsoft.com/office/powerpoint/2010/main" val="3721743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530AA44C-7A5C-5856-1D1D-DA89C7D8D449}"/>
              </a:ext>
            </a:extLst>
          </p:cNvPr>
          <p:cNvSpPr>
            <a:spLocks noGrp="1"/>
          </p:cNvSpPr>
          <p:nvPr>
            <p:ph type="dt" sz="half" idx="10"/>
          </p:nvPr>
        </p:nvSpPr>
        <p:spPr/>
        <p:txBody>
          <a:bodyPr/>
          <a:lstStyle/>
          <a:p>
            <a:fld id="{B6A81E67-41A1-448B-A4FF-62723EC393C6}" type="datetimeFigureOut">
              <a:rPr lang="en-US" smtClean="0"/>
              <a:t>12/6/2024</a:t>
            </a:fld>
            <a:endParaRPr lang="en-US"/>
          </a:p>
        </p:txBody>
      </p:sp>
      <p:sp>
        <p:nvSpPr>
          <p:cNvPr id="3" name="Platshållare för sidfot 2">
            <a:extLst>
              <a:ext uri="{FF2B5EF4-FFF2-40B4-BE49-F238E27FC236}">
                <a16:creationId xmlns:a16="http://schemas.microsoft.com/office/drawing/2014/main" id="{131C2DC6-3236-6071-00EF-A13389889D57}"/>
              </a:ext>
            </a:extLst>
          </p:cNvPr>
          <p:cNvSpPr>
            <a:spLocks noGrp="1"/>
          </p:cNvSpPr>
          <p:nvPr>
            <p:ph type="ftr" sz="quarter" idx="11"/>
          </p:nvPr>
        </p:nvSpPr>
        <p:spPr/>
        <p:txBody>
          <a:bodyPr/>
          <a:lstStyle/>
          <a:p>
            <a:endParaRPr lang="en-US"/>
          </a:p>
        </p:txBody>
      </p:sp>
      <p:sp>
        <p:nvSpPr>
          <p:cNvPr id="4" name="Platshållare för bildnummer 3">
            <a:extLst>
              <a:ext uri="{FF2B5EF4-FFF2-40B4-BE49-F238E27FC236}">
                <a16:creationId xmlns:a16="http://schemas.microsoft.com/office/drawing/2014/main" id="{5E96B31A-558D-72F4-FB34-C98CF676298A}"/>
              </a:ext>
            </a:extLst>
          </p:cNvPr>
          <p:cNvSpPr>
            <a:spLocks noGrp="1"/>
          </p:cNvSpPr>
          <p:nvPr>
            <p:ph type="sldNum" sz="quarter" idx="12"/>
          </p:nvPr>
        </p:nvSpPr>
        <p:spPr/>
        <p:txBody>
          <a:bodyPr/>
          <a:lstStyle/>
          <a:p>
            <a:fld id="{9F595E46-CCA0-4806-9EEC-17B84339DAEC}" type="slidenum">
              <a:rPr lang="en-US" smtClean="0"/>
              <a:t>‹#›</a:t>
            </a:fld>
            <a:endParaRPr lang="en-US"/>
          </a:p>
        </p:txBody>
      </p:sp>
    </p:spTree>
    <p:extLst>
      <p:ext uri="{BB962C8B-B14F-4D97-AF65-F5344CB8AC3E}">
        <p14:creationId xmlns:p14="http://schemas.microsoft.com/office/powerpoint/2010/main" val="316126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84BE81E-CBA9-280D-810C-BC81F0108969}"/>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endParaRPr lang="en-US"/>
          </a:p>
        </p:txBody>
      </p:sp>
      <p:sp>
        <p:nvSpPr>
          <p:cNvPr id="3" name="Platshållare för innehåll 2">
            <a:extLst>
              <a:ext uri="{FF2B5EF4-FFF2-40B4-BE49-F238E27FC236}">
                <a16:creationId xmlns:a16="http://schemas.microsoft.com/office/drawing/2014/main" id="{82C0BD00-08E0-3AC8-CCB4-CF43B3D0C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Platshållare för text 3">
            <a:extLst>
              <a:ext uri="{FF2B5EF4-FFF2-40B4-BE49-F238E27FC236}">
                <a16:creationId xmlns:a16="http://schemas.microsoft.com/office/drawing/2014/main" id="{4BDAC85A-EAAA-76A0-B28F-307A5B511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90D3B0C4-60BB-2D17-60A4-CA65AAA625F7}"/>
              </a:ext>
            </a:extLst>
          </p:cNvPr>
          <p:cNvSpPr>
            <a:spLocks noGrp="1"/>
          </p:cNvSpPr>
          <p:nvPr>
            <p:ph type="dt" sz="half" idx="10"/>
          </p:nvPr>
        </p:nvSpPr>
        <p:spPr/>
        <p:txBody>
          <a:bodyPr/>
          <a:lstStyle/>
          <a:p>
            <a:fld id="{B6A81E67-41A1-448B-A4FF-62723EC393C6}" type="datetimeFigureOut">
              <a:rPr lang="en-US" smtClean="0"/>
              <a:t>12/6/2024</a:t>
            </a:fld>
            <a:endParaRPr lang="en-US"/>
          </a:p>
        </p:txBody>
      </p:sp>
      <p:sp>
        <p:nvSpPr>
          <p:cNvPr id="6" name="Platshållare för sidfot 5">
            <a:extLst>
              <a:ext uri="{FF2B5EF4-FFF2-40B4-BE49-F238E27FC236}">
                <a16:creationId xmlns:a16="http://schemas.microsoft.com/office/drawing/2014/main" id="{C52E7D8A-57F8-FB4B-9755-3FB78AB1A824}"/>
              </a:ext>
            </a:extLst>
          </p:cNvPr>
          <p:cNvSpPr>
            <a:spLocks noGrp="1"/>
          </p:cNvSpPr>
          <p:nvPr>
            <p:ph type="ftr" sz="quarter" idx="11"/>
          </p:nvPr>
        </p:nvSpPr>
        <p:spPr/>
        <p:txBody>
          <a:bodyPr/>
          <a:lstStyle/>
          <a:p>
            <a:endParaRPr lang="en-US"/>
          </a:p>
        </p:txBody>
      </p:sp>
      <p:sp>
        <p:nvSpPr>
          <p:cNvPr id="7" name="Platshållare för bildnummer 6">
            <a:extLst>
              <a:ext uri="{FF2B5EF4-FFF2-40B4-BE49-F238E27FC236}">
                <a16:creationId xmlns:a16="http://schemas.microsoft.com/office/drawing/2014/main" id="{5DD5FEDA-3268-B161-E291-E14A5D127F56}"/>
              </a:ext>
            </a:extLst>
          </p:cNvPr>
          <p:cNvSpPr>
            <a:spLocks noGrp="1"/>
          </p:cNvSpPr>
          <p:nvPr>
            <p:ph type="sldNum" sz="quarter" idx="12"/>
          </p:nvPr>
        </p:nvSpPr>
        <p:spPr/>
        <p:txBody>
          <a:bodyPr/>
          <a:lstStyle/>
          <a:p>
            <a:fld id="{9F595E46-CCA0-4806-9EEC-17B84339DAEC}" type="slidenum">
              <a:rPr lang="en-US" smtClean="0"/>
              <a:t>‹#›</a:t>
            </a:fld>
            <a:endParaRPr lang="en-US"/>
          </a:p>
        </p:txBody>
      </p:sp>
    </p:spTree>
    <p:extLst>
      <p:ext uri="{BB962C8B-B14F-4D97-AF65-F5344CB8AC3E}">
        <p14:creationId xmlns:p14="http://schemas.microsoft.com/office/powerpoint/2010/main" val="1461721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659BE9C-64BB-BC57-57AD-589266574226}"/>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endParaRPr lang="en-US"/>
          </a:p>
        </p:txBody>
      </p:sp>
      <p:sp>
        <p:nvSpPr>
          <p:cNvPr id="3" name="Platshållare för bild 2">
            <a:extLst>
              <a:ext uri="{FF2B5EF4-FFF2-40B4-BE49-F238E27FC236}">
                <a16:creationId xmlns:a16="http://schemas.microsoft.com/office/drawing/2014/main" id="{E1F94FF6-2E71-AA15-4080-352B062C3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Platshållare för text 3">
            <a:extLst>
              <a:ext uri="{FF2B5EF4-FFF2-40B4-BE49-F238E27FC236}">
                <a16:creationId xmlns:a16="http://schemas.microsoft.com/office/drawing/2014/main" id="{94B6ED2E-C77C-92EE-6E7B-8E681F29C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385C66AD-4696-8F1D-6617-4C4279283A07}"/>
              </a:ext>
            </a:extLst>
          </p:cNvPr>
          <p:cNvSpPr>
            <a:spLocks noGrp="1"/>
          </p:cNvSpPr>
          <p:nvPr>
            <p:ph type="dt" sz="half" idx="10"/>
          </p:nvPr>
        </p:nvSpPr>
        <p:spPr/>
        <p:txBody>
          <a:bodyPr/>
          <a:lstStyle/>
          <a:p>
            <a:fld id="{B6A81E67-41A1-448B-A4FF-62723EC393C6}" type="datetimeFigureOut">
              <a:rPr lang="en-US" smtClean="0"/>
              <a:t>12/6/2024</a:t>
            </a:fld>
            <a:endParaRPr lang="en-US"/>
          </a:p>
        </p:txBody>
      </p:sp>
      <p:sp>
        <p:nvSpPr>
          <p:cNvPr id="6" name="Platshållare för sidfot 5">
            <a:extLst>
              <a:ext uri="{FF2B5EF4-FFF2-40B4-BE49-F238E27FC236}">
                <a16:creationId xmlns:a16="http://schemas.microsoft.com/office/drawing/2014/main" id="{836197AF-26D0-B161-9BFB-440369933543}"/>
              </a:ext>
            </a:extLst>
          </p:cNvPr>
          <p:cNvSpPr>
            <a:spLocks noGrp="1"/>
          </p:cNvSpPr>
          <p:nvPr>
            <p:ph type="ftr" sz="quarter" idx="11"/>
          </p:nvPr>
        </p:nvSpPr>
        <p:spPr/>
        <p:txBody>
          <a:bodyPr/>
          <a:lstStyle/>
          <a:p>
            <a:endParaRPr lang="en-US"/>
          </a:p>
        </p:txBody>
      </p:sp>
      <p:sp>
        <p:nvSpPr>
          <p:cNvPr id="7" name="Platshållare för bildnummer 6">
            <a:extLst>
              <a:ext uri="{FF2B5EF4-FFF2-40B4-BE49-F238E27FC236}">
                <a16:creationId xmlns:a16="http://schemas.microsoft.com/office/drawing/2014/main" id="{666C08B1-AF8C-27F5-EA64-456569CF5543}"/>
              </a:ext>
            </a:extLst>
          </p:cNvPr>
          <p:cNvSpPr>
            <a:spLocks noGrp="1"/>
          </p:cNvSpPr>
          <p:nvPr>
            <p:ph type="sldNum" sz="quarter" idx="12"/>
          </p:nvPr>
        </p:nvSpPr>
        <p:spPr/>
        <p:txBody>
          <a:bodyPr/>
          <a:lstStyle/>
          <a:p>
            <a:fld id="{9F595E46-CCA0-4806-9EEC-17B84339DAEC}" type="slidenum">
              <a:rPr lang="en-US" smtClean="0"/>
              <a:t>‹#›</a:t>
            </a:fld>
            <a:endParaRPr lang="en-US"/>
          </a:p>
        </p:txBody>
      </p:sp>
    </p:spTree>
    <p:extLst>
      <p:ext uri="{BB962C8B-B14F-4D97-AF65-F5344CB8AC3E}">
        <p14:creationId xmlns:p14="http://schemas.microsoft.com/office/powerpoint/2010/main" val="4169964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6804D49E-7F68-4A95-9452-8F374CF5A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endParaRPr lang="en-US"/>
          </a:p>
        </p:txBody>
      </p:sp>
      <p:sp>
        <p:nvSpPr>
          <p:cNvPr id="3" name="Platshållare för text 2">
            <a:extLst>
              <a:ext uri="{FF2B5EF4-FFF2-40B4-BE49-F238E27FC236}">
                <a16:creationId xmlns:a16="http://schemas.microsoft.com/office/drawing/2014/main" id="{D36249CF-4B8E-3E78-7540-7E60777B87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Platshållare för datum 3">
            <a:extLst>
              <a:ext uri="{FF2B5EF4-FFF2-40B4-BE49-F238E27FC236}">
                <a16:creationId xmlns:a16="http://schemas.microsoft.com/office/drawing/2014/main" id="{6C0FECB7-F770-B22A-F531-5F352706E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A81E67-41A1-448B-A4FF-62723EC393C6}" type="datetimeFigureOut">
              <a:rPr lang="en-US" smtClean="0"/>
              <a:t>12/6/2024</a:t>
            </a:fld>
            <a:endParaRPr lang="en-US"/>
          </a:p>
        </p:txBody>
      </p:sp>
      <p:sp>
        <p:nvSpPr>
          <p:cNvPr id="5" name="Platshållare för sidfot 4">
            <a:extLst>
              <a:ext uri="{FF2B5EF4-FFF2-40B4-BE49-F238E27FC236}">
                <a16:creationId xmlns:a16="http://schemas.microsoft.com/office/drawing/2014/main" id="{B7723A63-4A5D-BC2E-1718-5AD03526C0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Platshållare för bildnummer 5">
            <a:extLst>
              <a:ext uri="{FF2B5EF4-FFF2-40B4-BE49-F238E27FC236}">
                <a16:creationId xmlns:a16="http://schemas.microsoft.com/office/drawing/2014/main" id="{08093D11-4C1A-867F-79DC-D1DE65B6E2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F595E46-CCA0-4806-9EEC-17B84339DAEC}" type="slidenum">
              <a:rPr lang="en-US" smtClean="0"/>
              <a:t>‹#›</a:t>
            </a:fld>
            <a:endParaRPr lang="en-US"/>
          </a:p>
        </p:txBody>
      </p:sp>
    </p:spTree>
    <p:extLst>
      <p:ext uri="{BB962C8B-B14F-4D97-AF65-F5344CB8AC3E}">
        <p14:creationId xmlns:p14="http://schemas.microsoft.com/office/powerpoint/2010/main" val="500702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diagramColors" Target="../diagrams/colors1.xml"/><Relationship Id="rId2" Type="http://schemas.openxmlformats.org/officeDocument/2006/relationships/notesSlide" Target="../notesSlides/notesSlide1.xml"/><Relationship Id="rId16" Type="http://schemas.openxmlformats.org/officeDocument/2006/relationships/diagramQuickStyle" Target="../diagrams/quickStyl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diagramLayout" Target="../diagrams/layout1.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2846"/>
        </a:solidFill>
        <a:effectLst/>
      </p:bgPr>
    </p:bg>
    <p:spTree>
      <p:nvGrpSpPr>
        <p:cNvPr id="1" name=""/>
        <p:cNvGrpSpPr/>
        <p:nvPr/>
      </p:nvGrpSpPr>
      <p:grpSpPr>
        <a:xfrm>
          <a:off x="0" y="0"/>
          <a:ext cx="0" cy="0"/>
          <a:chOff x="0" y="0"/>
          <a:chExt cx="0" cy="0"/>
        </a:xfrm>
      </p:grpSpPr>
      <p:sp>
        <p:nvSpPr>
          <p:cNvPr id="5" name="Rektangel: rundade hörn 4">
            <a:extLst>
              <a:ext uri="{FF2B5EF4-FFF2-40B4-BE49-F238E27FC236}">
                <a16:creationId xmlns:a16="http://schemas.microsoft.com/office/drawing/2014/main" id="{DC613026-4D8C-6EE5-CF5A-8EA48A792216}"/>
              </a:ext>
            </a:extLst>
          </p:cNvPr>
          <p:cNvSpPr/>
          <p:nvPr/>
        </p:nvSpPr>
        <p:spPr>
          <a:xfrm>
            <a:off x="223947" y="1741321"/>
            <a:ext cx="6025165" cy="3750951"/>
          </a:xfrm>
          <a:prstGeom prst="roundRect">
            <a:avLst>
              <a:gd name="adj" fmla="val 0"/>
            </a:avLst>
          </a:prstGeom>
          <a:solidFill>
            <a:schemeClr val="tx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200000"/>
              </a:lnSpc>
            </a:pPr>
            <a:endParaRPr lang="en-US" sz="900" dirty="0">
              <a:solidFill>
                <a:sysClr val="windowText" lastClr="000000"/>
              </a:solidFill>
              <a:latin typeface="Agency FB" panose="020B0503020202020204" pitchFamily="34" charset="0"/>
            </a:endParaRPr>
          </a:p>
        </p:txBody>
      </p:sp>
      <p:sp>
        <p:nvSpPr>
          <p:cNvPr id="137" name="Parallelltrapets 136">
            <a:extLst>
              <a:ext uri="{FF2B5EF4-FFF2-40B4-BE49-F238E27FC236}">
                <a16:creationId xmlns:a16="http://schemas.microsoft.com/office/drawing/2014/main" id="{E641939F-A6AE-34EF-82D6-C137B7577FF5}"/>
              </a:ext>
            </a:extLst>
          </p:cNvPr>
          <p:cNvSpPr/>
          <p:nvPr/>
        </p:nvSpPr>
        <p:spPr>
          <a:xfrm>
            <a:off x="207086" y="5507921"/>
            <a:ext cx="1633416" cy="719025"/>
          </a:xfrm>
          <a:prstGeom prst="trapezoid">
            <a:avLst>
              <a:gd name="adj" fmla="val 0"/>
            </a:avLst>
          </a:prstGeom>
          <a:solidFill>
            <a:schemeClr val="accent1">
              <a:lumMod val="7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sv-SE" sz="1050" dirty="0">
                <a:solidFill>
                  <a:schemeClr val="bg2">
                    <a:lumMod val="90000"/>
                  </a:schemeClr>
                </a:solidFill>
                <a:latin typeface="Agency FB" panose="020B0503020202020204" pitchFamily="34" charset="0"/>
              </a:rPr>
              <a:t>ANALYTICS</a:t>
            </a:r>
          </a:p>
          <a:p>
            <a:pPr marL="171450" indent="-171450">
              <a:buFont typeface="Arial" panose="020B0604020202020204" pitchFamily="34" charset="0"/>
              <a:buChar char="•"/>
            </a:pPr>
            <a:r>
              <a:rPr lang="en-GB" sz="1050" dirty="0">
                <a:solidFill>
                  <a:schemeClr val="bg2">
                    <a:lumMod val="90000"/>
                  </a:schemeClr>
                </a:solidFill>
                <a:latin typeface="Agency FB" panose="020B0503020202020204" pitchFamily="34" charset="0"/>
              </a:rPr>
              <a:t>Native</a:t>
            </a:r>
            <a:r>
              <a:rPr lang="sv-SE" sz="1050" dirty="0">
                <a:solidFill>
                  <a:schemeClr val="bg2">
                    <a:lumMod val="90000"/>
                  </a:schemeClr>
                </a:solidFill>
                <a:latin typeface="Agency FB" panose="020B0503020202020204" pitchFamily="34" charset="0"/>
              </a:rPr>
              <a:t> KYC</a:t>
            </a:r>
          </a:p>
          <a:p>
            <a:pPr marL="171450" indent="-171450">
              <a:buFont typeface="Arial" panose="020B0604020202020204" pitchFamily="34" charset="0"/>
              <a:buChar char="•"/>
            </a:pPr>
            <a:r>
              <a:rPr lang="en-GB" sz="1050" dirty="0">
                <a:solidFill>
                  <a:schemeClr val="bg2">
                    <a:lumMod val="90000"/>
                  </a:schemeClr>
                </a:solidFill>
                <a:latin typeface="Agency FB" panose="020B0503020202020204" pitchFamily="34" charset="0"/>
              </a:rPr>
              <a:t>Customer</a:t>
            </a:r>
            <a:r>
              <a:rPr lang="sv-SE" sz="1050" dirty="0">
                <a:solidFill>
                  <a:schemeClr val="bg2">
                    <a:lumMod val="90000"/>
                  </a:schemeClr>
                </a:solidFill>
                <a:latin typeface="Agency FB" panose="020B0503020202020204" pitchFamily="34" charset="0"/>
              </a:rPr>
              <a:t> </a:t>
            </a:r>
            <a:r>
              <a:rPr lang="sv-SE" sz="1050" dirty="0" err="1">
                <a:solidFill>
                  <a:schemeClr val="bg2">
                    <a:lumMod val="90000"/>
                  </a:schemeClr>
                </a:solidFill>
                <a:latin typeface="Agency FB" panose="020B0503020202020204" pitchFamily="34" charset="0"/>
              </a:rPr>
              <a:t>Segementation</a:t>
            </a:r>
            <a:endParaRPr lang="sv-SE" sz="1050" dirty="0">
              <a:solidFill>
                <a:schemeClr val="bg2">
                  <a:lumMod val="90000"/>
                </a:schemeClr>
              </a:solidFill>
              <a:latin typeface="Agency FB" panose="020B0503020202020204" pitchFamily="34" charset="0"/>
            </a:endParaRPr>
          </a:p>
          <a:p>
            <a:pPr marL="171450" indent="-171450">
              <a:buFont typeface="Arial" panose="020B0604020202020204" pitchFamily="34" charset="0"/>
              <a:buChar char="•"/>
            </a:pPr>
            <a:r>
              <a:rPr lang="sv-SE" sz="1050" dirty="0" err="1">
                <a:solidFill>
                  <a:schemeClr val="bg2">
                    <a:lumMod val="90000"/>
                  </a:schemeClr>
                </a:solidFill>
                <a:latin typeface="Agency FB" panose="020B0503020202020204" pitchFamily="34" charset="0"/>
              </a:rPr>
              <a:t>Statistics</a:t>
            </a:r>
            <a:r>
              <a:rPr lang="sv-SE" sz="1050" dirty="0">
                <a:solidFill>
                  <a:schemeClr val="bg2">
                    <a:lumMod val="90000"/>
                  </a:schemeClr>
                </a:solidFill>
                <a:latin typeface="Agency FB" panose="020B0503020202020204" pitchFamily="34" charset="0"/>
              </a:rPr>
              <a:t> and </a:t>
            </a:r>
            <a:r>
              <a:rPr lang="sv-SE" sz="1050" dirty="0" err="1">
                <a:solidFill>
                  <a:schemeClr val="bg2">
                    <a:lumMod val="90000"/>
                  </a:schemeClr>
                </a:solidFill>
                <a:latin typeface="Agency FB" panose="020B0503020202020204" pitchFamily="34" charset="0"/>
              </a:rPr>
              <a:t>follow-up</a:t>
            </a:r>
            <a:endParaRPr lang="sv-SE" sz="1050" dirty="0">
              <a:solidFill>
                <a:schemeClr val="bg2">
                  <a:lumMod val="90000"/>
                </a:schemeClr>
              </a:solidFill>
              <a:latin typeface="Agency FB" panose="020B0503020202020204" pitchFamily="34" charset="0"/>
            </a:endParaRPr>
          </a:p>
        </p:txBody>
      </p:sp>
      <p:cxnSp>
        <p:nvCxnSpPr>
          <p:cNvPr id="105" name="Koppling: vinklad 104">
            <a:extLst>
              <a:ext uri="{FF2B5EF4-FFF2-40B4-BE49-F238E27FC236}">
                <a16:creationId xmlns:a16="http://schemas.microsoft.com/office/drawing/2014/main" id="{CA57B02C-0E29-6509-0670-C5A0B9D7A487}"/>
              </a:ext>
            </a:extLst>
          </p:cNvPr>
          <p:cNvCxnSpPr>
            <a:cxnSpLocks/>
            <a:stCxn id="184" idx="3"/>
            <a:endCxn id="4" idx="2"/>
          </p:cNvCxnSpPr>
          <p:nvPr/>
        </p:nvCxnSpPr>
        <p:spPr>
          <a:xfrm>
            <a:off x="2133601" y="2235129"/>
            <a:ext cx="1990449" cy="1106585"/>
          </a:xfrm>
          <a:prstGeom prst="bentConnector3">
            <a:avLst>
              <a:gd name="adj1" fmla="val 69460"/>
            </a:avLst>
          </a:prstGeom>
          <a:ln w="19050" cmpd="tri">
            <a:solidFill>
              <a:srgbClr val="A0895D"/>
            </a:solidFill>
            <a:prstDash val="dash"/>
            <a:round/>
            <a:tailEnd type="triangle"/>
          </a:ln>
        </p:spPr>
        <p:style>
          <a:lnRef idx="2">
            <a:schemeClr val="accent2"/>
          </a:lnRef>
          <a:fillRef idx="0">
            <a:schemeClr val="accent2"/>
          </a:fillRef>
          <a:effectRef idx="1">
            <a:schemeClr val="accent2"/>
          </a:effectRef>
          <a:fontRef idx="minor">
            <a:schemeClr val="tx1"/>
          </a:fontRef>
        </p:style>
      </p:cxnSp>
      <p:sp>
        <p:nvSpPr>
          <p:cNvPr id="78" name="Rektangel: rundade hörn 77">
            <a:extLst>
              <a:ext uri="{FF2B5EF4-FFF2-40B4-BE49-F238E27FC236}">
                <a16:creationId xmlns:a16="http://schemas.microsoft.com/office/drawing/2014/main" id="{9CBD7FAE-EB27-6D46-C59F-97178DC974C6}"/>
              </a:ext>
            </a:extLst>
          </p:cNvPr>
          <p:cNvSpPr/>
          <p:nvPr/>
        </p:nvSpPr>
        <p:spPr>
          <a:xfrm>
            <a:off x="8149302" y="1733550"/>
            <a:ext cx="3868045" cy="3280247"/>
          </a:xfrm>
          <a:prstGeom prst="roundRect">
            <a:avLst>
              <a:gd name="adj" fmla="val 0"/>
            </a:avLst>
          </a:prstGeom>
          <a:solidFill>
            <a:schemeClr val="tx1"/>
          </a:solid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ktangel: rundade hörn 96">
            <a:extLst>
              <a:ext uri="{FF2B5EF4-FFF2-40B4-BE49-F238E27FC236}">
                <a16:creationId xmlns:a16="http://schemas.microsoft.com/office/drawing/2014/main" id="{890C3CB7-C52D-8C00-114E-21C3283E3D55}"/>
              </a:ext>
            </a:extLst>
          </p:cNvPr>
          <p:cNvSpPr/>
          <p:nvPr/>
        </p:nvSpPr>
        <p:spPr>
          <a:xfrm>
            <a:off x="6392543" y="1733551"/>
            <a:ext cx="1575508" cy="3758722"/>
          </a:xfrm>
          <a:prstGeom prst="roundRect">
            <a:avLst>
              <a:gd name="adj" fmla="val 0"/>
            </a:avLst>
          </a:prstGeom>
          <a:solidFill>
            <a:schemeClr val="tx1"/>
          </a:solidFill>
          <a:ln w="25400">
            <a:solidFill>
              <a:schemeClr val="tx1"/>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ADB17"/>
              </a:solidFill>
            </a:endParaRPr>
          </a:p>
        </p:txBody>
      </p:sp>
      <p:sp>
        <p:nvSpPr>
          <p:cNvPr id="4" name="Cylinder 3">
            <a:extLst>
              <a:ext uri="{FF2B5EF4-FFF2-40B4-BE49-F238E27FC236}">
                <a16:creationId xmlns:a16="http://schemas.microsoft.com/office/drawing/2014/main" id="{F05761DD-0559-2745-9F4E-B8200DC106DF}"/>
              </a:ext>
            </a:extLst>
          </p:cNvPr>
          <p:cNvSpPr/>
          <p:nvPr/>
        </p:nvSpPr>
        <p:spPr>
          <a:xfrm>
            <a:off x="4124050" y="2491856"/>
            <a:ext cx="1410966" cy="1699715"/>
          </a:xfrm>
          <a:prstGeom prst="can">
            <a:avLst>
              <a:gd name="adj" fmla="val 28817"/>
            </a:avLst>
          </a:prstGeom>
          <a:solidFill>
            <a:srgbClr val="0D2846"/>
          </a:solidFill>
          <a:ln w="25400">
            <a:solidFill>
              <a:srgbClr val="735F25"/>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sv-SE" sz="1200" b="1" dirty="0">
              <a:solidFill>
                <a:srgbClr val="FADB17"/>
              </a:solidFill>
              <a:latin typeface="Aptos" panose="020B0004020202020204" pitchFamily="34" charset="0"/>
            </a:endParaRPr>
          </a:p>
          <a:p>
            <a:pPr algn="ctr"/>
            <a:r>
              <a:rPr lang="sv-SE" sz="1200" b="1" dirty="0">
                <a:solidFill>
                  <a:srgbClr val="FADB17"/>
                </a:solidFill>
                <a:latin typeface="Agency FB" panose="020B0503020202020204" pitchFamily="34" charset="0"/>
              </a:rPr>
              <a:t>Cloud DB </a:t>
            </a:r>
          </a:p>
          <a:p>
            <a:pPr algn="ctr"/>
            <a:r>
              <a:rPr lang="sv-SE" sz="1200" b="1" dirty="0">
                <a:solidFill>
                  <a:srgbClr val="FADB17"/>
                </a:solidFill>
                <a:latin typeface="Agency FB" panose="020B0503020202020204" pitchFamily="34" charset="0"/>
              </a:rPr>
              <a:t>Data Store </a:t>
            </a:r>
          </a:p>
          <a:p>
            <a:pPr algn="ctr"/>
            <a:r>
              <a:rPr lang="sv-SE" sz="1200" b="1" dirty="0">
                <a:solidFill>
                  <a:srgbClr val="FADB17"/>
                </a:solidFill>
                <a:latin typeface="Agency FB" panose="020B0503020202020204" pitchFamily="34" charset="0"/>
              </a:rPr>
              <a:t>Solution</a:t>
            </a:r>
            <a:endParaRPr lang="en-US" sz="1200" b="1" dirty="0">
              <a:solidFill>
                <a:srgbClr val="FADB17"/>
              </a:solidFill>
              <a:latin typeface="Agency FB" panose="020B0503020202020204" pitchFamily="34" charset="0"/>
            </a:endParaRPr>
          </a:p>
        </p:txBody>
      </p:sp>
      <p:sp>
        <p:nvSpPr>
          <p:cNvPr id="18" name="Parallelltrapets 17">
            <a:extLst>
              <a:ext uri="{FF2B5EF4-FFF2-40B4-BE49-F238E27FC236}">
                <a16:creationId xmlns:a16="http://schemas.microsoft.com/office/drawing/2014/main" id="{EB63E535-680A-7BA3-ED3E-2BBC5B463029}"/>
              </a:ext>
            </a:extLst>
          </p:cNvPr>
          <p:cNvSpPr/>
          <p:nvPr/>
        </p:nvSpPr>
        <p:spPr>
          <a:xfrm>
            <a:off x="3070497" y="5512758"/>
            <a:ext cx="1885864" cy="746032"/>
          </a:xfrm>
          <a:prstGeom prst="trapezoid">
            <a:avLst>
              <a:gd name="adj" fmla="val 0"/>
            </a:avLst>
          </a:prstGeom>
          <a:solidFill>
            <a:schemeClr val="accent1">
              <a:lumMod val="7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sv-SE" sz="1050" dirty="0">
                <a:solidFill>
                  <a:schemeClr val="bg2">
                    <a:lumMod val="90000"/>
                  </a:schemeClr>
                </a:solidFill>
                <a:latin typeface="Agency FB" panose="020B0503020202020204" pitchFamily="34" charset="0"/>
              </a:rPr>
              <a:t>SECURITY</a:t>
            </a:r>
          </a:p>
          <a:p>
            <a:pPr marL="171450" indent="-171450">
              <a:buFont typeface="Arial" panose="020B0604020202020204" pitchFamily="34" charset="0"/>
              <a:buChar char="•"/>
            </a:pPr>
            <a:r>
              <a:rPr lang="sv-SE" sz="1050" dirty="0">
                <a:solidFill>
                  <a:schemeClr val="bg2">
                    <a:lumMod val="90000"/>
                  </a:schemeClr>
                </a:solidFill>
                <a:latin typeface="Agency FB" panose="020B0503020202020204" pitchFamily="34" charset="0"/>
              </a:rPr>
              <a:t>Best </a:t>
            </a:r>
            <a:r>
              <a:rPr lang="sv-SE" sz="1050" dirty="0" err="1">
                <a:solidFill>
                  <a:schemeClr val="bg2">
                    <a:lumMod val="90000"/>
                  </a:schemeClr>
                </a:solidFill>
                <a:latin typeface="Agency FB" panose="020B0503020202020204" pitchFamily="34" charset="0"/>
              </a:rPr>
              <a:t>Practice</a:t>
            </a:r>
            <a:r>
              <a:rPr lang="sv-SE" sz="1050" dirty="0">
                <a:solidFill>
                  <a:schemeClr val="bg2">
                    <a:lumMod val="90000"/>
                  </a:schemeClr>
                </a:solidFill>
                <a:latin typeface="Agency FB" panose="020B0503020202020204" pitchFamily="34" charset="0"/>
              </a:rPr>
              <a:t> </a:t>
            </a:r>
            <a:r>
              <a:rPr lang="sv-SE" sz="1050" dirty="0" err="1">
                <a:solidFill>
                  <a:schemeClr val="bg2">
                    <a:lumMod val="90000"/>
                  </a:schemeClr>
                </a:solidFill>
                <a:latin typeface="Agency FB" panose="020B0503020202020204" pitchFamily="34" charset="0"/>
              </a:rPr>
              <a:t>Authorization</a:t>
            </a:r>
            <a:r>
              <a:rPr lang="sv-SE" sz="1050" dirty="0">
                <a:solidFill>
                  <a:schemeClr val="bg2">
                    <a:lumMod val="90000"/>
                  </a:schemeClr>
                </a:solidFill>
                <a:latin typeface="Agency FB" panose="020B0503020202020204" pitchFamily="34" charset="0"/>
              </a:rPr>
              <a:t> </a:t>
            </a:r>
            <a:r>
              <a:rPr lang="sv-SE" sz="1050" dirty="0" err="1">
                <a:solidFill>
                  <a:schemeClr val="bg2">
                    <a:lumMod val="90000"/>
                  </a:schemeClr>
                </a:solidFill>
                <a:latin typeface="Agency FB" panose="020B0503020202020204" pitchFamily="34" charset="0"/>
              </a:rPr>
              <a:t>concept</a:t>
            </a:r>
            <a:endParaRPr lang="sv-SE" sz="1050" dirty="0">
              <a:solidFill>
                <a:schemeClr val="bg2">
                  <a:lumMod val="90000"/>
                </a:schemeClr>
              </a:solidFill>
              <a:latin typeface="Agency FB" panose="020B0503020202020204" pitchFamily="34" charset="0"/>
            </a:endParaRPr>
          </a:p>
          <a:p>
            <a:pPr marL="171450" indent="-171450">
              <a:buFont typeface="Arial" panose="020B0604020202020204" pitchFamily="34" charset="0"/>
              <a:buChar char="•"/>
            </a:pPr>
            <a:r>
              <a:rPr lang="sv-SE" sz="1050" dirty="0">
                <a:solidFill>
                  <a:schemeClr val="bg2">
                    <a:lumMod val="90000"/>
                  </a:schemeClr>
                </a:solidFill>
                <a:latin typeface="Agency FB" panose="020B0503020202020204" pitchFamily="34" charset="0"/>
              </a:rPr>
              <a:t>Data </a:t>
            </a:r>
            <a:r>
              <a:rPr lang="sv-SE" sz="1050" dirty="0" err="1">
                <a:solidFill>
                  <a:schemeClr val="bg2">
                    <a:lumMod val="90000"/>
                  </a:schemeClr>
                </a:solidFill>
                <a:latin typeface="Agency FB" panose="020B0503020202020204" pitchFamily="34" charset="0"/>
              </a:rPr>
              <a:t>Privacy</a:t>
            </a:r>
            <a:r>
              <a:rPr lang="sv-SE" sz="1050" dirty="0">
                <a:solidFill>
                  <a:schemeClr val="bg2">
                    <a:lumMod val="90000"/>
                  </a:schemeClr>
                </a:solidFill>
                <a:latin typeface="Agency FB" panose="020B0503020202020204" pitchFamily="34" charset="0"/>
              </a:rPr>
              <a:t> </a:t>
            </a:r>
            <a:r>
              <a:rPr lang="sv-SE" sz="1050" dirty="0" err="1">
                <a:solidFill>
                  <a:schemeClr val="bg2">
                    <a:lumMod val="90000"/>
                  </a:schemeClr>
                </a:solidFill>
                <a:latin typeface="Agency FB" panose="020B0503020202020204" pitchFamily="34" charset="0"/>
              </a:rPr>
              <a:t>Governance</a:t>
            </a:r>
            <a:endParaRPr lang="sv-SE" sz="1050" dirty="0">
              <a:solidFill>
                <a:schemeClr val="bg2">
                  <a:lumMod val="90000"/>
                </a:schemeClr>
              </a:solidFill>
              <a:latin typeface="Agency FB" panose="020B0503020202020204" pitchFamily="34" charset="0"/>
            </a:endParaRPr>
          </a:p>
        </p:txBody>
      </p:sp>
      <p:sp>
        <p:nvSpPr>
          <p:cNvPr id="74" name="Rektangel: rundade hörn 73">
            <a:extLst>
              <a:ext uri="{FF2B5EF4-FFF2-40B4-BE49-F238E27FC236}">
                <a16:creationId xmlns:a16="http://schemas.microsoft.com/office/drawing/2014/main" id="{1A29A0C7-B6CB-D177-C0E8-BA502CD297C5}"/>
              </a:ext>
            </a:extLst>
          </p:cNvPr>
          <p:cNvSpPr/>
          <p:nvPr/>
        </p:nvSpPr>
        <p:spPr>
          <a:xfrm>
            <a:off x="203225" y="294811"/>
            <a:ext cx="6045887" cy="1327784"/>
          </a:xfrm>
          <a:prstGeom prst="roundRect">
            <a:avLst>
              <a:gd name="adj" fmla="val 0"/>
            </a:avLst>
          </a:prstGeom>
          <a:solidFill>
            <a:schemeClr val="bg2">
              <a:lumMod val="10000"/>
            </a:schemeClr>
          </a:solidFill>
          <a:ln w="25400">
            <a:solidFill>
              <a:schemeClr val="tx1"/>
            </a:solidFill>
            <a:extLst>
              <a:ext uri="{C807C97D-BFC1-408E-A445-0C87EB9F89A2}">
                <ask:lineSketchStyleProps xmlns:ask="http://schemas.microsoft.com/office/drawing/2018/sketchyshapes" sd="1736830799">
                  <a:custGeom>
                    <a:avLst/>
                    <a:gdLst>
                      <a:gd name="connsiteX0" fmla="*/ 0 w 5986515"/>
                      <a:gd name="connsiteY0" fmla="*/ 0 h 1327784"/>
                      <a:gd name="connsiteX1" fmla="*/ 0 w 5986515"/>
                      <a:gd name="connsiteY1" fmla="*/ 0 h 1327784"/>
                      <a:gd name="connsiteX2" fmla="*/ 5986515 w 5986515"/>
                      <a:gd name="connsiteY2" fmla="*/ 0 h 1327784"/>
                      <a:gd name="connsiteX3" fmla="*/ 5986515 w 5986515"/>
                      <a:gd name="connsiteY3" fmla="*/ 0 h 1327784"/>
                      <a:gd name="connsiteX4" fmla="*/ 5986515 w 5986515"/>
                      <a:gd name="connsiteY4" fmla="*/ 1327784 h 1327784"/>
                      <a:gd name="connsiteX5" fmla="*/ 5986515 w 5986515"/>
                      <a:gd name="connsiteY5" fmla="*/ 1327784 h 1327784"/>
                      <a:gd name="connsiteX6" fmla="*/ 0 w 5986515"/>
                      <a:gd name="connsiteY6" fmla="*/ 1327784 h 1327784"/>
                      <a:gd name="connsiteX7" fmla="*/ 0 w 5986515"/>
                      <a:gd name="connsiteY7" fmla="*/ 1327784 h 1327784"/>
                      <a:gd name="connsiteX8" fmla="*/ 0 w 5986515"/>
                      <a:gd name="connsiteY8" fmla="*/ 0 h 132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6515" h="1327784" fill="none" extrusionOk="0">
                        <a:moveTo>
                          <a:pt x="0" y="0"/>
                        </a:moveTo>
                        <a:lnTo>
                          <a:pt x="0" y="0"/>
                        </a:lnTo>
                        <a:cubicBezTo>
                          <a:pt x="1327911" y="-126519"/>
                          <a:pt x="5325414" y="-82184"/>
                          <a:pt x="5986515" y="0"/>
                        </a:cubicBezTo>
                        <a:lnTo>
                          <a:pt x="5986515" y="0"/>
                        </a:lnTo>
                        <a:cubicBezTo>
                          <a:pt x="5884959" y="365801"/>
                          <a:pt x="5944875" y="1112709"/>
                          <a:pt x="5986515" y="1327784"/>
                        </a:cubicBezTo>
                        <a:lnTo>
                          <a:pt x="5986515" y="1327784"/>
                        </a:lnTo>
                        <a:cubicBezTo>
                          <a:pt x="5359388" y="1483769"/>
                          <a:pt x="2217383" y="1430073"/>
                          <a:pt x="0" y="1327784"/>
                        </a:cubicBezTo>
                        <a:lnTo>
                          <a:pt x="0" y="1327784"/>
                        </a:lnTo>
                        <a:cubicBezTo>
                          <a:pt x="-103249" y="789806"/>
                          <a:pt x="41588" y="267265"/>
                          <a:pt x="0" y="0"/>
                        </a:cubicBezTo>
                        <a:close/>
                      </a:path>
                      <a:path w="5986515" h="1327784" stroke="0" extrusionOk="0">
                        <a:moveTo>
                          <a:pt x="0" y="0"/>
                        </a:moveTo>
                        <a:lnTo>
                          <a:pt x="0" y="0"/>
                        </a:lnTo>
                        <a:cubicBezTo>
                          <a:pt x="946051" y="-27075"/>
                          <a:pt x="4371692" y="19728"/>
                          <a:pt x="5986515" y="0"/>
                        </a:cubicBezTo>
                        <a:lnTo>
                          <a:pt x="5986515" y="0"/>
                        </a:lnTo>
                        <a:cubicBezTo>
                          <a:pt x="5905068" y="496023"/>
                          <a:pt x="6017259" y="1176428"/>
                          <a:pt x="5986515" y="1327784"/>
                        </a:cubicBezTo>
                        <a:lnTo>
                          <a:pt x="5986515" y="1327784"/>
                        </a:lnTo>
                        <a:cubicBezTo>
                          <a:pt x="3551128" y="1357059"/>
                          <a:pt x="2066707" y="1288882"/>
                          <a:pt x="0" y="1327784"/>
                        </a:cubicBezTo>
                        <a:lnTo>
                          <a:pt x="0" y="1327784"/>
                        </a:lnTo>
                        <a:cubicBezTo>
                          <a:pt x="-33598" y="820760"/>
                          <a:pt x="-97106" y="631877"/>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sv-SE"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Cloud </a:t>
            </a:r>
            <a:r>
              <a:rPr lang="sv-SE"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Platform</a:t>
            </a:r>
            <a:r>
              <a:rPr lang="sv-SE"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Services</a:t>
            </a:r>
            <a:endParaRPr lang="sv-SE" sz="1400" dirty="0">
              <a:solidFill>
                <a:srgbClr val="E2E1E3"/>
              </a:solidFill>
              <a:latin typeface="Agency FB" panose="020B0503020202020204" pitchFamily="34" charset="0"/>
              <a:ea typeface="ADLaM Display" panose="020F0502020204030204" pitchFamily="2" charset="0"/>
              <a:cs typeface="ADLaM Display" panose="020F0502020204030204" pitchFamily="2" charset="0"/>
            </a:endParaRPr>
          </a:p>
          <a:p>
            <a:pPr marL="171450" indent="-171450">
              <a:buFont typeface="Arial" panose="020B0604020202020204" pitchFamily="34" charset="0"/>
              <a:buChar char="•"/>
            </a:pPr>
            <a:r>
              <a:rPr lang="sv-SE" sz="12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Technical</a:t>
            </a:r>
            <a:r>
              <a:rPr lang="sv-SE" sz="12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2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Platform</a:t>
            </a:r>
            <a:r>
              <a:rPr lang="sv-SE" sz="12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2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Dynamic</a:t>
            </a:r>
            <a:r>
              <a:rPr lang="sv-SE" sz="12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and </a:t>
            </a:r>
            <a:r>
              <a:rPr lang="sv-SE" sz="12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Scalable</a:t>
            </a:r>
            <a:r>
              <a:rPr lang="sv-SE" sz="12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2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Pay</a:t>
            </a:r>
            <a:r>
              <a:rPr lang="sv-SE" sz="12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as </a:t>
            </a:r>
            <a:r>
              <a:rPr lang="sv-SE" sz="12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you</a:t>
            </a:r>
            <a:r>
              <a:rPr lang="sv-SE" sz="12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Go” </a:t>
            </a:r>
          </a:p>
          <a:p>
            <a:pPr marL="171450" indent="-171450">
              <a:buFont typeface="Arial" panose="020B0604020202020204" pitchFamily="34" charset="0"/>
              <a:buChar char="•"/>
            </a:pPr>
            <a:r>
              <a:rPr lang="sv-SE" sz="12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Application</a:t>
            </a:r>
            <a:r>
              <a:rPr lang="sv-SE" sz="12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2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Json</a:t>
            </a:r>
            <a:r>
              <a:rPr lang="sv-SE" sz="12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2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Development</a:t>
            </a:r>
            <a:r>
              <a:rPr lang="sv-SE" sz="12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p>
          <a:p>
            <a:pPr marL="171450" indent="-171450">
              <a:buFont typeface="Arial" panose="020B0604020202020204" pitchFamily="34" charset="0"/>
              <a:buChar char="•"/>
            </a:pPr>
            <a:r>
              <a:rPr lang="sv-SE" sz="12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Solution: E2E Global Solution Blueprint Template </a:t>
            </a:r>
          </a:p>
          <a:p>
            <a:r>
              <a:rPr lang="sv-SE" sz="12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 Ready to </a:t>
            </a:r>
            <a:r>
              <a:rPr lang="sv-SE" sz="12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configure</a:t>
            </a:r>
            <a:r>
              <a:rPr lang="sv-SE" sz="12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and Roll-</a:t>
            </a:r>
            <a:r>
              <a:rPr lang="sv-SE" sz="12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out</a:t>
            </a:r>
            <a:r>
              <a:rPr lang="sv-SE" sz="12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as per ”Spotlight” </a:t>
            </a:r>
            <a:r>
              <a:rPr lang="sv-SE" sz="12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concept</a:t>
            </a:r>
            <a:r>
              <a:rPr lang="sv-SE" sz="12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design </a:t>
            </a:r>
            <a:r>
              <a:rPr lang="sv-SE" sz="12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priciples</a:t>
            </a:r>
            <a:endParaRPr lang="en-US" sz="1200" dirty="0">
              <a:solidFill>
                <a:srgbClr val="E2E1E3"/>
              </a:solidFill>
              <a:latin typeface="Agency FB" panose="020B0503020202020204" pitchFamily="34" charset="0"/>
              <a:ea typeface="ADLaM Display" panose="020F0502020204030204" pitchFamily="2" charset="0"/>
              <a:cs typeface="ADLaM Display" panose="020F0502020204030204" pitchFamily="2" charset="0"/>
            </a:endParaRPr>
          </a:p>
        </p:txBody>
      </p:sp>
      <p:cxnSp>
        <p:nvCxnSpPr>
          <p:cNvPr id="40" name="Rak pilkoppling 39">
            <a:extLst>
              <a:ext uri="{FF2B5EF4-FFF2-40B4-BE49-F238E27FC236}">
                <a16:creationId xmlns:a16="http://schemas.microsoft.com/office/drawing/2014/main" id="{34004C3E-C24B-DC18-3382-C0CB27F09EF9}"/>
              </a:ext>
            </a:extLst>
          </p:cNvPr>
          <p:cNvCxnSpPr>
            <a:cxnSpLocks/>
          </p:cNvCxnSpPr>
          <p:nvPr/>
        </p:nvCxnSpPr>
        <p:spPr>
          <a:xfrm flipH="1">
            <a:off x="5722618" y="3805557"/>
            <a:ext cx="2933122" cy="0"/>
          </a:xfrm>
          <a:prstGeom prst="straightConnector1">
            <a:avLst/>
          </a:prstGeom>
          <a:ln w="53975" cmpd="sng">
            <a:solidFill>
              <a:schemeClr val="accent5">
                <a:lumMod val="60000"/>
                <a:lumOff val="40000"/>
              </a:schemeClr>
            </a:solidFill>
            <a:prstDash val="dash"/>
            <a:round/>
            <a:tailEnd type="triangle"/>
          </a:ln>
        </p:spPr>
        <p:style>
          <a:lnRef idx="2">
            <a:schemeClr val="accent2"/>
          </a:lnRef>
          <a:fillRef idx="0">
            <a:schemeClr val="accent2"/>
          </a:fillRef>
          <a:effectRef idx="1">
            <a:schemeClr val="accent2"/>
          </a:effectRef>
          <a:fontRef idx="minor">
            <a:schemeClr val="tx1"/>
          </a:fontRef>
        </p:style>
      </p:cxnSp>
      <p:sp>
        <p:nvSpPr>
          <p:cNvPr id="8" name="Flödesschema: Flersidigt dokument 7">
            <a:extLst>
              <a:ext uri="{FF2B5EF4-FFF2-40B4-BE49-F238E27FC236}">
                <a16:creationId xmlns:a16="http://schemas.microsoft.com/office/drawing/2014/main" id="{53ED00F4-419C-276B-BFB3-938F9E5D8EF7}"/>
              </a:ext>
            </a:extLst>
          </p:cNvPr>
          <p:cNvSpPr/>
          <p:nvPr/>
        </p:nvSpPr>
        <p:spPr>
          <a:xfrm>
            <a:off x="6818261" y="3559786"/>
            <a:ext cx="780073" cy="564780"/>
          </a:xfrm>
          <a:prstGeom prst="flowChartMultidocumen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ADB17"/>
              </a:solidFill>
            </a:endParaRPr>
          </a:p>
        </p:txBody>
      </p:sp>
      <p:sp>
        <p:nvSpPr>
          <p:cNvPr id="11" name="Flödesschema: Intern lagring 10">
            <a:extLst>
              <a:ext uri="{FF2B5EF4-FFF2-40B4-BE49-F238E27FC236}">
                <a16:creationId xmlns:a16="http://schemas.microsoft.com/office/drawing/2014/main" id="{B4E0BF71-356A-6E14-2368-684D80288403}"/>
              </a:ext>
            </a:extLst>
          </p:cNvPr>
          <p:cNvSpPr/>
          <p:nvPr/>
        </p:nvSpPr>
        <p:spPr>
          <a:xfrm>
            <a:off x="6898507" y="3841593"/>
            <a:ext cx="289999" cy="140572"/>
          </a:xfrm>
          <a:prstGeom prst="flowChartInternalStorag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ADB17"/>
              </a:solidFill>
            </a:endParaRPr>
          </a:p>
        </p:txBody>
      </p:sp>
      <p:sp>
        <p:nvSpPr>
          <p:cNvPr id="12" name="Flödesschema: Intern lagring 11">
            <a:extLst>
              <a:ext uri="{FF2B5EF4-FFF2-40B4-BE49-F238E27FC236}">
                <a16:creationId xmlns:a16="http://schemas.microsoft.com/office/drawing/2014/main" id="{E53ECEE1-BC73-4554-B831-0E33619BBD38}"/>
              </a:ext>
            </a:extLst>
          </p:cNvPr>
          <p:cNvSpPr/>
          <p:nvPr/>
        </p:nvSpPr>
        <p:spPr>
          <a:xfrm>
            <a:off x="6897038" y="3713678"/>
            <a:ext cx="472708" cy="76722"/>
          </a:xfrm>
          <a:prstGeom prst="flowChartInternalStorag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ADB17"/>
              </a:solidFill>
            </a:endParaRPr>
          </a:p>
        </p:txBody>
      </p:sp>
      <p:sp>
        <p:nvSpPr>
          <p:cNvPr id="102" name="Parallelltrapets 101">
            <a:extLst>
              <a:ext uri="{FF2B5EF4-FFF2-40B4-BE49-F238E27FC236}">
                <a16:creationId xmlns:a16="http://schemas.microsoft.com/office/drawing/2014/main" id="{9EAA0DED-5696-DDB3-C115-072DC6692A8C}"/>
              </a:ext>
            </a:extLst>
          </p:cNvPr>
          <p:cNvSpPr/>
          <p:nvPr/>
        </p:nvSpPr>
        <p:spPr>
          <a:xfrm>
            <a:off x="6331208" y="5506460"/>
            <a:ext cx="1640841" cy="746032"/>
          </a:xfrm>
          <a:prstGeom prst="trapezoid">
            <a:avLst>
              <a:gd name="adj" fmla="val 0"/>
            </a:avLst>
          </a:prstGeom>
          <a:solidFill>
            <a:schemeClr val="accent1">
              <a:lumMod val="7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sv-SE" sz="1050" dirty="0">
                <a:solidFill>
                  <a:schemeClr val="bg2">
                    <a:lumMod val="90000"/>
                  </a:schemeClr>
                </a:solidFill>
                <a:latin typeface="Agency FB" panose="020B0503020202020204" pitchFamily="34" charset="0"/>
              </a:rPr>
              <a:t>INTERFACES – </a:t>
            </a:r>
            <a:r>
              <a:rPr lang="sv-SE" sz="900" dirty="0">
                <a:solidFill>
                  <a:schemeClr val="bg2">
                    <a:lumMod val="90000"/>
                  </a:schemeClr>
                </a:solidFill>
                <a:latin typeface="Agency FB" panose="020B0503020202020204" pitchFamily="34" charset="0"/>
              </a:rPr>
              <a:t>Media </a:t>
            </a:r>
            <a:r>
              <a:rPr lang="sv-SE" sz="900" dirty="0" err="1">
                <a:solidFill>
                  <a:schemeClr val="bg2">
                    <a:lumMod val="90000"/>
                  </a:schemeClr>
                </a:solidFill>
                <a:latin typeface="Agency FB" panose="020B0503020202020204" pitchFamily="34" charset="0"/>
              </a:rPr>
              <a:t>Platform</a:t>
            </a:r>
            <a:r>
              <a:rPr lang="sv-SE" sz="900" dirty="0">
                <a:solidFill>
                  <a:schemeClr val="bg2">
                    <a:lumMod val="90000"/>
                  </a:schemeClr>
                </a:solidFill>
                <a:latin typeface="Agency FB" panose="020B0503020202020204" pitchFamily="34" charset="0"/>
              </a:rPr>
              <a:t> Policy</a:t>
            </a:r>
          </a:p>
          <a:p>
            <a:pPr marL="228600" indent="-228600">
              <a:buFont typeface="+mj-lt"/>
              <a:buAutoNum type="alphaLcParenR"/>
            </a:pPr>
            <a:r>
              <a:rPr lang="sv-SE" sz="900" dirty="0" err="1">
                <a:solidFill>
                  <a:schemeClr val="bg2">
                    <a:lumMod val="90000"/>
                  </a:schemeClr>
                </a:solidFill>
                <a:latin typeface="Agency FB" panose="020B0503020202020204" pitchFamily="34" charset="0"/>
              </a:rPr>
              <a:t>Provided</a:t>
            </a:r>
            <a:r>
              <a:rPr lang="sv-SE" sz="900" dirty="0">
                <a:solidFill>
                  <a:schemeClr val="bg2">
                    <a:lumMod val="90000"/>
                  </a:schemeClr>
                </a:solidFill>
                <a:latin typeface="Agency FB" panose="020B0503020202020204" pitchFamily="34" charset="0"/>
              </a:rPr>
              <a:t> and </a:t>
            </a:r>
            <a:r>
              <a:rPr lang="sv-SE" sz="900" dirty="0" err="1">
                <a:solidFill>
                  <a:schemeClr val="bg2">
                    <a:lumMod val="90000"/>
                  </a:schemeClr>
                </a:solidFill>
                <a:latin typeface="Agency FB" panose="020B0503020202020204" pitchFamily="34" charset="0"/>
              </a:rPr>
              <a:t>Supported</a:t>
            </a:r>
            <a:r>
              <a:rPr lang="sv-SE" sz="900" dirty="0">
                <a:solidFill>
                  <a:schemeClr val="bg2">
                    <a:lumMod val="90000"/>
                  </a:schemeClr>
                </a:solidFill>
                <a:latin typeface="Agency FB" panose="020B0503020202020204" pitchFamily="34" charset="0"/>
              </a:rPr>
              <a:t> OR </a:t>
            </a:r>
          </a:p>
          <a:p>
            <a:pPr marL="228600" indent="-228600">
              <a:buFont typeface="+mj-lt"/>
              <a:buAutoNum type="alphaLcParenR"/>
            </a:pPr>
            <a:r>
              <a:rPr lang="sv-SE" sz="900" dirty="0">
                <a:solidFill>
                  <a:schemeClr val="bg2">
                    <a:lumMod val="90000"/>
                  </a:schemeClr>
                </a:solidFill>
                <a:latin typeface="Agency FB" panose="020B0503020202020204" pitchFamily="34" charset="0"/>
              </a:rPr>
              <a:t>3rd Party </a:t>
            </a:r>
            <a:r>
              <a:rPr lang="sv-SE" sz="900" dirty="0" err="1">
                <a:solidFill>
                  <a:schemeClr val="bg2">
                    <a:lumMod val="90000"/>
                  </a:schemeClr>
                </a:solidFill>
                <a:latin typeface="Agency FB" panose="020B0503020202020204" pitchFamily="34" charset="0"/>
              </a:rPr>
              <a:t>Recommended</a:t>
            </a:r>
            <a:endParaRPr lang="sv-SE" sz="900" dirty="0">
              <a:solidFill>
                <a:schemeClr val="bg2">
                  <a:lumMod val="90000"/>
                </a:schemeClr>
              </a:solidFill>
              <a:latin typeface="Agency FB" panose="020B0503020202020204" pitchFamily="34" charset="0"/>
            </a:endParaRPr>
          </a:p>
        </p:txBody>
      </p:sp>
      <p:sp>
        <p:nvSpPr>
          <p:cNvPr id="148" name="Rektangel: diagonala klippta hörn 147">
            <a:extLst>
              <a:ext uri="{FF2B5EF4-FFF2-40B4-BE49-F238E27FC236}">
                <a16:creationId xmlns:a16="http://schemas.microsoft.com/office/drawing/2014/main" id="{AA0582CC-1662-C7D1-AF70-5BC3AB522598}"/>
              </a:ext>
            </a:extLst>
          </p:cNvPr>
          <p:cNvSpPr/>
          <p:nvPr/>
        </p:nvSpPr>
        <p:spPr>
          <a:xfrm rot="18901262">
            <a:off x="8377750" y="2423520"/>
            <a:ext cx="1935284" cy="658096"/>
          </a:xfrm>
          <a:prstGeom prst="snip2DiagRect">
            <a:avLst>
              <a:gd name="adj1" fmla="val 50000"/>
              <a:gd name="adj2" fmla="val 50000"/>
            </a:avLst>
          </a:prstGeom>
          <a:solidFill>
            <a:schemeClr val="tx2"/>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400" dirty="0">
                <a:solidFill>
                  <a:srgbClr val="FADB17"/>
                </a:solidFill>
                <a:latin typeface="Agency FB" panose="020B0503020202020204" pitchFamily="34" charset="0"/>
              </a:rPr>
              <a:t>Social Media </a:t>
            </a:r>
          </a:p>
          <a:p>
            <a:pPr algn="ctr"/>
            <a:r>
              <a:rPr lang="sv-SE" sz="1400" dirty="0">
                <a:solidFill>
                  <a:srgbClr val="FADB17"/>
                </a:solidFill>
                <a:latin typeface="Agency FB" panose="020B0503020202020204" pitchFamily="34" charset="0"/>
              </a:rPr>
              <a:t>Micro Clips</a:t>
            </a:r>
          </a:p>
        </p:txBody>
      </p:sp>
      <p:sp>
        <p:nvSpPr>
          <p:cNvPr id="149" name="Rektangel: diagonala klippta hörn 148">
            <a:extLst>
              <a:ext uri="{FF2B5EF4-FFF2-40B4-BE49-F238E27FC236}">
                <a16:creationId xmlns:a16="http://schemas.microsoft.com/office/drawing/2014/main" id="{C180BAFB-2F8B-7FED-E3E0-1FFA58BE819B}"/>
              </a:ext>
            </a:extLst>
          </p:cNvPr>
          <p:cNvSpPr/>
          <p:nvPr/>
        </p:nvSpPr>
        <p:spPr>
          <a:xfrm rot="2686542">
            <a:off x="9734159" y="2466945"/>
            <a:ext cx="2060404" cy="651410"/>
          </a:xfrm>
          <a:prstGeom prst="snip2DiagRect">
            <a:avLst>
              <a:gd name="adj1" fmla="val 50000"/>
              <a:gd name="adj2" fmla="val 50000"/>
            </a:avLst>
          </a:prstGeom>
          <a:solidFill>
            <a:schemeClr val="tx2"/>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400" dirty="0">
                <a:solidFill>
                  <a:srgbClr val="FADB17"/>
                </a:solidFill>
                <a:latin typeface="Agency FB" panose="020B0503020202020204" pitchFamily="34" charset="0"/>
              </a:rPr>
              <a:t>IPTV Streaming services</a:t>
            </a:r>
            <a:endParaRPr lang="en-US" sz="1400" dirty="0">
              <a:solidFill>
                <a:srgbClr val="FADB17"/>
              </a:solidFill>
              <a:latin typeface="Agency FB" panose="020B0503020202020204" pitchFamily="34" charset="0"/>
            </a:endParaRPr>
          </a:p>
        </p:txBody>
      </p:sp>
      <p:sp>
        <p:nvSpPr>
          <p:cNvPr id="150" name="Rektangel: diagonala klippta hörn 149">
            <a:extLst>
              <a:ext uri="{FF2B5EF4-FFF2-40B4-BE49-F238E27FC236}">
                <a16:creationId xmlns:a16="http://schemas.microsoft.com/office/drawing/2014/main" id="{B92952D1-C08C-7906-444F-863F676AA670}"/>
              </a:ext>
            </a:extLst>
          </p:cNvPr>
          <p:cNvSpPr/>
          <p:nvPr/>
        </p:nvSpPr>
        <p:spPr>
          <a:xfrm rot="2727897">
            <a:off x="8358976" y="3845155"/>
            <a:ext cx="2037020" cy="640292"/>
          </a:xfrm>
          <a:prstGeom prst="snip2DiagRect">
            <a:avLst>
              <a:gd name="adj1" fmla="val 50000"/>
              <a:gd name="adj2" fmla="val 50000"/>
            </a:avLst>
          </a:prstGeom>
          <a:solidFill>
            <a:schemeClr val="tx2"/>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400" dirty="0">
                <a:solidFill>
                  <a:srgbClr val="FADB17"/>
                </a:solidFill>
                <a:latin typeface="Agency FB" panose="020B0503020202020204" pitchFamily="34" charset="0"/>
              </a:rPr>
              <a:t>Video Streaming </a:t>
            </a:r>
            <a:r>
              <a:rPr lang="sv-SE" sz="1400" dirty="0" err="1">
                <a:solidFill>
                  <a:srgbClr val="FADB17"/>
                </a:solidFill>
                <a:latin typeface="Agency FB" panose="020B0503020202020204" pitchFamily="34" charset="0"/>
              </a:rPr>
              <a:t>Platforms</a:t>
            </a:r>
            <a:endParaRPr lang="en-US" sz="1400" dirty="0">
              <a:solidFill>
                <a:srgbClr val="FADB17"/>
              </a:solidFill>
              <a:latin typeface="Agency FB" panose="020B0503020202020204" pitchFamily="34" charset="0"/>
            </a:endParaRPr>
          </a:p>
        </p:txBody>
      </p:sp>
      <p:sp>
        <p:nvSpPr>
          <p:cNvPr id="151" name="Rektangel: diagonala klippta hörn 150">
            <a:extLst>
              <a:ext uri="{FF2B5EF4-FFF2-40B4-BE49-F238E27FC236}">
                <a16:creationId xmlns:a16="http://schemas.microsoft.com/office/drawing/2014/main" id="{F0C85B98-F184-7221-961B-236B14B2F2D9}"/>
              </a:ext>
            </a:extLst>
          </p:cNvPr>
          <p:cNvSpPr/>
          <p:nvPr/>
        </p:nvSpPr>
        <p:spPr>
          <a:xfrm rot="18946576">
            <a:off x="9815683" y="3872975"/>
            <a:ext cx="1962929" cy="676866"/>
          </a:xfrm>
          <a:prstGeom prst="snip2DiagRect">
            <a:avLst>
              <a:gd name="adj1" fmla="val 50000"/>
              <a:gd name="adj2" fmla="val 50000"/>
            </a:avLst>
          </a:prstGeom>
          <a:solidFill>
            <a:schemeClr val="tx2"/>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400" dirty="0">
                <a:solidFill>
                  <a:srgbClr val="FADB17"/>
                </a:solidFill>
                <a:latin typeface="Agency FB" panose="020B0503020202020204" pitchFamily="34" charset="0"/>
              </a:rPr>
              <a:t>Audio streaming plattforms</a:t>
            </a:r>
            <a:endParaRPr lang="en-US" sz="1400" dirty="0">
              <a:solidFill>
                <a:srgbClr val="FADB17"/>
              </a:solidFill>
              <a:latin typeface="Agency FB" panose="020B0503020202020204" pitchFamily="34" charset="0"/>
            </a:endParaRPr>
          </a:p>
        </p:txBody>
      </p:sp>
      <p:pic>
        <p:nvPicPr>
          <p:cNvPr id="154" name="Bildobjekt 153">
            <a:extLst>
              <a:ext uri="{FF2B5EF4-FFF2-40B4-BE49-F238E27FC236}">
                <a16:creationId xmlns:a16="http://schemas.microsoft.com/office/drawing/2014/main" id="{14D0872A-B59E-6228-8E6D-80624A3F38E0}"/>
              </a:ext>
            </a:extLst>
          </p:cNvPr>
          <p:cNvPicPr>
            <a:picLocks noChangeAspect="1"/>
          </p:cNvPicPr>
          <p:nvPr/>
        </p:nvPicPr>
        <p:blipFill>
          <a:blip r:embed="rId3"/>
          <a:stretch>
            <a:fillRect/>
          </a:stretch>
        </p:blipFill>
        <p:spPr>
          <a:xfrm rot="18938920">
            <a:off x="10825104" y="4325610"/>
            <a:ext cx="573594" cy="305420"/>
          </a:xfrm>
          <a:prstGeom prst="rect">
            <a:avLst/>
          </a:prstGeom>
        </p:spPr>
      </p:pic>
      <p:pic>
        <p:nvPicPr>
          <p:cNvPr id="156" name="Bildobjekt 155">
            <a:extLst>
              <a:ext uri="{FF2B5EF4-FFF2-40B4-BE49-F238E27FC236}">
                <a16:creationId xmlns:a16="http://schemas.microsoft.com/office/drawing/2014/main" id="{CAD57944-54FB-C58F-A00D-A3A65A5F9449}"/>
              </a:ext>
            </a:extLst>
          </p:cNvPr>
          <p:cNvPicPr>
            <a:picLocks noChangeAspect="1"/>
          </p:cNvPicPr>
          <p:nvPr/>
        </p:nvPicPr>
        <p:blipFill>
          <a:blip r:embed="rId4"/>
          <a:stretch>
            <a:fillRect/>
          </a:stretch>
        </p:blipFill>
        <p:spPr>
          <a:xfrm rot="2640677">
            <a:off x="11004411" y="2524200"/>
            <a:ext cx="309113" cy="309113"/>
          </a:xfrm>
          <a:prstGeom prst="rect">
            <a:avLst/>
          </a:prstGeom>
        </p:spPr>
      </p:pic>
      <p:pic>
        <p:nvPicPr>
          <p:cNvPr id="104" name="Bildobjekt 103">
            <a:extLst>
              <a:ext uri="{FF2B5EF4-FFF2-40B4-BE49-F238E27FC236}">
                <a16:creationId xmlns:a16="http://schemas.microsoft.com/office/drawing/2014/main" id="{DFDBDA3B-FE11-A018-D51A-F813306AE4FE}"/>
              </a:ext>
            </a:extLst>
          </p:cNvPr>
          <p:cNvPicPr>
            <a:picLocks noChangeAspect="1"/>
          </p:cNvPicPr>
          <p:nvPr/>
        </p:nvPicPr>
        <p:blipFill>
          <a:blip r:embed="rId5"/>
          <a:stretch>
            <a:fillRect/>
          </a:stretch>
        </p:blipFill>
        <p:spPr>
          <a:xfrm rot="2668135">
            <a:off x="8612363" y="4124085"/>
            <a:ext cx="517734" cy="270558"/>
          </a:xfrm>
          <a:prstGeom prst="rect">
            <a:avLst/>
          </a:prstGeom>
        </p:spPr>
      </p:pic>
      <p:pic>
        <p:nvPicPr>
          <p:cNvPr id="103" name="Bildobjekt 102">
            <a:extLst>
              <a:ext uri="{FF2B5EF4-FFF2-40B4-BE49-F238E27FC236}">
                <a16:creationId xmlns:a16="http://schemas.microsoft.com/office/drawing/2014/main" id="{185D12DC-BD4F-3505-A426-D9793E03606B}"/>
              </a:ext>
            </a:extLst>
          </p:cNvPr>
          <p:cNvPicPr>
            <a:picLocks noChangeAspect="1"/>
          </p:cNvPicPr>
          <p:nvPr/>
        </p:nvPicPr>
        <p:blipFill>
          <a:blip r:embed="rId6"/>
          <a:stretch>
            <a:fillRect/>
          </a:stretch>
        </p:blipFill>
        <p:spPr>
          <a:xfrm rot="2670873">
            <a:off x="9027482" y="4575531"/>
            <a:ext cx="569831" cy="238115"/>
          </a:xfrm>
          <a:prstGeom prst="rect">
            <a:avLst/>
          </a:prstGeom>
        </p:spPr>
      </p:pic>
      <p:pic>
        <p:nvPicPr>
          <p:cNvPr id="106" name="Bildobjekt 105">
            <a:extLst>
              <a:ext uri="{FF2B5EF4-FFF2-40B4-BE49-F238E27FC236}">
                <a16:creationId xmlns:a16="http://schemas.microsoft.com/office/drawing/2014/main" id="{2245C786-3C6D-580F-6823-9FDF822FBB25}"/>
              </a:ext>
            </a:extLst>
          </p:cNvPr>
          <p:cNvPicPr>
            <a:picLocks noChangeAspect="1"/>
          </p:cNvPicPr>
          <p:nvPr/>
        </p:nvPicPr>
        <p:blipFill>
          <a:blip r:embed="rId7"/>
          <a:stretch>
            <a:fillRect/>
          </a:stretch>
        </p:blipFill>
        <p:spPr>
          <a:xfrm rot="18946757">
            <a:off x="8678080" y="2335861"/>
            <a:ext cx="677067" cy="339135"/>
          </a:xfrm>
          <a:prstGeom prst="rect">
            <a:avLst/>
          </a:prstGeom>
        </p:spPr>
      </p:pic>
      <p:pic>
        <p:nvPicPr>
          <p:cNvPr id="109" name="Bildobjekt 108">
            <a:extLst>
              <a:ext uri="{FF2B5EF4-FFF2-40B4-BE49-F238E27FC236}">
                <a16:creationId xmlns:a16="http://schemas.microsoft.com/office/drawing/2014/main" id="{5CF55B9C-6FAE-68E2-09E7-A089ADD1E596}"/>
              </a:ext>
            </a:extLst>
          </p:cNvPr>
          <p:cNvPicPr>
            <a:picLocks noChangeAspect="1"/>
          </p:cNvPicPr>
          <p:nvPr/>
        </p:nvPicPr>
        <p:blipFill>
          <a:blip r:embed="rId8"/>
          <a:stretch>
            <a:fillRect/>
          </a:stretch>
        </p:blipFill>
        <p:spPr>
          <a:xfrm rot="2673561">
            <a:off x="10489235" y="2173909"/>
            <a:ext cx="561385" cy="280693"/>
          </a:xfrm>
          <a:prstGeom prst="rect">
            <a:avLst/>
          </a:prstGeom>
        </p:spPr>
      </p:pic>
      <p:sp>
        <p:nvSpPr>
          <p:cNvPr id="170" name="Parallelltrapets 169">
            <a:extLst>
              <a:ext uri="{FF2B5EF4-FFF2-40B4-BE49-F238E27FC236}">
                <a16:creationId xmlns:a16="http://schemas.microsoft.com/office/drawing/2014/main" id="{8FC3827E-4886-B29D-602D-D7ACA7F71B88}"/>
              </a:ext>
            </a:extLst>
          </p:cNvPr>
          <p:cNvSpPr/>
          <p:nvPr/>
        </p:nvSpPr>
        <p:spPr>
          <a:xfrm>
            <a:off x="4956747" y="5505945"/>
            <a:ext cx="1374462" cy="746032"/>
          </a:xfrm>
          <a:prstGeom prst="trapezoid">
            <a:avLst>
              <a:gd name="adj" fmla="val 0"/>
            </a:avLst>
          </a:prstGeom>
          <a:solidFill>
            <a:schemeClr val="accent1">
              <a:lumMod val="7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sv-SE" sz="1050" dirty="0">
                <a:solidFill>
                  <a:schemeClr val="bg2">
                    <a:lumMod val="90000"/>
                  </a:schemeClr>
                </a:solidFill>
                <a:latin typeface="Agency FB" panose="020B0503020202020204" pitchFamily="34" charset="0"/>
              </a:rPr>
              <a:t>INFRASTRUCTURE</a:t>
            </a:r>
          </a:p>
          <a:p>
            <a:pPr marL="171450" indent="-171450">
              <a:buFont typeface="Arial" panose="020B0604020202020204" pitchFamily="34" charset="0"/>
              <a:buChar char="•"/>
            </a:pPr>
            <a:r>
              <a:rPr lang="sv-SE" sz="1050" dirty="0">
                <a:solidFill>
                  <a:schemeClr val="bg2">
                    <a:lumMod val="90000"/>
                  </a:schemeClr>
                </a:solidFill>
                <a:latin typeface="Agency FB" panose="020B0503020202020204" pitchFamily="34" charset="0"/>
              </a:rPr>
              <a:t>Operations</a:t>
            </a:r>
          </a:p>
          <a:p>
            <a:pPr marL="171450" indent="-171450">
              <a:buFont typeface="Arial" panose="020B0604020202020204" pitchFamily="34" charset="0"/>
              <a:buChar char="•"/>
            </a:pPr>
            <a:r>
              <a:rPr lang="sv-SE" sz="1050" dirty="0">
                <a:solidFill>
                  <a:schemeClr val="bg2">
                    <a:lumMod val="90000"/>
                  </a:schemeClr>
                </a:solidFill>
                <a:latin typeface="Agency FB" panose="020B0503020202020204" pitchFamily="34" charset="0"/>
              </a:rPr>
              <a:t>Administration</a:t>
            </a:r>
          </a:p>
        </p:txBody>
      </p:sp>
      <p:sp>
        <p:nvSpPr>
          <p:cNvPr id="171" name="Parallelltrapets 170">
            <a:extLst>
              <a:ext uri="{FF2B5EF4-FFF2-40B4-BE49-F238E27FC236}">
                <a16:creationId xmlns:a16="http://schemas.microsoft.com/office/drawing/2014/main" id="{4C99B77A-C2D2-39B6-E86D-3993AB0CF294}"/>
              </a:ext>
            </a:extLst>
          </p:cNvPr>
          <p:cNvSpPr/>
          <p:nvPr/>
        </p:nvSpPr>
        <p:spPr>
          <a:xfrm>
            <a:off x="1842994" y="5505945"/>
            <a:ext cx="1227502" cy="746032"/>
          </a:xfrm>
          <a:prstGeom prst="trapezoid">
            <a:avLst>
              <a:gd name="adj" fmla="val 0"/>
            </a:avLst>
          </a:prstGeom>
          <a:solidFill>
            <a:schemeClr val="accent1">
              <a:lumMod val="7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sv-SE" sz="1050" dirty="0">
                <a:solidFill>
                  <a:schemeClr val="bg2">
                    <a:lumMod val="90000"/>
                  </a:schemeClr>
                </a:solidFill>
                <a:latin typeface="Agency FB" panose="020B0503020202020204" pitchFamily="34" charset="0"/>
              </a:rPr>
              <a:t>APPLICATION</a:t>
            </a:r>
          </a:p>
          <a:p>
            <a:pPr marL="171450" indent="-171450">
              <a:buFont typeface="Arial" panose="020B0604020202020204" pitchFamily="34" charset="0"/>
              <a:buChar char="•"/>
            </a:pPr>
            <a:r>
              <a:rPr lang="sv-SE" sz="1050" dirty="0">
                <a:solidFill>
                  <a:schemeClr val="bg2">
                    <a:lumMod val="90000"/>
                  </a:schemeClr>
                </a:solidFill>
                <a:latin typeface="Agency FB" panose="020B0503020202020204" pitchFamily="34" charset="0"/>
              </a:rPr>
              <a:t>Front-end UI service </a:t>
            </a:r>
          </a:p>
          <a:p>
            <a:pPr marL="171450" indent="-171450">
              <a:buFont typeface="Arial" panose="020B0604020202020204" pitchFamily="34" charset="0"/>
              <a:buChar char="•"/>
            </a:pPr>
            <a:r>
              <a:rPr lang="sv-SE" sz="1050" dirty="0">
                <a:solidFill>
                  <a:schemeClr val="bg2">
                    <a:lumMod val="90000"/>
                  </a:schemeClr>
                </a:solidFill>
                <a:latin typeface="Agency FB" panose="020B0503020202020204" pitchFamily="34" charset="0"/>
              </a:rPr>
              <a:t>SDK and </a:t>
            </a:r>
          </a:p>
        </p:txBody>
      </p:sp>
      <p:sp>
        <p:nvSpPr>
          <p:cNvPr id="173" name="Rektangel: rundade hörn 172">
            <a:extLst>
              <a:ext uri="{FF2B5EF4-FFF2-40B4-BE49-F238E27FC236}">
                <a16:creationId xmlns:a16="http://schemas.microsoft.com/office/drawing/2014/main" id="{B716E838-818E-A120-498C-C0D9AA1C38D3}"/>
              </a:ext>
            </a:extLst>
          </p:cNvPr>
          <p:cNvSpPr/>
          <p:nvPr/>
        </p:nvSpPr>
        <p:spPr>
          <a:xfrm>
            <a:off x="6392542" y="294808"/>
            <a:ext cx="1566659" cy="1327787"/>
          </a:xfrm>
          <a:prstGeom prst="roundRect">
            <a:avLst>
              <a:gd name="adj" fmla="val 0"/>
            </a:avLst>
          </a:prstGeom>
          <a:solidFill>
            <a:schemeClr val="bg2">
              <a:lumMod val="10000"/>
            </a:schemeClr>
          </a:solidFill>
          <a:ln w="25400">
            <a:solidFill>
              <a:schemeClr val="tx1"/>
            </a:solidFill>
            <a:extLst>
              <a:ext uri="{C807C97D-BFC1-408E-A445-0C87EB9F89A2}">
                <ask:lineSketchStyleProps xmlns:ask="http://schemas.microsoft.com/office/drawing/2018/sketchyshapes" sd="2340764881">
                  <a:custGeom>
                    <a:avLst/>
                    <a:gdLst>
                      <a:gd name="connsiteX0" fmla="*/ 0 w 1566659"/>
                      <a:gd name="connsiteY0" fmla="*/ 0 h 1327787"/>
                      <a:gd name="connsiteX1" fmla="*/ 0 w 1566659"/>
                      <a:gd name="connsiteY1" fmla="*/ 0 h 1327787"/>
                      <a:gd name="connsiteX2" fmla="*/ 1566659 w 1566659"/>
                      <a:gd name="connsiteY2" fmla="*/ 0 h 1327787"/>
                      <a:gd name="connsiteX3" fmla="*/ 1566659 w 1566659"/>
                      <a:gd name="connsiteY3" fmla="*/ 0 h 1327787"/>
                      <a:gd name="connsiteX4" fmla="*/ 1566659 w 1566659"/>
                      <a:gd name="connsiteY4" fmla="*/ 1327787 h 1327787"/>
                      <a:gd name="connsiteX5" fmla="*/ 1566659 w 1566659"/>
                      <a:gd name="connsiteY5" fmla="*/ 1327787 h 1327787"/>
                      <a:gd name="connsiteX6" fmla="*/ 0 w 1566659"/>
                      <a:gd name="connsiteY6" fmla="*/ 1327787 h 1327787"/>
                      <a:gd name="connsiteX7" fmla="*/ 0 w 1566659"/>
                      <a:gd name="connsiteY7" fmla="*/ 1327787 h 1327787"/>
                      <a:gd name="connsiteX8" fmla="*/ 0 w 1566659"/>
                      <a:gd name="connsiteY8" fmla="*/ 0 h 1327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6659" h="1327787" fill="none" extrusionOk="0">
                        <a:moveTo>
                          <a:pt x="0" y="0"/>
                        </a:moveTo>
                        <a:lnTo>
                          <a:pt x="0" y="0"/>
                        </a:lnTo>
                        <a:cubicBezTo>
                          <a:pt x="406801" y="-4930"/>
                          <a:pt x="987618" y="-5368"/>
                          <a:pt x="1566659" y="0"/>
                        </a:cubicBezTo>
                        <a:lnTo>
                          <a:pt x="1566659" y="0"/>
                        </a:lnTo>
                        <a:cubicBezTo>
                          <a:pt x="1579112" y="662164"/>
                          <a:pt x="1468019" y="838098"/>
                          <a:pt x="1566659" y="1327787"/>
                        </a:cubicBezTo>
                        <a:lnTo>
                          <a:pt x="1566659" y="1327787"/>
                        </a:lnTo>
                        <a:cubicBezTo>
                          <a:pt x="1007259" y="1216137"/>
                          <a:pt x="574816" y="1410358"/>
                          <a:pt x="0" y="1327787"/>
                        </a:cubicBezTo>
                        <a:lnTo>
                          <a:pt x="0" y="1327787"/>
                        </a:lnTo>
                        <a:cubicBezTo>
                          <a:pt x="-80834" y="963189"/>
                          <a:pt x="-13926" y="270374"/>
                          <a:pt x="0" y="0"/>
                        </a:cubicBezTo>
                        <a:close/>
                      </a:path>
                      <a:path w="1566659" h="1327787" stroke="0" extrusionOk="0">
                        <a:moveTo>
                          <a:pt x="0" y="0"/>
                        </a:moveTo>
                        <a:lnTo>
                          <a:pt x="0" y="0"/>
                        </a:lnTo>
                        <a:cubicBezTo>
                          <a:pt x="217530" y="131785"/>
                          <a:pt x="896356" y="-106252"/>
                          <a:pt x="1566659" y="0"/>
                        </a:cubicBezTo>
                        <a:lnTo>
                          <a:pt x="1566659" y="0"/>
                        </a:lnTo>
                        <a:cubicBezTo>
                          <a:pt x="1471550" y="596695"/>
                          <a:pt x="1566164" y="1000205"/>
                          <a:pt x="1566659" y="1327787"/>
                        </a:cubicBezTo>
                        <a:lnTo>
                          <a:pt x="1566659" y="1327787"/>
                        </a:lnTo>
                        <a:cubicBezTo>
                          <a:pt x="919584" y="1251759"/>
                          <a:pt x="461645" y="1401959"/>
                          <a:pt x="0" y="1327787"/>
                        </a:cubicBezTo>
                        <a:lnTo>
                          <a:pt x="0" y="1327787"/>
                        </a:lnTo>
                        <a:cubicBezTo>
                          <a:pt x="-3868" y="786945"/>
                          <a:pt x="96877" y="430951"/>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sv-SE" sz="14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Digital Communication</a:t>
            </a:r>
          </a:p>
          <a:p>
            <a:pPr marL="171450" indent="-171450">
              <a:buFont typeface="Arial" panose="020B0604020202020204" pitchFamily="34" charset="0"/>
              <a:buChar char="•"/>
            </a:pPr>
            <a:r>
              <a:rPr lang="sv-SE" sz="105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Safe</a:t>
            </a:r>
            <a:r>
              <a:rPr lang="sv-SE" sz="105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and </a:t>
            </a:r>
            <a:r>
              <a:rPr lang="sv-SE" sz="105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approved</a:t>
            </a:r>
            <a:r>
              <a:rPr lang="sv-SE" sz="105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p>
          <a:p>
            <a:pPr marL="171450" indent="-171450">
              <a:buFont typeface="Arial" panose="020B0604020202020204" pitchFamily="34" charset="0"/>
              <a:buChar char="•"/>
            </a:pPr>
            <a:r>
              <a:rPr lang="sv-SE" sz="105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Allready</a:t>
            </a:r>
            <a:r>
              <a:rPr lang="sv-SE" sz="105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05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available</a:t>
            </a:r>
            <a:r>
              <a:rPr lang="sv-SE" sz="105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p>
          <a:p>
            <a:pPr marL="171450" indent="-171450">
              <a:buFont typeface="Arial" panose="020B0604020202020204" pitchFamily="34" charset="0"/>
              <a:buChar char="•"/>
            </a:pPr>
            <a:r>
              <a:rPr lang="sv-SE" sz="105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Recommended</a:t>
            </a:r>
            <a:r>
              <a:rPr lang="sv-SE" sz="105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to </a:t>
            </a:r>
            <a:r>
              <a:rPr lang="sv-SE" sz="105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use</a:t>
            </a:r>
            <a:endParaRPr lang="sv-SE" sz="1050" dirty="0">
              <a:solidFill>
                <a:srgbClr val="E2E1E3"/>
              </a:solidFill>
              <a:latin typeface="Agency FB" panose="020B0503020202020204" pitchFamily="34" charset="0"/>
              <a:ea typeface="ADLaM Display" panose="020F0502020204030204" pitchFamily="2" charset="0"/>
              <a:cs typeface="ADLaM Display" panose="020F0502020204030204" pitchFamily="2" charset="0"/>
            </a:endParaRPr>
          </a:p>
          <a:p>
            <a:pPr marL="171450" indent="-171450">
              <a:buFont typeface="Arial" panose="020B0604020202020204" pitchFamily="34" charset="0"/>
              <a:buChar char="•"/>
            </a:pPr>
            <a:r>
              <a:rPr lang="sv-SE" sz="105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Cost</a:t>
            </a:r>
            <a:r>
              <a:rPr lang="sv-SE" sz="105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05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only</a:t>
            </a:r>
            <a:r>
              <a:rPr lang="sv-SE" sz="105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kicks in </a:t>
            </a:r>
            <a:r>
              <a:rPr lang="sv-SE" sz="105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when</a:t>
            </a:r>
            <a:r>
              <a:rPr lang="sv-SE" sz="105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05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breaching</a:t>
            </a:r>
            <a:r>
              <a:rPr lang="sv-SE" sz="105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10. 000 calls/ Day</a:t>
            </a:r>
            <a:endParaRPr lang="en-US" sz="1050" dirty="0">
              <a:solidFill>
                <a:srgbClr val="E2E1E3"/>
              </a:solidFill>
              <a:latin typeface="Agency FB" panose="020B0503020202020204" pitchFamily="34" charset="0"/>
              <a:ea typeface="ADLaM Display" panose="020F0502020204030204" pitchFamily="2" charset="0"/>
              <a:cs typeface="ADLaM Display" panose="020F0502020204030204" pitchFamily="2" charset="0"/>
            </a:endParaRPr>
          </a:p>
        </p:txBody>
      </p:sp>
      <p:pic>
        <p:nvPicPr>
          <p:cNvPr id="176" name="Bildobjekt 175">
            <a:extLst>
              <a:ext uri="{FF2B5EF4-FFF2-40B4-BE49-F238E27FC236}">
                <a16:creationId xmlns:a16="http://schemas.microsoft.com/office/drawing/2014/main" id="{34273C5A-AF3D-6146-0FB0-A7BACE475084}"/>
              </a:ext>
            </a:extLst>
          </p:cNvPr>
          <p:cNvPicPr>
            <a:picLocks noChangeAspect="1"/>
          </p:cNvPicPr>
          <p:nvPr/>
        </p:nvPicPr>
        <p:blipFill>
          <a:blip r:embed="rId9"/>
          <a:stretch>
            <a:fillRect/>
          </a:stretch>
        </p:blipFill>
        <p:spPr>
          <a:xfrm>
            <a:off x="9559512" y="3082511"/>
            <a:ext cx="997773" cy="567740"/>
          </a:xfrm>
          <a:prstGeom prst="rect">
            <a:avLst/>
          </a:prstGeom>
        </p:spPr>
      </p:pic>
      <p:sp>
        <p:nvSpPr>
          <p:cNvPr id="178" name="textruta 177">
            <a:extLst>
              <a:ext uri="{FF2B5EF4-FFF2-40B4-BE49-F238E27FC236}">
                <a16:creationId xmlns:a16="http://schemas.microsoft.com/office/drawing/2014/main" id="{EB83A8E7-9B17-5737-F6C2-FADDA0DDE302}"/>
              </a:ext>
            </a:extLst>
          </p:cNvPr>
          <p:cNvSpPr txBox="1"/>
          <p:nvPr/>
        </p:nvSpPr>
        <p:spPr>
          <a:xfrm>
            <a:off x="9431857" y="3590114"/>
            <a:ext cx="1207524" cy="430887"/>
          </a:xfrm>
          <a:prstGeom prst="rect">
            <a:avLst/>
          </a:prstGeom>
          <a:noFill/>
        </p:spPr>
        <p:txBody>
          <a:bodyPr wrap="square">
            <a:spAutoFit/>
          </a:bodyPr>
          <a:lstStyle/>
          <a:p>
            <a:pPr algn="ctr"/>
            <a:r>
              <a:rPr lang="sv-SE" sz="1100" dirty="0" err="1">
                <a:solidFill>
                  <a:srgbClr val="FADB17"/>
                </a:solidFill>
                <a:latin typeface="Agency FB" panose="020B0503020202020204" pitchFamily="34" charset="0"/>
                <a:ea typeface="ADLaM Display" panose="020F0502020204030204" pitchFamily="2" charset="0"/>
                <a:cs typeface="ADLaM Display" panose="020F0502020204030204" pitchFamily="2" charset="0"/>
              </a:rPr>
              <a:t>Influencers</a:t>
            </a:r>
            <a:r>
              <a:rPr lang="sv-SE" sz="1100" dirty="0">
                <a:solidFill>
                  <a:srgbClr val="FADB17"/>
                </a:solidFill>
                <a:latin typeface="Agency FB" panose="020B0503020202020204" pitchFamily="34" charset="0"/>
                <a:ea typeface="ADLaM Display" panose="020F0502020204030204" pitchFamily="2" charset="0"/>
                <a:cs typeface="ADLaM Display" panose="020F0502020204030204" pitchFamily="2" charset="0"/>
              </a:rPr>
              <a:t> and  Content </a:t>
            </a:r>
            <a:r>
              <a:rPr lang="sv-SE" sz="1100" dirty="0" err="1">
                <a:solidFill>
                  <a:srgbClr val="FADB17"/>
                </a:solidFill>
                <a:latin typeface="Agency FB" panose="020B0503020202020204" pitchFamily="34" charset="0"/>
                <a:ea typeface="ADLaM Display" panose="020F0502020204030204" pitchFamily="2" charset="0"/>
                <a:cs typeface="ADLaM Display" panose="020F0502020204030204" pitchFamily="2" charset="0"/>
              </a:rPr>
              <a:t>Creators</a:t>
            </a:r>
            <a:endParaRPr lang="en-US" sz="1100" dirty="0">
              <a:solidFill>
                <a:srgbClr val="FADB17"/>
              </a:solidFill>
            </a:endParaRPr>
          </a:p>
        </p:txBody>
      </p:sp>
      <p:pic>
        <p:nvPicPr>
          <p:cNvPr id="180" name="Bildobjekt 179">
            <a:extLst>
              <a:ext uri="{FF2B5EF4-FFF2-40B4-BE49-F238E27FC236}">
                <a16:creationId xmlns:a16="http://schemas.microsoft.com/office/drawing/2014/main" id="{FE3AA837-D500-D22A-0F82-05A81D50F909}"/>
              </a:ext>
            </a:extLst>
          </p:cNvPr>
          <p:cNvPicPr>
            <a:picLocks noChangeAspect="1"/>
          </p:cNvPicPr>
          <p:nvPr/>
        </p:nvPicPr>
        <p:blipFill>
          <a:blip r:embed="rId10"/>
          <a:stretch>
            <a:fillRect/>
          </a:stretch>
        </p:blipFill>
        <p:spPr>
          <a:xfrm>
            <a:off x="879745" y="1870659"/>
            <a:ext cx="623423" cy="725560"/>
          </a:xfrm>
          <a:prstGeom prst="rect">
            <a:avLst/>
          </a:prstGeom>
        </p:spPr>
      </p:pic>
      <p:pic>
        <p:nvPicPr>
          <p:cNvPr id="186" name="Bildobjekt 185">
            <a:extLst>
              <a:ext uri="{FF2B5EF4-FFF2-40B4-BE49-F238E27FC236}">
                <a16:creationId xmlns:a16="http://schemas.microsoft.com/office/drawing/2014/main" id="{8A9007F2-4B4D-6E7D-9653-C04BC6282C33}"/>
              </a:ext>
            </a:extLst>
          </p:cNvPr>
          <p:cNvPicPr>
            <a:picLocks noChangeAspect="1"/>
          </p:cNvPicPr>
          <p:nvPr/>
        </p:nvPicPr>
        <p:blipFill>
          <a:blip r:embed="rId11"/>
          <a:stretch>
            <a:fillRect/>
          </a:stretch>
        </p:blipFill>
        <p:spPr>
          <a:xfrm>
            <a:off x="347371" y="1867924"/>
            <a:ext cx="528207" cy="728296"/>
          </a:xfrm>
          <a:prstGeom prst="rect">
            <a:avLst/>
          </a:prstGeom>
        </p:spPr>
      </p:pic>
      <p:pic>
        <p:nvPicPr>
          <p:cNvPr id="184" name="Bildobjekt 183">
            <a:extLst>
              <a:ext uri="{FF2B5EF4-FFF2-40B4-BE49-F238E27FC236}">
                <a16:creationId xmlns:a16="http://schemas.microsoft.com/office/drawing/2014/main" id="{B25AF6BE-1C78-1FE0-8204-0E7B54AB6144}"/>
              </a:ext>
            </a:extLst>
          </p:cNvPr>
          <p:cNvPicPr>
            <a:picLocks noChangeAspect="1"/>
          </p:cNvPicPr>
          <p:nvPr/>
        </p:nvPicPr>
        <p:blipFill>
          <a:blip r:embed="rId12"/>
          <a:stretch>
            <a:fillRect/>
          </a:stretch>
        </p:blipFill>
        <p:spPr>
          <a:xfrm>
            <a:off x="1510179" y="1870981"/>
            <a:ext cx="623422" cy="728296"/>
          </a:xfrm>
          <a:prstGeom prst="rect">
            <a:avLst/>
          </a:prstGeom>
        </p:spPr>
      </p:pic>
      <p:cxnSp>
        <p:nvCxnSpPr>
          <p:cNvPr id="192" name="Rak pilkoppling 191">
            <a:extLst>
              <a:ext uri="{FF2B5EF4-FFF2-40B4-BE49-F238E27FC236}">
                <a16:creationId xmlns:a16="http://schemas.microsoft.com/office/drawing/2014/main" id="{2458927C-ABD8-F6F5-82C4-5E75A5556E56}"/>
              </a:ext>
            </a:extLst>
          </p:cNvPr>
          <p:cNvCxnSpPr>
            <a:cxnSpLocks/>
          </p:cNvCxnSpPr>
          <p:nvPr/>
        </p:nvCxnSpPr>
        <p:spPr>
          <a:xfrm>
            <a:off x="5586413" y="2928771"/>
            <a:ext cx="2912829" cy="0"/>
          </a:xfrm>
          <a:prstGeom prst="straightConnector1">
            <a:avLst/>
          </a:prstGeom>
          <a:ln w="53975" cmpd="sng">
            <a:solidFill>
              <a:schemeClr val="accent5">
                <a:lumMod val="60000"/>
                <a:lumOff val="40000"/>
              </a:schemeClr>
            </a:solidFill>
            <a:prstDash val="dash"/>
            <a:round/>
            <a:tailEnd type="triangle"/>
          </a:ln>
        </p:spPr>
        <p:style>
          <a:lnRef idx="2">
            <a:schemeClr val="accent2"/>
          </a:lnRef>
          <a:fillRef idx="0">
            <a:schemeClr val="accent2"/>
          </a:fillRef>
          <a:effectRef idx="1">
            <a:schemeClr val="accent2"/>
          </a:effectRef>
          <a:fontRef idx="minor">
            <a:schemeClr val="tx1"/>
          </a:fontRef>
        </p:style>
      </p:cxnSp>
      <p:sp>
        <p:nvSpPr>
          <p:cNvPr id="197" name="Rektangel 196">
            <a:extLst>
              <a:ext uri="{FF2B5EF4-FFF2-40B4-BE49-F238E27FC236}">
                <a16:creationId xmlns:a16="http://schemas.microsoft.com/office/drawing/2014/main" id="{319EDEC2-5500-B74E-74BD-E8D283B9488A}"/>
              </a:ext>
            </a:extLst>
          </p:cNvPr>
          <p:cNvSpPr/>
          <p:nvPr/>
        </p:nvSpPr>
        <p:spPr>
          <a:xfrm>
            <a:off x="221622" y="6214247"/>
            <a:ext cx="7753827" cy="276056"/>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b="1" spc="300" dirty="0" err="1">
                <a:solidFill>
                  <a:schemeClr val="bg1"/>
                </a:solidFill>
                <a:latin typeface="Agency FB" panose="020B0503020202020204" pitchFamily="34" charset="0"/>
              </a:rPr>
              <a:t>Fully</a:t>
            </a:r>
            <a:r>
              <a:rPr lang="sv-SE" b="1" spc="300" dirty="0">
                <a:solidFill>
                  <a:schemeClr val="bg1"/>
                </a:solidFill>
                <a:latin typeface="Agency FB" panose="020B0503020202020204" pitchFamily="34" charset="0"/>
              </a:rPr>
              <a:t> </a:t>
            </a:r>
            <a:r>
              <a:rPr lang="sv-SE" b="1" spc="300" dirty="0" err="1">
                <a:solidFill>
                  <a:schemeClr val="bg1"/>
                </a:solidFill>
                <a:latin typeface="Agency FB" panose="020B0503020202020204" pitchFamily="34" charset="0"/>
              </a:rPr>
              <a:t>integrated</a:t>
            </a:r>
            <a:r>
              <a:rPr lang="sv-SE" b="1" spc="300" dirty="0">
                <a:solidFill>
                  <a:schemeClr val="bg1"/>
                </a:solidFill>
                <a:latin typeface="Agency FB" panose="020B0503020202020204" pitchFamily="34" charset="0"/>
              </a:rPr>
              <a:t> and </a:t>
            </a:r>
            <a:r>
              <a:rPr lang="sv-SE" b="1" spc="300" dirty="0" err="1">
                <a:solidFill>
                  <a:schemeClr val="bg1"/>
                </a:solidFill>
                <a:latin typeface="Agency FB" panose="020B0503020202020204" pitchFamily="34" charset="0"/>
              </a:rPr>
              <a:t>supported</a:t>
            </a:r>
            <a:r>
              <a:rPr lang="sv-SE" b="1" spc="300" dirty="0">
                <a:solidFill>
                  <a:schemeClr val="bg1"/>
                </a:solidFill>
                <a:latin typeface="Agency FB" panose="020B0503020202020204" pitchFamily="34" charset="0"/>
              </a:rPr>
              <a:t>!!! (</a:t>
            </a:r>
            <a:r>
              <a:rPr lang="sv-SE" b="1" spc="300" dirty="0" err="1">
                <a:solidFill>
                  <a:schemeClr val="bg1"/>
                </a:solidFill>
                <a:latin typeface="Agency FB" panose="020B0503020202020204" pitchFamily="34" charset="0"/>
              </a:rPr>
              <a:t>Platform</a:t>
            </a:r>
            <a:r>
              <a:rPr lang="sv-SE" b="1" spc="300" dirty="0">
                <a:solidFill>
                  <a:schemeClr val="bg1"/>
                </a:solidFill>
                <a:latin typeface="Agency FB" panose="020B0503020202020204" pitchFamily="34" charset="0"/>
              </a:rPr>
              <a:t> As A Service) </a:t>
            </a:r>
            <a:endParaRPr lang="en-US" b="1" spc="300" dirty="0">
              <a:solidFill>
                <a:schemeClr val="bg1"/>
              </a:solidFill>
              <a:latin typeface="Agency FB" panose="020B0503020202020204" pitchFamily="34" charset="0"/>
            </a:endParaRPr>
          </a:p>
        </p:txBody>
      </p:sp>
      <p:pic>
        <p:nvPicPr>
          <p:cNvPr id="200" name="Bildobjekt 199">
            <a:extLst>
              <a:ext uri="{FF2B5EF4-FFF2-40B4-BE49-F238E27FC236}">
                <a16:creationId xmlns:a16="http://schemas.microsoft.com/office/drawing/2014/main" id="{291338DB-8A0B-D790-BF59-9901BB2086A8}"/>
              </a:ext>
            </a:extLst>
          </p:cNvPr>
          <p:cNvPicPr>
            <a:picLocks noChangeAspect="1"/>
          </p:cNvPicPr>
          <p:nvPr/>
        </p:nvPicPr>
        <p:blipFill>
          <a:blip r:embed="rId13"/>
          <a:stretch>
            <a:fillRect/>
          </a:stretch>
        </p:blipFill>
        <p:spPr>
          <a:xfrm>
            <a:off x="1575613" y="3851743"/>
            <a:ext cx="703275" cy="648829"/>
          </a:xfrm>
          <a:prstGeom prst="rect">
            <a:avLst/>
          </a:prstGeom>
        </p:spPr>
      </p:pic>
      <p:graphicFrame>
        <p:nvGraphicFramePr>
          <p:cNvPr id="203" name="Diagram 202">
            <a:extLst>
              <a:ext uri="{FF2B5EF4-FFF2-40B4-BE49-F238E27FC236}">
                <a16:creationId xmlns:a16="http://schemas.microsoft.com/office/drawing/2014/main" id="{12FEF16D-2C43-076C-1A56-7EA6F139CDE6}"/>
              </a:ext>
            </a:extLst>
          </p:cNvPr>
          <p:cNvGraphicFramePr/>
          <p:nvPr>
            <p:extLst>
              <p:ext uri="{D42A27DB-BD31-4B8C-83A1-F6EECF244321}">
                <p14:modId xmlns:p14="http://schemas.microsoft.com/office/powerpoint/2010/main" val="1901468444"/>
              </p:ext>
            </p:extLst>
          </p:nvPr>
        </p:nvGraphicFramePr>
        <p:xfrm flipH="1">
          <a:off x="1515102" y="2334676"/>
          <a:ext cx="80957" cy="3651257"/>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3" name="textruta 2">
            <a:extLst>
              <a:ext uri="{FF2B5EF4-FFF2-40B4-BE49-F238E27FC236}">
                <a16:creationId xmlns:a16="http://schemas.microsoft.com/office/drawing/2014/main" id="{7A33F2E0-7E64-EB61-AFAE-D5ECFB63942C}"/>
              </a:ext>
            </a:extLst>
          </p:cNvPr>
          <p:cNvSpPr txBox="1"/>
          <p:nvPr/>
        </p:nvSpPr>
        <p:spPr>
          <a:xfrm>
            <a:off x="6331208" y="2246228"/>
            <a:ext cx="1766697" cy="253916"/>
          </a:xfrm>
          <a:prstGeom prst="rect">
            <a:avLst/>
          </a:prstGeom>
          <a:noFill/>
        </p:spPr>
        <p:txBody>
          <a:bodyPr wrap="square" rtlCol="0">
            <a:spAutoFit/>
          </a:bodyPr>
          <a:lstStyle/>
          <a:p>
            <a:r>
              <a:rPr lang="sv-SE" sz="1050" dirty="0">
                <a:solidFill>
                  <a:srgbClr val="FADB17"/>
                </a:solidFill>
                <a:latin typeface="Agency FB" panose="020B0503020202020204" pitchFamily="34" charset="0"/>
                <a:ea typeface="ADLaM Display" panose="020F0502020204030204" pitchFamily="2" charset="0"/>
                <a:cs typeface="ADLaM Display" panose="020F0502020204030204" pitchFamily="2" charset="0"/>
              </a:rPr>
              <a:t>If (</a:t>
            </a:r>
            <a:r>
              <a:rPr lang="sv-SE" sz="1050" dirty="0" err="1">
                <a:solidFill>
                  <a:srgbClr val="FADB17"/>
                </a:solidFill>
                <a:latin typeface="Agency FB" panose="020B0503020202020204" pitchFamily="34" charset="0"/>
                <a:ea typeface="ADLaM Display" panose="020F0502020204030204" pitchFamily="2" charset="0"/>
                <a:cs typeface="ADLaM Display" panose="020F0502020204030204" pitchFamily="2" charset="0"/>
              </a:rPr>
              <a:t>youTube.keyWord</a:t>
            </a:r>
            <a:r>
              <a:rPr lang="sv-SE" sz="1050" dirty="0">
                <a:solidFill>
                  <a:srgbClr val="FADB17"/>
                </a:solidFill>
                <a:latin typeface="Agency FB" panose="020B0503020202020204" pitchFamily="34" charset="0"/>
                <a:ea typeface="ADLaM Display" panose="020F0502020204030204" pitchFamily="2" charset="0"/>
                <a:cs typeface="ADLaM Display" panose="020F0502020204030204" pitchFamily="2" charset="0"/>
              </a:rPr>
              <a:t> === 1) {</a:t>
            </a:r>
            <a:endParaRPr lang="en-US" dirty="0">
              <a:solidFill>
                <a:srgbClr val="FADB17"/>
              </a:solidFill>
            </a:endParaRPr>
          </a:p>
        </p:txBody>
      </p:sp>
      <p:sp>
        <p:nvSpPr>
          <p:cNvPr id="6" name="textruta 5">
            <a:extLst>
              <a:ext uri="{FF2B5EF4-FFF2-40B4-BE49-F238E27FC236}">
                <a16:creationId xmlns:a16="http://schemas.microsoft.com/office/drawing/2014/main" id="{789427FE-504E-CD61-ECE2-0BC172239B20}"/>
              </a:ext>
            </a:extLst>
          </p:cNvPr>
          <p:cNvSpPr txBox="1"/>
          <p:nvPr/>
        </p:nvSpPr>
        <p:spPr>
          <a:xfrm>
            <a:off x="6597924" y="4129430"/>
            <a:ext cx="1415067" cy="430887"/>
          </a:xfrm>
          <a:prstGeom prst="rect">
            <a:avLst/>
          </a:prstGeom>
          <a:noFill/>
        </p:spPr>
        <p:txBody>
          <a:bodyPr wrap="square" rtlCol="0">
            <a:spAutoFit/>
          </a:bodyPr>
          <a:lstStyle/>
          <a:p>
            <a:pPr algn="r"/>
            <a:r>
              <a:rPr lang="sv-SE" sz="1050" dirty="0" err="1">
                <a:solidFill>
                  <a:srgbClr val="FADB17"/>
                </a:solidFill>
                <a:latin typeface="Agency FB" panose="020B0503020202020204" pitchFamily="34" charset="0"/>
                <a:ea typeface="ADLaM Display" panose="020F0502020204030204" pitchFamily="2" charset="0"/>
                <a:cs typeface="ADLaM Display" panose="020F0502020204030204" pitchFamily="2" charset="0"/>
              </a:rPr>
              <a:t>Return</a:t>
            </a:r>
            <a:r>
              <a:rPr lang="sv-SE" sz="1050" dirty="0">
                <a:solidFill>
                  <a:srgbClr val="FADB17"/>
                </a:solidFill>
                <a:latin typeface="Agency FB" panose="020B0503020202020204" pitchFamily="34" charset="0"/>
                <a:ea typeface="ADLaM Display" panose="020F0502020204030204" pitchFamily="2" charset="0"/>
                <a:cs typeface="ADLaM Display" panose="020F0502020204030204" pitchFamily="2" charset="0"/>
              </a:rPr>
              <a:t> </a:t>
            </a:r>
            <a:r>
              <a:rPr lang="sv-SE" sz="1050" dirty="0" err="1">
                <a:solidFill>
                  <a:srgbClr val="FADB17"/>
                </a:solidFill>
                <a:latin typeface="Agency FB" panose="020B0503020202020204" pitchFamily="34" charset="0"/>
                <a:ea typeface="ADLaM Display" panose="020F0502020204030204" pitchFamily="2" charset="0"/>
                <a:cs typeface="ADLaM Display" panose="020F0502020204030204" pitchFamily="2" charset="0"/>
              </a:rPr>
              <a:t>mediaDocuments</a:t>
            </a:r>
            <a:r>
              <a:rPr lang="sv-SE" sz="1050" dirty="0">
                <a:solidFill>
                  <a:srgbClr val="FADB17"/>
                </a:solidFill>
                <a:latin typeface="Agency FB" panose="020B0503020202020204" pitchFamily="34" charset="0"/>
                <a:ea typeface="ADLaM Display" panose="020F0502020204030204" pitchFamily="2" charset="0"/>
                <a:cs typeface="ADLaM Display" panose="020F0502020204030204" pitchFamily="2" charset="0"/>
              </a:rPr>
              <a:t> </a:t>
            </a:r>
            <a:r>
              <a:rPr lang="sv-SE" sz="1050" dirty="0" err="1">
                <a:solidFill>
                  <a:srgbClr val="FADB17"/>
                </a:solidFill>
                <a:latin typeface="Agency FB" panose="020B0503020202020204" pitchFamily="34" charset="0"/>
                <a:ea typeface="ADLaM Display" panose="020F0502020204030204" pitchFamily="2" charset="0"/>
                <a:cs typeface="ADLaM Display" panose="020F0502020204030204" pitchFamily="2" charset="0"/>
              </a:rPr>
              <a:t>where</a:t>
            </a:r>
            <a:r>
              <a:rPr lang="sv-SE" sz="1050" dirty="0">
                <a:solidFill>
                  <a:srgbClr val="FADB17"/>
                </a:solidFill>
                <a:latin typeface="Agency FB" panose="020B0503020202020204" pitchFamily="34" charset="0"/>
                <a:ea typeface="ADLaM Display" panose="020F0502020204030204" pitchFamily="2" charset="0"/>
                <a:cs typeface="ADLaM Display" panose="020F0502020204030204" pitchFamily="2" charset="0"/>
              </a:rPr>
              <a:t> ’</a:t>
            </a:r>
            <a:r>
              <a:rPr lang="sv-SE" sz="1050" dirty="0" err="1">
                <a:solidFill>
                  <a:srgbClr val="FADB17"/>
                </a:solidFill>
                <a:latin typeface="Agency FB" panose="020B0503020202020204" pitchFamily="34" charset="0"/>
                <a:ea typeface="ADLaM Display" panose="020F0502020204030204" pitchFamily="2" charset="0"/>
                <a:cs typeface="ADLaM Display" panose="020F0502020204030204" pitchFamily="2" charset="0"/>
              </a:rPr>
              <a:t>keyWord</a:t>
            </a:r>
            <a:r>
              <a:rPr lang="sv-SE" sz="1050" dirty="0">
                <a:solidFill>
                  <a:srgbClr val="FADB17"/>
                </a:solidFill>
                <a:latin typeface="Agency FB" panose="020B0503020202020204" pitchFamily="34" charset="0"/>
                <a:ea typeface="ADLaM Display" panose="020F0502020204030204" pitchFamily="2" charset="0"/>
                <a:cs typeface="ADLaM Display" panose="020F0502020204030204" pitchFamily="2" charset="0"/>
              </a:rPr>
              <a:t>’</a:t>
            </a:r>
            <a:endParaRPr lang="en-US" dirty="0">
              <a:solidFill>
                <a:srgbClr val="FADB17"/>
              </a:solidFill>
            </a:endParaRPr>
          </a:p>
        </p:txBody>
      </p:sp>
      <p:sp>
        <p:nvSpPr>
          <p:cNvPr id="10" name="Tankebubbla: moln 9">
            <a:extLst>
              <a:ext uri="{FF2B5EF4-FFF2-40B4-BE49-F238E27FC236}">
                <a16:creationId xmlns:a16="http://schemas.microsoft.com/office/drawing/2014/main" id="{7E232AA7-B36D-D2EF-3AC9-7DC4BC13D0A3}"/>
              </a:ext>
            </a:extLst>
          </p:cNvPr>
          <p:cNvSpPr/>
          <p:nvPr/>
        </p:nvSpPr>
        <p:spPr>
          <a:xfrm>
            <a:off x="6482432" y="2498639"/>
            <a:ext cx="1357761" cy="617681"/>
          </a:xfrm>
          <a:prstGeom prst="cloudCallou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200" dirty="0" err="1">
                <a:solidFill>
                  <a:srgbClr val="030B17"/>
                </a:solidFill>
                <a:latin typeface="Agency FB" panose="020B0503020202020204" pitchFamily="34" charset="0"/>
                <a:ea typeface="ADLaM Display" panose="020F0502020204030204" pitchFamily="2" charset="0"/>
                <a:cs typeface="ADLaM Display" panose="020F0502020204030204" pitchFamily="2" charset="0"/>
              </a:rPr>
              <a:t>Search</a:t>
            </a:r>
            <a:r>
              <a:rPr lang="sv-SE" sz="1200" dirty="0">
                <a:solidFill>
                  <a:srgbClr val="030B17"/>
                </a:solidFill>
                <a:latin typeface="Agency FB" panose="020B0503020202020204" pitchFamily="34" charset="0"/>
                <a:ea typeface="ADLaM Display" panose="020F0502020204030204" pitchFamily="2" charset="0"/>
                <a:cs typeface="ADLaM Display" panose="020F0502020204030204" pitchFamily="2" charset="0"/>
              </a:rPr>
              <a:t> for </a:t>
            </a:r>
            <a:r>
              <a:rPr lang="sv-SE" sz="1200" dirty="0" err="1">
                <a:solidFill>
                  <a:srgbClr val="030B17"/>
                </a:solidFill>
                <a:latin typeface="Agency FB" panose="020B0503020202020204" pitchFamily="34" charset="0"/>
                <a:ea typeface="ADLaM Display" panose="020F0502020204030204" pitchFamily="2" charset="0"/>
                <a:cs typeface="ADLaM Display" panose="020F0502020204030204" pitchFamily="2" charset="0"/>
              </a:rPr>
              <a:t>Keyword</a:t>
            </a:r>
            <a:r>
              <a:rPr lang="sv-SE" sz="1200" dirty="0">
                <a:solidFill>
                  <a:srgbClr val="030B17"/>
                </a:solidFill>
                <a:latin typeface="Agency FB" panose="020B0503020202020204" pitchFamily="34" charset="0"/>
                <a:ea typeface="ADLaM Display" panose="020F0502020204030204" pitchFamily="2" charset="0"/>
                <a:cs typeface="ADLaM Display" panose="020F0502020204030204" pitchFamily="2" charset="0"/>
              </a:rPr>
              <a:t>…</a:t>
            </a:r>
            <a:endParaRPr lang="en-US" sz="1200" dirty="0">
              <a:solidFill>
                <a:srgbClr val="030B17"/>
              </a:solidFill>
              <a:latin typeface="Agency FB" panose="020B0503020202020204" pitchFamily="34" charset="0"/>
              <a:ea typeface="ADLaM Display" panose="020F0502020204030204" pitchFamily="2" charset="0"/>
              <a:cs typeface="ADLaM Display" panose="020F0502020204030204" pitchFamily="2" charset="0"/>
            </a:endParaRPr>
          </a:p>
        </p:txBody>
      </p:sp>
      <p:cxnSp>
        <p:nvCxnSpPr>
          <p:cNvPr id="14" name="Koppling: vinklad 13">
            <a:extLst>
              <a:ext uri="{FF2B5EF4-FFF2-40B4-BE49-F238E27FC236}">
                <a16:creationId xmlns:a16="http://schemas.microsoft.com/office/drawing/2014/main" id="{44D4DDD4-207C-FDF8-7EDC-F218E83EA305}"/>
              </a:ext>
            </a:extLst>
          </p:cNvPr>
          <p:cNvCxnSpPr>
            <a:cxnSpLocks/>
            <a:stCxn id="4" idx="3"/>
            <a:endCxn id="200" idx="1"/>
          </p:cNvCxnSpPr>
          <p:nvPr/>
        </p:nvCxnSpPr>
        <p:spPr>
          <a:xfrm rot="5400000" flipH="1">
            <a:off x="3194866" y="2556905"/>
            <a:ext cx="15413" cy="3253920"/>
          </a:xfrm>
          <a:prstGeom prst="bentConnector4">
            <a:avLst>
              <a:gd name="adj1" fmla="val -7237079"/>
              <a:gd name="adj2" fmla="val 107025"/>
            </a:avLst>
          </a:prstGeom>
          <a:ln w="19050" cmpd="tri">
            <a:solidFill>
              <a:srgbClr val="A0895D"/>
            </a:solidFill>
            <a:prstDash val="dash"/>
            <a:round/>
            <a:tailEnd type="triangle"/>
          </a:ln>
        </p:spPr>
        <p:style>
          <a:lnRef idx="2">
            <a:schemeClr val="accent2"/>
          </a:lnRef>
          <a:fillRef idx="0">
            <a:schemeClr val="accent2"/>
          </a:fillRef>
          <a:effectRef idx="1">
            <a:schemeClr val="accent2"/>
          </a:effectRef>
          <a:fontRef idx="minor">
            <a:schemeClr val="tx1"/>
          </a:fontRef>
        </p:style>
      </p:cxnSp>
      <p:sp>
        <p:nvSpPr>
          <p:cNvPr id="60" name="textruta 59">
            <a:extLst>
              <a:ext uri="{FF2B5EF4-FFF2-40B4-BE49-F238E27FC236}">
                <a16:creationId xmlns:a16="http://schemas.microsoft.com/office/drawing/2014/main" id="{C3432771-4B6A-8232-B9CC-824DD02497DA}"/>
              </a:ext>
            </a:extLst>
          </p:cNvPr>
          <p:cNvSpPr txBox="1"/>
          <p:nvPr/>
        </p:nvSpPr>
        <p:spPr>
          <a:xfrm>
            <a:off x="1519975" y="4576192"/>
            <a:ext cx="2907255" cy="646331"/>
          </a:xfrm>
          <a:prstGeom prst="rect">
            <a:avLst/>
          </a:prstGeom>
          <a:noFill/>
        </p:spPr>
        <p:txBody>
          <a:bodyPr wrap="square" rtlCol="0">
            <a:spAutoFit/>
          </a:bodyPr>
          <a:lstStyle/>
          <a:p>
            <a:pPr marL="171450" indent="-171450">
              <a:buFont typeface="Arial" panose="020B0604020202020204" pitchFamily="34" charset="0"/>
              <a:buChar char="•"/>
            </a:pPr>
            <a:r>
              <a:rPr lang="sv-SE" sz="1200" dirty="0">
                <a:solidFill>
                  <a:srgbClr val="FADB17"/>
                </a:solidFill>
                <a:latin typeface="Agency FB" panose="020B0503020202020204" pitchFamily="34" charset="0"/>
              </a:rPr>
              <a:t>AI and ML driven Post-</a:t>
            </a:r>
            <a:r>
              <a:rPr lang="sv-SE" sz="1200" dirty="0" err="1">
                <a:solidFill>
                  <a:srgbClr val="FADB17"/>
                </a:solidFill>
                <a:latin typeface="Agency FB" panose="020B0503020202020204" pitchFamily="34" charset="0"/>
              </a:rPr>
              <a:t>processing</a:t>
            </a:r>
            <a:r>
              <a:rPr lang="sv-SE" sz="1200" dirty="0">
                <a:solidFill>
                  <a:srgbClr val="FADB17"/>
                </a:solidFill>
                <a:latin typeface="Agency FB" panose="020B0503020202020204" pitchFamily="34" charset="0"/>
              </a:rPr>
              <a:t> </a:t>
            </a:r>
            <a:r>
              <a:rPr lang="sv-SE" sz="1200" dirty="0" err="1">
                <a:solidFill>
                  <a:srgbClr val="FADB17"/>
                </a:solidFill>
                <a:latin typeface="Agency FB" panose="020B0503020202020204" pitchFamily="34" charset="0"/>
              </a:rPr>
              <a:t>of</a:t>
            </a:r>
            <a:r>
              <a:rPr lang="sv-SE" sz="1200" dirty="0">
                <a:solidFill>
                  <a:srgbClr val="FADB17"/>
                </a:solidFill>
                <a:latin typeface="Agency FB" panose="020B0503020202020204" pitchFamily="34" charset="0"/>
              </a:rPr>
              <a:t> Media Meta Data</a:t>
            </a:r>
          </a:p>
          <a:p>
            <a:pPr marL="171450" indent="-171450">
              <a:buFont typeface="Arial" panose="020B0604020202020204" pitchFamily="34" charset="0"/>
              <a:buChar char="•"/>
            </a:pPr>
            <a:r>
              <a:rPr lang="sv-SE" sz="1200" dirty="0" err="1">
                <a:solidFill>
                  <a:srgbClr val="FADB17"/>
                </a:solidFill>
                <a:latin typeface="Agency FB" panose="020B0503020202020204" pitchFamily="34" charset="0"/>
              </a:rPr>
              <a:t>Structuring</a:t>
            </a:r>
            <a:r>
              <a:rPr lang="sv-SE" sz="1200" dirty="0">
                <a:solidFill>
                  <a:srgbClr val="FADB17"/>
                </a:solidFill>
                <a:latin typeface="Agency FB" panose="020B0503020202020204" pitchFamily="34" charset="0"/>
              </a:rPr>
              <a:t> and </a:t>
            </a:r>
            <a:r>
              <a:rPr lang="sv-SE" sz="1200" dirty="0" err="1">
                <a:solidFill>
                  <a:srgbClr val="FADB17"/>
                </a:solidFill>
                <a:latin typeface="Agency FB" panose="020B0503020202020204" pitchFamily="34" charset="0"/>
              </a:rPr>
              <a:t>Enriching</a:t>
            </a:r>
            <a:r>
              <a:rPr lang="sv-SE" sz="1200" dirty="0">
                <a:solidFill>
                  <a:srgbClr val="FADB17"/>
                </a:solidFill>
                <a:latin typeface="Agency FB" panose="020B0503020202020204" pitchFamily="34" charset="0"/>
              </a:rPr>
              <a:t> the data to be </a:t>
            </a:r>
            <a:r>
              <a:rPr lang="sv-SE" sz="1200" dirty="0" err="1">
                <a:solidFill>
                  <a:srgbClr val="FADB17"/>
                </a:solidFill>
                <a:latin typeface="Agency FB" panose="020B0503020202020204" pitchFamily="34" charset="0"/>
              </a:rPr>
              <a:t>searchable</a:t>
            </a:r>
            <a:endParaRPr lang="sv-SE" sz="1200" dirty="0">
              <a:solidFill>
                <a:srgbClr val="FADB17"/>
              </a:solidFill>
              <a:latin typeface="Agency FB" panose="020B0503020202020204" pitchFamily="34" charset="0"/>
            </a:endParaRPr>
          </a:p>
          <a:p>
            <a:pPr marL="171450" indent="-171450">
              <a:buFont typeface="Arial" panose="020B0604020202020204" pitchFamily="34" charset="0"/>
              <a:buChar char="•"/>
            </a:pPr>
            <a:r>
              <a:rPr lang="sv-SE" sz="1200" dirty="0">
                <a:solidFill>
                  <a:srgbClr val="FADB17"/>
                </a:solidFill>
                <a:latin typeface="Agency FB" panose="020B0503020202020204" pitchFamily="34" charset="0"/>
              </a:rPr>
              <a:t>Creating ”Warp” </a:t>
            </a:r>
            <a:r>
              <a:rPr lang="sv-SE" sz="1200" dirty="0" err="1">
                <a:solidFill>
                  <a:srgbClr val="FADB17"/>
                </a:solidFill>
                <a:latin typeface="Agency FB" panose="020B0503020202020204" pitchFamily="34" charset="0"/>
              </a:rPr>
              <a:t>links</a:t>
            </a:r>
            <a:r>
              <a:rPr lang="sv-SE" sz="1200" dirty="0">
                <a:solidFill>
                  <a:srgbClr val="FADB17"/>
                </a:solidFill>
                <a:latin typeface="Agency FB" panose="020B0503020202020204" pitchFamily="34" charset="0"/>
              </a:rPr>
              <a:t> to </a:t>
            </a:r>
            <a:r>
              <a:rPr lang="sv-SE" sz="1200" dirty="0" err="1">
                <a:solidFill>
                  <a:srgbClr val="FADB17"/>
                </a:solidFill>
                <a:latin typeface="Agency FB" panose="020B0503020202020204" pitchFamily="34" charset="0"/>
              </a:rPr>
              <a:t>your</a:t>
            </a:r>
            <a:r>
              <a:rPr lang="sv-SE" sz="1200" dirty="0">
                <a:solidFill>
                  <a:srgbClr val="FADB17"/>
                </a:solidFill>
                <a:latin typeface="Agency FB" panose="020B0503020202020204" pitchFamily="34" charset="0"/>
              </a:rPr>
              <a:t> </a:t>
            </a:r>
            <a:r>
              <a:rPr lang="sv-SE" sz="1200" dirty="0" err="1">
                <a:solidFill>
                  <a:srgbClr val="FADB17"/>
                </a:solidFill>
                <a:latin typeface="Agency FB" panose="020B0503020202020204" pitchFamily="34" charset="0"/>
              </a:rPr>
              <a:t>your</a:t>
            </a:r>
            <a:r>
              <a:rPr lang="sv-SE" sz="1200" dirty="0">
                <a:solidFill>
                  <a:srgbClr val="FADB17"/>
                </a:solidFill>
                <a:latin typeface="Agency FB" panose="020B0503020202020204" pitchFamily="34" charset="0"/>
              </a:rPr>
              <a:t> </a:t>
            </a:r>
            <a:r>
              <a:rPr lang="sv-SE" sz="1200" dirty="0" err="1">
                <a:solidFill>
                  <a:srgbClr val="FADB17"/>
                </a:solidFill>
                <a:latin typeface="Agency FB" panose="020B0503020202020204" pitchFamily="34" charset="0"/>
              </a:rPr>
              <a:t>cherry</a:t>
            </a:r>
            <a:r>
              <a:rPr lang="sv-SE" sz="1200" dirty="0">
                <a:solidFill>
                  <a:srgbClr val="FADB17"/>
                </a:solidFill>
                <a:latin typeface="Agency FB" panose="020B0503020202020204" pitchFamily="34" charset="0"/>
              </a:rPr>
              <a:t> in the </a:t>
            </a:r>
            <a:r>
              <a:rPr lang="sv-SE" sz="1200" dirty="0" err="1">
                <a:solidFill>
                  <a:srgbClr val="FADB17"/>
                </a:solidFill>
                <a:latin typeface="Agency FB" panose="020B0503020202020204" pitchFamily="34" charset="0"/>
              </a:rPr>
              <a:t>pie</a:t>
            </a:r>
            <a:endParaRPr lang="sv-SE" sz="1200" dirty="0">
              <a:solidFill>
                <a:srgbClr val="FADB17"/>
              </a:solidFill>
              <a:latin typeface="Agency FB" panose="020B0503020202020204" pitchFamily="34" charset="0"/>
            </a:endParaRPr>
          </a:p>
        </p:txBody>
      </p:sp>
      <p:sp>
        <p:nvSpPr>
          <p:cNvPr id="98" name="textruta 97">
            <a:extLst>
              <a:ext uri="{FF2B5EF4-FFF2-40B4-BE49-F238E27FC236}">
                <a16:creationId xmlns:a16="http://schemas.microsoft.com/office/drawing/2014/main" id="{5EEA25E6-150E-11BB-6466-8C14C2607850}"/>
              </a:ext>
            </a:extLst>
          </p:cNvPr>
          <p:cNvSpPr txBox="1"/>
          <p:nvPr/>
        </p:nvSpPr>
        <p:spPr>
          <a:xfrm>
            <a:off x="444128" y="2942314"/>
            <a:ext cx="2936751" cy="830997"/>
          </a:xfrm>
          <a:prstGeom prst="rect">
            <a:avLst/>
          </a:prstGeom>
          <a:noFill/>
        </p:spPr>
        <p:txBody>
          <a:bodyPr wrap="square" rtlCol="0">
            <a:spAutoFit/>
          </a:bodyPr>
          <a:lstStyle/>
          <a:p>
            <a:pPr marL="171450" indent="-171450">
              <a:buFont typeface="Arial" panose="020B0604020202020204" pitchFamily="34" charset="0"/>
              <a:buChar char="•"/>
            </a:pPr>
            <a:r>
              <a:rPr lang="sv-SE" sz="1200" dirty="0" err="1">
                <a:solidFill>
                  <a:srgbClr val="FADB17"/>
                </a:solidFill>
                <a:latin typeface="Agency FB" panose="020B0503020202020204" pitchFamily="34" charset="0"/>
                <a:ea typeface="ADLaM Display" panose="020F0502020204030204" pitchFamily="2" charset="0"/>
                <a:cs typeface="ADLaM Display" panose="020F0502020204030204" pitchFamily="2" charset="0"/>
              </a:rPr>
              <a:t>Providing</a:t>
            </a:r>
            <a:r>
              <a:rPr lang="sv-SE" sz="1200" dirty="0">
                <a:solidFill>
                  <a:srgbClr val="FADB17"/>
                </a:solidFill>
                <a:latin typeface="Agency FB" panose="020B0503020202020204" pitchFamily="34" charset="0"/>
                <a:ea typeface="ADLaM Display" panose="020F0502020204030204" pitchFamily="2" charset="0"/>
                <a:cs typeface="ADLaM Display" panose="020F0502020204030204" pitchFamily="2" charset="0"/>
              </a:rPr>
              <a:t> End </a:t>
            </a:r>
            <a:r>
              <a:rPr lang="sv-SE" sz="1200" dirty="0" err="1">
                <a:solidFill>
                  <a:srgbClr val="FADB17"/>
                </a:solidFill>
                <a:latin typeface="Agency FB" panose="020B0503020202020204" pitchFamily="34" charset="0"/>
                <a:ea typeface="ADLaM Display" panose="020F0502020204030204" pitchFamily="2" charset="0"/>
                <a:cs typeface="ADLaM Display" panose="020F0502020204030204" pitchFamily="2" charset="0"/>
              </a:rPr>
              <a:t>Users</a:t>
            </a:r>
            <a:r>
              <a:rPr lang="sv-SE" sz="1200" dirty="0">
                <a:solidFill>
                  <a:srgbClr val="FADB17"/>
                </a:solidFill>
                <a:latin typeface="Agency FB" panose="020B0503020202020204" pitchFamily="34" charset="0"/>
                <a:ea typeface="ADLaM Display" panose="020F0502020204030204" pitchFamily="2" charset="0"/>
                <a:cs typeface="ADLaM Display" panose="020F0502020204030204" pitchFamily="2" charset="0"/>
              </a:rPr>
              <a:t> a </a:t>
            </a:r>
            <a:r>
              <a:rPr lang="sv-SE" sz="1200" dirty="0" err="1">
                <a:solidFill>
                  <a:srgbClr val="FADB17"/>
                </a:solidFill>
                <a:latin typeface="Agency FB" panose="020B0503020202020204" pitchFamily="34" charset="0"/>
                <a:ea typeface="ADLaM Display" panose="020F0502020204030204" pitchFamily="2" charset="0"/>
                <a:cs typeface="ADLaM Display" panose="020F0502020204030204" pitchFamily="2" charset="0"/>
              </a:rPr>
              <a:t>feed</a:t>
            </a:r>
            <a:r>
              <a:rPr lang="sv-SE" sz="1200" dirty="0">
                <a:solidFill>
                  <a:srgbClr val="FADB17"/>
                </a:solidFill>
                <a:latin typeface="Agency FB" panose="020B0503020202020204" pitchFamily="34" charset="0"/>
                <a:ea typeface="ADLaM Display" panose="020F0502020204030204" pitchFamily="2" charset="0"/>
                <a:cs typeface="ADLaM Display" panose="020F0502020204030204" pitchFamily="2" charset="0"/>
              </a:rPr>
              <a:t> </a:t>
            </a:r>
            <a:r>
              <a:rPr lang="sv-SE" sz="1200" dirty="0" err="1">
                <a:solidFill>
                  <a:srgbClr val="FADB17"/>
                </a:solidFill>
                <a:latin typeface="Agency FB" panose="020B0503020202020204" pitchFamily="34" charset="0"/>
                <a:ea typeface="ADLaM Display" panose="020F0502020204030204" pitchFamily="2" charset="0"/>
                <a:cs typeface="ADLaM Display" panose="020F0502020204030204" pitchFamily="2" charset="0"/>
              </a:rPr>
              <a:t>with</a:t>
            </a:r>
            <a:r>
              <a:rPr lang="sv-SE" sz="1200" dirty="0">
                <a:solidFill>
                  <a:srgbClr val="FADB17"/>
                </a:solidFill>
                <a:latin typeface="Agency FB" panose="020B0503020202020204" pitchFamily="34" charset="0"/>
                <a:ea typeface="ADLaM Display" panose="020F0502020204030204" pitchFamily="2" charset="0"/>
                <a:cs typeface="ADLaM Display" panose="020F0502020204030204" pitchFamily="2" charset="0"/>
              </a:rPr>
              <a:t> </a:t>
            </a:r>
            <a:r>
              <a:rPr lang="sv-SE" sz="1200" dirty="0" err="1">
                <a:solidFill>
                  <a:srgbClr val="FADB17"/>
                </a:solidFill>
                <a:latin typeface="Agency FB" panose="020B0503020202020204" pitchFamily="34" charset="0"/>
                <a:ea typeface="ADLaM Display" panose="020F0502020204030204" pitchFamily="2" charset="0"/>
                <a:cs typeface="ADLaM Display" panose="020F0502020204030204" pitchFamily="2" charset="0"/>
              </a:rPr>
              <a:t>links</a:t>
            </a:r>
            <a:r>
              <a:rPr lang="sv-SE" sz="1200" dirty="0">
                <a:solidFill>
                  <a:srgbClr val="FADB17"/>
                </a:solidFill>
                <a:latin typeface="Agency FB" panose="020B0503020202020204" pitchFamily="34" charset="0"/>
                <a:ea typeface="ADLaM Display" panose="020F0502020204030204" pitchFamily="2" charset="0"/>
                <a:cs typeface="ADLaM Display" panose="020F0502020204030204" pitchFamily="2" charset="0"/>
              </a:rPr>
              <a:t>, </a:t>
            </a:r>
            <a:r>
              <a:rPr lang="sv-SE" sz="1200" dirty="0" err="1">
                <a:solidFill>
                  <a:srgbClr val="FADB17"/>
                </a:solidFill>
                <a:latin typeface="Agency FB" panose="020B0503020202020204" pitchFamily="34" charset="0"/>
                <a:ea typeface="ADLaM Display" panose="020F0502020204030204" pitchFamily="2" charset="0"/>
                <a:cs typeface="ADLaM Display" panose="020F0502020204030204" pitchFamily="2" charset="0"/>
              </a:rPr>
              <a:t>based</a:t>
            </a:r>
            <a:r>
              <a:rPr lang="sv-SE" sz="1200" dirty="0">
                <a:solidFill>
                  <a:srgbClr val="FADB17"/>
                </a:solidFill>
                <a:latin typeface="Agency FB" panose="020B0503020202020204" pitchFamily="34" charset="0"/>
                <a:ea typeface="ADLaM Display" panose="020F0502020204030204" pitchFamily="2" charset="0"/>
                <a:cs typeface="ADLaM Display" panose="020F0502020204030204" pitchFamily="2" charset="0"/>
              </a:rPr>
              <a:t> on interests</a:t>
            </a:r>
          </a:p>
          <a:p>
            <a:pPr marL="171450" indent="-171450">
              <a:buFont typeface="Arial" panose="020B0604020202020204" pitchFamily="34" charset="0"/>
              <a:buChar char="•"/>
            </a:pPr>
            <a:r>
              <a:rPr lang="sv-SE" sz="1200" dirty="0" err="1">
                <a:solidFill>
                  <a:srgbClr val="FADB17"/>
                </a:solidFill>
                <a:latin typeface="Agency FB" panose="020B0503020202020204" pitchFamily="34" charset="0"/>
                <a:ea typeface="ADLaM Display" panose="020F0502020204030204" pitchFamily="2" charset="0"/>
                <a:cs typeface="ADLaM Display" panose="020F0502020204030204" pitchFamily="2" charset="0"/>
              </a:rPr>
              <a:t>Providing</a:t>
            </a:r>
            <a:r>
              <a:rPr lang="sv-SE" sz="1200" dirty="0">
                <a:solidFill>
                  <a:srgbClr val="FADB17"/>
                </a:solidFill>
                <a:latin typeface="Agency FB" panose="020B0503020202020204" pitchFamily="34" charset="0"/>
                <a:ea typeface="ADLaM Display" panose="020F0502020204030204" pitchFamily="2" charset="0"/>
                <a:cs typeface="ADLaM Display" panose="020F0502020204030204" pitchFamily="2" charset="0"/>
              </a:rPr>
              <a:t> </a:t>
            </a:r>
            <a:r>
              <a:rPr lang="sv-SE" sz="1200" dirty="0" err="1">
                <a:solidFill>
                  <a:srgbClr val="FADB17"/>
                </a:solidFill>
                <a:latin typeface="Agency FB" panose="020B0503020202020204" pitchFamily="34" charset="0"/>
                <a:ea typeface="ADLaM Display" panose="020F0502020204030204" pitchFamily="2" charset="0"/>
                <a:cs typeface="ADLaM Display" panose="020F0502020204030204" pitchFamily="2" charset="0"/>
              </a:rPr>
              <a:t>shortcuts</a:t>
            </a:r>
            <a:r>
              <a:rPr lang="sv-SE" sz="1200" dirty="0">
                <a:solidFill>
                  <a:srgbClr val="FADB17"/>
                </a:solidFill>
                <a:latin typeface="Agency FB" panose="020B0503020202020204" pitchFamily="34" charset="0"/>
                <a:ea typeface="ADLaM Display" panose="020F0502020204030204" pitchFamily="2" charset="0"/>
                <a:cs typeface="ADLaM Display" panose="020F0502020204030204" pitchFamily="2" charset="0"/>
              </a:rPr>
              <a:t> to relevant segments or  </a:t>
            </a:r>
            <a:r>
              <a:rPr lang="sv-SE" sz="1200" dirty="0" err="1">
                <a:solidFill>
                  <a:srgbClr val="FADB17"/>
                </a:solidFill>
                <a:latin typeface="Agency FB" panose="020B0503020202020204" pitchFamily="34" charset="0"/>
                <a:ea typeface="ADLaM Display" panose="020F0502020204030204" pitchFamily="2" charset="0"/>
                <a:cs typeface="ADLaM Display" panose="020F0502020204030204" pitchFamily="2" charset="0"/>
              </a:rPr>
              <a:t>chapters</a:t>
            </a:r>
            <a:r>
              <a:rPr lang="sv-SE" sz="1200" dirty="0">
                <a:solidFill>
                  <a:srgbClr val="FADB17"/>
                </a:solidFill>
                <a:latin typeface="Agency FB" panose="020B0503020202020204" pitchFamily="34" charset="0"/>
                <a:ea typeface="ADLaM Display" panose="020F0502020204030204" pitchFamily="2" charset="0"/>
                <a:cs typeface="ADLaM Display" panose="020F0502020204030204" pitchFamily="2" charset="0"/>
              </a:rPr>
              <a:t> </a:t>
            </a:r>
            <a:r>
              <a:rPr lang="sv-SE" sz="1200" dirty="0" err="1">
                <a:solidFill>
                  <a:srgbClr val="FADB17"/>
                </a:solidFill>
                <a:latin typeface="Agency FB" panose="020B0503020202020204" pitchFamily="34" charset="0"/>
                <a:ea typeface="ADLaM Display" panose="020F0502020204030204" pitchFamily="2" charset="0"/>
                <a:cs typeface="ADLaM Display" panose="020F0502020204030204" pitchFamily="2" charset="0"/>
              </a:rPr>
              <a:t>of</a:t>
            </a:r>
            <a:r>
              <a:rPr lang="sv-SE" sz="1200" dirty="0">
                <a:solidFill>
                  <a:srgbClr val="FADB17"/>
                </a:solidFill>
                <a:latin typeface="Agency FB" panose="020B0503020202020204" pitchFamily="34" charset="0"/>
                <a:ea typeface="ADLaM Display" panose="020F0502020204030204" pitchFamily="2" charset="0"/>
                <a:cs typeface="ADLaM Display" panose="020F0502020204030204" pitchFamily="2" charset="0"/>
              </a:rPr>
              <a:t> the media </a:t>
            </a:r>
            <a:r>
              <a:rPr lang="sv-SE" sz="1200" dirty="0" err="1">
                <a:solidFill>
                  <a:srgbClr val="FADB17"/>
                </a:solidFill>
                <a:latin typeface="Agency FB" panose="020B0503020202020204" pitchFamily="34" charset="0"/>
                <a:ea typeface="ADLaM Display" panose="020F0502020204030204" pitchFamily="2" charset="0"/>
                <a:cs typeface="ADLaM Display" panose="020F0502020204030204" pitchFamily="2" charset="0"/>
              </a:rPr>
              <a:t>offering</a:t>
            </a:r>
            <a:endParaRPr lang="en-US" sz="2400" dirty="0">
              <a:solidFill>
                <a:srgbClr val="FADB17"/>
              </a:solidFill>
            </a:endParaRPr>
          </a:p>
        </p:txBody>
      </p:sp>
      <p:sp>
        <p:nvSpPr>
          <p:cNvPr id="136" name="Rektangel: rundade hörn 135">
            <a:extLst>
              <a:ext uri="{FF2B5EF4-FFF2-40B4-BE49-F238E27FC236}">
                <a16:creationId xmlns:a16="http://schemas.microsoft.com/office/drawing/2014/main" id="{C3D19337-F709-93EA-87D3-FD2A5D643284}"/>
              </a:ext>
            </a:extLst>
          </p:cNvPr>
          <p:cNvSpPr/>
          <p:nvPr/>
        </p:nvSpPr>
        <p:spPr>
          <a:xfrm>
            <a:off x="8149303" y="294810"/>
            <a:ext cx="3868044" cy="1327785"/>
          </a:xfrm>
          <a:prstGeom prst="roundRect">
            <a:avLst>
              <a:gd name="adj" fmla="val 0"/>
            </a:avLst>
          </a:prstGeom>
          <a:solidFill>
            <a:schemeClr val="bg2">
              <a:lumMod val="10000"/>
            </a:schemeClr>
          </a:solidFill>
          <a:ln w="25400">
            <a:solidFill>
              <a:schemeClr val="tx1"/>
            </a:solidFill>
            <a:extLst>
              <a:ext uri="{C807C97D-BFC1-408E-A445-0C87EB9F89A2}">
                <ask:lineSketchStyleProps xmlns:ask="http://schemas.microsoft.com/office/drawing/2018/sketchyshapes" sd="2973343592">
                  <a:custGeom>
                    <a:avLst/>
                    <a:gdLst>
                      <a:gd name="connsiteX0" fmla="*/ 0 w 3868044"/>
                      <a:gd name="connsiteY0" fmla="*/ 0 h 1327785"/>
                      <a:gd name="connsiteX1" fmla="*/ 0 w 3868044"/>
                      <a:gd name="connsiteY1" fmla="*/ 0 h 1327785"/>
                      <a:gd name="connsiteX2" fmla="*/ 3868044 w 3868044"/>
                      <a:gd name="connsiteY2" fmla="*/ 0 h 1327785"/>
                      <a:gd name="connsiteX3" fmla="*/ 3868044 w 3868044"/>
                      <a:gd name="connsiteY3" fmla="*/ 0 h 1327785"/>
                      <a:gd name="connsiteX4" fmla="*/ 3868044 w 3868044"/>
                      <a:gd name="connsiteY4" fmla="*/ 1327785 h 1327785"/>
                      <a:gd name="connsiteX5" fmla="*/ 3868044 w 3868044"/>
                      <a:gd name="connsiteY5" fmla="*/ 1327785 h 1327785"/>
                      <a:gd name="connsiteX6" fmla="*/ 0 w 3868044"/>
                      <a:gd name="connsiteY6" fmla="*/ 1327785 h 1327785"/>
                      <a:gd name="connsiteX7" fmla="*/ 0 w 3868044"/>
                      <a:gd name="connsiteY7" fmla="*/ 1327785 h 1327785"/>
                      <a:gd name="connsiteX8" fmla="*/ 0 w 3868044"/>
                      <a:gd name="connsiteY8" fmla="*/ 0 h 132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68044" h="1327785" fill="none" extrusionOk="0">
                        <a:moveTo>
                          <a:pt x="0" y="0"/>
                        </a:moveTo>
                        <a:lnTo>
                          <a:pt x="0" y="0"/>
                        </a:lnTo>
                        <a:cubicBezTo>
                          <a:pt x="1921054" y="-81600"/>
                          <a:pt x="3445500" y="138170"/>
                          <a:pt x="3868044" y="0"/>
                        </a:cubicBezTo>
                        <a:lnTo>
                          <a:pt x="3868044" y="0"/>
                        </a:lnTo>
                        <a:cubicBezTo>
                          <a:pt x="3891166" y="596382"/>
                          <a:pt x="3968421" y="886863"/>
                          <a:pt x="3868044" y="1327785"/>
                        </a:cubicBezTo>
                        <a:lnTo>
                          <a:pt x="3868044" y="1327785"/>
                        </a:lnTo>
                        <a:cubicBezTo>
                          <a:pt x="2513186" y="1414620"/>
                          <a:pt x="407534" y="1287868"/>
                          <a:pt x="0" y="1327785"/>
                        </a:cubicBezTo>
                        <a:lnTo>
                          <a:pt x="0" y="1327785"/>
                        </a:lnTo>
                        <a:cubicBezTo>
                          <a:pt x="-22995" y="985612"/>
                          <a:pt x="99520" y="304004"/>
                          <a:pt x="0" y="0"/>
                        </a:cubicBezTo>
                        <a:close/>
                      </a:path>
                      <a:path w="3868044" h="1327785" stroke="0" extrusionOk="0">
                        <a:moveTo>
                          <a:pt x="0" y="0"/>
                        </a:moveTo>
                        <a:lnTo>
                          <a:pt x="0" y="0"/>
                        </a:lnTo>
                        <a:cubicBezTo>
                          <a:pt x="557095" y="145478"/>
                          <a:pt x="2751561" y="11972"/>
                          <a:pt x="3868044" y="0"/>
                        </a:cubicBezTo>
                        <a:lnTo>
                          <a:pt x="3868044" y="0"/>
                        </a:lnTo>
                        <a:cubicBezTo>
                          <a:pt x="3793047" y="413871"/>
                          <a:pt x="3780331" y="793703"/>
                          <a:pt x="3868044" y="1327785"/>
                        </a:cubicBezTo>
                        <a:lnTo>
                          <a:pt x="3868044" y="1327785"/>
                        </a:lnTo>
                        <a:cubicBezTo>
                          <a:pt x="2350489" y="1383846"/>
                          <a:pt x="1406519" y="1345089"/>
                          <a:pt x="0" y="1327785"/>
                        </a:cubicBezTo>
                        <a:lnTo>
                          <a:pt x="0" y="1327785"/>
                        </a:lnTo>
                        <a:cubicBezTo>
                          <a:pt x="15343" y="954195"/>
                          <a:pt x="-57514" y="406633"/>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sv-SE" sz="14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The Media </a:t>
            </a:r>
            <a:r>
              <a:rPr lang="sv-SE" sz="14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Platform</a:t>
            </a:r>
            <a:r>
              <a:rPr lang="sv-SE" sz="14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Navigation and </a:t>
            </a:r>
            <a:r>
              <a:rPr lang="sv-SE" sz="14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Search</a:t>
            </a:r>
            <a:r>
              <a:rPr lang="sv-SE" sz="14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4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concept</a:t>
            </a:r>
            <a:endParaRPr lang="sv-SE" sz="1400" dirty="0">
              <a:solidFill>
                <a:srgbClr val="E2E1E3"/>
              </a:solidFill>
              <a:latin typeface="Agency FB" panose="020B0503020202020204" pitchFamily="34" charset="0"/>
              <a:ea typeface="ADLaM Display" panose="020F0502020204030204" pitchFamily="2" charset="0"/>
              <a:cs typeface="ADLaM Display" panose="020F0502020204030204" pitchFamily="2" charset="0"/>
            </a:endParaRPr>
          </a:p>
          <a:p>
            <a:pPr marL="342900" indent="-342900">
              <a:buFont typeface="+mj-lt"/>
              <a:buAutoNum type="alphaUcPeriod"/>
            </a:pP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High</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Level</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Data”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directs</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the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user</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search</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to the area to start the manual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browsing</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to get to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desired</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content</a:t>
            </a:r>
            <a:endPar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endParaRPr>
          </a:p>
          <a:p>
            <a:pPr marL="342900" indent="-342900">
              <a:buFont typeface="+mj-lt"/>
              <a:buAutoNum type="alphaUcPeriod"/>
            </a:pP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”Big data” – The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more</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granualar</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level</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is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needed</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to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automate</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browsing</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Real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time</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searching</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in ”Big  Data”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doesn’t</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yet</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meet</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end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user</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expectations</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in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response</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times</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Such</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searches</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can</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put</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unhealthy</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load</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on the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platform</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as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well</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p>
          <a:p>
            <a:pPr marL="342900" indent="-342900">
              <a:buFont typeface="+mj-lt"/>
              <a:buAutoNum type="alphaUcPeriod"/>
            </a:pP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But</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if</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the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mountain</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won’t</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come to Mohammed.. Spotlight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can</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 </a:t>
            </a:r>
            <a:r>
              <a:rPr lang="sv-SE" sz="1000" dirty="0" err="1">
                <a:solidFill>
                  <a:srgbClr val="E2E1E3"/>
                </a:solidFill>
                <a:latin typeface="Agency FB" panose="020B0503020202020204" pitchFamily="34" charset="0"/>
                <a:ea typeface="ADLaM Display" panose="020F0502020204030204" pitchFamily="2" charset="0"/>
                <a:cs typeface="ADLaM Display" panose="020F0502020204030204" pitchFamily="2" charset="0"/>
              </a:rPr>
              <a:t>help</a:t>
            </a:r>
            <a:r>
              <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rPr>
              <a:t>!</a:t>
            </a:r>
          </a:p>
          <a:p>
            <a:pPr marL="342900" indent="-342900">
              <a:buFont typeface="+mj-lt"/>
              <a:buAutoNum type="alphaUcPeriod"/>
            </a:pPr>
            <a:endPar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endParaRPr>
          </a:p>
          <a:p>
            <a:pPr marL="342900" indent="-342900">
              <a:buFont typeface="+mj-lt"/>
              <a:buAutoNum type="alphaUcPeriod"/>
            </a:pPr>
            <a:endPar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endParaRPr>
          </a:p>
          <a:p>
            <a:pPr marL="342900" indent="-342900">
              <a:buFont typeface="+mj-lt"/>
              <a:buAutoNum type="alphaUcPeriod"/>
            </a:pPr>
            <a:endParaRPr lang="sv-SE" sz="1000" dirty="0">
              <a:solidFill>
                <a:srgbClr val="E2E1E3"/>
              </a:solidFill>
              <a:latin typeface="Agency FB" panose="020B0503020202020204" pitchFamily="34" charset="0"/>
              <a:ea typeface="ADLaM Display" panose="020F0502020204030204" pitchFamily="2" charset="0"/>
              <a:cs typeface="ADLaM Display" panose="020F0502020204030204" pitchFamily="2" charset="0"/>
            </a:endParaRPr>
          </a:p>
        </p:txBody>
      </p:sp>
      <p:sp>
        <p:nvSpPr>
          <p:cNvPr id="198" name="Rektangel 197">
            <a:extLst>
              <a:ext uri="{FF2B5EF4-FFF2-40B4-BE49-F238E27FC236}">
                <a16:creationId xmlns:a16="http://schemas.microsoft.com/office/drawing/2014/main" id="{662A62FE-B7A6-94A1-F2D5-B0E466C84DD3}"/>
              </a:ext>
            </a:extLst>
          </p:cNvPr>
          <p:cNvSpPr/>
          <p:nvPr/>
        </p:nvSpPr>
        <p:spPr>
          <a:xfrm>
            <a:off x="207085" y="1719364"/>
            <a:ext cx="7754615" cy="4784612"/>
          </a:xfrm>
          <a:prstGeom prst="rect">
            <a:avLst/>
          </a:prstGeom>
          <a:noFill/>
          <a:ln w="28575" cmpd="sng">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ktangel: rundade hörn 137">
            <a:extLst>
              <a:ext uri="{FF2B5EF4-FFF2-40B4-BE49-F238E27FC236}">
                <a16:creationId xmlns:a16="http://schemas.microsoft.com/office/drawing/2014/main" id="{EA5A93CC-42CF-7F20-04F9-26E67DFE47A3}"/>
              </a:ext>
            </a:extLst>
          </p:cNvPr>
          <p:cNvSpPr/>
          <p:nvPr/>
        </p:nvSpPr>
        <p:spPr>
          <a:xfrm>
            <a:off x="8166000" y="5013797"/>
            <a:ext cx="3830000" cy="1498337"/>
          </a:xfrm>
          <a:prstGeom prst="roundRect">
            <a:avLst>
              <a:gd name="adj" fmla="val 0"/>
            </a:avLst>
          </a:prstGeom>
          <a:solidFill>
            <a:schemeClr val="tx1">
              <a:lumMod val="95000"/>
              <a:lumOff val="5000"/>
            </a:schemeClr>
          </a:solidFill>
          <a:ln w="412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sv-SE" sz="1200" b="1" dirty="0">
                <a:solidFill>
                  <a:srgbClr val="735F25"/>
                </a:solidFill>
                <a:latin typeface="Agency FB" panose="020B0503020202020204" pitchFamily="34" charset="0"/>
              </a:rPr>
              <a:t>Players in the </a:t>
            </a:r>
            <a:r>
              <a:rPr lang="sv-SE" sz="1200" b="1" dirty="0" err="1">
                <a:solidFill>
                  <a:srgbClr val="735F25"/>
                </a:solidFill>
                <a:latin typeface="Agency FB" panose="020B0503020202020204" pitchFamily="34" charset="0"/>
              </a:rPr>
              <a:t>Value</a:t>
            </a:r>
            <a:r>
              <a:rPr lang="sv-SE" sz="1200" b="1" dirty="0">
                <a:solidFill>
                  <a:srgbClr val="735F25"/>
                </a:solidFill>
                <a:latin typeface="Agency FB" panose="020B0503020202020204" pitchFamily="34" charset="0"/>
              </a:rPr>
              <a:t> </a:t>
            </a:r>
            <a:r>
              <a:rPr lang="sv-SE" sz="1200" b="1" dirty="0" err="1">
                <a:solidFill>
                  <a:srgbClr val="735F25"/>
                </a:solidFill>
                <a:latin typeface="Agency FB" panose="020B0503020202020204" pitchFamily="34" charset="0"/>
              </a:rPr>
              <a:t>Chain</a:t>
            </a:r>
            <a:endParaRPr lang="sv-SE" sz="1200" b="1" dirty="0">
              <a:solidFill>
                <a:srgbClr val="735F25"/>
              </a:solidFill>
              <a:latin typeface="Agency FB" panose="020B0503020202020204" pitchFamily="34" charset="0"/>
            </a:endParaRPr>
          </a:p>
          <a:p>
            <a:pPr marL="228600" indent="-228600">
              <a:lnSpc>
                <a:spcPct val="150000"/>
              </a:lnSpc>
              <a:buFont typeface="+mj-lt"/>
              <a:buAutoNum type="arabicPeriod"/>
            </a:pPr>
            <a:r>
              <a:rPr lang="sv-SE" sz="1000" dirty="0">
                <a:solidFill>
                  <a:srgbClr val="735F25"/>
                </a:solidFill>
                <a:latin typeface="Agency FB" panose="020B0503020202020204" pitchFamily="34" charset="0"/>
              </a:rPr>
              <a:t>Content </a:t>
            </a:r>
            <a:r>
              <a:rPr lang="sv-SE" sz="1000" dirty="0" err="1">
                <a:solidFill>
                  <a:srgbClr val="735F25"/>
                </a:solidFill>
                <a:latin typeface="Agency FB" panose="020B0503020202020204" pitchFamily="34" charset="0"/>
              </a:rPr>
              <a:t>Creators</a:t>
            </a:r>
            <a:r>
              <a:rPr lang="sv-SE" sz="1000" dirty="0">
                <a:solidFill>
                  <a:srgbClr val="735F25"/>
                </a:solidFill>
                <a:latin typeface="Agency FB" panose="020B0503020202020204" pitchFamily="34" charset="0"/>
              </a:rPr>
              <a:t> (</a:t>
            </a:r>
            <a:r>
              <a:rPr lang="sv-SE" sz="1000" dirty="0" err="1">
                <a:solidFill>
                  <a:srgbClr val="735F25"/>
                </a:solidFill>
                <a:latin typeface="Agency FB" panose="020B0503020202020204" pitchFamily="34" charset="0"/>
              </a:rPr>
              <a:t>Youtubers</a:t>
            </a:r>
            <a:r>
              <a:rPr lang="sv-SE" sz="1000" dirty="0">
                <a:solidFill>
                  <a:srgbClr val="735F25"/>
                </a:solidFill>
                <a:latin typeface="Agency FB" panose="020B0503020202020204" pitchFamily="34" charset="0"/>
              </a:rPr>
              <a:t>, </a:t>
            </a:r>
            <a:r>
              <a:rPr lang="sv-SE" sz="1000" dirty="0" err="1">
                <a:solidFill>
                  <a:srgbClr val="735F25"/>
                </a:solidFill>
                <a:latin typeface="Agency FB" panose="020B0503020202020204" pitchFamily="34" charset="0"/>
              </a:rPr>
              <a:t>Infleuncers</a:t>
            </a:r>
            <a:r>
              <a:rPr lang="sv-SE" sz="1000" dirty="0">
                <a:solidFill>
                  <a:srgbClr val="735F25"/>
                </a:solidFill>
                <a:latin typeface="Agency FB" panose="020B0503020202020204" pitchFamily="34" charset="0"/>
              </a:rPr>
              <a:t>, SMEs)</a:t>
            </a:r>
          </a:p>
          <a:p>
            <a:pPr marL="228600" indent="-228600">
              <a:lnSpc>
                <a:spcPct val="150000"/>
              </a:lnSpc>
              <a:buFont typeface="+mj-lt"/>
              <a:buAutoNum type="arabicPeriod"/>
            </a:pPr>
            <a:r>
              <a:rPr lang="sv-SE" sz="1000" dirty="0">
                <a:solidFill>
                  <a:srgbClr val="735F25"/>
                </a:solidFill>
                <a:latin typeface="Agency FB" panose="020B0503020202020204" pitchFamily="34" charset="0"/>
              </a:rPr>
              <a:t>Internet Media </a:t>
            </a:r>
            <a:r>
              <a:rPr lang="sv-SE" sz="1000" dirty="0" err="1">
                <a:solidFill>
                  <a:srgbClr val="735F25"/>
                </a:solidFill>
                <a:latin typeface="Agency FB" panose="020B0503020202020204" pitchFamily="34" charset="0"/>
              </a:rPr>
              <a:t>Platforms</a:t>
            </a:r>
            <a:endParaRPr lang="sv-SE" sz="1000" dirty="0">
              <a:solidFill>
                <a:srgbClr val="735F25"/>
              </a:solidFill>
              <a:latin typeface="Agency FB" panose="020B0503020202020204" pitchFamily="34" charset="0"/>
            </a:endParaRPr>
          </a:p>
          <a:p>
            <a:pPr marL="228600" indent="-228600">
              <a:lnSpc>
                <a:spcPct val="150000"/>
              </a:lnSpc>
              <a:buFont typeface="+mj-lt"/>
              <a:buAutoNum type="arabicPeriod"/>
            </a:pPr>
            <a:r>
              <a:rPr lang="sv-SE" sz="1000" dirty="0">
                <a:solidFill>
                  <a:srgbClr val="735F25"/>
                </a:solidFill>
                <a:latin typeface="Agency FB" panose="020B0503020202020204" pitchFamily="34" charset="0"/>
              </a:rPr>
              <a:t>Marketing Sponsors and Advertisers</a:t>
            </a:r>
          </a:p>
          <a:p>
            <a:pPr marL="228600" indent="-228600">
              <a:lnSpc>
                <a:spcPct val="150000"/>
              </a:lnSpc>
              <a:buFont typeface="+mj-lt"/>
              <a:buAutoNum type="arabicPeriod"/>
            </a:pPr>
            <a:r>
              <a:rPr lang="sv-SE" sz="1000" dirty="0">
                <a:solidFill>
                  <a:srgbClr val="735F25"/>
                </a:solidFill>
                <a:latin typeface="Agency FB" panose="020B0503020202020204" pitchFamily="34" charset="0"/>
              </a:rPr>
              <a:t>3rd Party Media Content </a:t>
            </a:r>
            <a:r>
              <a:rPr lang="sv-SE" sz="1000" dirty="0" err="1">
                <a:solidFill>
                  <a:srgbClr val="735F25"/>
                </a:solidFill>
                <a:latin typeface="Agency FB" panose="020B0503020202020204" pitchFamily="34" charset="0"/>
              </a:rPr>
              <a:t>Retail</a:t>
            </a:r>
            <a:r>
              <a:rPr lang="sv-SE" sz="1000" dirty="0">
                <a:solidFill>
                  <a:srgbClr val="735F25"/>
                </a:solidFill>
                <a:latin typeface="Agency FB" panose="020B0503020202020204" pitchFamily="34" charset="0"/>
              </a:rPr>
              <a:t> </a:t>
            </a:r>
            <a:r>
              <a:rPr lang="sv-SE" sz="1000" dirty="0" err="1">
                <a:solidFill>
                  <a:srgbClr val="735F25"/>
                </a:solidFill>
                <a:latin typeface="Agency FB" panose="020B0503020202020204" pitchFamily="34" charset="0"/>
              </a:rPr>
              <a:t>distrubuters</a:t>
            </a:r>
            <a:r>
              <a:rPr lang="sv-SE" sz="1000" dirty="0">
                <a:solidFill>
                  <a:srgbClr val="735F25"/>
                </a:solidFill>
                <a:latin typeface="Agency FB" panose="020B0503020202020204" pitchFamily="34" charset="0"/>
              </a:rPr>
              <a:t> (Like ”Spotlight”)</a:t>
            </a:r>
          </a:p>
          <a:p>
            <a:pPr marL="228600" indent="-228600">
              <a:lnSpc>
                <a:spcPct val="150000"/>
              </a:lnSpc>
              <a:buFont typeface="+mj-lt"/>
              <a:buAutoNum type="arabicPeriod"/>
            </a:pPr>
            <a:r>
              <a:rPr lang="sv-SE" sz="1000" dirty="0" err="1">
                <a:solidFill>
                  <a:srgbClr val="735F25"/>
                </a:solidFill>
                <a:latin typeface="Agency FB" panose="020B0503020202020204" pitchFamily="34" charset="0"/>
              </a:rPr>
              <a:t>Customer</a:t>
            </a:r>
            <a:r>
              <a:rPr lang="sv-SE" sz="1000" dirty="0">
                <a:solidFill>
                  <a:srgbClr val="735F25"/>
                </a:solidFill>
                <a:latin typeface="Agency FB" panose="020B0503020202020204" pitchFamily="34" charset="0"/>
              </a:rPr>
              <a:t>, the end </a:t>
            </a:r>
            <a:r>
              <a:rPr lang="sv-SE" sz="1000" dirty="0" err="1">
                <a:solidFill>
                  <a:srgbClr val="735F25"/>
                </a:solidFill>
                <a:latin typeface="Agency FB" panose="020B0503020202020204" pitchFamily="34" charset="0"/>
              </a:rPr>
              <a:t>User</a:t>
            </a:r>
            <a:r>
              <a:rPr lang="sv-SE" sz="1000" dirty="0">
                <a:solidFill>
                  <a:srgbClr val="735F25"/>
                </a:solidFill>
                <a:latin typeface="Agency FB" panose="020B0503020202020204" pitchFamily="34" charset="0"/>
              </a:rPr>
              <a:t> </a:t>
            </a:r>
            <a:r>
              <a:rPr lang="sv-SE" sz="1000" dirty="0" err="1">
                <a:solidFill>
                  <a:srgbClr val="735F25"/>
                </a:solidFill>
                <a:latin typeface="Agency FB" panose="020B0503020202020204" pitchFamily="34" charset="0"/>
              </a:rPr>
              <a:t>representing</a:t>
            </a:r>
            <a:r>
              <a:rPr lang="sv-SE" sz="1000" dirty="0">
                <a:solidFill>
                  <a:srgbClr val="735F25"/>
                </a:solidFill>
                <a:latin typeface="Agency FB" panose="020B0503020202020204" pitchFamily="34" charset="0"/>
              </a:rPr>
              <a:t> the </a:t>
            </a:r>
            <a:r>
              <a:rPr lang="sv-SE" sz="1000" dirty="0" err="1">
                <a:solidFill>
                  <a:srgbClr val="735F25"/>
                </a:solidFill>
                <a:latin typeface="Agency FB" panose="020B0503020202020204" pitchFamily="34" charset="0"/>
              </a:rPr>
              <a:t>Demand</a:t>
            </a:r>
            <a:endParaRPr lang="en-US" sz="1000" dirty="0">
              <a:solidFill>
                <a:srgbClr val="735F25"/>
              </a:solidFill>
              <a:latin typeface="Agency FB" panose="020B0503020202020204" pitchFamily="34" charset="0"/>
            </a:endParaRPr>
          </a:p>
        </p:txBody>
      </p:sp>
      <p:sp>
        <p:nvSpPr>
          <p:cNvPr id="100" name="Parallelltrapets 99">
            <a:extLst>
              <a:ext uri="{FF2B5EF4-FFF2-40B4-BE49-F238E27FC236}">
                <a16:creationId xmlns:a16="http://schemas.microsoft.com/office/drawing/2014/main" id="{1ED0EB6F-7F47-F6A2-81DA-AA4B5AD22AD5}"/>
              </a:ext>
            </a:extLst>
          </p:cNvPr>
          <p:cNvSpPr/>
          <p:nvPr/>
        </p:nvSpPr>
        <p:spPr>
          <a:xfrm>
            <a:off x="6468098" y="2988347"/>
            <a:ext cx="1495309" cy="670674"/>
          </a:xfrm>
          <a:prstGeom prst="trapezoid">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3200" b="1" spc="300" dirty="0">
                <a:solidFill>
                  <a:srgbClr val="FADB17"/>
                </a:solidFill>
                <a:latin typeface="Agency FB" panose="020B0503020202020204" pitchFamily="34" charset="0"/>
              </a:rPr>
              <a:t>API</a:t>
            </a:r>
            <a:endParaRPr lang="sv-SE" sz="2000" b="1" spc="300" dirty="0">
              <a:solidFill>
                <a:srgbClr val="FADB17"/>
              </a:solidFill>
              <a:latin typeface="Agency FB" panose="020B0503020202020204" pitchFamily="34" charset="0"/>
            </a:endParaRPr>
          </a:p>
        </p:txBody>
      </p:sp>
      <p:cxnSp>
        <p:nvCxnSpPr>
          <p:cNvPr id="167" name="Rak pilkoppling 166">
            <a:extLst>
              <a:ext uri="{FF2B5EF4-FFF2-40B4-BE49-F238E27FC236}">
                <a16:creationId xmlns:a16="http://schemas.microsoft.com/office/drawing/2014/main" id="{F71DFFBE-D654-C8B0-D627-B2DF1611ED97}"/>
              </a:ext>
            </a:extLst>
          </p:cNvPr>
          <p:cNvCxnSpPr>
            <a:cxnSpLocks/>
            <a:endCxn id="186" idx="2"/>
          </p:cNvCxnSpPr>
          <p:nvPr/>
        </p:nvCxnSpPr>
        <p:spPr>
          <a:xfrm flipV="1">
            <a:off x="611475" y="2596220"/>
            <a:ext cx="0" cy="251003"/>
          </a:xfrm>
          <a:prstGeom prst="straightConnector1">
            <a:avLst/>
          </a:prstGeom>
          <a:ln w="19050" cmpd="tri">
            <a:solidFill>
              <a:srgbClr val="A0895D"/>
            </a:solidFill>
            <a:prstDash val="dash"/>
            <a:round/>
            <a:tailEnd type="triangle"/>
          </a:ln>
        </p:spPr>
        <p:style>
          <a:lnRef idx="2">
            <a:schemeClr val="accent2"/>
          </a:lnRef>
          <a:fillRef idx="0">
            <a:schemeClr val="accent2"/>
          </a:fillRef>
          <a:effectRef idx="1">
            <a:schemeClr val="accent2"/>
          </a:effectRef>
          <a:fontRef idx="minor">
            <a:schemeClr val="tx1"/>
          </a:fontRef>
        </p:style>
      </p:cxnSp>
      <p:cxnSp>
        <p:nvCxnSpPr>
          <p:cNvPr id="168" name="Rak pilkoppling 167">
            <a:extLst>
              <a:ext uri="{FF2B5EF4-FFF2-40B4-BE49-F238E27FC236}">
                <a16:creationId xmlns:a16="http://schemas.microsoft.com/office/drawing/2014/main" id="{FE16621F-3C65-2794-A449-B7A0CA10B7F9}"/>
              </a:ext>
            </a:extLst>
          </p:cNvPr>
          <p:cNvCxnSpPr>
            <a:cxnSpLocks/>
            <a:endCxn id="180" idx="2"/>
          </p:cNvCxnSpPr>
          <p:nvPr/>
        </p:nvCxnSpPr>
        <p:spPr>
          <a:xfrm flipH="1" flipV="1">
            <a:off x="1191457" y="2596219"/>
            <a:ext cx="7593" cy="240722"/>
          </a:xfrm>
          <a:prstGeom prst="straightConnector1">
            <a:avLst/>
          </a:prstGeom>
          <a:ln w="19050" cmpd="tri">
            <a:solidFill>
              <a:srgbClr val="A0895D"/>
            </a:solidFill>
            <a:prstDash val="dash"/>
            <a:round/>
            <a:tailEnd type="triangle"/>
          </a:ln>
        </p:spPr>
        <p:style>
          <a:lnRef idx="2">
            <a:schemeClr val="accent2"/>
          </a:lnRef>
          <a:fillRef idx="0">
            <a:schemeClr val="accent2"/>
          </a:fillRef>
          <a:effectRef idx="1">
            <a:schemeClr val="accent2"/>
          </a:effectRef>
          <a:fontRef idx="minor">
            <a:schemeClr val="tx1"/>
          </a:fontRef>
        </p:style>
      </p:cxnSp>
      <p:cxnSp>
        <p:nvCxnSpPr>
          <p:cNvPr id="182" name="Rak koppling 181">
            <a:extLst>
              <a:ext uri="{FF2B5EF4-FFF2-40B4-BE49-F238E27FC236}">
                <a16:creationId xmlns:a16="http://schemas.microsoft.com/office/drawing/2014/main" id="{6E6E28DA-3262-CDF3-2EB5-F0A41808DAC2}"/>
              </a:ext>
            </a:extLst>
          </p:cNvPr>
          <p:cNvCxnSpPr>
            <a:cxnSpLocks/>
            <a:stCxn id="200" idx="3"/>
            <a:endCxn id="4" idx="3"/>
          </p:cNvCxnSpPr>
          <p:nvPr/>
        </p:nvCxnSpPr>
        <p:spPr>
          <a:xfrm>
            <a:off x="2278888" y="4176158"/>
            <a:ext cx="2550645" cy="15413"/>
          </a:xfrm>
          <a:prstGeom prst="line">
            <a:avLst/>
          </a:prstGeom>
          <a:ln w="19050" cmpd="tri">
            <a:solidFill>
              <a:srgbClr val="A0895D"/>
            </a:solidFill>
            <a:prstDash val="dash"/>
            <a:round/>
            <a:tailEnd type="triangle"/>
          </a:ln>
        </p:spPr>
        <p:style>
          <a:lnRef idx="2">
            <a:schemeClr val="accent2"/>
          </a:lnRef>
          <a:fillRef idx="0">
            <a:schemeClr val="accent2"/>
          </a:fillRef>
          <a:effectRef idx="1">
            <a:schemeClr val="accent2"/>
          </a:effectRef>
          <a:fontRef idx="minor">
            <a:schemeClr val="tx1"/>
          </a:fontRef>
        </p:style>
      </p:cxnSp>
      <p:cxnSp>
        <p:nvCxnSpPr>
          <p:cNvPr id="312" name="Koppling: vinklad 311">
            <a:extLst>
              <a:ext uri="{FF2B5EF4-FFF2-40B4-BE49-F238E27FC236}">
                <a16:creationId xmlns:a16="http://schemas.microsoft.com/office/drawing/2014/main" id="{772E587A-E96B-9D18-F699-85BF8A960D9A}"/>
              </a:ext>
            </a:extLst>
          </p:cNvPr>
          <p:cNvCxnSpPr>
            <a:cxnSpLocks/>
            <a:endCxn id="4" idx="2"/>
          </p:cNvCxnSpPr>
          <p:nvPr/>
        </p:nvCxnSpPr>
        <p:spPr>
          <a:xfrm>
            <a:off x="611474" y="2848021"/>
            <a:ext cx="3512576" cy="493693"/>
          </a:xfrm>
          <a:prstGeom prst="bentConnector3">
            <a:avLst>
              <a:gd name="adj1" fmla="val 82721"/>
            </a:avLst>
          </a:prstGeom>
          <a:ln w="19050" cmpd="tri">
            <a:solidFill>
              <a:srgbClr val="A0895D"/>
            </a:solidFill>
            <a:prstDash val="dash"/>
            <a:round/>
            <a:tailEnd type="triangle"/>
          </a:ln>
        </p:spPr>
        <p:style>
          <a:lnRef idx="2">
            <a:schemeClr val="accent2"/>
          </a:lnRef>
          <a:fillRef idx="0">
            <a:schemeClr val="accent2"/>
          </a:fillRef>
          <a:effectRef idx="1">
            <a:schemeClr val="accent2"/>
          </a:effectRef>
          <a:fontRef idx="minor">
            <a:schemeClr val="tx1"/>
          </a:fontRef>
        </p:style>
      </p:cxnSp>
      <p:cxnSp>
        <p:nvCxnSpPr>
          <p:cNvPr id="322" name="Rak pilkoppling 321">
            <a:extLst>
              <a:ext uri="{FF2B5EF4-FFF2-40B4-BE49-F238E27FC236}">
                <a16:creationId xmlns:a16="http://schemas.microsoft.com/office/drawing/2014/main" id="{06B87F53-A70E-3466-AB6E-EDEF279FE6D1}"/>
              </a:ext>
            </a:extLst>
          </p:cNvPr>
          <p:cNvCxnSpPr>
            <a:cxnSpLocks/>
          </p:cNvCxnSpPr>
          <p:nvPr/>
        </p:nvCxnSpPr>
        <p:spPr>
          <a:xfrm flipV="1">
            <a:off x="1795823" y="2605523"/>
            <a:ext cx="0" cy="249052"/>
          </a:xfrm>
          <a:prstGeom prst="straightConnector1">
            <a:avLst/>
          </a:prstGeom>
          <a:ln w="19050" cmpd="tri">
            <a:solidFill>
              <a:srgbClr val="A0895D"/>
            </a:solidFill>
            <a:prstDash val="dash"/>
            <a:round/>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5661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2C3ADB2-52F5-1C3F-4F18-25C09F0D2C8D}"/>
              </a:ext>
            </a:extLst>
          </p:cNvPr>
          <p:cNvSpPr>
            <a:spLocks noGrp="1"/>
          </p:cNvSpPr>
          <p:nvPr>
            <p:ph type="title"/>
          </p:nvPr>
        </p:nvSpPr>
        <p:spPr/>
        <p:txBody>
          <a:bodyPr/>
          <a:lstStyle/>
          <a:p>
            <a:r>
              <a:rPr lang="sv-SE" sz="4000" kern="100" dirty="0" err="1">
                <a:solidFill>
                  <a:srgbClr val="FADB17"/>
                </a:solidFill>
                <a:latin typeface="Aptos" panose="020B0004020202020204" pitchFamily="34" charset="0"/>
                <a:cs typeface="Times New Roman" panose="02020603050405020304" pitchFamily="18" charset="0"/>
              </a:rPr>
              <a:t>Cost</a:t>
            </a:r>
            <a:r>
              <a:rPr lang="sv-SE" sz="4000" kern="100" dirty="0">
                <a:solidFill>
                  <a:srgbClr val="FADB17"/>
                </a:solidFill>
                <a:latin typeface="Aptos" panose="020B0004020202020204" pitchFamily="34" charset="0"/>
                <a:cs typeface="Times New Roman" panose="02020603050405020304" pitchFamily="18" charset="0"/>
              </a:rPr>
              <a:t> </a:t>
            </a:r>
            <a:r>
              <a:rPr lang="sv-SE" sz="4000" kern="100" dirty="0" err="1">
                <a:solidFill>
                  <a:srgbClr val="FADB17"/>
                </a:solidFill>
                <a:latin typeface="Aptos" panose="020B0004020202020204" pitchFamily="34" charset="0"/>
                <a:cs typeface="Times New Roman" panose="02020603050405020304" pitchFamily="18" charset="0"/>
              </a:rPr>
              <a:t>of</a:t>
            </a:r>
            <a:r>
              <a:rPr lang="sv-SE" sz="4000" kern="100" dirty="0">
                <a:solidFill>
                  <a:srgbClr val="FADB17"/>
                </a:solidFill>
                <a:latin typeface="Aptos" panose="020B0004020202020204" pitchFamily="34" charset="0"/>
                <a:cs typeface="Times New Roman" panose="02020603050405020304" pitchFamily="18" charset="0"/>
              </a:rPr>
              <a:t> Revenue</a:t>
            </a:r>
            <a:endParaRPr lang="en-US" sz="4000" kern="100" dirty="0">
              <a:solidFill>
                <a:srgbClr val="FADB17"/>
              </a:solidFill>
              <a:latin typeface="Aptos" panose="020B0004020202020204" pitchFamily="34" charset="0"/>
              <a:cs typeface="Times New Roman" panose="02020603050405020304" pitchFamily="18" charset="0"/>
            </a:endParaRPr>
          </a:p>
        </p:txBody>
      </p:sp>
      <p:sp>
        <p:nvSpPr>
          <p:cNvPr id="3" name="Platshållare för innehåll 2">
            <a:extLst>
              <a:ext uri="{FF2B5EF4-FFF2-40B4-BE49-F238E27FC236}">
                <a16:creationId xmlns:a16="http://schemas.microsoft.com/office/drawing/2014/main" id="{D76A1643-899D-FEA3-0473-F0564DDCF1C8}"/>
              </a:ext>
            </a:extLst>
          </p:cNvPr>
          <p:cNvSpPr>
            <a:spLocks noGrp="1"/>
          </p:cNvSpPr>
          <p:nvPr>
            <p:ph idx="1"/>
          </p:nvPr>
        </p:nvSpPr>
        <p:spPr/>
        <p:txBody>
          <a:bodyPr/>
          <a:lstStyle/>
          <a:p>
            <a:endParaRPr lang="en-US"/>
          </a:p>
        </p:txBody>
      </p:sp>
      <p:pic>
        <p:nvPicPr>
          <p:cNvPr id="4" name="Bildobjekt 3" descr="Output image">
            <a:extLst>
              <a:ext uri="{FF2B5EF4-FFF2-40B4-BE49-F238E27FC236}">
                <a16:creationId xmlns:a16="http://schemas.microsoft.com/office/drawing/2014/main" id="{F28E168E-5DF7-96BA-703C-0F365A177F1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5300" y="2209165"/>
            <a:ext cx="5943600" cy="3379470"/>
          </a:xfrm>
          <a:prstGeom prst="rect">
            <a:avLst/>
          </a:prstGeom>
          <a:noFill/>
          <a:ln>
            <a:noFill/>
          </a:ln>
        </p:spPr>
      </p:pic>
    </p:spTree>
    <p:extLst>
      <p:ext uri="{BB962C8B-B14F-4D97-AF65-F5344CB8AC3E}">
        <p14:creationId xmlns:p14="http://schemas.microsoft.com/office/powerpoint/2010/main" val="132883905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E6A4DA3-1997-2E78-7E89-241574C69C85}"/>
              </a:ext>
            </a:extLst>
          </p:cNvPr>
          <p:cNvSpPr>
            <a:spLocks noGrp="1"/>
          </p:cNvSpPr>
          <p:nvPr>
            <p:ph type="title"/>
          </p:nvPr>
        </p:nvSpPr>
        <p:spPr>
          <a:xfrm>
            <a:off x="635000" y="1441450"/>
            <a:ext cx="9239250" cy="4083050"/>
          </a:xfrm>
        </p:spPr>
        <p:txBody>
          <a:bodyPr>
            <a:normAutofit/>
          </a:bodyPr>
          <a:lstStyle/>
          <a:p>
            <a:r>
              <a:rPr lang="sv-SE" dirty="0">
                <a:solidFill>
                  <a:srgbClr val="FADB17"/>
                </a:solidFill>
              </a:rPr>
              <a:t>Appendix </a:t>
            </a:r>
            <a:br>
              <a:rPr lang="sv-SE" dirty="0">
                <a:solidFill>
                  <a:srgbClr val="FADB17"/>
                </a:solidFill>
              </a:rPr>
            </a:br>
            <a:r>
              <a:rPr lang="en-US" sz="4400" b="1"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rPr>
              <a:t>Consulting Firms' Visions for the Future of the Media Ecosystem</a:t>
            </a:r>
            <a:br>
              <a:rPr lang="en-US" sz="4400"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rPr>
            </a:br>
            <a:endParaRPr lang="en-US" dirty="0">
              <a:solidFill>
                <a:srgbClr val="FADB17"/>
              </a:solidFill>
            </a:endParaRPr>
          </a:p>
        </p:txBody>
      </p:sp>
    </p:spTree>
    <p:extLst>
      <p:ext uri="{BB962C8B-B14F-4D97-AF65-F5344CB8AC3E}">
        <p14:creationId xmlns:p14="http://schemas.microsoft.com/office/powerpoint/2010/main" val="282237323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E78922D-7FB9-7E75-05E0-909EBE12464D}"/>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DDE839D4-F7FE-0A54-760E-0BC3837639F4}"/>
              </a:ext>
            </a:extLst>
          </p:cNvPr>
          <p:cNvSpPr>
            <a:spLocks noGrp="1"/>
          </p:cNvSpPr>
          <p:nvPr>
            <p:ph type="title"/>
          </p:nvPr>
        </p:nvSpPr>
        <p:spPr/>
        <p:txBody>
          <a:bodyPr>
            <a:normAutofit fontScale="90000"/>
          </a:bodyPr>
          <a:lstStyle/>
          <a:p>
            <a:pPr marL="0" marR="0">
              <a:lnSpc>
                <a:spcPct val="115000"/>
              </a:lnSpc>
              <a:spcAft>
                <a:spcPts val="800"/>
              </a:spcAft>
            </a:pPr>
            <a:r>
              <a:rPr lang="en-US" sz="4400" b="1"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rPr>
              <a:t>McKinsey &amp; Company</a:t>
            </a:r>
            <a:r>
              <a:rPr lang="en-US" sz="4400"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rPr>
              <a:t>: "Personalized Media Experiences and Data-Driven Content"</a:t>
            </a:r>
          </a:p>
        </p:txBody>
      </p:sp>
      <p:sp>
        <p:nvSpPr>
          <p:cNvPr id="3" name="Platshållare för innehåll 2">
            <a:extLst>
              <a:ext uri="{FF2B5EF4-FFF2-40B4-BE49-F238E27FC236}">
                <a16:creationId xmlns:a16="http://schemas.microsoft.com/office/drawing/2014/main" id="{7EF9ABAF-C9A1-AFA0-1043-2BAA08C2727D}"/>
              </a:ext>
            </a:extLst>
          </p:cNvPr>
          <p:cNvSpPr>
            <a:spLocks noGrp="1"/>
          </p:cNvSpPr>
          <p:nvPr>
            <p:ph idx="1"/>
          </p:nvPr>
        </p:nvSpPr>
        <p:spPr/>
        <p:txBody>
          <a:bodyPr/>
          <a:lstStyle/>
          <a:p>
            <a:endParaRPr lang="en-US"/>
          </a:p>
        </p:txBody>
      </p:sp>
      <p:sp>
        <p:nvSpPr>
          <p:cNvPr id="5" name="textruta 4">
            <a:extLst>
              <a:ext uri="{FF2B5EF4-FFF2-40B4-BE49-F238E27FC236}">
                <a16:creationId xmlns:a16="http://schemas.microsoft.com/office/drawing/2014/main" id="{A4DAAA1E-3786-032D-A014-538451F58DE2}"/>
              </a:ext>
            </a:extLst>
          </p:cNvPr>
          <p:cNvSpPr txBox="1"/>
          <p:nvPr/>
        </p:nvSpPr>
        <p:spPr>
          <a:xfrm>
            <a:off x="895350" y="1906559"/>
            <a:ext cx="10401300" cy="4679423"/>
          </a:xfrm>
          <a:prstGeom prst="rect">
            <a:avLst/>
          </a:prstGeom>
          <a:noFill/>
        </p:spPr>
        <p:txBody>
          <a:bodyPr wrap="square">
            <a:spAutoFit/>
          </a:bodyPr>
          <a:lstStyle/>
          <a:p>
            <a:pPr marL="0" marR="0">
              <a:lnSpc>
                <a:spcPct val="115000"/>
              </a:lnSpc>
              <a:spcAft>
                <a:spcPts val="800"/>
              </a:spcAft>
            </a:pPr>
            <a:r>
              <a:rPr lang="en-US" sz="2400" kern="100" dirty="0">
                <a:solidFill>
                  <a:srgbClr val="FADB17"/>
                </a:solidFill>
                <a:latin typeface="Aptos" panose="020B0004020202020204" pitchFamily="34" charset="0"/>
                <a:cs typeface="Times New Roman" panose="02020603050405020304" pitchFamily="18" charset="0"/>
              </a:rPr>
              <a:t>Vision: McKinsey envisions a future where personalized media experiences and data-driven content are essential for creating user engagement and loyalty. They see future media consumption as dependent on delivering exactly the right content to the right audience, based on each individual’s interests and behavior patterns.</a:t>
            </a:r>
          </a:p>
          <a:p>
            <a:pPr marL="0" marR="0">
              <a:lnSpc>
                <a:spcPct val="115000"/>
              </a:lnSpc>
              <a:spcAft>
                <a:spcPts val="800"/>
              </a:spcAft>
            </a:pPr>
            <a:r>
              <a:rPr lang="en-US" sz="2400" kern="100" dirty="0">
                <a:solidFill>
                  <a:srgbClr val="FADB17"/>
                </a:solidFill>
                <a:latin typeface="Aptos" panose="020B0004020202020204" pitchFamily="34" charset="0"/>
                <a:cs typeface="Times New Roman" panose="02020603050405020304" pitchFamily="18" charset="0"/>
              </a:rPr>
              <a:t>Relevance: This highlights the importance of using data to refine content delivery and create an experience tailored to user preferences. A solution that can effectively segment and highlight relevant parts of content saves time for the user and boosts engagement, aligning perfectly with McKinsey’s vision for a personalized media experience.</a:t>
            </a:r>
          </a:p>
          <a:p>
            <a:pPr marL="0" marR="0">
              <a:lnSpc>
                <a:spcPct val="115000"/>
              </a:lnSpc>
              <a:spcAft>
                <a:spcPts val="800"/>
              </a:spcAft>
            </a:pPr>
            <a:endParaRPr lang="en-US" sz="800"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70800783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5AB7CDB-7EB4-B818-1199-01A1BAAE7D94}"/>
              </a:ext>
            </a:extLst>
          </p:cNvPr>
          <p:cNvSpPr>
            <a:spLocks noGrp="1"/>
          </p:cNvSpPr>
          <p:nvPr>
            <p:ph type="title"/>
          </p:nvPr>
        </p:nvSpPr>
        <p:spPr/>
        <p:txBody>
          <a:bodyPr>
            <a:normAutofit fontScale="90000"/>
          </a:bodyPr>
          <a:lstStyle/>
          <a:p>
            <a:r>
              <a:rPr lang="en-US" sz="4400" b="1"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rPr>
              <a:t>Deloitte</a:t>
            </a:r>
            <a:r>
              <a:rPr lang="en-US" sz="4400"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rPr>
              <a:t>: "Digital Media Trends and the AI-Driven Media Supply Chain"</a:t>
            </a:r>
            <a:br>
              <a:rPr lang="en-US" sz="4400"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Platshållare för innehåll 2">
            <a:extLst>
              <a:ext uri="{FF2B5EF4-FFF2-40B4-BE49-F238E27FC236}">
                <a16:creationId xmlns:a16="http://schemas.microsoft.com/office/drawing/2014/main" id="{46ED6A99-738E-6C6A-1CB6-464BAC80FA28}"/>
              </a:ext>
            </a:extLst>
          </p:cNvPr>
          <p:cNvSpPr>
            <a:spLocks noGrp="1"/>
          </p:cNvSpPr>
          <p:nvPr>
            <p:ph idx="1"/>
          </p:nvPr>
        </p:nvSpPr>
        <p:spPr/>
        <p:txBody>
          <a:bodyPr>
            <a:normAutofit fontScale="85000" lnSpcReduction="20000"/>
          </a:bodyPr>
          <a:lstStyle/>
          <a:p>
            <a:pPr marL="0" marR="0">
              <a:lnSpc>
                <a:spcPct val="115000"/>
              </a:lnSpc>
              <a:spcAft>
                <a:spcPts val="800"/>
              </a:spcAft>
            </a:pPr>
            <a:r>
              <a:rPr lang="en-US" sz="2800"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rPr>
              <a:t>Vision: Deloitte describes a future where AI is a driving factor throughout the entire media production chain, from creation to distribution. They foresee an industry where content can be continuously analyzed and adapted based on direct feedback from users. Deloitte emphasizes how data can inform decision-making across the ecosystem to create higher relevance and efficiency.</a:t>
            </a:r>
          </a:p>
          <a:p>
            <a:pPr marL="0" marR="0">
              <a:lnSpc>
                <a:spcPct val="115000"/>
              </a:lnSpc>
              <a:spcAft>
                <a:spcPts val="800"/>
              </a:spcAft>
            </a:pPr>
            <a:r>
              <a:rPr lang="en-US" sz="2800"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rPr>
              <a:t>Relevance: This vision underscores the value of having a solution that can gather, analyze, and provide insights to content creators. By using AI to understand and act on user preferences, a dynamic feedback loop is created, forming an AI-driven supply chain where content is continuously adapted to audience demand.</a:t>
            </a:r>
          </a:p>
        </p:txBody>
      </p:sp>
    </p:spTree>
    <p:extLst>
      <p:ext uri="{BB962C8B-B14F-4D97-AF65-F5344CB8AC3E}">
        <p14:creationId xmlns:p14="http://schemas.microsoft.com/office/powerpoint/2010/main" val="109164625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F239DD0-34F4-28DF-07A8-98326CFC1645}"/>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45225FC8-020C-1220-7659-E4CB6D0776CC}"/>
              </a:ext>
            </a:extLst>
          </p:cNvPr>
          <p:cNvSpPr>
            <a:spLocks noGrp="1"/>
          </p:cNvSpPr>
          <p:nvPr>
            <p:ph type="title"/>
          </p:nvPr>
        </p:nvSpPr>
        <p:spPr/>
        <p:txBody>
          <a:bodyPr>
            <a:normAutofit/>
          </a:bodyPr>
          <a:lstStyle/>
          <a:p>
            <a:r>
              <a:rPr lang="en-US" sz="4400" b="1"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rPr>
              <a:t>Accenture</a:t>
            </a:r>
            <a:r>
              <a:rPr lang="en-US" sz="4400"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rPr>
              <a:t>: "Data and Analytics in the Media Industry"</a:t>
            </a:r>
            <a:endParaRPr lang="en-US" dirty="0"/>
          </a:p>
        </p:txBody>
      </p:sp>
      <p:sp>
        <p:nvSpPr>
          <p:cNvPr id="3" name="Platshållare för innehåll 2">
            <a:extLst>
              <a:ext uri="{FF2B5EF4-FFF2-40B4-BE49-F238E27FC236}">
                <a16:creationId xmlns:a16="http://schemas.microsoft.com/office/drawing/2014/main" id="{E2DC7171-E5C3-98D0-98BA-B9669D34862D}"/>
              </a:ext>
            </a:extLst>
          </p:cNvPr>
          <p:cNvSpPr>
            <a:spLocks noGrp="1"/>
          </p:cNvSpPr>
          <p:nvPr>
            <p:ph idx="1"/>
          </p:nvPr>
        </p:nvSpPr>
        <p:spPr/>
        <p:txBody>
          <a:bodyPr>
            <a:normAutofit fontScale="92500" lnSpcReduction="20000"/>
          </a:bodyPr>
          <a:lstStyle/>
          <a:p>
            <a:pPr marL="0" marR="0">
              <a:lnSpc>
                <a:spcPct val="115000"/>
              </a:lnSpc>
              <a:spcAft>
                <a:spcPts val="800"/>
              </a:spcAft>
            </a:pPr>
            <a:r>
              <a:rPr lang="en-US" sz="2800"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rPr>
              <a:t>Vision: Accenture emphasizes data and analytics as the key to understanding and enhancing media consumption. They advocate for an industry where media companies use advanced analytics and AI to create relevant and engaging user experiences, with the entire ecosystem optimized and customer-oriented through data.</a:t>
            </a:r>
          </a:p>
          <a:p>
            <a:pPr marL="0" marR="0">
              <a:lnSpc>
                <a:spcPct val="115000"/>
              </a:lnSpc>
              <a:spcAft>
                <a:spcPts val="800"/>
              </a:spcAft>
            </a:pPr>
            <a:r>
              <a:rPr lang="en-US" sz="2800"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rPr>
              <a:t>Relevance: This underscores the importance of using data and analytics to identify and present the right content to users. A solution that provides both users and creators with the information needed to optimize consumption and production aligns well with the data-driven future that Accenture envisions.</a:t>
            </a:r>
          </a:p>
        </p:txBody>
      </p:sp>
    </p:spTree>
    <p:extLst>
      <p:ext uri="{BB962C8B-B14F-4D97-AF65-F5344CB8AC3E}">
        <p14:creationId xmlns:p14="http://schemas.microsoft.com/office/powerpoint/2010/main" val="328982026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786E945-9C4A-271E-7C9F-1D77191A90B7}"/>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A4985F87-A0D2-DF11-75CA-604FB73AB9D7}"/>
              </a:ext>
            </a:extLst>
          </p:cNvPr>
          <p:cNvSpPr>
            <a:spLocks noGrp="1"/>
          </p:cNvSpPr>
          <p:nvPr>
            <p:ph type="title"/>
          </p:nvPr>
        </p:nvSpPr>
        <p:spPr/>
        <p:txBody>
          <a:bodyPr>
            <a:normAutofit fontScale="90000"/>
          </a:bodyPr>
          <a:lstStyle/>
          <a:p>
            <a:r>
              <a:rPr lang="en-US" sz="4400" b="1"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rPr>
              <a:t>PwC</a:t>
            </a:r>
            <a:r>
              <a:rPr lang="en-US" sz="4400"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rPr>
              <a:t>: "Global Entertainment &amp; Media Outlook"</a:t>
            </a:r>
            <a:br>
              <a:rPr lang="en-US" sz="4400"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Platshållare för innehåll 2">
            <a:extLst>
              <a:ext uri="{FF2B5EF4-FFF2-40B4-BE49-F238E27FC236}">
                <a16:creationId xmlns:a16="http://schemas.microsoft.com/office/drawing/2014/main" id="{07015362-25FE-0555-643A-5F9C5A6EBD18}"/>
              </a:ext>
            </a:extLst>
          </p:cNvPr>
          <p:cNvSpPr>
            <a:spLocks noGrp="1"/>
          </p:cNvSpPr>
          <p:nvPr>
            <p:ph idx="1"/>
          </p:nvPr>
        </p:nvSpPr>
        <p:spPr/>
        <p:txBody>
          <a:bodyPr>
            <a:normAutofit fontScale="92500" lnSpcReduction="20000"/>
          </a:bodyPr>
          <a:lstStyle/>
          <a:p>
            <a:pPr marL="0" marR="0">
              <a:lnSpc>
                <a:spcPct val="115000"/>
              </a:lnSpc>
              <a:spcAft>
                <a:spcPts val="800"/>
              </a:spcAft>
            </a:pPr>
            <a:r>
              <a:rPr lang="en-US" sz="2800"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rPr>
              <a:t>Vision: PwC highlights that future media consumers will expect immediate, seamless access to relevant content across multiple platforms. Data- and insight-driven strategies are increasingly important for creating value in the ecosystem, and companies must invest in technologies that can offer customized experiences for users.</a:t>
            </a:r>
          </a:p>
          <a:p>
            <a:pPr marL="0" marR="0">
              <a:lnSpc>
                <a:spcPct val="115000"/>
              </a:lnSpc>
              <a:spcAft>
                <a:spcPts val="800"/>
              </a:spcAft>
            </a:pPr>
            <a:r>
              <a:rPr lang="en-US" sz="2800"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rPr>
              <a:t>Relevance: This supports the need for a solution that can act as a central hub where users can easily find relevant segments across different platforms. A seamless user experience and data-driven content targeting align with PwC’s vision of a future media industry where customized experiences are at the core.</a:t>
            </a:r>
          </a:p>
        </p:txBody>
      </p:sp>
    </p:spTree>
    <p:extLst>
      <p:ext uri="{BB962C8B-B14F-4D97-AF65-F5344CB8AC3E}">
        <p14:creationId xmlns:p14="http://schemas.microsoft.com/office/powerpoint/2010/main" val="290171032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AEC5FCB-4979-8EF7-EEB8-A4F32B6FCEF1}"/>
              </a:ext>
            </a:extLst>
          </p:cNvPr>
          <p:cNvSpPr>
            <a:spLocks noGrp="1"/>
          </p:cNvSpPr>
          <p:nvPr>
            <p:ph type="title"/>
          </p:nvPr>
        </p:nvSpPr>
        <p:spPr/>
        <p:txBody>
          <a:bodyPr>
            <a:normAutofit fontScale="90000"/>
          </a:bodyPr>
          <a:lstStyle/>
          <a:p>
            <a:r>
              <a:rPr lang="en-US" sz="4400" b="1"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rPr>
              <a:t>Gartner</a:t>
            </a:r>
            <a:r>
              <a:rPr lang="en-US" sz="4400"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rPr>
              <a:t>: "The Future of the Media Ecosystem and Data-Driven Personalization"</a:t>
            </a:r>
            <a:endParaRPr lang="en-US" dirty="0"/>
          </a:p>
        </p:txBody>
      </p:sp>
      <p:sp>
        <p:nvSpPr>
          <p:cNvPr id="3" name="Platshållare för innehåll 2">
            <a:extLst>
              <a:ext uri="{FF2B5EF4-FFF2-40B4-BE49-F238E27FC236}">
                <a16:creationId xmlns:a16="http://schemas.microsoft.com/office/drawing/2014/main" id="{F108ACEF-0E65-7A8A-9127-9CE9897C8270}"/>
              </a:ext>
            </a:extLst>
          </p:cNvPr>
          <p:cNvSpPr>
            <a:spLocks noGrp="1"/>
          </p:cNvSpPr>
          <p:nvPr>
            <p:ph idx="1"/>
          </p:nvPr>
        </p:nvSpPr>
        <p:spPr/>
        <p:txBody>
          <a:bodyPr>
            <a:normAutofit fontScale="55000" lnSpcReduction="20000"/>
          </a:bodyPr>
          <a:lstStyle/>
          <a:p>
            <a:pPr marL="0" marR="0">
              <a:lnSpc>
                <a:spcPct val="115000"/>
              </a:lnSpc>
              <a:spcAft>
                <a:spcPts val="800"/>
              </a:spcAft>
            </a:pPr>
            <a:r>
              <a:rPr lang="en-US" sz="2800"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rPr>
              <a:t>Vision: Gartner predicts a future media ecosystem that is entirely data-driven, where content creation and consumption are integrated into a self-learning system. They stress the importance of collecting and analyzing data on an individual level to deliver personalized media experiences and advocate for close collaboration between platforms and third-party actors to achieve a cohesive user experience.</a:t>
            </a:r>
          </a:p>
          <a:p>
            <a:pPr marL="0" marR="0">
              <a:lnSpc>
                <a:spcPct val="115000"/>
              </a:lnSpc>
              <a:spcAft>
                <a:spcPts val="800"/>
              </a:spcAft>
            </a:pPr>
            <a:r>
              <a:rPr lang="en-US" sz="2800"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rPr>
              <a:t>Relevance: A solution that connects various ecosystem players – platforms, third-party providers, and end-users – and enables a dynamic feedback loop for creators to optimize their content aligns perfectly with Gartner’s vision of a self-learning media ecosystem. Collecting data from users to improve and customize content is exactly what Gartner envisions as the core of future media experiences.</a:t>
            </a:r>
          </a:p>
          <a:p>
            <a:pPr marL="0" marR="0">
              <a:lnSpc>
                <a:spcPct val="115000"/>
              </a:lnSpc>
              <a:spcAft>
                <a:spcPts val="800"/>
              </a:spcAft>
            </a:pPr>
            <a:r>
              <a:rPr lang="en-US" sz="2800"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2800" kern="100" dirty="0">
                <a:solidFill>
                  <a:srgbClr val="FADB17"/>
                </a:solidFill>
                <a:effectLst/>
                <a:latin typeface="Aptos" panose="020B0004020202020204" pitchFamily="34" charset="0"/>
                <a:ea typeface="Aptos" panose="020B0004020202020204" pitchFamily="34" charset="0"/>
                <a:cs typeface="Times New Roman" panose="02020603050405020304" pitchFamily="18" charset="0"/>
              </a:rPr>
              <a:t>These visions from leading consulting firms underline the value and relevance of developing an integrated, data-driven media ecosystem. Our solution aligns with these visions by leveraging existing technologies and data to create a personalized, seamless experience for users and a self-learning process for content creators. By collecting, analyzing, and sharing data between platforms, third-party actors, and creators, a future can be built where content is produced and consumed with even higher relevance and efficiency.</a:t>
            </a:r>
          </a:p>
          <a:p>
            <a:endParaRPr lang="en-US" dirty="0"/>
          </a:p>
          <a:p>
            <a:endParaRPr lang="en-US" dirty="0"/>
          </a:p>
        </p:txBody>
      </p:sp>
    </p:spTree>
    <p:extLst>
      <p:ext uri="{BB962C8B-B14F-4D97-AF65-F5344CB8AC3E}">
        <p14:creationId xmlns:p14="http://schemas.microsoft.com/office/powerpoint/2010/main" val="117362585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2120</TotalTime>
  <Words>1035</Words>
  <Application>Microsoft Office PowerPoint</Application>
  <PresentationFormat>Widescreen</PresentationFormat>
  <Paragraphs>77</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Agency FB</vt:lpstr>
      <vt:lpstr>Aptos</vt:lpstr>
      <vt:lpstr>Aptos Display</vt:lpstr>
      <vt:lpstr>Arial</vt:lpstr>
      <vt:lpstr>Office-tema</vt:lpstr>
      <vt:lpstr>PowerPoint Presentation</vt:lpstr>
      <vt:lpstr>Cost of Revenue</vt:lpstr>
      <vt:lpstr>Appendix  Consulting Firms' Visions for the Future of the Media Ecosystem </vt:lpstr>
      <vt:lpstr>McKinsey &amp; Company: "Personalized Media Experiences and Data-Driven Content"</vt:lpstr>
      <vt:lpstr>Deloitte: "Digital Media Trends and the AI-Driven Media Supply Chain" </vt:lpstr>
      <vt:lpstr>Accenture: "Data and Analytics in the Media Industry"</vt:lpstr>
      <vt:lpstr>PwC: "Global Entertainment &amp; Media Outlook" </vt:lpstr>
      <vt:lpstr>Gartner: "The Future of the Media Ecosystem and Data-Driven Personalization"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Mattias Westergren</dc:creator>
  <cp:lastModifiedBy>Mattias Westergren</cp:lastModifiedBy>
  <cp:revision>2</cp:revision>
  <dcterms:created xsi:type="dcterms:W3CDTF">2024-12-03T11:37:49Z</dcterms:created>
  <dcterms:modified xsi:type="dcterms:W3CDTF">2024-12-06T10:21:51Z</dcterms:modified>
</cp:coreProperties>
</file>