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56" r:id="rId2"/>
    <p:sldId id="257" r:id="rId3"/>
    <p:sldId id="258" r:id="rId4"/>
    <p:sldId id="260" r:id="rId5"/>
    <p:sldId id="261" r:id="rId6"/>
    <p:sldId id="264" r:id="rId7"/>
    <p:sldId id="262" r:id="rId8"/>
    <p:sldId id="263" r:id="rId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124"/>
    <a:srgbClr val="451D4D"/>
    <a:srgbClr val="4145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02" d="100"/>
          <a:sy n="102" d="100"/>
        </p:scale>
        <p:origin x="63"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B882B-6B5C-4EFF-8F1A-B61E27324E0B}" type="datetimeFigureOut">
              <a:rPr lang="es-AR" smtClean="0"/>
              <a:t>30/5/2025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A834F-03AA-4829-92BB-98FD179BCB64}" type="slidenum">
              <a:rPr lang="es-AR" smtClean="0"/>
              <a:t>‹Nº›</a:t>
            </a:fld>
            <a:endParaRPr lang="es-AR"/>
          </a:p>
        </p:txBody>
      </p:sp>
    </p:spTree>
    <p:extLst>
      <p:ext uri="{BB962C8B-B14F-4D97-AF65-F5344CB8AC3E}">
        <p14:creationId xmlns:p14="http://schemas.microsoft.com/office/powerpoint/2010/main" val="1590638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En este mapa </a:t>
            </a:r>
            <a:r>
              <a:rPr lang="es-AR" dirty="0" err="1"/>
              <a:t>coropletico</a:t>
            </a:r>
            <a:r>
              <a:rPr lang="es-AR" dirty="0"/>
              <a:t> de eventos por país podemos ver como la gran mayoría de competencias se concentran en EEUU, Noruega,  Canadá y Australia. Que también son los que mas competidores envían a este tipo de eventos </a:t>
            </a:r>
          </a:p>
        </p:txBody>
      </p:sp>
      <p:sp>
        <p:nvSpPr>
          <p:cNvPr id="4" name="Marcador de número de diapositiva 3"/>
          <p:cNvSpPr>
            <a:spLocks noGrp="1"/>
          </p:cNvSpPr>
          <p:nvPr>
            <p:ph type="sldNum" sz="quarter" idx="5"/>
          </p:nvPr>
        </p:nvSpPr>
        <p:spPr/>
        <p:txBody>
          <a:bodyPr/>
          <a:lstStyle/>
          <a:p>
            <a:fld id="{76FA834F-03AA-4829-92BB-98FD179BCB64}" type="slidenum">
              <a:rPr lang="es-AR" smtClean="0"/>
              <a:t>7</a:t>
            </a:fld>
            <a:endParaRPr lang="es-AR"/>
          </a:p>
        </p:txBody>
      </p:sp>
    </p:spTree>
    <p:extLst>
      <p:ext uri="{BB962C8B-B14F-4D97-AF65-F5344CB8AC3E}">
        <p14:creationId xmlns:p14="http://schemas.microsoft.com/office/powerpoint/2010/main" val="6923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Como pueden ver, acá se nota la relación con el otro mapa, siendo que los mismos países que destacaron en el otro son que también destacan en este (estados unidos por sobre todo), sumándose Ucrania </a:t>
            </a:r>
          </a:p>
        </p:txBody>
      </p:sp>
      <p:sp>
        <p:nvSpPr>
          <p:cNvPr id="4" name="Marcador de número de diapositiva 3"/>
          <p:cNvSpPr>
            <a:spLocks noGrp="1"/>
          </p:cNvSpPr>
          <p:nvPr>
            <p:ph type="sldNum" sz="quarter" idx="5"/>
          </p:nvPr>
        </p:nvSpPr>
        <p:spPr/>
        <p:txBody>
          <a:bodyPr/>
          <a:lstStyle/>
          <a:p>
            <a:fld id="{76FA834F-03AA-4829-92BB-98FD179BCB64}" type="slidenum">
              <a:rPr lang="es-AR" smtClean="0"/>
              <a:t>8</a:t>
            </a:fld>
            <a:endParaRPr lang="es-AR"/>
          </a:p>
        </p:txBody>
      </p:sp>
    </p:spTree>
    <p:extLst>
      <p:ext uri="{BB962C8B-B14F-4D97-AF65-F5344CB8AC3E}">
        <p14:creationId xmlns:p14="http://schemas.microsoft.com/office/powerpoint/2010/main" val="1671199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639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57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079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426940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20467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400402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24065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71185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10648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6858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5/30/2025</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62164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5/30/2025</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83230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noProof="0" dirty="0"/>
          </a:p>
        </p:txBody>
      </p:sp>
      <p:pic>
        <p:nvPicPr>
          <p:cNvPr id="1026" name="Picture 2" descr="What Is Powerlifting - History, Rules, and Exercises for Strength">
            <a:extLst>
              <a:ext uri="{FF2B5EF4-FFF2-40B4-BE49-F238E27FC236}">
                <a16:creationId xmlns:a16="http://schemas.microsoft.com/office/drawing/2014/main" id="{70C3045B-3846-2373-9A3F-1DAC1322419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b="15730"/>
          <a:stretch>
            <a:fillRect/>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AR" noProof="0" dirty="0"/>
          </a:p>
        </p:txBody>
      </p:sp>
      <p:sp>
        <p:nvSpPr>
          <p:cNvPr id="2" name="Título 1">
            <a:extLst>
              <a:ext uri="{FF2B5EF4-FFF2-40B4-BE49-F238E27FC236}">
                <a16:creationId xmlns:a16="http://schemas.microsoft.com/office/drawing/2014/main" id="{1AF4EFCF-DE40-70FB-5CED-47EC0AEDBE71}"/>
              </a:ext>
            </a:extLst>
          </p:cNvPr>
          <p:cNvSpPr>
            <a:spLocks noGrp="1"/>
          </p:cNvSpPr>
          <p:nvPr>
            <p:ph type="ctrTitle"/>
          </p:nvPr>
        </p:nvSpPr>
        <p:spPr>
          <a:xfrm>
            <a:off x="265159" y="415205"/>
            <a:ext cx="9619673" cy="4376928"/>
          </a:xfrm>
        </p:spPr>
        <p:txBody>
          <a:bodyPr anchor="t">
            <a:normAutofit/>
          </a:bodyPr>
          <a:lstStyle/>
          <a:p>
            <a:pPr>
              <a:lnSpc>
                <a:spcPct val="150000"/>
              </a:lnSpc>
              <a:spcAft>
                <a:spcPts val="1200"/>
              </a:spcAft>
            </a:pPr>
            <a:r>
              <a:rPr lang="es-AR" b="1" i="0" noProof="0" dirty="0">
                <a:solidFill>
                  <a:srgbClr val="FFFFFF"/>
                </a:solidFill>
                <a:effectLst/>
                <a:latin typeface="Roboto" panose="02000000000000000000" pitchFamily="2" charset="0"/>
                <a:ea typeface="Roboto" panose="02000000000000000000" pitchFamily="2" charset="0"/>
                <a:cs typeface="ADLaM Display" panose="020F0502020204030204" pitchFamily="2" charset="0"/>
              </a:rPr>
              <a:t>Primera Entrega</a:t>
            </a:r>
            <a:br>
              <a:rPr lang="es-AR" b="1" i="0" noProof="0" dirty="0">
                <a:solidFill>
                  <a:srgbClr val="FFFFFF"/>
                </a:solidFill>
                <a:effectLst/>
                <a:latin typeface="Roboto" panose="02000000000000000000" pitchFamily="2" charset="0"/>
                <a:ea typeface="Roboto" panose="02000000000000000000" pitchFamily="2" charset="0"/>
                <a:cs typeface="ADLaM Display" panose="020F0502020204030204" pitchFamily="2" charset="0"/>
              </a:rPr>
            </a:br>
            <a:r>
              <a:rPr lang="es-AR" b="1" i="0" noProof="0" dirty="0">
                <a:solidFill>
                  <a:srgbClr val="FFFFFF"/>
                </a:solidFill>
                <a:effectLst/>
                <a:latin typeface="Roboto" panose="02000000000000000000" pitchFamily="2" charset="0"/>
                <a:ea typeface="Roboto" panose="02000000000000000000" pitchFamily="2" charset="0"/>
                <a:cs typeface="ADLaM Display" panose="020F0502020204030204" pitchFamily="2" charset="0"/>
              </a:rPr>
              <a:t>Obtención de </a:t>
            </a:r>
            <a:r>
              <a:rPr lang="es-AR" b="1" i="0" noProof="0" dirty="0" err="1">
                <a:solidFill>
                  <a:srgbClr val="FFFFFF"/>
                </a:solidFill>
                <a:effectLst/>
                <a:latin typeface="Roboto" panose="02000000000000000000" pitchFamily="2" charset="0"/>
                <a:ea typeface="Roboto" panose="02000000000000000000" pitchFamily="2" charset="0"/>
                <a:cs typeface="ADLaM Display" panose="020F0502020204030204" pitchFamily="2" charset="0"/>
              </a:rPr>
              <a:t>insights</a:t>
            </a:r>
            <a:r>
              <a:rPr lang="es-AR" b="1" i="0" noProof="0" dirty="0">
                <a:solidFill>
                  <a:srgbClr val="FFFFFF"/>
                </a:solidFill>
                <a:effectLst/>
                <a:latin typeface="Roboto" panose="02000000000000000000" pitchFamily="2" charset="0"/>
                <a:ea typeface="Roboto" panose="02000000000000000000" pitchFamily="2" charset="0"/>
                <a:cs typeface="ADLaM Display" panose="020F0502020204030204" pitchFamily="2" charset="0"/>
              </a:rPr>
              <a:t> a partir de visualizaciones</a:t>
            </a:r>
            <a:br>
              <a:rPr lang="es-AR" b="1" i="0" noProof="0" dirty="0">
                <a:solidFill>
                  <a:srgbClr val="FFFFFF"/>
                </a:solidFill>
                <a:effectLst/>
                <a:latin typeface="system-ui"/>
              </a:rPr>
            </a:br>
            <a:endParaRPr lang="es-AR" noProof="0" dirty="0">
              <a:solidFill>
                <a:srgbClr val="FFFFFF"/>
              </a:solidFill>
            </a:endParaRPr>
          </a:p>
        </p:txBody>
      </p:sp>
      <p:sp>
        <p:nvSpPr>
          <p:cNvPr id="3" name="Subtítulo 2">
            <a:extLst>
              <a:ext uri="{FF2B5EF4-FFF2-40B4-BE49-F238E27FC236}">
                <a16:creationId xmlns:a16="http://schemas.microsoft.com/office/drawing/2014/main" id="{15BEF027-9693-D570-8179-4DBB94418201}"/>
              </a:ext>
            </a:extLst>
          </p:cNvPr>
          <p:cNvSpPr>
            <a:spLocks noGrp="1"/>
          </p:cNvSpPr>
          <p:nvPr>
            <p:ph type="subTitle" idx="1"/>
          </p:nvPr>
        </p:nvSpPr>
        <p:spPr>
          <a:xfrm>
            <a:off x="807027" y="4681727"/>
            <a:ext cx="5530513" cy="1276249"/>
          </a:xfrm>
        </p:spPr>
        <p:txBody>
          <a:bodyPr>
            <a:normAutofit/>
          </a:bodyPr>
          <a:lstStyle/>
          <a:p>
            <a:r>
              <a:rPr lang="es-AR" noProof="0" dirty="0">
                <a:solidFill>
                  <a:srgbClr val="FFFFFF"/>
                </a:solidFill>
              </a:rPr>
              <a:t>Matias espinel</a:t>
            </a:r>
          </a:p>
        </p:txBody>
      </p:sp>
      <p:sp>
        <p:nvSpPr>
          <p:cNvPr id="1035" name="Freeform: Shape 1034">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AR" noProof="0" dirty="0"/>
          </a:p>
        </p:txBody>
      </p:sp>
      <p:sp>
        <p:nvSpPr>
          <p:cNvPr id="1037" name="Rectangle 1036">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noProof="0" dirty="0"/>
          </a:p>
        </p:txBody>
      </p:sp>
      <p:sp>
        <p:nvSpPr>
          <p:cNvPr id="1039" name="Rectangle 1038">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noProof="0" dirty="0"/>
          </a:p>
        </p:txBody>
      </p:sp>
    </p:spTree>
    <p:extLst>
      <p:ext uri="{BB962C8B-B14F-4D97-AF65-F5344CB8AC3E}">
        <p14:creationId xmlns:p14="http://schemas.microsoft.com/office/powerpoint/2010/main" val="371056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2075" name="Freeform: Shape 2074">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5" name="Rectangle 2075">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087" name="Rectangle 2077">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ogue HD Bar Jack | Rogue Fitness">
            <a:extLst>
              <a:ext uri="{FF2B5EF4-FFF2-40B4-BE49-F238E27FC236}">
                <a16:creationId xmlns:a16="http://schemas.microsoft.com/office/drawing/2014/main" id="{C51BB64A-E6D4-DF5F-CBF4-DE7C12D08D40}"/>
              </a:ext>
            </a:extLst>
          </p:cNvPr>
          <p:cNvPicPr>
            <a:picLocks noGrp="1" noChangeAspect="1" noChangeArrowheads="1"/>
          </p:cNvPicPr>
          <p:nvPr>
            <p:ph idx="1"/>
          </p:nvPr>
        </p:nvPicPr>
        <p:blipFill>
          <a:blip r:embed="rId4">
            <a:alphaModFix/>
            <a:extLst>
              <a:ext uri="{BEBA8EAE-BF5A-486C-A8C5-ECC9F3942E4B}">
                <a14:imgProps xmlns:a14="http://schemas.microsoft.com/office/drawing/2010/main">
                  <a14:imgLayer r:embed="rId5">
                    <a14:imgEffect>
                      <a14:sharpenSoften amount="24000"/>
                    </a14:imgEffect>
                    <a14:imgEffect>
                      <a14:colorTemperature colorTemp="6600"/>
                    </a14:imgEffect>
                  </a14:imgLayer>
                </a14:imgProps>
              </a:ext>
              <a:ext uri="{28A0092B-C50C-407E-A947-70E740481C1C}">
                <a14:useLocalDpi xmlns:a14="http://schemas.microsoft.com/office/drawing/2010/main" val="0"/>
              </a:ext>
            </a:extLst>
          </a:blip>
          <a:srcRect/>
          <a:stretch>
            <a:fillRect/>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088" name="Freeform: Shape 2079">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ángulo 6">
            <a:extLst>
              <a:ext uri="{FF2B5EF4-FFF2-40B4-BE49-F238E27FC236}">
                <a16:creationId xmlns:a16="http://schemas.microsoft.com/office/drawing/2014/main" id="{15D0B02F-D4D1-211B-1587-884E584CEB5F}"/>
              </a:ext>
            </a:extLst>
          </p:cNvPr>
          <p:cNvSpPr/>
          <p:nvPr/>
        </p:nvSpPr>
        <p:spPr>
          <a:xfrm>
            <a:off x="113643" y="807522"/>
            <a:ext cx="7452850" cy="371274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95D984F2-1AFF-5884-51A9-B3CF67A0CCD2}"/>
              </a:ext>
            </a:extLst>
          </p:cNvPr>
          <p:cNvSpPr>
            <a:spLocks noGrp="1"/>
          </p:cNvSpPr>
          <p:nvPr>
            <p:ph type="title"/>
          </p:nvPr>
        </p:nvSpPr>
        <p:spPr>
          <a:xfrm>
            <a:off x="248143" y="967794"/>
            <a:ext cx="6933803" cy="2852928"/>
          </a:xfrm>
        </p:spPr>
        <p:txBody>
          <a:bodyPr vert="horz" lIns="91440" tIns="45720" rIns="91440" bIns="45720" rtlCol="0" anchor="t">
            <a:normAutofit fontScale="90000"/>
          </a:bodyPr>
          <a:lstStyle/>
          <a:p>
            <a:pPr>
              <a:lnSpc>
                <a:spcPct val="130000"/>
              </a:lnSpc>
            </a:pPr>
            <a:r>
              <a:rPr lang="es-AR" sz="3600" spc="1300" noProof="0" dirty="0">
                <a:solidFill>
                  <a:srgbClr val="FFFFFF"/>
                </a:solidFill>
                <a:latin typeface="Roboto" panose="02000000000000000000" pitchFamily="2" charset="0"/>
                <a:ea typeface="Roboto" panose="02000000000000000000" pitchFamily="2" charset="0"/>
              </a:rPr>
              <a:t>Contenidos:</a:t>
            </a:r>
            <a:br>
              <a:rPr lang="es-AR" sz="36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a:t>
            </a:r>
            <a:r>
              <a:rPr lang="es-AR" sz="3600" spc="1300" noProof="0" dirty="0">
                <a:solidFill>
                  <a:srgbClr val="FFFFFF"/>
                </a:solidFill>
                <a:latin typeface="Roboto" panose="02000000000000000000" pitchFamily="2" charset="0"/>
                <a:ea typeface="Roboto" panose="02000000000000000000" pitchFamily="2" charset="0"/>
              </a:rPr>
              <a:t> </a:t>
            </a:r>
            <a:r>
              <a:rPr lang="es-AR" sz="2000" spc="1300" noProof="0" dirty="0">
                <a:solidFill>
                  <a:srgbClr val="FFFFFF"/>
                </a:solidFill>
                <a:latin typeface="Roboto" panose="02000000000000000000" pitchFamily="2" charset="0"/>
                <a:ea typeface="Roboto" panose="02000000000000000000" pitchFamily="2" charset="0"/>
              </a:rPr>
              <a:t>objetivo</a:t>
            </a:r>
            <a:br>
              <a:rPr lang="es-AR" sz="36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a:t>
            </a:r>
            <a:r>
              <a:rPr lang="es-AR" sz="3600" spc="1300" noProof="0" dirty="0">
                <a:solidFill>
                  <a:srgbClr val="FFFFFF"/>
                </a:solidFill>
                <a:latin typeface="Roboto" panose="02000000000000000000" pitchFamily="2" charset="0"/>
                <a:ea typeface="Roboto" panose="02000000000000000000" pitchFamily="2" charset="0"/>
              </a:rPr>
              <a:t> </a:t>
            </a:r>
            <a:r>
              <a:rPr lang="es-AR" sz="2000" spc="1300" noProof="0" dirty="0">
                <a:solidFill>
                  <a:srgbClr val="FFFFFF"/>
                </a:solidFill>
                <a:latin typeface="Roboto" panose="02000000000000000000" pitchFamily="2" charset="0"/>
                <a:ea typeface="Roboto" panose="02000000000000000000" pitchFamily="2" charset="0"/>
              </a:rPr>
              <a:t>Descripción de datos</a:t>
            </a:r>
            <a:br>
              <a:rPr lang="es-AR" sz="20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	-Faltantes</a:t>
            </a:r>
            <a:br>
              <a:rPr lang="es-AR" sz="20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	-Relación</a:t>
            </a:r>
            <a:br>
              <a:rPr lang="es-AR" sz="20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 Análisis de datos</a:t>
            </a:r>
            <a:br>
              <a:rPr lang="es-AR" sz="2000" spc="1300" noProof="0" dirty="0">
                <a:solidFill>
                  <a:srgbClr val="FFFFFF"/>
                </a:solidFill>
                <a:latin typeface="Roboto" panose="02000000000000000000" pitchFamily="2" charset="0"/>
                <a:ea typeface="Roboto" panose="02000000000000000000" pitchFamily="2" charset="0"/>
              </a:rPr>
            </a:br>
            <a:r>
              <a:rPr lang="es-AR" sz="2000" spc="1300" noProof="0" dirty="0">
                <a:solidFill>
                  <a:srgbClr val="FFFFFF"/>
                </a:solidFill>
                <a:latin typeface="Roboto" panose="02000000000000000000" pitchFamily="2" charset="0"/>
                <a:ea typeface="Roboto" panose="02000000000000000000" pitchFamily="2" charset="0"/>
              </a:rPr>
              <a:t>	- Relación de datos</a:t>
            </a:r>
          </a:p>
        </p:txBody>
      </p:sp>
      <p:sp>
        <p:nvSpPr>
          <p:cNvPr id="2089" name="Freeform: Shape 2081">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4" name="Rectangle 2083">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6">
              <a:alphaModFix amt="99000"/>
              <a:extLst>
                <a:ext uri="{96DAC541-7B7A-43D3-8B79-37D633B846F1}">
                  <asvg:svgBlip xmlns:asvg="http://schemas.microsoft.com/office/drawing/2016/SVG/main" r:embed="rId7"/>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2085">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97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3124"/>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032" name="Freeform: Shape 1031">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3" name="Rectangle 1032">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35" name="Rectangle 1034">
            <a:extLst>
              <a:ext uri="{FF2B5EF4-FFF2-40B4-BE49-F238E27FC236}">
                <a16:creationId xmlns:a16="http://schemas.microsoft.com/office/drawing/2014/main" id="{A2CB86E9-073F-49F8-8EFD-756BEE2AB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D6FF0D-3633-38C4-41B9-897A73B6F66C}"/>
              </a:ext>
            </a:extLst>
          </p:cNvPr>
          <p:cNvSpPr>
            <a:spLocks noGrp="1"/>
          </p:cNvSpPr>
          <p:nvPr>
            <p:ph type="title"/>
          </p:nvPr>
        </p:nvSpPr>
        <p:spPr>
          <a:xfrm>
            <a:off x="6427133" y="742810"/>
            <a:ext cx="3663324" cy="1007004"/>
          </a:xfrm>
        </p:spPr>
        <p:txBody>
          <a:bodyPr vert="horz" lIns="91440" tIns="45720" rIns="91440" bIns="45720" rtlCol="0" anchor="t">
            <a:normAutofit/>
          </a:bodyPr>
          <a:lstStyle/>
          <a:p>
            <a:pPr>
              <a:lnSpc>
                <a:spcPct val="130000"/>
              </a:lnSpc>
            </a:pPr>
            <a:r>
              <a:rPr lang="es-AR" sz="3600" spc="1300" noProof="0" dirty="0">
                <a:solidFill>
                  <a:schemeClr val="bg1"/>
                </a:solidFill>
                <a:latin typeface="Roboto" panose="02000000000000000000" pitchFamily="2" charset="0"/>
                <a:ea typeface="Roboto" panose="02000000000000000000" pitchFamily="2" charset="0"/>
              </a:rPr>
              <a:t>Objetivo</a:t>
            </a:r>
            <a:endParaRPr lang="en-US" sz="3600" spc="1300" dirty="0">
              <a:solidFill>
                <a:schemeClr val="bg1"/>
              </a:solidFill>
              <a:latin typeface="Roboto" panose="02000000000000000000" pitchFamily="2" charset="0"/>
              <a:ea typeface="Roboto" panose="02000000000000000000" pitchFamily="2" charset="0"/>
            </a:endParaRPr>
          </a:p>
        </p:txBody>
      </p:sp>
      <p:sp>
        <p:nvSpPr>
          <p:cNvPr id="4" name="Rectángulo 3">
            <a:extLst>
              <a:ext uri="{FF2B5EF4-FFF2-40B4-BE49-F238E27FC236}">
                <a16:creationId xmlns:a16="http://schemas.microsoft.com/office/drawing/2014/main" id="{CD39BCDC-32D4-9C05-D330-85455A3F2E0A}"/>
              </a:ext>
            </a:extLst>
          </p:cNvPr>
          <p:cNvSpPr/>
          <p:nvPr/>
        </p:nvSpPr>
        <p:spPr>
          <a:xfrm>
            <a:off x="862222" y="2792200"/>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grpSp>
        <p:nvGrpSpPr>
          <p:cNvPr id="1037" name="Group 1036">
            <a:extLst>
              <a:ext uri="{FF2B5EF4-FFF2-40B4-BE49-F238E27FC236}">
                <a16:creationId xmlns:a16="http://schemas.microsoft.com/office/drawing/2014/main" id="{958D27AD-C91C-45C1-AC4F-F993048908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617531" y="0"/>
            <a:ext cx="581000" cy="3664635"/>
            <a:chOff x="5006254" y="-1431285"/>
            <a:chExt cx="581000" cy="3664635"/>
          </a:xfrm>
        </p:grpSpPr>
        <p:sp>
          <p:nvSpPr>
            <p:cNvPr id="1038" name="Rectangle 1037">
              <a:extLst>
                <a:ext uri="{FF2B5EF4-FFF2-40B4-BE49-F238E27FC236}">
                  <a16:creationId xmlns:a16="http://schemas.microsoft.com/office/drawing/2014/main" id="{000D9D14-D210-48B9-97F8-C0AA6829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00CD893E-2805-4509-B9DA-C6838B6E6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ángulo 8">
            <a:extLst>
              <a:ext uri="{FF2B5EF4-FFF2-40B4-BE49-F238E27FC236}">
                <a16:creationId xmlns:a16="http://schemas.microsoft.com/office/drawing/2014/main" id="{2D06A46B-A004-B7A9-7A2F-BEB559F59FD8}"/>
              </a:ext>
            </a:extLst>
          </p:cNvPr>
          <p:cNvSpPr/>
          <p:nvPr/>
        </p:nvSpPr>
        <p:spPr>
          <a:xfrm>
            <a:off x="572514" y="2623578"/>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sp>
        <p:nvSpPr>
          <p:cNvPr id="8" name="Título 1">
            <a:extLst>
              <a:ext uri="{FF2B5EF4-FFF2-40B4-BE49-F238E27FC236}">
                <a16:creationId xmlns:a16="http://schemas.microsoft.com/office/drawing/2014/main" id="{FF4880BF-F107-FF35-8BFF-CC8EFB789901}"/>
              </a:ext>
            </a:extLst>
          </p:cNvPr>
          <p:cNvSpPr txBox="1">
            <a:spLocks/>
          </p:cNvSpPr>
          <p:nvPr/>
        </p:nvSpPr>
        <p:spPr>
          <a:xfrm>
            <a:off x="831112" y="2840417"/>
            <a:ext cx="7748501" cy="3580280"/>
          </a:xfrm>
          <a:prstGeom prst="rect">
            <a:avLst/>
          </a:prstGeom>
        </p:spPr>
        <p:txBody>
          <a:bodyPr vert="horz" lIns="91440" tIns="45720" rIns="91440" bIns="45720" rtlCol="0" anchor="t">
            <a:normAutofit fontScale="97500"/>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lvl="1">
              <a:lnSpc>
                <a:spcPct val="130000"/>
              </a:lnSpc>
            </a:pPr>
            <a:endParaRPr lang="es-AR" spc="1300" dirty="0">
              <a:solidFill>
                <a:srgbClr val="FFFFFF"/>
              </a:solidFill>
              <a:latin typeface="Roboto" panose="02000000000000000000" pitchFamily="2" charset="0"/>
              <a:ea typeface="Roboto" panose="02000000000000000000" pitchFamily="2" charset="0"/>
            </a:endParaRPr>
          </a:p>
          <a:p>
            <a:pPr marL="800100" lvl="1" indent="-342900">
              <a:lnSpc>
                <a:spcPct val="130000"/>
              </a:lnSpc>
              <a:buFontTx/>
              <a:buChar char="-"/>
            </a:pPr>
            <a:endParaRPr lang="es-AR" sz="600" spc="1300" dirty="0">
              <a:solidFill>
                <a:srgbClr val="FFFFFF"/>
              </a:solidFill>
              <a:latin typeface="Roboto" panose="02000000000000000000" pitchFamily="2" charset="0"/>
              <a:ea typeface="Roboto" panose="02000000000000000000" pitchFamily="2" charset="0"/>
            </a:endParaRPr>
          </a:p>
        </p:txBody>
      </p:sp>
      <p:pic>
        <p:nvPicPr>
          <p:cNvPr id="1030" name="Picture 6" descr="Download HD Free Download - Weightlifter Silhouette Transparent PNG Image -  NicePNG.com">
            <a:extLst>
              <a:ext uri="{FF2B5EF4-FFF2-40B4-BE49-F238E27FC236}">
                <a16:creationId xmlns:a16="http://schemas.microsoft.com/office/drawing/2014/main" id="{A5108A8E-0D5A-856B-6AB4-4EB45004A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211" y="3499627"/>
            <a:ext cx="3193085" cy="278669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FEFC2EB9-BEE5-9A51-C731-8C138881DE67}"/>
              </a:ext>
            </a:extLst>
          </p:cNvPr>
          <p:cNvSpPr txBox="1"/>
          <p:nvPr/>
        </p:nvSpPr>
        <p:spPr>
          <a:xfrm>
            <a:off x="816934" y="2840417"/>
            <a:ext cx="7504081" cy="3785652"/>
          </a:xfrm>
          <a:prstGeom prst="rect">
            <a:avLst/>
          </a:prstGeom>
          <a:noFill/>
        </p:spPr>
        <p:txBody>
          <a:bodyPr wrap="square" rtlCol="0">
            <a:spAutoFit/>
          </a:bodyPr>
          <a:lstStyle/>
          <a:p>
            <a:pPr algn="just">
              <a:lnSpc>
                <a:spcPct val="150000"/>
              </a:lnSpc>
            </a:pPr>
            <a:r>
              <a:rPr lang="es-AR" dirty="0">
                <a:solidFill>
                  <a:schemeClr val="bg1"/>
                </a:solidFill>
                <a:latin typeface="Roboto" panose="02000000000000000000" pitchFamily="2" charset="0"/>
                <a:ea typeface="Roboto" panose="02000000000000000000" pitchFamily="2" charset="0"/>
              </a:rPr>
              <a:t>EL OBJETIVO DE ESTE ANÁLISIS ES PODER DETERMINAR LA CONVENIENCIA  DE  SPONSOREO  DE  CADA  ATLETA  BASADOSE   EN:</a:t>
            </a:r>
          </a:p>
          <a:p>
            <a:pPr marL="285750"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SUS CUALIDADES FÍSICAS</a:t>
            </a:r>
          </a:p>
          <a:p>
            <a:pPr marL="285750"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LEVANTAMIENTOS</a:t>
            </a:r>
          </a:p>
          <a:p>
            <a:pPr marL="742950" lvl="1"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(Los elegidos por el atleta)</a:t>
            </a:r>
          </a:p>
          <a:p>
            <a:pPr marL="285750"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PUNTAJES </a:t>
            </a:r>
          </a:p>
          <a:p>
            <a:pPr marL="742950" lvl="1"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(Oficiales de IPF)</a:t>
            </a:r>
          </a:p>
          <a:p>
            <a:pPr marL="285750" indent="-285750" algn="just">
              <a:lnSpc>
                <a:spcPct val="150000"/>
              </a:lnSpc>
              <a:buFont typeface="Arial" panose="020B0604020202020204" pitchFamily="34" charset="0"/>
              <a:buChar char="•"/>
            </a:pPr>
            <a:r>
              <a:rPr lang="es-AR" dirty="0">
                <a:solidFill>
                  <a:schemeClr val="bg1"/>
                </a:solidFill>
                <a:latin typeface="Roboto" panose="02000000000000000000" pitchFamily="2" charset="0"/>
                <a:ea typeface="Roboto" panose="02000000000000000000" pitchFamily="2" charset="0"/>
              </a:rPr>
              <a:t>NACIONALIDAD</a:t>
            </a:r>
          </a:p>
          <a:p>
            <a:pPr marL="285750" indent="-285750" algn="just">
              <a:lnSpc>
                <a:spcPct val="150000"/>
              </a:lnSpc>
              <a:buFont typeface="Arial" panose="020B0604020202020204" pitchFamily="34" charset="0"/>
              <a:buChar char="•"/>
            </a:pPr>
            <a:endParaRPr lang="es-AR" dirty="0">
              <a:solidFill>
                <a:schemeClr val="bg1"/>
              </a:solidFill>
              <a:latin typeface="Roboto" panose="02000000000000000000" pitchFamily="2" charset="0"/>
              <a:ea typeface="Roboto" panose="02000000000000000000" pitchFamily="2" charset="0"/>
            </a:endParaRPr>
          </a:p>
        </p:txBody>
      </p:sp>
      <p:pic>
        <p:nvPicPr>
          <p:cNvPr id="12" name="Picture 2" descr="Barbell PNGs for Free Download">
            <a:extLst>
              <a:ext uri="{FF2B5EF4-FFF2-40B4-BE49-F238E27FC236}">
                <a16:creationId xmlns:a16="http://schemas.microsoft.com/office/drawing/2014/main" id="{88F2F2F7-EF90-6FFC-471E-4F6653EC26F1}"/>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609336" y="562431"/>
            <a:ext cx="3551140" cy="137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3124"/>
        </a:solidFill>
        <a:effectLst/>
      </p:bgPr>
    </p:bg>
    <p:spTree>
      <p:nvGrpSpPr>
        <p:cNvPr id="1" name="">
          <a:extLst>
            <a:ext uri="{FF2B5EF4-FFF2-40B4-BE49-F238E27FC236}">
              <a16:creationId xmlns:a16="http://schemas.microsoft.com/office/drawing/2014/main" id="{466BB370-2578-01EA-F130-9FA0E81EB1C4}"/>
            </a:ext>
          </a:extLst>
        </p:cNvPr>
        <p:cNvGrpSpPr/>
        <p:nvPr/>
      </p:nvGrpSpPr>
      <p:grpSpPr>
        <a:xfrm>
          <a:off x="0" y="0"/>
          <a:ext cx="0" cy="0"/>
          <a:chOff x="0" y="0"/>
          <a:chExt cx="0" cy="0"/>
        </a:xfrm>
      </p:grpSpPr>
      <p:grpSp>
        <p:nvGrpSpPr>
          <p:cNvPr id="1031" name="Group 1030">
            <a:extLst>
              <a:ext uri="{FF2B5EF4-FFF2-40B4-BE49-F238E27FC236}">
                <a16:creationId xmlns:a16="http://schemas.microsoft.com/office/drawing/2014/main" id="{E095A6B3-334F-5B17-BF03-8E54CB2BE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032" name="Freeform: Shape 1031">
              <a:extLst>
                <a:ext uri="{FF2B5EF4-FFF2-40B4-BE49-F238E27FC236}">
                  <a16:creationId xmlns:a16="http://schemas.microsoft.com/office/drawing/2014/main" id="{D1C67D7E-6AAB-A8F7-A794-700CEF31E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3" name="Rectangle 1032">
              <a:extLst>
                <a:ext uri="{FF2B5EF4-FFF2-40B4-BE49-F238E27FC236}">
                  <a16:creationId xmlns:a16="http://schemas.microsoft.com/office/drawing/2014/main" id="{5287FFB8-EEB7-654D-33C5-7024F54C1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35" name="Rectangle 1034">
            <a:extLst>
              <a:ext uri="{FF2B5EF4-FFF2-40B4-BE49-F238E27FC236}">
                <a16:creationId xmlns:a16="http://schemas.microsoft.com/office/drawing/2014/main" id="{FFA3E40D-FE68-DE78-8D70-08BAAC614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D9F657-371D-56BE-E174-A7A2F6A7B376}"/>
              </a:ext>
            </a:extLst>
          </p:cNvPr>
          <p:cNvSpPr>
            <a:spLocks noGrp="1"/>
          </p:cNvSpPr>
          <p:nvPr>
            <p:ph type="title"/>
          </p:nvPr>
        </p:nvSpPr>
        <p:spPr>
          <a:xfrm>
            <a:off x="6955019" y="783212"/>
            <a:ext cx="2731991" cy="929534"/>
          </a:xfrm>
        </p:spPr>
        <p:txBody>
          <a:bodyPr vert="horz" lIns="91440" tIns="45720" rIns="91440" bIns="45720" rtlCol="0" anchor="t">
            <a:normAutofit/>
          </a:bodyPr>
          <a:lstStyle/>
          <a:p>
            <a:pPr>
              <a:lnSpc>
                <a:spcPct val="130000"/>
              </a:lnSpc>
            </a:pPr>
            <a:r>
              <a:rPr lang="en-US" sz="3600" spc="1300" dirty="0">
                <a:solidFill>
                  <a:schemeClr val="bg1"/>
                </a:solidFill>
                <a:latin typeface="Roboto" panose="02000000000000000000" pitchFamily="2" charset="0"/>
                <a:ea typeface="Roboto" panose="02000000000000000000" pitchFamily="2" charset="0"/>
              </a:rPr>
              <a:t>Datos</a:t>
            </a:r>
          </a:p>
        </p:txBody>
      </p:sp>
      <p:sp>
        <p:nvSpPr>
          <p:cNvPr id="4" name="Rectángulo 3">
            <a:extLst>
              <a:ext uri="{FF2B5EF4-FFF2-40B4-BE49-F238E27FC236}">
                <a16:creationId xmlns:a16="http://schemas.microsoft.com/office/drawing/2014/main" id="{FA0974ED-9D89-CB3A-C6AD-2A0E145082B9}"/>
              </a:ext>
            </a:extLst>
          </p:cNvPr>
          <p:cNvSpPr/>
          <p:nvPr/>
        </p:nvSpPr>
        <p:spPr>
          <a:xfrm>
            <a:off x="862222" y="2792200"/>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grpSp>
        <p:nvGrpSpPr>
          <p:cNvPr id="1037" name="Group 1036">
            <a:extLst>
              <a:ext uri="{FF2B5EF4-FFF2-40B4-BE49-F238E27FC236}">
                <a16:creationId xmlns:a16="http://schemas.microsoft.com/office/drawing/2014/main" id="{32207904-0B84-0346-CC74-ED9E0AC11C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617531" y="0"/>
            <a:ext cx="581000" cy="3664635"/>
            <a:chOff x="5006254" y="-1431285"/>
            <a:chExt cx="581000" cy="3664635"/>
          </a:xfrm>
        </p:grpSpPr>
        <p:sp>
          <p:nvSpPr>
            <p:cNvPr id="1038" name="Rectangle 1037">
              <a:extLst>
                <a:ext uri="{FF2B5EF4-FFF2-40B4-BE49-F238E27FC236}">
                  <a16:creationId xmlns:a16="http://schemas.microsoft.com/office/drawing/2014/main" id="{6574D3AB-5BB5-6E83-AA5E-2BE9A417B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895999DC-B1E3-397A-9703-8E02515D3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ángulo 8">
            <a:extLst>
              <a:ext uri="{FF2B5EF4-FFF2-40B4-BE49-F238E27FC236}">
                <a16:creationId xmlns:a16="http://schemas.microsoft.com/office/drawing/2014/main" id="{9C7B101D-F8DA-4129-A375-900C6FC8AB2F}"/>
              </a:ext>
            </a:extLst>
          </p:cNvPr>
          <p:cNvSpPr/>
          <p:nvPr/>
        </p:nvSpPr>
        <p:spPr>
          <a:xfrm>
            <a:off x="572514" y="2623578"/>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sp>
        <p:nvSpPr>
          <p:cNvPr id="8" name="Título 1">
            <a:extLst>
              <a:ext uri="{FF2B5EF4-FFF2-40B4-BE49-F238E27FC236}">
                <a16:creationId xmlns:a16="http://schemas.microsoft.com/office/drawing/2014/main" id="{404BB191-F5A1-4124-5654-29497EDF4C79}"/>
              </a:ext>
            </a:extLst>
          </p:cNvPr>
          <p:cNvSpPr txBox="1">
            <a:spLocks/>
          </p:cNvSpPr>
          <p:nvPr/>
        </p:nvSpPr>
        <p:spPr>
          <a:xfrm>
            <a:off x="831112" y="2840417"/>
            <a:ext cx="7748501" cy="358028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marL="342900" indent="-342900">
              <a:lnSpc>
                <a:spcPct val="130000"/>
              </a:lnSpc>
              <a:buFontTx/>
              <a:buChar char="-"/>
            </a:pPr>
            <a:r>
              <a:rPr lang="es-AR" sz="2000" spc="1300" dirty="0">
                <a:solidFill>
                  <a:srgbClr val="FFFFFF"/>
                </a:solidFill>
                <a:latin typeface="Roboto" panose="02000000000000000000" pitchFamily="2" charset="0"/>
                <a:ea typeface="Roboto" panose="02000000000000000000" pitchFamily="2" charset="0"/>
              </a:rPr>
              <a:t>Personales:</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LEVANTAMIENTOS </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cat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PESOS</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int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MEJORES LEVANTAMIENTOS</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Int</a:t>
            </a:r>
            <a:r>
              <a:rPr lang="es-AR" sz="1200"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EQUIPAMIENTO</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cat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PUNTAJE</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int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PAÍS</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cat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EDAD(DIVISIÓN)(</a:t>
            </a:r>
            <a:r>
              <a:rPr lang="es-AR" sz="1200" spc="1300" dirty="0" err="1">
                <a:solidFill>
                  <a:srgbClr val="FFFFFF"/>
                </a:solidFill>
                <a:latin typeface="Roboto" panose="02000000000000000000" pitchFamily="2" charset="0"/>
                <a:ea typeface="Roboto" panose="02000000000000000000" pitchFamily="2" charset="0"/>
              </a:rPr>
              <a:t>int</a:t>
            </a:r>
            <a:r>
              <a:rPr lang="es-AR" sz="1200" spc="1300" dirty="0">
                <a:solidFill>
                  <a:srgbClr val="FFFFFF"/>
                </a:solidFill>
                <a:latin typeface="Roboto" panose="02000000000000000000" pitchFamily="2" charset="0"/>
                <a:ea typeface="Roboto" panose="02000000000000000000" pitchFamily="2" charset="0"/>
              </a:rPr>
              <a:t>/</a:t>
            </a:r>
            <a:r>
              <a:rPr lang="es-AR" sz="1200" spc="1300" dirty="0" err="1">
                <a:solidFill>
                  <a:srgbClr val="FFFFFF"/>
                </a:solidFill>
                <a:latin typeface="Roboto" panose="02000000000000000000" pitchFamily="2" charset="0"/>
                <a:ea typeface="Roboto" panose="02000000000000000000" pitchFamily="2" charset="0"/>
              </a:rPr>
              <a:t>cat</a:t>
            </a:r>
            <a:r>
              <a:rPr lang="es-AR" sz="1200"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PESO(Y DIVISIÓN)(</a:t>
            </a:r>
            <a:r>
              <a:rPr lang="es-AR" sz="1200" spc="1300" dirty="0" err="1">
                <a:solidFill>
                  <a:srgbClr val="FFFFFF"/>
                </a:solidFill>
                <a:latin typeface="Roboto" panose="02000000000000000000" pitchFamily="2" charset="0"/>
                <a:ea typeface="Roboto" panose="02000000000000000000" pitchFamily="2" charset="0"/>
              </a:rPr>
              <a:t>int</a:t>
            </a:r>
            <a:r>
              <a:rPr lang="es-AR" sz="1200" spc="1300" dirty="0">
                <a:solidFill>
                  <a:srgbClr val="FFFFFF"/>
                </a:solidFill>
                <a:latin typeface="Roboto" panose="02000000000000000000" pitchFamily="2" charset="0"/>
                <a:ea typeface="Roboto" panose="02000000000000000000" pitchFamily="2" charset="0"/>
              </a:rPr>
              <a:t>/</a:t>
            </a:r>
            <a:r>
              <a:rPr lang="es-AR" sz="1200" spc="1300" dirty="0" err="1">
                <a:solidFill>
                  <a:srgbClr val="FFFFFF"/>
                </a:solidFill>
                <a:latin typeface="Roboto" panose="02000000000000000000" pitchFamily="2" charset="0"/>
                <a:ea typeface="Roboto" panose="02000000000000000000" pitchFamily="2" charset="0"/>
              </a:rPr>
              <a:t>cat</a:t>
            </a:r>
            <a:r>
              <a:rPr lang="es-AR" sz="1200"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SEXO</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cat</a:t>
            </a:r>
            <a:r>
              <a:rPr lang="es-AR" sz="1200" b="1"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PUESTO</a:t>
            </a:r>
            <a:r>
              <a:rPr lang="es-AR" sz="1200" b="1" spc="1300" dirty="0">
                <a:solidFill>
                  <a:srgbClr val="FFFFFF"/>
                </a:solidFill>
                <a:latin typeface="Roboto" panose="02000000000000000000" pitchFamily="2" charset="0"/>
                <a:ea typeface="Roboto" panose="02000000000000000000" pitchFamily="2" charset="0"/>
              </a:rPr>
              <a:t>(</a:t>
            </a:r>
            <a:r>
              <a:rPr lang="es-AR" sz="1200" b="1" spc="1300" dirty="0" err="1">
                <a:solidFill>
                  <a:srgbClr val="FFFFFF"/>
                </a:solidFill>
                <a:latin typeface="Roboto" panose="02000000000000000000" pitchFamily="2" charset="0"/>
                <a:ea typeface="Roboto" panose="02000000000000000000" pitchFamily="2" charset="0"/>
              </a:rPr>
              <a:t>int</a:t>
            </a:r>
            <a:r>
              <a:rPr lang="es-AR" sz="1200" b="1" spc="1300" dirty="0">
                <a:solidFill>
                  <a:srgbClr val="FFFFFF"/>
                </a:solidFill>
                <a:latin typeface="Roboto" panose="02000000000000000000" pitchFamily="2" charset="0"/>
                <a:ea typeface="Roboto" panose="02000000000000000000" pitchFamily="2" charset="0"/>
              </a:rPr>
              <a:t>)</a:t>
            </a:r>
            <a:endParaRPr lang="es-AR" sz="2000" b="1" spc="1300" dirty="0">
              <a:solidFill>
                <a:srgbClr val="FFFFFF"/>
              </a:solidFill>
              <a:latin typeface="Roboto" panose="02000000000000000000" pitchFamily="2" charset="0"/>
              <a:ea typeface="Roboto" panose="02000000000000000000" pitchFamily="2" charset="0"/>
            </a:endParaRPr>
          </a:p>
          <a:p>
            <a:pPr marL="342900" indent="-342900">
              <a:lnSpc>
                <a:spcPct val="130000"/>
              </a:lnSpc>
              <a:buFontTx/>
              <a:buChar char="-"/>
            </a:pPr>
            <a:r>
              <a:rPr lang="es-AR" sz="2000" spc="1300" dirty="0">
                <a:solidFill>
                  <a:srgbClr val="FFFFFF"/>
                </a:solidFill>
                <a:latin typeface="Roboto" panose="02000000000000000000" pitchFamily="2" charset="0"/>
                <a:ea typeface="Roboto" panose="02000000000000000000" pitchFamily="2" charset="0"/>
              </a:rPr>
              <a:t>COMPETENCIA:</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DONDE(</a:t>
            </a:r>
            <a:r>
              <a:rPr lang="es-AR" sz="1200" spc="1300" dirty="0" err="1">
                <a:solidFill>
                  <a:srgbClr val="FFFFFF"/>
                </a:solidFill>
                <a:latin typeface="Roboto" panose="02000000000000000000" pitchFamily="2" charset="0"/>
                <a:ea typeface="Roboto" panose="02000000000000000000" pitchFamily="2" charset="0"/>
              </a:rPr>
              <a:t>cat</a:t>
            </a:r>
            <a:r>
              <a:rPr lang="es-AR" sz="1200"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CUANDO(date)</a:t>
            </a:r>
          </a:p>
          <a:p>
            <a:pPr marL="800100" lvl="1" indent="-342900">
              <a:lnSpc>
                <a:spcPct val="130000"/>
              </a:lnSpc>
              <a:buFontTx/>
              <a:buChar char="-"/>
            </a:pPr>
            <a:r>
              <a:rPr lang="es-AR" sz="1200" spc="1300" dirty="0">
                <a:solidFill>
                  <a:srgbClr val="FFFFFF"/>
                </a:solidFill>
                <a:latin typeface="Roboto" panose="02000000000000000000" pitchFamily="2" charset="0"/>
                <a:ea typeface="Roboto" panose="02000000000000000000" pitchFamily="2" charset="0"/>
              </a:rPr>
              <a:t>FEDERACIÓN(</a:t>
            </a:r>
            <a:r>
              <a:rPr lang="es-AR" sz="1200" spc="1300" dirty="0" err="1">
                <a:solidFill>
                  <a:srgbClr val="FFFFFF"/>
                </a:solidFill>
                <a:latin typeface="Roboto" panose="02000000000000000000" pitchFamily="2" charset="0"/>
                <a:ea typeface="Roboto" panose="02000000000000000000" pitchFamily="2" charset="0"/>
              </a:rPr>
              <a:t>cat</a:t>
            </a:r>
            <a:r>
              <a:rPr lang="es-AR" sz="1200" spc="1300" dirty="0">
                <a:solidFill>
                  <a:srgbClr val="FFFFFF"/>
                </a:solidFill>
                <a:latin typeface="Roboto" panose="02000000000000000000" pitchFamily="2" charset="0"/>
                <a:ea typeface="Roboto" panose="02000000000000000000" pitchFamily="2" charset="0"/>
              </a:rPr>
              <a:t>)</a:t>
            </a:r>
          </a:p>
          <a:p>
            <a:pPr marL="800100" lvl="1" indent="-342900">
              <a:lnSpc>
                <a:spcPct val="130000"/>
              </a:lnSpc>
              <a:buFontTx/>
              <a:buChar char="-"/>
            </a:pPr>
            <a:endParaRPr lang="es-AR" sz="600" spc="1300" dirty="0">
              <a:solidFill>
                <a:srgbClr val="FFFFFF"/>
              </a:solidFill>
              <a:latin typeface="Roboto" panose="02000000000000000000" pitchFamily="2" charset="0"/>
              <a:ea typeface="Roboto" panose="02000000000000000000" pitchFamily="2" charset="0"/>
            </a:endParaRPr>
          </a:p>
          <a:p>
            <a:pPr marL="800100" lvl="1" indent="-342900">
              <a:lnSpc>
                <a:spcPct val="130000"/>
              </a:lnSpc>
              <a:buFontTx/>
              <a:buChar char="-"/>
            </a:pPr>
            <a:endParaRPr lang="es-AR" sz="600" spc="1300" dirty="0">
              <a:solidFill>
                <a:srgbClr val="FFFFFF"/>
              </a:solidFill>
              <a:latin typeface="Roboto" panose="02000000000000000000" pitchFamily="2" charset="0"/>
              <a:ea typeface="Roboto" panose="02000000000000000000" pitchFamily="2" charset="0"/>
            </a:endParaRPr>
          </a:p>
        </p:txBody>
      </p:sp>
      <p:pic>
        <p:nvPicPr>
          <p:cNvPr id="1030" name="Picture 6" descr="Download HD Free Download - Weightlifter Silhouette Transparent PNG Image -  NicePNG.com">
            <a:extLst>
              <a:ext uri="{FF2B5EF4-FFF2-40B4-BE49-F238E27FC236}">
                <a16:creationId xmlns:a16="http://schemas.microsoft.com/office/drawing/2014/main" id="{62221A09-8A13-FC48-CEC7-115CDAFB8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211" y="3499627"/>
            <a:ext cx="3193085" cy="27866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arbell PNGs for Free Download">
            <a:extLst>
              <a:ext uri="{FF2B5EF4-FFF2-40B4-BE49-F238E27FC236}">
                <a16:creationId xmlns:a16="http://schemas.microsoft.com/office/drawing/2014/main" id="{6F431CEA-CDA4-2F86-3520-4FF5224826E5}"/>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609336" y="562431"/>
            <a:ext cx="3551140" cy="137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3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3124"/>
        </a:solidFill>
        <a:effectLst/>
      </p:bgPr>
    </p:bg>
    <p:spTree>
      <p:nvGrpSpPr>
        <p:cNvPr id="1" name="">
          <a:extLst>
            <a:ext uri="{FF2B5EF4-FFF2-40B4-BE49-F238E27FC236}">
              <a16:creationId xmlns:a16="http://schemas.microsoft.com/office/drawing/2014/main" id="{4EE81097-CCEA-67BF-EBEA-0F5AE212843B}"/>
            </a:ext>
          </a:extLst>
        </p:cNvPr>
        <p:cNvGrpSpPr/>
        <p:nvPr/>
      </p:nvGrpSpPr>
      <p:grpSpPr>
        <a:xfrm>
          <a:off x="0" y="0"/>
          <a:ext cx="0" cy="0"/>
          <a:chOff x="0" y="0"/>
          <a:chExt cx="0" cy="0"/>
        </a:xfrm>
      </p:grpSpPr>
      <p:grpSp>
        <p:nvGrpSpPr>
          <p:cNvPr id="1031" name="Group 1030">
            <a:extLst>
              <a:ext uri="{FF2B5EF4-FFF2-40B4-BE49-F238E27FC236}">
                <a16:creationId xmlns:a16="http://schemas.microsoft.com/office/drawing/2014/main" id="{6A33B951-2032-62BE-B3B7-86428B3730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032" name="Freeform: Shape 1031">
              <a:extLst>
                <a:ext uri="{FF2B5EF4-FFF2-40B4-BE49-F238E27FC236}">
                  <a16:creationId xmlns:a16="http://schemas.microsoft.com/office/drawing/2014/main" id="{2EC152CF-E388-4777-DACF-69F0EE806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3" name="Rectangle 1032">
              <a:extLst>
                <a:ext uri="{FF2B5EF4-FFF2-40B4-BE49-F238E27FC236}">
                  <a16:creationId xmlns:a16="http://schemas.microsoft.com/office/drawing/2014/main" id="{00CD527A-AB1D-3515-3FB4-2DCC0EBEA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35" name="Rectangle 1034">
            <a:extLst>
              <a:ext uri="{FF2B5EF4-FFF2-40B4-BE49-F238E27FC236}">
                <a16:creationId xmlns:a16="http://schemas.microsoft.com/office/drawing/2014/main" id="{1387F034-2A42-BEB6-64EA-959047010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D5402A-6EA9-B1E6-E4C1-DCED43118CD9}"/>
              </a:ext>
            </a:extLst>
          </p:cNvPr>
          <p:cNvSpPr>
            <a:spLocks noGrp="1"/>
          </p:cNvSpPr>
          <p:nvPr>
            <p:ph type="title"/>
          </p:nvPr>
        </p:nvSpPr>
        <p:spPr>
          <a:xfrm>
            <a:off x="5981366" y="839067"/>
            <a:ext cx="4969006" cy="816166"/>
          </a:xfrm>
        </p:spPr>
        <p:txBody>
          <a:bodyPr vert="horz" lIns="91440" tIns="45720" rIns="91440" bIns="45720" rtlCol="0" anchor="t">
            <a:normAutofit/>
          </a:bodyPr>
          <a:lstStyle/>
          <a:p>
            <a:pPr>
              <a:lnSpc>
                <a:spcPct val="130000"/>
              </a:lnSpc>
            </a:pPr>
            <a:r>
              <a:rPr lang="es-AR" sz="3600" spc="1300" noProof="0" dirty="0">
                <a:solidFill>
                  <a:schemeClr val="bg1"/>
                </a:solidFill>
                <a:latin typeface="Roboto" panose="02000000000000000000" pitchFamily="2" charset="0"/>
                <a:ea typeface="Roboto" panose="02000000000000000000" pitchFamily="2" charset="0"/>
              </a:rPr>
              <a:t>FALTANTES</a:t>
            </a:r>
            <a:endParaRPr lang="en-US" sz="3600" spc="1300" dirty="0">
              <a:solidFill>
                <a:schemeClr val="bg1"/>
              </a:solidFill>
              <a:latin typeface="Roboto" panose="02000000000000000000" pitchFamily="2" charset="0"/>
              <a:ea typeface="Roboto" panose="02000000000000000000" pitchFamily="2" charset="0"/>
            </a:endParaRPr>
          </a:p>
        </p:txBody>
      </p:sp>
      <p:pic>
        <p:nvPicPr>
          <p:cNvPr id="1026" name="Picture 2" descr="Barbell PNGs for Free Download">
            <a:extLst>
              <a:ext uri="{FF2B5EF4-FFF2-40B4-BE49-F238E27FC236}">
                <a16:creationId xmlns:a16="http://schemas.microsoft.com/office/drawing/2014/main" id="{5B0BCC66-6BE1-4461-E5BD-71EE6E63992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09336" y="562431"/>
            <a:ext cx="3551140" cy="137109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A0F2A8D5-2ED1-0192-523B-3D19CEA6F3A0}"/>
              </a:ext>
            </a:extLst>
          </p:cNvPr>
          <p:cNvSpPr/>
          <p:nvPr/>
        </p:nvSpPr>
        <p:spPr>
          <a:xfrm>
            <a:off x="862222" y="2792200"/>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grpSp>
        <p:nvGrpSpPr>
          <p:cNvPr id="1037" name="Group 1036">
            <a:extLst>
              <a:ext uri="{FF2B5EF4-FFF2-40B4-BE49-F238E27FC236}">
                <a16:creationId xmlns:a16="http://schemas.microsoft.com/office/drawing/2014/main" id="{7DE5EB48-B862-4163-9B81-C053C92F61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617531" y="0"/>
            <a:ext cx="581000" cy="3664635"/>
            <a:chOff x="5006254" y="-1431285"/>
            <a:chExt cx="581000" cy="3664635"/>
          </a:xfrm>
        </p:grpSpPr>
        <p:sp>
          <p:nvSpPr>
            <p:cNvPr id="1038" name="Rectangle 1037">
              <a:extLst>
                <a:ext uri="{FF2B5EF4-FFF2-40B4-BE49-F238E27FC236}">
                  <a16:creationId xmlns:a16="http://schemas.microsoft.com/office/drawing/2014/main" id="{6E688720-0339-04C8-42BC-EEB0D9E12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6B2B7F2-76A3-5B91-33B6-4548CB7DD4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ángulo 8">
            <a:extLst>
              <a:ext uri="{FF2B5EF4-FFF2-40B4-BE49-F238E27FC236}">
                <a16:creationId xmlns:a16="http://schemas.microsoft.com/office/drawing/2014/main" id="{9EA65635-2858-70D0-4BBA-FC518693188F}"/>
              </a:ext>
            </a:extLst>
          </p:cNvPr>
          <p:cNvSpPr/>
          <p:nvPr/>
        </p:nvSpPr>
        <p:spPr>
          <a:xfrm>
            <a:off x="567782" y="2622327"/>
            <a:ext cx="7748501" cy="3798370"/>
          </a:xfrm>
          <a:prstGeom prst="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AR" dirty="0"/>
          </a:p>
        </p:txBody>
      </p:sp>
      <p:sp>
        <p:nvSpPr>
          <p:cNvPr id="8" name="Título 1">
            <a:extLst>
              <a:ext uri="{FF2B5EF4-FFF2-40B4-BE49-F238E27FC236}">
                <a16:creationId xmlns:a16="http://schemas.microsoft.com/office/drawing/2014/main" id="{C884DE91-C191-1776-4507-4831ECCC7DC0}"/>
              </a:ext>
            </a:extLst>
          </p:cNvPr>
          <p:cNvSpPr txBox="1">
            <a:spLocks/>
          </p:cNvSpPr>
          <p:nvPr/>
        </p:nvSpPr>
        <p:spPr>
          <a:xfrm>
            <a:off x="827605" y="2840417"/>
            <a:ext cx="7445055" cy="3580280"/>
          </a:xfrm>
          <a:prstGeom prst="rect">
            <a:avLst/>
          </a:prstGeom>
        </p:spPr>
        <p:txBody>
          <a:bodyPr vert="horz" lIns="91440" tIns="45720" rIns="91440" bIns="45720" rtlCol="0" anchor="t">
            <a:normAutofit fontScale="97500"/>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algn="just">
              <a:lnSpc>
                <a:spcPct val="130000"/>
              </a:lnSpc>
            </a:pPr>
            <a:r>
              <a:rPr lang="es-AR" sz="1800" spc="1300" dirty="0">
                <a:solidFill>
                  <a:srgbClr val="FFFFFF"/>
                </a:solidFill>
                <a:latin typeface="Roboto" panose="02000000000000000000" pitchFamily="2" charset="0"/>
                <a:ea typeface="Roboto" panose="02000000000000000000" pitchFamily="2" charset="0"/>
              </a:rPr>
              <a:t>DENTRO DEL DATASET SE PRESENTAN FALTANTES EN CIERTAS CATEGORÍAS, LA MAYORÍA DE ELLOS POR LAS DISTINTAS NORMAS DE CADA COMPETICIÓN , por las decisiones de los atletas o porque no se tomo registro de eso.</a:t>
            </a:r>
          </a:p>
        </p:txBody>
      </p:sp>
      <p:pic>
        <p:nvPicPr>
          <p:cNvPr id="1030" name="Picture 6" descr="Download HD Free Download - Weightlifter Silhouette Transparent PNG Image -  NicePNG.com">
            <a:extLst>
              <a:ext uri="{FF2B5EF4-FFF2-40B4-BE49-F238E27FC236}">
                <a16:creationId xmlns:a16="http://schemas.microsoft.com/office/drawing/2014/main" id="{9445A7B4-5C5B-7DAF-25C3-B7B9905A8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8837" y="3499627"/>
            <a:ext cx="3193085" cy="278669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CAA2F7CD-96B9-316E-4B7F-C79A4F74DEC8}"/>
              </a:ext>
            </a:extLst>
          </p:cNvPr>
          <p:cNvSpPr txBox="1">
            <a:spLocks/>
          </p:cNvSpPr>
          <p:nvPr/>
        </p:nvSpPr>
        <p:spPr>
          <a:xfrm>
            <a:off x="827605" y="2852967"/>
            <a:ext cx="7445055" cy="3580280"/>
          </a:xfrm>
          <a:prstGeom prst="rect">
            <a:avLst/>
          </a:prstGeom>
        </p:spPr>
        <p:txBody>
          <a:bodyPr vert="horz" lIns="91440" tIns="45720" rIns="91440" bIns="45720" rtlCol="0" anchor="t">
            <a:normAutofit fontScale="97500"/>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algn="just">
              <a:lnSpc>
                <a:spcPct val="130000"/>
              </a:lnSpc>
            </a:pPr>
            <a:r>
              <a:rPr lang="es-AR" sz="1800" spc="1300" dirty="0">
                <a:solidFill>
                  <a:srgbClr val="FFFFFF"/>
                </a:solidFill>
                <a:latin typeface="Roboto" panose="02000000000000000000" pitchFamily="2" charset="0"/>
                <a:ea typeface="Roboto" panose="02000000000000000000" pitchFamily="2" charset="0"/>
              </a:rPr>
              <a:t>PARA RELLENAR LOS FALTANTES EN LAS CATEGORÍAS QUE HAYA SIDO NECESARIO, COMO POR EJEMPLO EL PESO, EDAD Y SUS RELATIVAS CLASES DE COMPETICIÓN, SE TOMO EL PROMEDIO DEL MISMO SEXO Y SE RELLENO CON ESO</a:t>
            </a:r>
          </a:p>
        </p:txBody>
      </p:sp>
    </p:spTree>
    <p:extLst>
      <p:ext uri="{BB962C8B-B14F-4D97-AF65-F5344CB8AC3E}">
        <p14:creationId xmlns:p14="http://schemas.microsoft.com/office/powerpoint/2010/main" val="2149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3124"/>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11440-8FCC-46C6-A3E0-D0649600F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Marcador de contenido 14" descr="Gráfico, Gráfico de dispersión&#10;&#10;El contenido generado por IA puede ser incorrecto.">
            <a:extLst>
              <a:ext uri="{FF2B5EF4-FFF2-40B4-BE49-F238E27FC236}">
                <a16:creationId xmlns:a16="http://schemas.microsoft.com/office/drawing/2014/main" id="{9E30F401-C109-8C73-3A17-BD782497D3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45"/>
          <a:stretch/>
        </p:blipFill>
        <p:spPr>
          <a:xfrm>
            <a:off x="-1" y="0"/>
            <a:ext cx="6556197" cy="6858000"/>
          </a:xfrm>
        </p:spPr>
      </p:pic>
      <p:sp>
        <p:nvSpPr>
          <p:cNvPr id="16" name="Título 1">
            <a:extLst>
              <a:ext uri="{FF2B5EF4-FFF2-40B4-BE49-F238E27FC236}">
                <a16:creationId xmlns:a16="http://schemas.microsoft.com/office/drawing/2014/main" id="{649F700F-5204-4152-2796-F2DF45A384DC}"/>
              </a:ext>
            </a:extLst>
          </p:cNvPr>
          <p:cNvSpPr>
            <a:spLocks noGrp="1"/>
          </p:cNvSpPr>
          <p:nvPr>
            <p:ph type="title"/>
          </p:nvPr>
        </p:nvSpPr>
        <p:spPr>
          <a:xfrm>
            <a:off x="6937969" y="3020917"/>
            <a:ext cx="4969006" cy="816166"/>
          </a:xfrm>
        </p:spPr>
        <p:txBody>
          <a:bodyPr vert="horz" lIns="91440" tIns="45720" rIns="91440" bIns="45720" rtlCol="0" anchor="t">
            <a:normAutofit fontScale="90000"/>
          </a:bodyPr>
          <a:lstStyle/>
          <a:p>
            <a:pPr>
              <a:lnSpc>
                <a:spcPct val="130000"/>
              </a:lnSpc>
            </a:pPr>
            <a:r>
              <a:rPr lang="es-AR" sz="3600" spc="1300" noProof="0" dirty="0">
                <a:solidFill>
                  <a:schemeClr val="bg1"/>
                </a:solidFill>
                <a:latin typeface="Roboto" panose="02000000000000000000" pitchFamily="2" charset="0"/>
                <a:ea typeface="Roboto" panose="02000000000000000000" pitchFamily="2" charset="0"/>
              </a:rPr>
              <a:t>CORRELACIÓN</a:t>
            </a:r>
            <a:endParaRPr lang="en-US" sz="3600" spc="13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59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2AEE81-B5F7-B8A5-6D60-ED2964D1DF72}"/>
            </a:ext>
          </a:extLst>
        </p:cNvPr>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ECC11440-8FCC-46C6-A3E0-D0649600F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Mapa&#10;&#10;El contenido generado por IA puede ser incorrecto.">
            <a:extLst>
              <a:ext uri="{FF2B5EF4-FFF2-40B4-BE49-F238E27FC236}">
                <a16:creationId xmlns:a16="http://schemas.microsoft.com/office/drawing/2014/main" id="{9B2BD0FE-9077-D74E-3AF1-E4ED663F4A99}"/>
              </a:ext>
            </a:extLst>
          </p:cNvPr>
          <p:cNvPicPr>
            <a:picLocks noChangeAspect="1"/>
          </p:cNvPicPr>
          <p:nvPr/>
        </p:nvPicPr>
        <p:blipFill>
          <a:blip r:embed="rId3">
            <a:extLst>
              <a:ext uri="{28A0092B-C50C-407E-A947-70E740481C1C}">
                <a14:useLocalDpi xmlns:a14="http://schemas.microsoft.com/office/drawing/2010/main" val="0"/>
              </a:ext>
            </a:extLst>
          </a:blip>
          <a:srcRect l="2222" r="1" b="1"/>
          <a:stretch>
            <a:fillRect/>
          </a:stretch>
        </p:blipFill>
        <p:spPr>
          <a:xfrm>
            <a:off x="20" y="10"/>
            <a:ext cx="12191980" cy="6857990"/>
          </a:xfrm>
          <a:prstGeom prst="rect">
            <a:avLst/>
          </a:prstGeom>
        </p:spPr>
      </p:pic>
      <p:sp>
        <p:nvSpPr>
          <p:cNvPr id="8" name="Título 1">
            <a:extLst>
              <a:ext uri="{FF2B5EF4-FFF2-40B4-BE49-F238E27FC236}">
                <a16:creationId xmlns:a16="http://schemas.microsoft.com/office/drawing/2014/main" id="{8C8CECD8-D99D-9332-C29A-90D3E82DDA14}"/>
              </a:ext>
            </a:extLst>
          </p:cNvPr>
          <p:cNvSpPr txBox="1">
            <a:spLocks/>
          </p:cNvSpPr>
          <p:nvPr/>
        </p:nvSpPr>
        <p:spPr>
          <a:xfrm>
            <a:off x="831112" y="2840417"/>
            <a:ext cx="7748501" cy="3580280"/>
          </a:xfrm>
          <a:prstGeom prst="rect">
            <a:avLst/>
          </a:prstGeom>
        </p:spPr>
        <p:txBody>
          <a:bodyPr vert="horz" lIns="91440" tIns="45720" rIns="91440" bIns="45720" rtlCol="0" anchor="t">
            <a:normAutofit fontScale="97500"/>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lvl="1">
              <a:lnSpc>
                <a:spcPct val="130000"/>
              </a:lnSpc>
              <a:spcAft>
                <a:spcPts val="600"/>
              </a:spcAft>
            </a:pPr>
            <a:endParaRPr lang="es-AR" sz="600" spc="1300">
              <a:solidFill>
                <a:srgbClr val="FFFFFF"/>
              </a:solidFill>
              <a:latin typeface="Roboto" panose="02000000000000000000" pitchFamily="2" charset="0"/>
              <a:ea typeface="Roboto" panose="02000000000000000000" pitchFamily="2" charset="0"/>
            </a:endParaRPr>
          </a:p>
          <a:p>
            <a:pPr marL="800100" lvl="1" indent="-342900">
              <a:lnSpc>
                <a:spcPct val="130000"/>
              </a:lnSpc>
              <a:spcAft>
                <a:spcPts val="600"/>
              </a:spcAft>
              <a:buFontTx/>
              <a:buChar char="-"/>
            </a:pPr>
            <a:endParaRPr lang="es-AR" sz="600" spc="1300">
              <a:solidFill>
                <a:srgbClr val="FFFFFF"/>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4675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11440-8FCC-46C6-A3E0-D0649600F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Mapa&#10;&#10;El contenido generado por IA puede ser incorrecto.">
            <a:extLst>
              <a:ext uri="{FF2B5EF4-FFF2-40B4-BE49-F238E27FC236}">
                <a16:creationId xmlns:a16="http://schemas.microsoft.com/office/drawing/2014/main" id="{128E3E3F-ED9A-4A7F-9C78-D54099B2F3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222" r="1" b="1"/>
          <a:stretch>
            <a:fillRect/>
          </a:stretch>
        </p:blipFill>
        <p:spPr>
          <a:xfrm>
            <a:off x="20" y="10"/>
            <a:ext cx="12191980" cy="6857990"/>
          </a:xfrm>
          <a:prstGeom prst="rect">
            <a:avLst/>
          </a:prstGeom>
        </p:spPr>
      </p:pic>
    </p:spTree>
    <p:extLst>
      <p:ext uri="{BB962C8B-B14F-4D97-AF65-F5344CB8AC3E}">
        <p14:creationId xmlns:p14="http://schemas.microsoft.com/office/powerpoint/2010/main" val="2219105830"/>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TotalTime>
  <Words>304</Words>
  <Application>Microsoft Office PowerPoint</Application>
  <PresentationFormat>Panorámica</PresentationFormat>
  <Paragraphs>35</Paragraphs>
  <Slides>8</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Aptos</vt:lpstr>
      <vt:lpstr>Arial</vt:lpstr>
      <vt:lpstr>Avenir Next LT Pro</vt:lpstr>
      <vt:lpstr>Avenir Next LT Pro Light</vt:lpstr>
      <vt:lpstr>Roboto</vt:lpstr>
      <vt:lpstr>system-ui</vt:lpstr>
      <vt:lpstr>VeniceBeachVTI</vt:lpstr>
      <vt:lpstr>Primera Entrega Obtención de insights a partir de visualizaciones </vt:lpstr>
      <vt:lpstr>Contenidos: - objetivo - Descripción de datos  -Faltantes  -Relación - Análisis de datos  - Relación de datos</vt:lpstr>
      <vt:lpstr>Objetivo</vt:lpstr>
      <vt:lpstr>Datos</vt:lpstr>
      <vt:lpstr>FALTANTES</vt:lpstr>
      <vt:lpstr>CORRELACIÓN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matias espinel</dc:creator>
  <cp:lastModifiedBy>matias espinel</cp:lastModifiedBy>
  <cp:revision>2</cp:revision>
  <dcterms:created xsi:type="dcterms:W3CDTF">2025-05-29T20:52:31Z</dcterms:created>
  <dcterms:modified xsi:type="dcterms:W3CDTF">2025-05-30T22:55:37Z</dcterms:modified>
</cp:coreProperties>
</file>